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58" r:id="rId3"/>
    <p:sldId id="287" r:id="rId4"/>
    <p:sldId id="326" r:id="rId5"/>
    <p:sldId id="327" r:id="rId6"/>
    <p:sldId id="328" r:id="rId7"/>
    <p:sldId id="329" r:id="rId8"/>
    <p:sldId id="330"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 id="346" r:id="rId23"/>
    <p:sldId id="347" r:id="rId24"/>
    <p:sldId id="348" r:id="rId25"/>
    <p:sldId id="349" r:id="rId26"/>
    <p:sldId id="350" r:id="rId27"/>
    <p:sldId id="351" r:id="rId28"/>
    <p:sldId id="352" r:id="rId29"/>
    <p:sldId id="353" r:id="rId30"/>
    <p:sldId id="354" r:id="rId31"/>
    <p:sldId id="355" r:id="rId32"/>
    <p:sldId id="28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7993" autoAdjust="0"/>
  </p:normalViewPr>
  <p:slideViewPr>
    <p:cSldViewPr>
      <p:cViewPr varScale="1">
        <p:scale>
          <a:sx n="56" d="100"/>
          <a:sy n="56" d="100"/>
        </p:scale>
        <p:origin x="-177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756C29-6BAF-496A-A1B4-C559E0BAD9ED}"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2D16B32B-D904-48C8-A1C3-0486CB5D1DED}">
      <dgm:prSet phldrT="[Text]" custT="1"/>
      <dgm:spPr/>
      <dgm:t>
        <a:bodyPr/>
        <a:lstStyle/>
        <a:p>
          <a:r>
            <a:rPr lang="en-US" sz="2800" b="1" dirty="0" smtClean="0"/>
            <a:t>Specialty stores</a:t>
          </a:r>
          <a:r>
            <a:rPr lang="en-US" sz="2800" dirty="0" smtClean="0"/>
            <a:t> </a:t>
          </a:r>
          <a:endParaRPr lang="en-US" sz="2800" dirty="0"/>
        </a:p>
      </dgm:t>
    </dgm:pt>
    <dgm:pt modelId="{CCF54C7B-8279-403A-B771-C373B4183606}" type="parTrans" cxnId="{7D5513A3-C1CC-48C5-B7A1-154B7F54521F}">
      <dgm:prSet/>
      <dgm:spPr/>
      <dgm:t>
        <a:bodyPr/>
        <a:lstStyle/>
        <a:p>
          <a:endParaRPr lang="en-US"/>
        </a:p>
      </dgm:t>
    </dgm:pt>
    <dgm:pt modelId="{AF89456A-4266-48BE-BEF7-03CC62CD12A9}" type="sibTrans" cxnId="{7D5513A3-C1CC-48C5-B7A1-154B7F54521F}">
      <dgm:prSet/>
      <dgm:spPr/>
      <dgm:t>
        <a:bodyPr/>
        <a:lstStyle/>
        <a:p>
          <a:endParaRPr lang="en-US"/>
        </a:p>
      </dgm:t>
    </dgm:pt>
    <dgm:pt modelId="{D89F30CC-E577-4E92-940C-04F3FE2CE67D}">
      <dgm:prSet phldrT="[Text]" custT="1"/>
      <dgm:spPr/>
      <dgm:t>
        <a:bodyPr/>
        <a:lstStyle/>
        <a:p>
          <a:r>
            <a:rPr lang="en-US" sz="2400" dirty="0" smtClean="0"/>
            <a:t>Narrow product line with deep assortment</a:t>
          </a:r>
          <a:endParaRPr lang="en-US" sz="2400" dirty="0"/>
        </a:p>
      </dgm:t>
    </dgm:pt>
    <dgm:pt modelId="{0811D7C6-6A92-4DA4-AA89-F9DC195F043F}" type="parTrans" cxnId="{D6335500-1ECA-46B8-A491-56F9D7551230}">
      <dgm:prSet/>
      <dgm:spPr/>
      <dgm:t>
        <a:bodyPr/>
        <a:lstStyle/>
        <a:p>
          <a:endParaRPr lang="en-US"/>
        </a:p>
      </dgm:t>
    </dgm:pt>
    <dgm:pt modelId="{3A2D9203-B645-4C60-AFFA-470AE2074160}" type="sibTrans" cxnId="{D6335500-1ECA-46B8-A491-56F9D7551230}">
      <dgm:prSet/>
      <dgm:spPr/>
      <dgm:t>
        <a:bodyPr/>
        <a:lstStyle/>
        <a:p>
          <a:endParaRPr lang="en-US"/>
        </a:p>
      </dgm:t>
    </dgm:pt>
    <dgm:pt modelId="{BC2977BD-C347-4528-81E7-0F4996FA5361}">
      <dgm:prSet phldrT="[Text]" custT="1"/>
      <dgm:spPr/>
      <dgm:t>
        <a:bodyPr/>
        <a:lstStyle/>
        <a:p>
          <a:r>
            <a:rPr lang="en-US" sz="2800" b="1" dirty="0" smtClean="0"/>
            <a:t>Department stores</a:t>
          </a:r>
          <a:r>
            <a:rPr lang="en-US" sz="2800" dirty="0" smtClean="0"/>
            <a:t> </a:t>
          </a:r>
          <a:endParaRPr lang="en-US" sz="2800" dirty="0"/>
        </a:p>
      </dgm:t>
    </dgm:pt>
    <dgm:pt modelId="{667D8F91-D513-4A4D-BA81-59E9FB7BD436}" type="parTrans" cxnId="{E68F5BAF-3B48-4FB2-AB96-BA56F4389451}">
      <dgm:prSet/>
      <dgm:spPr/>
      <dgm:t>
        <a:bodyPr/>
        <a:lstStyle/>
        <a:p>
          <a:endParaRPr lang="en-US"/>
        </a:p>
      </dgm:t>
    </dgm:pt>
    <dgm:pt modelId="{1591101F-149F-40D1-AA28-50BD4C2F6D11}" type="sibTrans" cxnId="{E68F5BAF-3B48-4FB2-AB96-BA56F4389451}">
      <dgm:prSet/>
      <dgm:spPr/>
      <dgm:t>
        <a:bodyPr/>
        <a:lstStyle/>
        <a:p>
          <a:endParaRPr lang="en-US"/>
        </a:p>
      </dgm:t>
    </dgm:pt>
    <dgm:pt modelId="{D49E4FFA-6832-4D67-AB01-001DF0CE6B8D}">
      <dgm:prSet phldrT="[Text]" custT="1"/>
      <dgm:spPr/>
      <dgm:t>
        <a:bodyPr/>
        <a:lstStyle/>
        <a:p>
          <a:r>
            <a:rPr lang="en-US" sz="2400" dirty="0" smtClean="0"/>
            <a:t>Wide variety of product lines</a:t>
          </a:r>
          <a:endParaRPr lang="en-US" sz="2400" dirty="0"/>
        </a:p>
      </dgm:t>
    </dgm:pt>
    <dgm:pt modelId="{1DF1C44B-1138-4616-9C9A-2402A30A21F8}" type="parTrans" cxnId="{A22E0A46-6659-4FF0-9333-725571E82D1B}">
      <dgm:prSet/>
      <dgm:spPr/>
      <dgm:t>
        <a:bodyPr/>
        <a:lstStyle/>
        <a:p>
          <a:endParaRPr lang="en-US"/>
        </a:p>
      </dgm:t>
    </dgm:pt>
    <dgm:pt modelId="{BC7249D3-7F7C-419B-BF8D-DC70D5837F7E}" type="sibTrans" cxnId="{A22E0A46-6659-4FF0-9333-725571E82D1B}">
      <dgm:prSet/>
      <dgm:spPr/>
      <dgm:t>
        <a:bodyPr/>
        <a:lstStyle/>
        <a:p>
          <a:endParaRPr lang="en-US"/>
        </a:p>
      </dgm:t>
    </dgm:pt>
    <dgm:pt modelId="{0DD9FBA0-39D5-4AAE-B2DE-53666491FB93}">
      <dgm:prSet phldrT="[Text]" custT="1"/>
      <dgm:spPr/>
      <dgm:t>
        <a:bodyPr/>
        <a:lstStyle/>
        <a:p>
          <a:r>
            <a:rPr lang="en-US" sz="2800" b="1" dirty="0" smtClean="0"/>
            <a:t>Convenience stores</a:t>
          </a:r>
          <a:r>
            <a:rPr lang="en-US" sz="2800" dirty="0" smtClean="0"/>
            <a:t> </a:t>
          </a:r>
          <a:endParaRPr lang="en-US" sz="2800" dirty="0"/>
        </a:p>
      </dgm:t>
    </dgm:pt>
    <dgm:pt modelId="{54EADBC4-5DE5-4E4D-9624-E87BA472027F}" type="parTrans" cxnId="{C01501BB-DAAF-408C-BA5A-E71B7AA0E535}">
      <dgm:prSet/>
      <dgm:spPr/>
      <dgm:t>
        <a:bodyPr/>
        <a:lstStyle/>
        <a:p>
          <a:endParaRPr lang="en-US"/>
        </a:p>
      </dgm:t>
    </dgm:pt>
    <dgm:pt modelId="{5702E51E-3917-49A4-917C-874DAFC54EDF}" type="sibTrans" cxnId="{C01501BB-DAAF-408C-BA5A-E71B7AA0E535}">
      <dgm:prSet/>
      <dgm:spPr/>
      <dgm:t>
        <a:bodyPr/>
        <a:lstStyle/>
        <a:p>
          <a:endParaRPr lang="en-US"/>
        </a:p>
      </dgm:t>
    </dgm:pt>
    <dgm:pt modelId="{03FB229F-8956-4B25-BD7F-40F32FAEDD84}">
      <dgm:prSet phldrT="[Text]" custT="1"/>
      <dgm:spPr/>
      <dgm:t>
        <a:bodyPr/>
        <a:lstStyle/>
        <a:p>
          <a:r>
            <a:rPr lang="en-US" sz="2400" dirty="0" smtClean="0"/>
            <a:t>Limited line of high-turnover goods</a:t>
          </a:r>
          <a:endParaRPr lang="en-US" sz="2400" dirty="0"/>
        </a:p>
      </dgm:t>
    </dgm:pt>
    <dgm:pt modelId="{91F787F7-169E-45CF-8619-681252F77963}" type="parTrans" cxnId="{1DEC817F-630B-431F-93A8-2D3008C1DC68}">
      <dgm:prSet/>
      <dgm:spPr/>
      <dgm:t>
        <a:bodyPr/>
        <a:lstStyle/>
        <a:p>
          <a:endParaRPr lang="en-US"/>
        </a:p>
      </dgm:t>
    </dgm:pt>
    <dgm:pt modelId="{81973217-2D14-4973-A446-5052CA9F0A7C}" type="sibTrans" cxnId="{1DEC817F-630B-431F-93A8-2D3008C1DC68}">
      <dgm:prSet/>
      <dgm:spPr/>
      <dgm:t>
        <a:bodyPr/>
        <a:lstStyle/>
        <a:p>
          <a:endParaRPr lang="en-US"/>
        </a:p>
      </dgm:t>
    </dgm:pt>
    <dgm:pt modelId="{3D70DD8C-53F7-46E6-AEE3-E9503D4D731C}">
      <dgm:prSet phldrT="[Text]" custT="1"/>
      <dgm:spPr/>
      <dgm:t>
        <a:bodyPr/>
        <a:lstStyle/>
        <a:p>
          <a:r>
            <a:rPr lang="en-US" sz="2800" b="1" dirty="0" smtClean="0"/>
            <a:t>Superstores</a:t>
          </a:r>
          <a:endParaRPr lang="en-US" sz="2800" b="1" dirty="0"/>
        </a:p>
      </dgm:t>
    </dgm:pt>
    <dgm:pt modelId="{76FE3CA8-8312-4D27-BA1A-411015B6A106}" type="parTrans" cxnId="{1687928D-0964-46EE-BC97-3885B63F4BAD}">
      <dgm:prSet/>
      <dgm:spPr/>
      <dgm:t>
        <a:bodyPr/>
        <a:lstStyle/>
        <a:p>
          <a:endParaRPr lang="en-US"/>
        </a:p>
      </dgm:t>
    </dgm:pt>
    <dgm:pt modelId="{45C3D4EE-678D-4859-8289-9DEAC84B6B54}" type="sibTrans" cxnId="{1687928D-0964-46EE-BC97-3885B63F4BAD}">
      <dgm:prSet/>
      <dgm:spPr/>
      <dgm:t>
        <a:bodyPr/>
        <a:lstStyle/>
        <a:p>
          <a:endParaRPr lang="en-US"/>
        </a:p>
      </dgm:t>
    </dgm:pt>
    <dgm:pt modelId="{18C6E740-26F5-4030-AE72-DE423BCD1CFE}">
      <dgm:prSet phldrT="[Text]" custT="1"/>
      <dgm:spPr/>
      <dgm:t>
        <a:bodyPr/>
        <a:lstStyle/>
        <a:p>
          <a:r>
            <a:rPr lang="en-US" sz="2400" dirty="0" smtClean="0"/>
            <a:t>Non-food goods</a:t>
          </a:r>
          <a:endParaRPr lang="en-US" sz="2400" dirty="0"/>
        </a:p>
      </dgm:t>
    </dgm:pt>
    <dgm:pt modelId="{332588C9-6273-4AD9-A1C1-D002C5011ADC}" type="parTrans" cxnId="{9FBD5F06-9F89-4C62-902B-30CCDA22DCA7}">
      <dgm:prSet/>
      <dgm:spPr/>
      <dgm:t>
        <a:bodyPr/>
        <a:lstStyle/>
        <a:p>
          <a:endParaRPr lang="en-US"/>
        </a:p>
      </dgm:t>
    </dgm:pt>
    <dgm:pt modelId="{019D2962-DD33-4727-943D-2F1C2BE61EE9}" type="sibTrans" cxnId="{9FBD5F06-9F89-4C62-902B-30CCDA22DCA7}">
      <dgm:prSet/>
      <dgm:spPr/>
      <dgm:t>
        <a:bodyPr/>
        <a:lstStyle/>
        <a:p>
          <a:endParaRPr lang="en-US"/>
        </a:p>
      </dgm:t>
    </dgm:pt>
    <dgm:pt modelId="{4F0132DE-D5D0-4E1C-9645-F71FF5157B4A}">
      <dgm:prSet phldrT="[Text]" custT="1"/>
      <dgm:spPr/>
      <dgm:t>
        <a:bodyPr/>
        <a:lstStyle/>
        <a:p>
          <a:r>
            <a:rPr lang="en-US" sz="2800" b="1" dirty="0" smtClean="0"/>
            <a:t>Category killers</a:t>
          </a:r>
          <a:endParaRPr lang="en-US" sz="2800" b="1" dirty="0"/>
        </a:p>
      </dgm:t>
    </dgm:pt>
    <dgm:pt modelId="{D0BB4A33-9C83-4796-A815-69479F02451C}" type="parTrans" cxnId="{C5BFF211-0C81-45A2-AA50-AB6456A23C23}">
      <dgm:prSet/>
      <dgm:spPr/>
      <dgm:t>
        <a:bodyPr/>
        <a:lstStyle/>
        <a:p>
          <a:endParaRPr lang="en-US"/>
        </a:p>
      </dgm:t>
    </dgm:pt>
    <dgm:pt modelId="{10242829-DA98-408B-A635-F66960E75A57}" type="sibTrans" cxnId="{C5BFF211-0C81-45A2-AA50-AB6456A23C23}">
      <dgm:prSet/>
      <dgm:spPr/>
      <dgm:t>
        <a:bodyPr/>
        <a:lstStyle/>
        <a:p>
          <a:endParaRPr lang="en-US"/>
        </a:p>
      </dgm:t>
    </dgm:pt>
    <dgm:pt modelId="{657920FE-6CDA-4DC9-919C-3BDA0044F802}">
      <dgm:prSet phldrT="[Text]" custT="1"/>
      <dgm:spPr/>
      <dgm:t>
        <a:bodyPr/>
        <a:lstStyle/>
        <a:p>
          <a:r>
            <a:rPr lang="en-US" sz="2400" dirty="0" smtClean="0"/>
            <a:t>Deep in category with sales staff</a:t>
          </a:r>
          <a:endParaRPr lang="en-US" sz="2400" dirty="0"/>
        </a:p>
      </dgm:t>
    </dgm:pt>
    <dgm:pt modelId="{AD1D44AA-A23A-47B1-B7E6-3B917E5EFD7D}" type="parTrans" cxnId="{665A5B82-8816-447D-B460-848DB8F06672}">
      <dgm:prSet/>
      <dgm:spPr/>
      <dgm:t>
        <a:bodyPr/>
        <a:lstStyle/>
        <a:p>
          <a:endParaRPr lang="en-US"/>
        </a:p>
      </dgm:t>
    </dgm:pt>
    <dgm:pt modelId="{04911D1A-6BCD-44C9-BAF9-76C72CA985DD}" type="sibTrans" cxnId="{665A5B82-8816-447D-B460-848DB8F06672}">
      <dgm:prSet/>
      <dgm:spPr/>
      <dgm:t>
        <a:bodyPr/>
        <a:lstStyle/>
        <a:p>
          <a:endParaRPr lang="en-US"/>
        </a:p>
      </dgm:t>
    </dgm:pt>
    <dgm:pt modelId="{B3BF14A6-1E4D-4E48-A1A0-42F9274D465A}" type="pres">
      <dgm:prSet presAssocID="{40756C29-6BAF-496A-A1B4-C559E0BAD9ED}" presName="linear" presStyleCnt="0">
        <dgm:presLayoutVars>
          <dgm:animLvl val="lvl"/>
          <dgm:resizeHandles val="exact"/>
        </dgm:presLayoutVars>
      </dgm:prSet>
      <dgm:spPr/>
      <dgm:t>
        <a:bodyPr/>
        <a:lstStyle/>
        <a:p>
          <a:endParaRPr lang="en-US"/>
        </a:p>
      </dgm:t>
    </dgm:pt>
    <dgm:pt modelId="{53245CDB-335E-4E10-8CC6-09FBA6E80A1B}" type="pres">
      <dgm:prSet presAssocID="{2D16B32B-D904-48C8-A1C3-0486CB5D1DED}" presName="parentText" presStyleLbl="node1" presStyleIdx="0" presStyleCnt="5" custLinFactNeighborY="-21222">
        <dgm:presLayoutVars>
          <dgm:chMax val="0"/>
          <dgm:bulletEnabled val="1"/>
        </dgm:presLayoutVars>
      </dgm:prSet>
      <dgm:spPr/>
      <dgm:t>
        <a:bodyPr/>
        <a:lstStyle/>
        <a:p>
          <a:endParaRPr lang="en-US"/>
        </a:p>
      </dgm:t>
    </dgm:pt>
    <dgm:pt modelId="{58FD93F8-A29A-4062-BDC2-39FAA0F4783A}" type="pres">
      <dgm:prSet presAssocID="{2D16B32B-D904-48C8-A1C3-0486CB5D1DED}" presName="childText" presStyleLbl="revTx" presStyleIdx="0" presStyleCnt="5">
        <dgm:presLayoutVars>
          <dgm:bulletEnabled val="1"/>
        </dgm:presLayoutVars>
      </dgm:prSet>
      <dgm:spPr/>
      <dgm:t>
        <a:bodyPr/>
        <a:lstStyle/>
        <a:p>
          <a:endParaRPr lang="en-US"/>
        </a:p>
      </dgm:t>
    </dgm:pt>
    <dgm:pt modelId="{5F51800F-52C7-49D0-9081-5DA9690161B8}" type="pres">
      <dgm:prSet presAssocID="{BC2977BD-C347-4528-81E7-0F4996FA5361}" presName="parentText" presStyleLbl="node1" presStyleIdx="1" presStyleCnt="5">
        <dgm:presLayoutVars>
          <dgm:chMax val="0"/>
          <dgm:bulletEnabled val="1"/>
        </dgm:presLayoutVars>
      </dgm:prSet>
      <dgm:spPr/>
      <dgm:t>
        <a:bodyPr/>
        <a:lstStyle/>
        <a:p>
          <a:endParaRPr lang="en-US"/>
        </a:p>
      </dgm:t>
    </dgm:pt>
    <dgm:pt modelId="{E7428393-5009-4C5B-B14E-AD106C5B247B}" type="pres">
      <dgm:prSet presAssocID="{BC2977BD-C347-4528-81E7-0F4996FA5361}" presName="childText" presStyleLbl="revTx" presStyleIdx="1" presStyleCnt="5">
        <dgm:presLayoutVars>
          <dgm:bulletEnabled val="1"/>
        </dgm:presLayoutVars>
      </dgm:prSet>
      <dgm:spPr/>
      <dgm:t>
        <a:bodyPr/>
        <a:lstStyle/>
        <a:p>
          <a:endParaRPr lang="en-US"/>
        </a:p>
      </dgm:t>
    </dgm:pt>
    <dgm:pt modelId="{75B060EC-2F0F-481E-9BC8-065EBCD5CF6B}" type="pres">
      <dgm:prSet presAssocID="{0DD9FBA0-39D5-4AAE-B2DE-53666491FB93}" presName="parentText" presStyleLbl="node1" presStyleIdx="2" presStyleCnt="5">
        <dgm:presLayoutVars>
          <dgm:chMax val="0"/>
          <dgm:bulletEnabled val="1"/>
        </dgm:presLayoutVars>
      </dgm:prSet>
      <dgm:spPr/>
      <dgm:t>
        <a:bodyPr/>
        <a:lstStyle/>
        <a:p>
          <a:endParaRPr lang="en-US"/>
        </a:p>
      </dgm:t>
    </dgm:pt>
    <dgm:pt modelId="{5E4A2805-710B-456A-856F-EBC4A032C99A}" type="pres">
      <dgm:prSet presAssocID="{0DD9FBA0-39D5-4AAE-B2DE-53666491FB93}" presName="childText" presStyleLbl="revTx" presStyleIdx="2" presStyleCnt="5">
        <dgm:presLayoutVars>
          <dgm:bulletEnabled val="1"/>
        </dgm:presLayoutVars>
      </dgm:prSet>
      <dgm:spPr/>
      <dgm:t>
        <a:bodyPr/>
        <a:lstStyle/>
        <a:p>
          <a:endParaRPr lang="en-US"/>
        </a:p>
      </dgm:t>
    </dgm:pt>
    <dgm:pt modelId="{1A37BF4B-CA28-4EB4-B776-1CE06341963D}" type="pres">
      <dgm:prSet presAssocID="{3D70DD8C-53F7-46E6-AEE3-E9503D4D731C}" presName="parentText" presStyleLbl="node1" presStyleIdx="3" presStyleCnt="5">
        <dgm:presLayoutVars>
          <dgm:chMax val="0"/>
          <dgm:bulletEnabled val="1"/>
        </dgm:presLayoutVars>
      </dgm:prSet>
      <dgm:spPr/>
      <dgm:t>
        <a:bodyPr/>
        <a:lstStyle/>
        <a:p>
          <a:endParaRPr lang="en-US"/>
        </a:p>
      </dgm:t>
    </dgm:pt>
    <dgm:pt modelId="{D978D7C6-5684-4AFE-8FBD-8EC9CDA234EC}" type="pres">
      <dgm:prSet presAssocID="{3D70DD8C-53F7-46E6-AEE3-E9503D4D731C}" presName="childText" presStyleLbl="revTx" presStyleIdx="3" presStyleCnt="5">
        <dgm:presLayoutVars>
          <dgm:bulletEnabled val="1"/>
        </dgm:presLayoutVars>
      </dgm:prSet>
      <dgm:spPr/>
      <dgm:t>
        <a:bodyPr/>
        <a:lstStyle/>
        <a:p>
          <a:endParaRPr lang="en-US"/>
        </a:p>
      </dgm:t>
    </dgm:pt>
    <dgm:pt modelId="{EA3C2E89-444C-48A0-AAAC-59017822943B}" type="pres">
      <dgm:prSet presAssocID="{4F0132DE-D5D0-4E1C-9645-F71FF5157B4A}" presName="parentText" presStyleLbl="node1" presStyleIdx="4" presStyleCnt="5">
        <dgm:presLayoutVars>
          <dgm:chMax val="0"/>
          <dgm:bulletEnabled val="1"/>
        </dgm:presLayoutVars>
      </dgm:prSet>
      <dgm:spPr/>
      <dgm:t>
        <a:bodyPr/>
        <a:lstStyle/>
        <a:p>
          <a:endParaRPr lang="en-US"/>
        </a:p>
      </dgm:t>
    </dgm:pt>
    <dgm:pt modelId="{A0304B23-BCE0-4BDA-8A39-05C17A35C005}" type="pres">
      <dgm:prSet presAssocID="{4F0132DE-D5D0-4E1C-9645-F71FF5157B4A}" presName="childText" presStyleLbl="revTx" presStyleIdx="4" presStyleCnt="5">
        <dgm:presLayoutVars>
          <dgm:bulletEnabled val="1"/>
        </dgm:presLayoutVars>
      </dgm:prSet>
      <dgm:spPr/>
      <dgm:t>
        <a:bodyPr/>
        <a:lstStyle/>
        <a:p>
          <a:endParaRPr lang="en-US"/>
        </a:p>
      </dgm:t>
    </dgm:pt>
  </dgm:ptLst>
  <dgm:cxnLst>
    <dgm:cxn modelId="{E68F5BAF-3B48-4FB2-AB96-BA56F4389451}" srcId="{40756C29-6BAF-496A-A1B4-C559E0BAD9ED}" destId="{BC2977BD-C347-4528-81E7-0F4996FA5361}" srcOrd="1" destOrd="0" parTransId="{667D8F91-D513-4A4D-BA81-59E9FB7BD436}" sibTransId="{1591101F-149F-40D1-AA28-50BD4C2F6D11}"/>
    <dgm:cxn modelId="{C5BFF211-0C81-45A2-AA50-AB6456A23C23}" srcId="{40756C29-6BAF-496A-A1B4-C559E0BAD9ED}" destId="{4F0132DE-D5D0-4E1C-9645-F71FF5157B4A}" srcOrd="4" destOrd="0" parTransId="{D0BB4A33-9C83-4796-A815-69479F02451C}" sibTransId="{10242829-DA98-408B-A635-F66960E75A57}"/>
    <dgm:cxn modelId="{D56CF695-4D22-40AF-9D39-57138AF02ED0}" type="presOf" srcId="{2D16B32B-D904-48C8-A1C3-0486CB5D1DED}" destId="{53245CDB-335E-4E10-8CC6-09FBA6E80A1B}" srcOrd="0" destOrd="0" presId="urn:microsoft.com/office/officeart/2005/8/layout/vList2"/>
    <dgm:cxn modelId="{BC709B4E-FB23-49C4-8C43-AC3120FC6541}" type="presOf" srcId="{03FB229F-8956-4B25-BD7F-40F32FAEDD84}" destId="{5E4A2805-710B-456A-856F-EBC4A032C99A}" srcOrd="0" destOrd="0" presId="urn:microsoft.com/office/officeart/2005/8/layout/vList2"/>
    <dgm:cxn modelId="{DB69B993-69FC-444F-B164-EF65E8D105ED}" type="presOf" srcId="{0DD9FBA0-39D5-4AAE-B2DE-53666491FB93}" destId="{75B060EC-2F0F-481E-9BC8-065EBCD5CF6B}" srcOrd="0" destOrd="0" presId="urn:microsoft.com/office/officeart/2005/8/layout/vList2"/>
    <dgm:cxn modelId="{783E8E19-DAE0-44AC-BAAD-6B8C3AA00673}" type="presOf" srcId="{18C6E740-26F5-4030-AE72-DE423BCD1CFE}" destId="{D978D7C6-5684-4AFE-8FBD-8EC9CDA234EC}" srcOrd="0" destOrd="0" presId="urn:microsoft.com/office/officeart/2005/8/layout/vList2"/>
    <dgm:cxn modelId="{03DCF760-CFE7-49F4-8E64-AD726D01F55E}" type="presOf" srcId="{3D70DD8C-53F7-46E6-AEE3-E9503D4D731C}" destId="{1A37BF4B-CA28-4EB4-B776-1CE06341963D}" srcOrd="0" destOrd="0" presId="urn:microsoft.com/office/officeart/2005/8/layout/vList2"/>
    <dgm:cxn modelId="{9FBD5F06-9F89-4C62-902B-30CCDA22DCA7}" srcId="{3D70DD8C-53F7-46E6-AEE3-E9503D4D731C}" destId="{18C6E740-26F5-4030-AE72-DE423BCD1CFE}" srcOrd="0" destOrd="0" parTransId="{332588C9-6273-4AD9-A1C1-D002C5011ADC}" sibTransId="{019D2962-DD33-4727-943D-2F1C2BE61EE9}"/>
    <dgm:cxn modelId="{715E8D6E-0FC2-49E3-86A8-56C150EC0F99}" type="presOf" srcId="{D49E4FFA-6832-4D67-AB01-001DF0CE6B8D}" destId="{E7428393-5009-4C5B-B14E-AD106C5B247B}" srcOrd="0" destOrd="0" presId="urn:microsoft.com/office/officeart/2005/8/layout/vList2"/>
    <dgm:cxn modelId="{1DEC817F-630B-431F-93A8-2D3008C1DC68}" srcId="{0DD9FBA0-39D5-4AAE-B2DE-53666491FB93}" destId="{03FB229F-8956-4B25-BD7F-40F32FAEDD84}" srcOrd="0" destOrd="0" parTransId="{91F787F7-169E-45CF-8619-681252F77963}" sibTransId="{81973217-2D14-4973-A446-5052CA9F0A7C}"/>
    <dgm:cxn modelId="{A22E0A46-6659-4FF0-9333-725571E82D1B}" srcId="{BC2977BD-C347-4528-81E7-0F4996FA5361}" destId="{D49E4FFA-6832-4D67-AB01-001DF0CE6B8D}" srcOrd="0" destOrd="0" parTransId="{1DF1C44B-1138-4616-9C9A-2402A30A21F8}" sibTransId="{BC7249D3-7F7C-419B-BF8D-DC70D5837F7E}"/>
    <dgm:cxn modelId="{958AA023-3E67-4A30-B601-21C84AE235EA}" type="presOf" srcId="{4F0132DE-D5D0-4E1C-9645-F71FF5157B4A}" destId="{EA3C2E89-444C-48A0-AAAC-59017822943B}" srcOrd="0" destOrd="0" presId="urn:microsoft.com/office/officeart/2005/8/layout/vList2"/>
    <dgm:cxn modelId="{D6335500-1ECA-46B8-A491-56F9D7551230}" srcId="{2D16B32B-D904-48C8-A1C3-0486CB5D1DED}" destId="{D89F30CC-E577-4E92-940C-04F3FE2CE67D}" srcOrd="0" destOrd="0" parTransId="{0811D7C6-6A92-4DA4-AA89-F9DC195F043F}" sibTransId="{3A2D9203-B645-4C60-AFFA-470AE2074160}"/>
    <dgm:cxn modelId="{1AA07F86-69B8-4BE1-AAFD-8D39A48349A7}" type="presOf" srcId="{657920FE-6CDA-4DC9-919C-3BDA0044F802}" destId="{A0304B23-BCE0-4BDA-8A39-05C17A35C005}" srcOrd="0" destOrd="0" presId="urn:microsoft.com/office/officeart/2005/8/layout/vList2"/>
    <dgm:cxn modelId="{665A5B82-8816-447D-B460-848DB8F06672}" srcId="{4F0132DE-D5D0-4E1C-9645-F71FF5157B4A}" destId="{657920FE-6CDA-4DC9-919C-3BDA0044F802}" srcOrd="0" destOrd="0" parTransId="{AD1D44AA-A23A-47B1-B7E6-3B917E5EFD7D}" sibTransId="{04911D1A-6BCD-44C9-BAF9-76C72CA985DD}"/>
    <dgm:cxn modelId="{7D5513A3-C1CC-48C5-B7A1-154B7F54521F}" srcId="{40756C29-6BAF-496A-A1B4-C559E0BAD9ED}" destId="{2D16B32B-D904-48C8-A1C3-0486CB5D1DED}" srcOrd="0" destOrd="0" parTransId="{CCF54C7B-8279-403A-B771-C373B4183606}" sibTransId="{AF89456A-4266-48BE-BEF7-03CC62CD12A9}"/>
    <dgm:cxn modelId="{A5100F1D-00F9-4E68-93C4-8339B73A96F3}" type="presOf" srcId="{D89F30CC-E577-4E92-940C-04F3FE2CE67D}" destId="{58FD93F8-A29A-4062-BDC2-39FAA0F4783A}" srcOrd="0" destOrd="0" presId="urn:microsoft.com/office/officeart/2005/8/layout/vList2"/>
    <dgm:cxn modelId="{302DA2F2-9281-4B59-ABFB-66823EE85D86}" type="presOf" srcId="{BC2977BD-C347-4528-81E7-0F4996FA5361}" destId="{5F51800F-52C7-49D0-9081-5DA9690161B8}" srcOrd="0" destOrd="0" presId="urn:microsoft.com/office/officeart/2005/8/layout/vList2"/>
    <dgm:cxn modelId="{1687928D-0964-46EE-BC97-3885B63F4BAD}" srcId="{40756C29-6BAF-496A-A1B4-C559E0BAD9ED}" destId="{3D70DD8C-53F7-46E6-AEE3-E9503D4D731C}" srcOrd="3" destOrd="0" parTransId="{76FE3CA8-8312-4D27-BA1A-411015B6A106}" sibTransId="{45C3D4EE-678D-4859-8289-9DEAC84B6B54}"/>
    <dgm:cxn modelId="{C01501BB-DAAF-408C-BA5A-E71B7AA0E535}" srcId="{40756C29-6BAF-496A-A1B4-C559E0BAD9ED}" destId="{0DD9FBA0-39D5-4AAE-B2DE-53666491FB93}" srcOrd="2" destOrd="0" parTransId="{54EADBC4-5DE5-4E4D-9624-E87BA472027F}" sibTransId="{5702E51E-3917-49A4-917C-874DAFC54EDF}"/>
    <dgm:cxn modelId="{2D4A06B7-7C5C-4669-8ABA-04CF0817AB3D}" type="presOf" srcId="{40756C29-6BAF-496A-A1B4-C559E0BAD9ED}" destId="{B3BF14A6-1E4D-4E48-A1A0-42F9274D465A}" srcOrd="0" destOrd="0" presId="urn:microsoft.com/office/officeart/2005/8/layout/vList2"/>
    <dgm:cxn modelId="{0C630CCD-49E4-4D10-B99A-35A49EB0FB8A}" type="presParOf" srcId="{B3BF14A6-1E4D-4E48-A1A0-42F9274D465A}" destId="{53245CDB-335E-4E10-8CC6-09FBA6E80A1B}" srcOrd="0" destOrd="0" presId="urn:microsoft.com/office/officeart/2005/8/layout/vList2"/>
    <dgm:cxn modelId="{A987A7D1-B452-4692-98F7-6B37D568C64A}" type="presParOf" srcId="{B3BF14A6-1E4D-4E48-A1A0-42F9274D465A}" destId="{58FD93F8-A29A-4062-BDC2-39FAA0F4783A}" srcOrd="1" destOrd="0" presId="urn:microsoft.com/office/officeart/2005/8/layout/vList2"/>
    <dgm:cxn modelId="{D1F78215-E95F-4374-AA02-BD9DEAAA4FF0}" type="presParOf" srcId="{B3BF14A6-1E4D-4E48-A1A0-42F9274D465A}" destId="{5F51800F-52C7-49D0-9081-5DA9690161B8}" srcOrd="2" destOrd="0" presId="urn:microsoft.com/office/officeart/2005/8/layout/vList2"/>
    <dgm:cxn modelId="{76B83C2F-54FE-4AD7-B6D6-BA7EEE2A20C2}" type="presParOf" srcId="{B3BF14A6-1E4D-4E48-A1A0-42F9274D465A}" destId="{E7428393-5009-4C5B-B14E-AD106C5B247B}" srcOrd="3" destOrd="0" presId="urn:microsoft.com/office/officeart/2005/8/layout/vList2"/>
    <dgm:cxn modelId="{9084043A-0749-43EC-987D-479879B8B56A}" type="presParOf" srcId="{B3BF14A6-1E4D-4E48-A1A0-42F9274D465A}" destId="{75B060EC-2F0F-481E-9BC8-065EBCD5CF6B}" srcOrd="4" destOrd="0" presId="urn:microsoft.com/office/officeart/2005/8/layout/vList2"/>
    <dgm:cxn modelId="{DC94EC00-0DBB-4B8B-BB5B-3F094F55936E}" type="presParOf" srcId="{B3BF14A6-1E4D-4E48-A1A0-42F9274D465A}" destId="{5E4A2805-710B-456A-856F-EBC4A032C99A}" srcOrd="5" destOrd="0" presId="urn:microsoft.com/office/officeart/2005/8/layout/vList2"/>
    <dgm:cxn modelId="{9B6898B7-1CE3-4F10-988A-4B1742F2FC65}" type="presParOf" srcId="{B3BF14A6-1E4D-4E48-A1A0-42F9274D465A}" destId="{1A37BF4B-CA28-4EB4-B776-1CE06341963D}" srcOrd="6" destOrd="0" presId="urn:microsoft.com/office/officeart/2005/8/layout/vList2"/>
    <dgm:cxn modelId="{014543C7-468D-4578-8929-69A85523B9DB}" type="presParOf" srcId="{B3BF14A6-1E4D-4E48-A1A0-42F9274D465A}" destId="{D978D7C6-5684-4AFE-8FBD-8EC9CDA234EC}" srcOrd="7" destOrd="0" presId="urn:microsoft.com/office/officeart/2005/8/layout/vList2"/>
    <dgm:cxn modelId="{40457E47-499C-4593-B7D2-617CE0ABA468}" type="presParOf" srcId="{B3BF14A6-1E4D-4E48-A1A0-42F9274D465A}" destId="{EA3C2E89-444C-48A0-AAAC-59017822943B}" srcOrd="8" destOrd="0" presId="urn:microsoft.com/office/officeart/2005/8/layout/vList2"/>
    <dgm:cxn modelId="{8C58F7B4-1B94-4D30-9DE5-5BBE9C74B77A}" type="presParOf" srcId="{B3BF14A6-1E4D-4E48-A1A0-42F9274D465A}" destId="{A0304B23-BCE0-4BDA-8A39-05C17A35C005}" srcOrd="9"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785CE7-BB59-4C21-A35A-159D3CB7D669}"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9FBBED37-231F-4743-AEEB-9520B8D05FFD}">
      <dgm:prSet/>
      <dgm:spPr/>
      <dgm:t>
        <a:bodyPr/>
        <a:lstStyle/>
        <a:p>
          <a:pPr rtl="0"/>
          <a:r>
            <a:rPr lang="en-US" b="1" dirty="0" smtClean="0"/>
            <a:t>Discount stores</a:t>
          </a:r>
          <a:endParaRPr lang="en-US" b="1" dirty="0"/>
        </a:p>
      </dgm:t>
    </dgm:pt>
    <dgm:pt modelId="{F1CF2806-5F52-42B8-B06B-13C80F1AB24D}" type="parTrans" cxnId="{EA39AAFD-864E-4C2F-935B-99D9FF014060}">
      <dgm:prSet/>
      <dgm:spPr/>
      <dgm:t>
        <a:bodyPr/>
        <a:lstStyle/>
        <a:p>
          <a:endParaRPr lang="en-US"/>
        </a:p>
      </dgm:t>
    </dgm:pt>
    <dgm:pt modelId="{2B99A68C-33FD-4D49-A788-1F323B36B694}" type="sibTrans" cxnId="{EA39AAFD-864E-4C2F-935B-99D9FF014060}">
      <dgm:prSet/>
      <dgm:spPr/>
      <dgm:t>
        <a:bodyPr/>
        <a:lstStyle/>
        <a:p>
          <a:endParaRPr lang="en-US"/>
        </a:p>
      </dgm:t>
    </dgm:pt>
    <dgm:pt modelId="{4F02C3EC-B075-43A8-BD08-1EA1900A9807}">
      <dgm:prSet/>
      <dgm:spPr/>
      <dgm:t>
        <a:bodyPr/>
        <a:lstStyle/>
        <a:p>
          <a:pPr rtl="0"/>
          <a:r>
            <a:rPr lang="en-US" b="1" dirty="0" smtClean="0"/>
            <a:t>Off-price retailers</a:t>
          </a:r>
          <a:endParaRPr lang="en-US" b="1" dirty="0"/>
        </a:p>
      </dgm:t>
    </dgm:pt>
    <dgm:pt modelId="{66CDA93B-31CE-4B88-96BB-7443ADC98E46}" type="parTrans" cxnId="{9A950FD4-5995-4FA2-809D-C2BDCBE936B0}">
      <dgm:prSet/>
      <dgm:spPr/>
      <dgm:t>
        <a:bodyPr/>
        <a:lstStyle/>
        <a:p>
          <a:endParaRPr lang="en-US"/>
        </a:p>
      </dgm:t>
    </dgm:pt>
    <dgm:pt modelId="{248BD838-F929-41E2-8E16-6527B5F1E0CF}" type="sibTrans" cxnId="{9A950FD4-5995-4FA2-809D-C2BDCBE936B0}">
      <dgm:prSet/>
      <dgm:spPr/>
      <dgm:t>
        <a:bodyPr/>
        <a:lstStyle/>
        <a:p>
          <a:endParaRPr lang="en-US"/>
        </a:p>
      </dgm:t>
    </dgm:pt>
    <dgm:pt modelId="{D5E0962C-AFA2-4D69-B71E-80D0F9F2B044}">
      <dgm:prSet/>
      <dgm:spPr/>
      <dgm:t>
        <a:bodyPr/>
        <a:lstStyle/>
        <a:p>
          <a:pPr rtl="0"/>
          <a:r>
            <a:rPr lang="en-US" b="1" dirty="0" smtClean="0"/>
            <a:t>Factory outlets</a:t>
          </a:r>
          <a:endParaRPr lang="en-US" b="1" dirty="0"/>
        </a:p>
      </dgm:t>
    </dgm:pt>
    <dgm:pt modelId="{BD545FEB-51E1-4DE1-9E26-534A18C113EB}" type="parTrans" cxnId="{1C73AD3A-5B48-4257-8580-3DFC3EBD13B8}">
      <dgm:prSet/>
      <dgm:spPr/>
      <dgm:t>
        <a:bodyPr/>
        <a:lstStyle/>
        <a:p>
          <a:endParaRPr lang="en-US"/>
        </a:p>
      </dgm:t>
    </dgm:pt>
    <dgm:pt modelId="{703E29F4-50E2-49CC-8031-58635CCC2092}" type="sibTrans" cxnId="{1C73AD3A-5B48-4257-8580-3DFC3EBD13B8}">
      <dgm:prSet/>
      <dgm:spPr/>
      <dgm:t>
        <a:bodyPr/>
        <a:lstStyle/>
        <a:p>
          <a:endParaRPr lang="en-US"/>
        </a:p>
      </dgm:t>
    </dgm:pt>
    <dgm:pt modelId="{4C4274FE-C245-4F28-A4C0-F63ECA1FDB36}">
      <dgm:prSet/>
      <dgm:spPr/>
      <dgm:t>
        <a:bodyPr/>
        <a:lstStyle/>
        <a:p>
          <a:pPr rtl="0"/>
          <a:r>
            <a:rPr lang="en-US" b="1" dirty="0" smtClean="0"/>
            <a:t>Warehouse clubs</a:t>
          </a:r>
          <a:endParaRPr lang="en-US" b="1" dirty="0"/>
        </a:p>
      </dgm:t>
    </dgm:pt>
    <dgm:pt modelId="{602BB9D2-F66F-480F-A11A-C64411D689EF}" type="parTrans" cxnId="{7639E872-14FD-4621-838F-203C23294D8D}">
      <dgm:prSet/>
      <dgm:spPr/>
      <dgm:t>
        <a:bodyPr/>
        <a:lstStyle/>
        <a:p>
          <a:endParaRPr lang="en-US"/>
        </a:p>
      </dgm:t>
    </dgm:pt>
    <dgm:pt modelId="{93444969-59C5-414B-B919-2630D7B98BDD}" type="sibTrans" cxnId="{7639E872-14FD-4621-838F-203C23294D8D}">
      <dgm:prSet/>
      <dgm:spPr/>
      <dgm:t>
        <a:bodyPr/>
        <a:lstStyle/>
        <a:p>
          <a:endParaRPr lang="en-US"/>
        </a:p>
      </dgm:t>
    </dgm:pt>
    <dgm:pt modelId="{A973D789-4083-4739-96FF-4583ABC47CDC}">
      <dgm:prSet/>
      <dgm:spPr/>
      <dgm:t>
        <a:bodyPr/>
        <a:lstStyle/>
        <a:p>
          <a:pPr rtl="0"/>
          <a:endParaRPr lang="en-US" dirty="0"/>
        </a:p>
      </dgm:t>
    </dgm:pt>
    <dgm:pt modelId="{4738BF1F-868E-4ABD-8ED9-22B005F817FD}" type="parTrans" cxnId="{E00416FC-14CA-4D1A-8869-9F043EA48462}">
      <dgm:prSet/>
      <dgm:spPr/>
      <dgm:t>
        <a:bodyPr/>
        <a:lstStyle/>
        <a:p>
          <a:endParaRPr lang="en-US"/>
        </a:p>
      </dgm:t>
    </dgm:pt>
    <dgm:pt modelId="{06FC145A-DF38-44DB-B5D4-F50007141A6B}" type="sibTrans" cxnId="{E00416FC-14CA-4D1A-8869-9F043EA48462}">
      <dgm:prSet/>
      <dgm:spPr/>
      <dgm:t>
        <a:bodyPr/>
        <a:lstStyle/>
        <a:p>
          <a:endParaRPr lang="en-US"/>
        </a:p>
      </dgm:t>
    </dgm:pt>
    <dgm:pt modelId="{4C82E0AB-869C-4AD5-B445-12A87C72E714}" type="pres">
      <dgm:prSet presAssocID="{71785CE7-BB59-4C21-A35A-159D3CB7D669}" presName="matrix" presStyleCnt="0">
        <dgm:presLayoutVars>
          <dgm:chMax val="1"/>
          <dgm:dir/>
          <dgm:resizeHandles val="exact"/>
        </dgm:presLayoutVars>
      </dgm:prSet>
      <dgm:spPr/>
      <dgm:t>
        <a:bodyPr/>
        <a:lstStyle/>
        <a:p>
          <a:endParaRPr lang="en-US"/>
        </a:p>
      </dgm:t>
    </dgm:pt>
    <dgm:pt modelId="{78067C41-E459-4904-8AC1-2641137FA0C1}" type="pres">
      <dgm:prSet presAssocID="{71785CE7-BB59-4C21-A35A-159D3CB7D669}" presName="diamond" presStyleLbl="bgShp" presStyleIdx="0" presStyleCnt="1"/>
      <dgm:spPr/>
      <dgm:t>
        <a:bodyPr/>
        <a:lstStyle/>
        <a:p>
          <a:endParaRPr lang="en-US"/>
        </a:p>
      </dgm:t>
    </dgm:pt>
    <dgm:pt modelId="{ACC7D849-EDAD-403C-A87F-92A2916F11BD}" type="pres">
      <dgm:prSet presAssocID="{71785CE7-BB59-4C21-A35A-159D3CB7D669}" presName="quad1" presStyleLbl="node1" presStyleIdx="0" presStyleCnt="4">
        <dgm:presLayoutVars>
          <dgm:chMax val="0"/>
          <dgm:chPref val="0"/>
          <dgm:bulletEnabled val="1"/>
        </dgm:presLayoutVars>
      </dgm:prSet>
      <dgm:spPr/>
      <dgm:t>
        <a:bodyPr/>
        <a:lstStyle/>
        <a:p>
          <a:endParaRPr lang="en-US"/>
        </a:p>
      </dgm:t>
    </dgm:pt>
    <dgm:pt modelId="{4807A48A-9EB9-43A9-9974-220EAD3BE5AD}" type="pres">
      <dgm:prSet presAssocID="{71785CE7-BB59-4C21-A35A-159D3CB7D669}" presName="quad2" presStyleLbl="node1" presStyleIdx="1" presStyleCnt="4" custLinFactNeighborX="902" custLinFactNeighborY="-617">
        <dgm:presLayoutVars>
          <dgm:chMax val="0"/>
          <dgm:chPref val="0"/>
          <dgm:bulletEnabled val="1"/>
        </dgm:presLayoutVars>
      </dgm:prSet>
      <dgm:spPr/>
      <dgm:t>
        <a:bodyPr/>
        <a:lstStyle/>
        <a:p>
          <a:endParaRPr lang="en-US"/>
        </a:p>
      </dgm:t>
    </dgm:pt>
    <dgm:pt modelId="{8A3E2D36-2D19-48AA-B5E2-A14F97071952}" type="pres">
      <dgm:prSet presAssocID="{71785CE7-BB59-4C21-A35A-159D3CB7D669}" presName="quad3" presStyleLbl="node1" presStyleIdx="2" presStyleCnt="4">
        <dgm:presLayoutVars>
          <dgm:chMax val="0"/>
          <dgm:chPref val="0"/>
          <dgm:bulletEnabled val="1"/>
        </dgm:presLayoutVars>
      </dgm:prSet>
      <dgm:spPr/>
      <dgm:t>
        <a:bodyPr/>
        <a:lstStyle/>
        <a:p>
          <a:endParaRPr lang="en-US"/>
        </a:p>
      </dgm:t>
    </dgm:pt>
    <dgm:pt modelId="{4AAD4CEA-44E1-417F-B8AB-1A072E1FC020}" type="pres">
      <dgm:prSet presAssocID="{71785CE7-BB59-4C21-A35A-159D3CB7D669}" presName="quad4" presStyleLbl="node1" presStyleIdx="3" presStyleCnt="4">
        <dgm:presLayoutVars>
          <dgm:chMax val="0"/>
          <dgm:chPref val="0"/>
          <dgm:bulletEnabled val="1"/>
        </dgm:presLayoutVars>
      </dgm:prSet>
      <dgm:spPr/>
      <dgm:t>
        <a:bodyPr/>
        <a:lstStyle/>
        <a:p>
          <a:endParaRPr lang="en-US"/>
        </a:p>
      </dgm:t>
    </dgm:pt>
  </dgm:ptLst>
  <dgm:cxnLst>
    <dgm:cxn modelId="{7639E872-14FD-4621-838F-203C23294D8D}" srcId="{71785CE7-BB59-4C21-A35A-159D3CB7D669}" destId="{4C4274FE-C245-4F28-A4C0-F63ECA1FDB36}" srcOrd="3" destOrd="0" parTransId="{602BB9D2-F66F-480F-A11A-C64411D689EF}" sibTransId="{93444969-59C5-414B-B919-2630D7B98BDD}"/>
    <dgm:cxn modelId="{A04363A3-CFC3-4F88-9ACC-01F2144E1018}" type="presOf" srcId="{4F02C3EC-B075-43A8-BD08-1EA1900A9807}" destId="{4807A48A-9EB9-43A9-9974-220EAD3BE5AD}" srcOrd="0" destOrd="0" presId="urn:microsoft.com/office/officeart/2005/8/layout/matrix3"/>
    <dgm:cxn modelId="{EA39AAFD-864E-4C2F-935B-99D9FF014060}" srcId="{71785CE7-BB59-4C21-A35A-159D3CB7D669}" destId="{9FBBED37-231F-4743-AEEB-9520B8D05FFD}" srcOrd="0" destOrd="0" parTransId="{F1CF2806-5F52-42B8-B06B-13C80F1AB24D}" sibTransId="{2B99A68C-33FD-4D49-A788-1F323B36B694}"/>
    <dgm:cxn modelId="{1C27FA7E-76F4-4FFD-BD5E-0CE7A27D8137}" type="presOf" srcId="{4C4274FE-C245-4F28-A4C0-F63ECA1FDB36}" destId="{4AAD4CEA-44E1-417F-B8AB-1A072E1FC020}" srcOrd="0" destOrd="0" presId="urn:microsoft.com/office/officeart/2005/8/layout/matrix3"/>
    <dgm:cxn modelId="{9A950FD4-5995-4FA2-809D-C2BDCBE936B0}" srcId="{71785CE7-BB59-4C21-A35A-159D3CB7D669}" destId="{4F02C3EC-B075-43A8-BD08-1EA1900A9807}" srcOrd="1" destOrd="0" parTransId="{66CDA93B-31CE-4B88-96BB-7443ADC98E46}" sibTransId="{248BD838-F929-41E2-8E16-6527B5F1E0CF}"/>
    <dgm:cxn modelId="{E00416FC-14CA-4D1A-8869-9F043EA48462}" srcId="{71785CE7-BB59-4C21-A35A-159D3CB7D669}" destId="{A973D789-4083-4739-96FF-4583ABC47CDC}" srcOrd="4" destOrd="0" parTransId="{4738BF1F-868E-4ABD-8ED9-22B005F817FD}" sibTransId="{06FC145A-DF38-44DB-B5D4-F50007141A6B}"/>
    <dgm:cxn modelId="{95518607-5F73-4D4B-AA28-29317504ACEF}" type="presOf" srcId="{9FBBED37-231F-4743-AEEB-9520B8D05FFD}" destId="{ACC7D849-EDAD-403C-A87F-92A2916F11BD}" srcOrd="0" destOrd="0" presId="urn:microsoft.com/office/officeart/2005/8/layout/matrix3"/>
    <dgm:cxn modelId="{8BDCF215-CFC5-465A-A6BF-F6CD9A35C108}" type="presOf" srcId="{D5E0962C-AFA2-4D69-B71E-80D0F9F2B044}" destId="{8A3E2D36-2D19-48AA-B5E2-A14F97071952}" srcOrd="0" destOrd="0" presId="urn:microsoft.com/office/officeart/2005/8/layout/matrix3"/>
    <dgm:cxn modelId="{EE2BEF0C-C6B7-4812-8F31-AF3776071D93}" type="presOf" srcId="{71785CE7-BB59-4C21-A35A-159D3CB7D669}" destId="{4C82E0AB-869C-4AD5-B445-12A87C72E714}" srcOrd="0" destOrd="0" presId="urn:microsoft.com/office/officeart/2005/8/layout/matrix3"/>
    <dgm:cxn modelId="{1C73AD3A-5B48-4257-8580-3DFC3EBD13B8}" srcId="{71785CE7-BB59-4C21-A35A-159D3CB7D669}" destId="{D5E0962C-AFA2-4D69-B71E-80D0F9F2B044}" srcOrd="2" destOrd="0" parTransId="{BD545FEB-51E1-4DE1-9E26-534A18C113EB}" sibTransId="{703E29F4-50E2-49CC-8031-58635CCC2092}"/>
    <dgm:cxn modelId="{EB42CD35-A92E-4E11-BD86-F99587607D95}" type="presParOf" srcId="{4C82E0AB-869C-4AD5-B445-12A87C72E714}" destId="{78067C41-E459-4904-8AC1-2641137FA0C1}" srcOrd="0" destOrd="0" presId="urn:microsoft.com/office/officeart/2005/8/layout/matrix3"/>
    <dgm:cxn modelId="{57D2A649-3C41-443D-A6A5-E19001DE97B2}" type="presParOf" srcId="{4C82E0AB-869C-4AD5-B445-12A87C72E714}" destId="{ACC7D849-EDAD-403C-A87F-92A2916F11BD}" srcOrd="1" destOrd="0" presId="urn:microsoft.com/office/officeart/2005/8/layout/matrix3"/>
    <dgm:cxn modelId="{2CE5F873-E7CB-4DF5-946F-088B15126E16}" type="presParOf" srcId="{4C82E0AB-869C-4AD5-B445-12A87C72E714}" destId="{4807A48A-9EB9-43A9-9974-220EAD3BE5AD}" srcOrd="2" destOrd="0" presId="urn:microsoft.com/office/officeart/2005/8/layout/matrix3"/>
    <dgm:cxn modelId="{DD2E23B6-2255-4ECF-B99B-80B466D5C8B5}" type="presParOf" srcId="{4C82E0AB-869C-4AD5-B445-12A87C72E714}" destId="{8A3E2D36-2D19-48AA-B5E2-A14F97071952}" srcOrd="3" destOrd="0" presId="urn:microsoft.com/office/officeart/2005/8/layout/matrix3"/>
    <dgm:cxn modelId="{76AE184C-EF5B-4BB9-B10D-D636A13DD42B}" type="presParOf" srcId="{4C82E0AB-869C-4AD5-B445-12A87C72E714}" destId="{4AAD4CEA-44E1-417F-B8AB-1A072E1FC020}" srcOrd="4" destOrd="0" presId="urn:microsoft.com/office/officeart/2005/8/layout/matrix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7140F4-74B3-4CC0-A650-32AE5AF79457}"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1435FC51-74E2-495E-8D9E-527A2011D9D2}">
      <dgm:prSet/>
      <dgm:spPr/>
      <dgm:t>
        <a:bodyPr/>
        <a:lstStyle/>
        <a:p>
          <a:pPr rtl="0"/>
          <a:r>
            <a:rPr lang="en-US" b="1" dirty="0" smtClean="0"/>
            <a:t>Corporate chains</a:t>
          </a:r>
          <a:endParaRPr lang="en-US" b="1" dirty="0"/>
        </a:p>
      </dgm:t>
    </dgm:pt>
    <dgm:pt modelId="{79F3F019-E209-409B-8961-566778B0A60F}" type="parTrans" cxnId="{EBDC1047-1FFD-40E6-ADD6-0CF566BB805D}">
      <dgm:prSet/>
      <dgm:spPr/>
      <dgm:t>
        <a:bodyPr/>
        <a:lstStyle/>
        <a:p>
          <a:endParaRPr lang="en-US"/>
        </a:p>
      </dgm:t>
    </dgm:pt>
    <dgm:pt modelId="{AAD12DA8-31CB-4953-8CCF-277C8A2B67BA}" type="sibTrans" cxnId="{EBDC1047-1FFD-40E6-ADD6-0CF566BB805D}">
      <dgm:prSet/>
      <dgm:spPr/>
      <dgm:t>
        <a:bodyPr/>
        <a:lstStyle/>
        <a:p>
          <a:endParaRPr lang="en-US"/>
        </a:p>
      </dgm:t>
    </dgm:pt>
    <dgm:pt modelId="{A4F86444-0E2C-4C72-8D1B-CB9F7B22532D}">
      <dgm:prSet/>
      <dgm:spPr/>
      <dgm:t>
        <a:bodyPr/>
        <a:lstStyle/>
        <a:p>
          <a:pPr rtl="0"/>
          <a:r>
            <a:rPr lang="en-US" b="1" dirty="0" smtClean="0"/>
            <a:t>Voluntary chains</a:t>
          </a:r>
          <a:endParaRPr lang="en-US" b="1" dirty="0"/>
        </a:p>
      </dgm:t>
    </dgm:pt>
    <dgm:pt modelId="{F78780A7-3D64-4E6B-8B22-D760D6C53A64}" type="parTrans" cxnId="{FD5D75A0-9FC4-4CC0-AB21-0D47D1C3F0AF}">
      <dgm:prSet/>
      <dgm:spPr/>
      <dgm:t>
        <a:bodyPr/>
        <a:lstStyle/>
        <a:p>
          <a:endParaRPr lang="en-US"/>
        </a:p>
      </dgm:t>
    </dgm:pt>
    <dgm:pt modelId="{A7D0ECA6-9A25-4871-AF30-20FD1958B920}" type="sibTrans" cxnId="{FD5D75A0-9FC4-4CC0-AB21-0D47D1C3F0AF}">
      <dgm:prSet/>
      <dgm:spPr/>
      <dgm:t>
        <a:bodyPr/>
        <a:lstStyle/>
        <a:p>
          <a:endParaRPr lang="en-US"/>
        </a:p>
      </dgm:t>
    </dgm:pt>
    <dgm:pt modelId="{3A17279B-96CA-4996-8FEE-3AF723C41800}">
      <dgm:prSet/>
      <dgm:spPr/>
      <dgm:t>
        <a:bodyPr/>
        <a:lstStyle/>
        <a:p>
          <a:pPr rtl="0"/>
          <a:r>
            <a:rPr lang="en-US" b="1" dirty="0" smtClean="0"/>
            <a:t>Retailer cooperatives</a:t>
          </a:r>
          <a:endParaRPr lang="en-US" b="1" dirty="0"/>
        </a:p>
      </dgm:t>
    </dgm:pt>
    <dgm:pt modelId="{56E1C615-9B0A-42E9-8A73-A543B85F8557}" type="parTrans" cxnId="{48070755-114D-4603-B96C-0E97A4A5ED99}">
      <dgm:prSet/>
      <dgm:spPr/>
      <dgm:t>
        <a:bodyPr/>
        <a:lstStyle/>
        <a:p>
          <a:endParaRPr lang="en-US"/>
        </a:p>
      </dgm:t>
    </dgm:pt>
    <dgm:pt modelId="{59742D10-A0E9-45FB-8DD8-EC2BB1C43D5F}" type="sibTrans" cxnId="{48070755-114D-4603-B96C-0E97A4A5ED99}">
      <dgm:prSet/>
      <dgm:spPr/>
      <dgm:t>
        <a:bodyPr/>
        <a:lstStyle/>
        <a:p>
          <a:endParaRPr lang="en-US"/>
        </a:p>
      </dgm:t>
    </dgm:pt>
    <dgm:pt modelId="{C8F0F0FF-4BB2-4AFA-AAA4-4467D04F701F}">
      <dgm:prSet/>
      <dgm:spPr/>
      <dgm:t>
        <a:bodyPr/>
        <a:lstStyle/>
        <a:p>
          <a:pPr rtl="0"/>
          <a:r>
            <a:rPr lang="en-US" b="1" dirty="0" smtClean="0"/>
            <a:t>Franchise organizations</a:t>
          </a:r>
          <a:endParaRPr lang="en-US" b="1" dirty="0"/>
        </a:p>
      </dgm:t>
    </dgm:pt>
    <dgm:pt modelId="{BB692D8F-2B0C-492C-842E-04D972EA8644}" type="parTrans" cxnId="{5472CDE6-B559-47C9-98EF-518AA0B9257F}">
      <dgm:prSet/>
      <dgm:spPr/>
      <dgm:t>
        <a:bodyPr/>
        <a:lstStyle/>
        <a:p>
          <a:endParaRPr lang="en-US"/>
        </a:p>
      </dgm:t>
    </dgm:pt>
    <dgm:pt modelId="{6D9C0A4B-C4AF-41CC-A1A2-9B3DA8434597}" type="sibTrans" cxnId="{5472CDE6-B559-47C9-98EF-518AA0B9257F}">
      <dgm:prSet/>
      <dgm:spPr/>
      <dgm:t>
        <a:bodyPr/>
        <a:lstStyle/>
        <a:p>
          <a:endParaRPr lang="en-US"/>
        </a:p>
      </dgm:t>
    </dgm:pt>
    <dgm:pt modelId="{B3F79677-7B63-400B-9F75-51E630AA26D1}">
      <dgm:prSet/>
      <dgm:spPr/>
      <dgm:t>
        <a:bodyPr/>
        <a:lstStyle/>
        <a:p>
          <a:pPr rtl="0"/>
          <a:r>
            <a:rPr lang="en-US" b="1" dirty="0" smtClean="0"/>
            <a:t>Merchandising conglomerates</a:t>
          </a:r>
          <a:endParaRPr lang="en-US" b="1" dirty="0"/>
        </a:p>
      </dgm:t>
    </dgm:pt>
    <dgm:pt modelId="{D6B6618B-1751-48DB-8C2D-7A782563D593}" type="parTrans" cxnId="{13E68052-2A44-4B49-B766-CBB3EDF8687C}">
      <dgm:prSet/>
      <dgm:spPr/>
      <dgm:t>
        <a:bodyPr/>
        <a:lstStyle/>
        <a:p>
          <a:endParaRPr lang="en-US"/>
        </a:p>
      </dgm:t>
    </dgm:pt>
    <dgm:pt modelId="{94C21E1B-97FE-439C-804E-A47EF7BB3BE6}" type="sibTrans" cxnId="{13E68052-2A44-4B49-B766-CBB3EDF8687C}">
      <dgm:prSet/>
      <dgm:spPr/>
      <dgm:t>
        <a:bodyPr/>
        <a:lstStyle/>
        <a:p>
          <a:endParaRPr lang="en-US"/>
        </a:p>
      </dgm:t>
    </dgm:pt>
    <dgm:pt modelId="{C1FA5D1E-2804-48FB-955B-7CDD4C5028BF}" type="pres">
      <dgm:prSet presAssocID="{2C7140F4-74B3-4CC0-A650-32AE5AF79457}" presName="diagram" presStyleCnt="0">
        <dgm:presLayoutVars>
          <dgm:dir/>
          <dgm:resizeHandles val="exact"/>
        </dgm:presLayoutVars>
      </dgm:prSet>
      <dgm:spPr/>
      <dgm:t>
        <a:bodyPr/>
        <a:lstStyle/>
        <a:p>
          <a:endParaRPr lang="en-US"/>
        </a:p>
      </dgm:t>
    </dgm:pt>
    <dgm:pt modelId="{D03698C8-1B46-40A9-B963-CEFBE081C296}" type="pres">
      <dgm:prSet presAssocID="{1435FC51-74E2-495E-8D9E-527A2011D9D2}" presName="node" presStyleLbl="node1" presStyleIdx="0" presStyleCnt="5">
        <dgm:presLayoutVars>
          <dgm:bulletEnabled val="1"/>
        </dgm:presLayoutVars>
      </dgm:prSet>
      <dgm:spPr/>
      <dgm:t>
        <a:bodyPr/>
        <a:lstStyle/>
        <a:p>
          <a:endParaRPr lang="en-US"/>
        </a:p>
      </dgm:t>
    </dgm:pt>
    <dgm:pt modelId="{9B80836A-8ACC-473E-8C01-F55ED443787C}" type="pres">
      <dgm:prSet presAssocID="{AAD12DA8-31CB-4953-8CCF-277C8A2B67BA}" presName="sibTrans" presStyleCnt="0"/>
      <dgm:spPr/>
      <dgm:t>
        <a:bodyPr/>
        <a:lstStyle/>
        <a:p>
          <a:endParaRPr lang="en-US"/>
        </a:p>
      </dgm:t>
    </dgm:pt>
    <dgm:pt modelId="{0A304AD9-AD6D-4242-B09A-C39950522A78}" type="pres">
      <dgm:prSet presAssocID="{A4F86444-0E2C-4C72-8D1B-CB9F7B22532D}" presName="node" presStyleLbl="node1" presStyleIdx="1" presStyleCnt="5">
        <dgm:presLayoutVars>
          <dgm:bulletEnabled val="1"/>
        </dgm:presLayoutVars>
      </dgm:prSet>
      <dgm:spPr/>
      <dgm:t>
        <a:bodyPr/>
        <a:lstStyle/>
        <a:p>
          <a:endParaRPr lang="en-US"/>
        </a:p>
      </dgm:t>
    </dgm:pt>
    <dgm:pt modelId="{0F22AECC-EC6E-4F33-800B-2A6F8BCBAFAE}" type="pres">
      <dgm:prSet presAssocID="{A7D0ECA6-9A25-4871-AF30-20FD1958B920}" presName="sibTrans" presStyleCnt="0"/>
      <dgm:spPr/>
      <dgm:t>
        <a:bodyPr/>
        <a:lstStyle/>
        <a:p>
          <a:endParaRPr lang="en-US"/>
        </a:p>
      </dgm:t>
    </dgm:pt>
    <dgm:pt modelId="{AD0CE399-1179-471E-895F-F0AE4249061B}" type="pres">
      <dgm:prSet presAssocID="{3A17279B-96CA-4996-8FEE-3AF723C41800}" presName="node" presStyleLbl="node1" presStyleIdx="2" presStyleCnt="5">
        <dgm:presLayoutVars>
          <dgm:bulletEnabled val="1"/>
        </dgm:presLayoutVars>
      </dgm:prSet>
      <dgm:spPr/>
      <dgm:t>
        <a:bodyPr/>
        <a:lstStyle/>
        <a:p>
          <a:endParaRPr lang="en-US"/>
        </a:p>
      </dgm:t>
    </dgm:pt>
    <dgm:pt modelId="{19B146B0-29EB-43F8-8DF5-3D601E8472EE}" type="pres">
      <dgm:prSet presAssocID="{59742D10-A0E9-45FB-8DD8-EC2BB1C43D5F}" presName="sibTrans" presStyleCnt="0"/>
      <dgm:spPr/>
      <dgm:t>
        <a:bodyPr/>
        <a:lstStyle/>
        <a:p>
          <a:endParaRPr lang="en-US"/>
        </a:p>
      </dgm:t>
    </dgm:pt>
    <dgm:pt modelId="{2AA5197C-6307-4A6A-8410-CDE34571AF38}" type="pres">
      <dgm:prSet presAssocID="{C8F0F0FF-4BB2-4AFA-AAA4-4467D04F701F}" presName="node" presStyleLbl="node1" presStyleIdx="3" presStyleCnt="5">
        <dgm:presLayoutVars>
          <dgm:bulletEnabled val="1"/>
        </dgm:presLayoutVars>
      </dgm:prSet>
      <dgm:spPr/>
      <dgm:t>
        <a:bodyPr/>
        <a:lstStyle/>
        <a:p>
          <a:endParaRPr lang="en-US"/>
        </a:p>
      </dgm:t>
    </dgm:pt>
    <dgm:pt modelId="{184C4556-907F-48BC-AE5D-00CC1FAEDA07}" type="pres">
      <dgm:prSet presAssocID="{6D9C0A4B-C4AF-41CC-A1A2-9B3DA8434597}" presName="sibTrans" presStyleCnt="0"/>
      <dgm:spPr/>
      <dgm:t>
        <a:bodyPr/>
        <a:lstStyle/>
        <a:p>
          <a:endParaRPr lang="en-US"/>
        </a:p>
      </dgm:t>
    </dgm:pt>
    <dgm:pt modelId="{126A47DE-FD62-4E60-AC04-DCFD5E8BD949}" type="pres">
      <dgm:prSet presAssocID="{B3F79677-7B63-400B-9F75-51E630AA26D1}" presName="node" presStyleLbl="node1" presStyleIdx="4" presStyleCnt="5">
        <dgm:presLayoutVars>
          <dgm:bulletEnabled val="1"/>
        </dgm:presLayoutVars>
      </dgm:prSet>
      <dgm:spPr/>
      <dgm:t>
        <a:bodyPr/>
        <a:lstStyle/>
        <a:p>
          <a:endParaRPr lang="en-US"/>
        </a:p>
      </dgm:t>
    </dgm:pt>
  </dgm:ptLst>
  <dgm:cxnLst>
    <dgm:cxn modelId="{EBDC1047-1FFD-40E6-ADD6-0CF566BB805D}" srcId="{2C7140F4-74B3-4CC0-A650-32AE5AF79457}" destId="{1435FC51-74E2-495E-8D9E-527A2011D9D2}" srcOrd="0" destOrd="0" parTransId="{79F3F019-E209-409B-8961-566778B0A60F}" sibTransId="{AAD12DA8-31CB-4953-8CCF-277C8A2B67BA}"/>
    <dgm:cxn modelId="{50E1959D-97EC-4CA3-B8D9-47C00A91B7DF}" type="presOf" srcId="{C8F0F0FF-4BB2-4AFA-AAA4-4467D04F701F}" destId="{2AA5197C-6307-4A6A-8410-CDE34571AF38}" srcOrd="0" destOrd="0" presId="urn:microsoft.com/office/officeart/2005/8/layout/default"/>
    <dgm:cxn modelId="{B37292F8-C2C4-427C-BDFB-E65CFF2D6097}" type="presOf" srcId="{1435FC51-74E2-495E-8D9E-527A2011D9D2}" destId="{D03698C8-1B46-40A9-B963-CEFBE081C296}" srcOrd="0" destOrd="0" presId="urn:microsoft.com/office/officeart/2005/8/layout/default"/>
    <dgm:cxn modelId="{D4404DC6-121C-4532-B2A8-9F1789CD76A2}" type="presOf" srcId="{A4F86444-0E2C-4C72-8D1B-CB9F7B22532D}" destId="{0A304AD9-AD6D-4242-B09A-C39950522A78}" srcOrd="0" destOrd="0" presId="urn:microsoft.com/office/officeart/2005/8/layout/default"/>
    <dgm:cxn modelId="{9998D84C-C059-4E00-B40E-4F7C42DCF058}" type="presOf" srcId="{2C7140F4-74B3-4CC0-A650-32AE5AF79457}" destId="{C1FA5D1E-2804-48FB-955B-7CDD4C5028BF}" srcOrd="0" destOrd="0" presId="urn:microsoft.com/office/officeart/2005/8/layout/default"/>
    <dgm:cxn modelId="{13E68052-2A44-4B49-B766-CBB3EDF8687C}" srcId="{2C7140F4-74B3-4CC0-A650-32AE5AF79457}" destId="{B3F79677-7B63-400B-9F75-51E630AA26D1}" srcOrd="4" destOrd="0" parTransId="{D6B6618B-1751-48DB-8C2D-7A782563D593}" sibTransId="{94C21E1B-97FE-439C-804E-A47EF7BB3BE6}"/>
    <dgm:cxn modelId="{FD5D75A0-9FC4-4CC0-AB21-0D47D1C3F0AF}" srcId="{2C7140F4-74B3-4CC0-A650-32AE5AF79457}" destId="{A4F86444-0E2C-4C72-8D1B-CB9F7B22532D}" srcOrd="1" destOrd="0" parTransId="{F78780A7-3D64-4E6B-8B22-D760D6C53A64}" sibTransId="{A7D0ECA6-9A25-4871-AF30-20FD1958B920}"/>
    <dgm:cxn modelId="{8CFCE853-6D49-4CC4-9460-14ED01F7F822}" type="presOf" srcId="{3A17279B-96CA-4996-8FEE-3AF723C41800}" destId="{AD0CE399-1179-471E-895F-F0AE4249061B}" srcOrd="0" destOrd="0" presId="urn:microsoft.com/office/officeart/2005/8/layout/default"/>
    <dgm:cxn modelId="{48070755-114D-4603-B96C-0E97A4A5ED99}" srcId="{2C7140F4-74B3-4CC0-A650-32AE5AF79457}" destId="{3A17279B-96CA-4996-8FEE-3AF723C41800}" srcOrd="2" destOrd="0" parTransId="{56E1C615-9B0A-42E9-8A73-A543B85F8557}" sibTransId="{59742D10-A0E9-45FB-8DD8-EC2BB1C43D5F}"/>
    <dgm:cxn modelId="{77B98048-EB55-4863-B99B-73C1CABB9039}" type="presOf" srcId="{B3F79677-7B63-400B-9F75-51E630AA26D1}" destId="{126A47DE-FD62-4E60-AC04-DCFD5E8BD949}" srcOrd="0" destOrd="0" presId="urn:microsoft.com/office/officeart/2005/8/layout/default"/>
    <dgm:cxn modelId="{5472CDE6-B559-47C9-98EF-518AA0B9257F}" srcId="{2C7140F4-74B3-4CC0-A650-32AE5AF79457}" destId="{C8F0F0FF-4BB2-4AFA-AAA4-4467D04F701F}" srcOrd="3" destOrd="0" parTransId="{BB692D8F-2B0C-492C-842E-04D972EA8644}" sibTransId="{6D9C0A4B-C4AF-41CC-A1A2-9B3DA8434597}"/>
    <dgm:cxn modelId="{2F6C305B-E303-47A6-8EBE-0C9957523557}" type="presParOf" srcId="{C1FA5D1E-2804-48FB-955B-7CDD4C5028BF}" destId="{D03698C8-1B46-40A9-B963-CEFBE081C296}" srcOrd="0" destOrd="0" presId="urn:microsoft.com/office/officeart/2005/8/layout/default"/>
    <dgm:cxn modelId="{C2A6FC9C-BB5B-42FA-AA8A-D8B9168ACAB2}" type="presParOf" srcId="{C1FA5D1E-2804-48FB-955B-7CDD4C5028BF}" destId="{9B80836A-8ACC-473E-8C01-F55ED443787C}" srcOrd="1" destOrd="0" presId="urn:microsoft.com/office/officeart/2005/8/layout/default"/>
    <dgm:cxn modelId="{240A2C12-AFB2-4736-8E6A-87AAF708EDD0}" type="presParOf" srcId="{C1FA5D1E-2804-48FB-955B-7CDD4C5028BF}" destId="{0A304AD9-AD6D-4242-B09A-C39950522A78}" srcOrd="2" destOrd="0" presId="urn:microsoft.com/office/officeart/2005/8/layout/default"/>
    <dgm:cxn modelId="{84563818-E489-46BA-BF6E-BC87A801D50B}" type="presParOf" srcId="{C1FA5D1E-2804-48FB-955B-7CDD4C5028BF}" destId="{0F22AECC-EC6E-4F33-800B-2A6F8BCBAFAE}" srcOrd="3" destOrd="0" presId="urn:microsoft.com/office/officeart/2005/8/layout/default"/>
    <dgm:cxn modelId="{69D80E12-C40D-4E46-945B-4E82EF511AFC}" type="presParOf" srcId="{C1FA5D1E-2804-48FB-955B-7CDD4C5028BF}" destId="{AD0CE399-1179-471E-895F-F0AE4249061B}" srcOrd="4" destOrd="0" presId="urn:microsoft.com/office/officeart/2005/8/layout/default"/>
    <dgm:cxn modelId="{D48F59D7-8093-4AC6-A3BD-D077B3490842}" type="presParOf" srcId="{C1FA5D1E-2804-48FB-955B-7CDD4C5028BF}" destId="{19B146B0-29EB-43F8-8DF5-3D601E8472EE}" srcOrd="5" destOrd="0" presId="urn:microsoft.com/office/officeart/2005/8/layout/default"/>
    <dgm:cxn modelId="{D5765032-B95D-4627-B17C-FA179B296512}" type="presParOf" srcId="{C1FA5D1E-2804-48FB-955B-7CDD4C5028BF}" destId="{2AA5197C-6307-4A6A-8410-CDE34571AF38}" srcOrd="6" destOrd="0" presId="urn:microsoft.com/office/officeart/2005/8/layout/default"/>
    <dgm:cxn modelId="{757ADABE-F2FA-4A39-A09C-307B18713000}" type="presParOf" srcId="{C1FA5D1E-2804-48FB-955B-7CDD4C5028BF}" destId="{184C4556-907F-48BC-AE5D-00CC1FAEDA07}" srcOrd="7" destOrd="0" presId="urn:microsoft.com/office/officeart/2005/8/layout/default"/>
    <dgm:cxn modelId="{74C16EFA-A712-4ACC-AAC1-C405C4459E79}" type="presParOf" srcId="{C1FA5D1E-2804-48FB-955B-7CDD4C5028BF}" destId="{126A47DE-FD62-4E60-AC04-DCFD5E8BD949}" srcOrd="8"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2DB33E-6E9A-47D7-9A0F-69CDCC13D7B8}"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BE84354D-59A2-4270-8F6D-9683AF54FC4A}">
      <dgm:prSet/>
      <dgm:spPr/>
      <dgm:t>
        <a:bodyPr/>
        <a:lstStyle/>
        <a:p>
          <a:pPr rtl="0"/>
          <a:r>
            <a:rPr lang="en-US" b="1" dirty="0" smtClean="0"/>
            <a:t>Advertising</a:t>
          </a:r>
          <a:endParaRPr lang="en-US" b="1" dirty="0"/>
        </a:p>
      </dgm:t>
    </dgm:pt>
    <dgm:pt modelId="{3777AC7D-EC7C-47AA-9588-F3EC0A602494}" type="parTrans" cxnId="{36B4DC90-1266-40BE-BCBD-2719766649F5}">
      <dgm:prSet/>
      <dgm:spPr/>
      <dgm:t>
        <a:bodyPr/>
        <a:lstStyle/>
        <a:p>
          <a:endParaRPr lang="en-US"/>
        </a:p>
      </dgm:t>
    </dgm:pt>
    <dgm:pt modelId="{6BF92655-020A-4C85-9E12-F097B4A55DFC}" type="sibTrans" cxnId="{36B4DC90-1266-40BE-BCBD-2719766649F5}">
      <dgm:prSet/>
      <dgm:spPr/>
      <dgm:t>
        <a:bodyPr/>
        <a:lstStyle/>
        <a:p>
          <a:endParaRPr lang="en-US"/>
        </a:p>
      </dgm:t>
    </dgm:pt>
    <dgm:pt modelId="{7AFAE494-A70C-4C4E-A69F-A78DB2CF8343}">
      <dgm:prSet/>
      <dgm:spPr/>
      <dgm:t>
        <a:bodyPr/>
        <a:lstStyle/>
        <a:p>
          <a:pPr rtl="0"/>
          <a:r>
            <a:rPr lang="en-US" b="1" dirty="0" smtClean="0"/>
            <a:t>Personal selling</a:t>
          </a:r>
          <a:endParaRPr lang="en-US" b="1" dirty="0"/>
        </a:p>
      </dgm:t>
    </dgm:pt>
    <dgm:pt modelId="{A36093D6-7962-43FC-B341-29E32DC1CDA6}" type="parTrans" cxnId="{A84BE9DB-A7F8-473D-B8A9-FA0A99484EC4}">
      <dgm:prSet/>
      <dgm:spPr/>
      <dgm:t>
        <a:bodyPr/>
        <a:lstStyle/>
        <a:p>
          <a:endParaRPr lang="en-US"/>
        </a:p>
      </dgm:t>
    </dgm:pt>
    <dgm:pt modelId="{4D9D4274-42BE-46F1-8AA2-B37D303D1748}" type="sibTrans" cxnId="{A84BE9DB-A7F8-473D-B8A9-FA0A99484EC4}">
      <dgm:prSet/>
      <dgm:spPr/>
      <dgm:t>
        <a:bodyPr/>
        <a:lstStyle/>
        <a:p>
          <a:endParaRPr lang="en-US"/>
        </a:p>
      </dgm:t>
    </dgm:pt>
    <dgm:pt modelId="{18EBE5BC-6322-477E-8554-B2A5463E29FD}">
      <dgm:prSet/>
      <dgm:spPr/>
      <dgm:t>
        <a:bodyPr/>
        <a:lstStyle/>
        <a:p>
          <a:pPr rtl="0"/>
          <a:r>
            <a:rPr lang="en-US" b="1" dirty="0" smtClean="0"/>
            <a:t>Sales promotion</a:t>
          </a:r>
          <a:endParaRPr lang="en-US" b="1" dirty="0"/>
        </a:p>
      </dgm:t>
    </dgm:pt>
    <dgm:pt modelId="{037C503D-A640-4141-B532-3207AD685962}" type="parTrans" cxnId="{3C794B90-46CB-4929-92F9-8E0CF1E79BC8}">
      <dgm:prSet/>
      <dgm:spPr/>
      <dgm:t>
        <a:bodyPr/>
        <a:lstStyle/>
        <a:p>
          <a:endParaRPr lang="en-US"/>
        </a:p>
      </dgm:t>
    </dgm:pt>
    <dgm:pt modelId="{664B5F56-D97E-4AE3-9503-0B6A692CA007}" type="sibTrans" cxnId="{3C794B90-46CB-4929-92F9-8E0CF1E79BC8}">
      <dgm:prSet/>
      <dgm:spPr/>
      <dgm:t>
        <a:bodyPr/>
        <a:lstStyle/>
        <a:p>
          <a:endParaRPr lang="en-US"/>
        </a:p>
      </dgm:t>
    </dgm:pt>
    <dgm:pt modelId="{4B6360F9-FFF4-48D8-826D-DA87642A9D5E}">
      <dgm:prSet/>
      <dgm:spPr/>
      <dgm:t>
        <a:bodyPr/>
        <a:lstStyle/>
        <a:p>
          <a:pPr rtl="0"/>
          <a:r>
            <a:rPr lang="en-US" b="1" dirty="0" smtClean="0"/>
            <a:t>Public relations</a:t>
          </a:r>
          <a:endParaRPr lang="en-US" b="1" dirty="0"/>
        </a:p>
      </dgm:t>
    </dgm:pt>
    <dgm:pt modelId="{BAD3CA7D-58F1-48E0-B660-DE73FDE10A6C}" type="parTrans" cxnId="{37456BC3-B444-4F4E-BAD1-A845EEFD9852}">
      <dgm:prSet/>
      <dgm:spPr/>
      <dgm:t>
        <a:bodyPr/>
        <a:lstStyle/>
        <a:p>
          <a:endParaRPr lang="en-US"/>
        </a:p>
      </dgm:t>
    </dgm:pt>
    <dgm:pt modelId="{F8DD6A49-5FC4-4916-91D6-7F1A58B4A1B6}" type="sibTrans" cxnId="{37456BC3-B444-4F4E-BAD1-A845EEFD9852}">
      <dgm:prSet/>
      <dgm:spPr/>
      <dgm:t>
        <a:bodyPr/>
        <a:lstStyle/>
        <a:p>
          <a:endParaRPr lang="en-US"/>
        </a:p>
      </dgm:t>
    </dgm:pt>
    <dgm:pt modelId="{8213FC5A-83DC-4B4E-BF96-93C951A1AB7A}">
      <dgm:prSet/>
      <dgm:spPr/>
      <dgm:t>
        <a:bodyPr/>
        <a:lstStyle/>
        <a:p>
          <a:pPr rtl="0"/>
          <a:r>
            <a:rPr lang="en-US" b="1" dirty="0" smtClean="0"/>
            <a:t>Direct marketing</a:t>
          </a:r>
          <a:endParaRPr lang="en-US" b="1" dirty="0"/>
        </a:p>
      </dgm:t>
    </dgm:pt>
    <dgm:pt modelId="{1F4E4C32-33EC-437A-84FF-915F25A1DFC5}" type="parTrans" cxnId="{BCE7139E-B257-4436-BBD2-163103D25FA1}">
      <dgm:prSet/>
      <dgm:spPr/>
      <dgm:t>
        <a:bodyPr/>
        <a:lstStyle/>
        <a:p>
          <a:endParaRPr lang="en-US"/>
        </a:p>
      </dgm:t>
    </dgm:pt>
    <dgm:pt modelId="{F0D9A248-B9E0-4911-BA20-57F8D3EB4166}" type="sibTrans" cxnId="{BCE7139E-B257-4436-BBD2-163103D25FA1}">
      <dgm:prSet/>
      <dgm:spPr/>
      <dgm:t>
        <a:bodyPr/>
        <a:lstStyle/>
        <a:p>
          <a:endParaRPr lang="en-US"/>
        </a:p>
      </dgm:t>
    </dgm:pt>
    <dgm:pt modelId="{C3BC836E-5273-45B4-B0AA-E1391CC9CE94}" type="pres">
      <dgm:prSet presAssocID="{502DB33E-6E9A-47D7-9A0F-69CDCC13D7B8}" presName="diagram" presStyleCnt="0">
        <dgm:presLayoutVars>
          <dgm:dir/>
          <dgm:resizeHandles val="exact"/>
        </dgm:presLayoutVars>
      </dgm:prSet>
      <dgm:spPr/>
      <dgm:t>
        <a:bodyPr/>
        <a:lstStyle/>
        <a:p>
          <a:endParaRPr lang="en-US"/>
        </a:p>
      </dgm:t>
    </dgm:pt>
    <dgm:pt modelId="{FA6412BC-81F8-4E30-92D5-2AF4474CE66C}" type="pres">
      <dgm:prSet presAssocID="{BE84354D-59A2-4270-8F6D-9683AF54FC4A}" presName="node" presStyleLbl="node1" presStyleIdx="0" presStyleCnt="5">
        <dgm:presLayoutVars>
          <dgm:bulletEnabled val="1"/>
        </dgm:presLayoutVars>
      </dgm:prSet>
      <dgm:spPr/>
      <dgm:t>
        <a:bodyPr/>
        <a:lstStyle/>
        <a:p>
          <a:endParaRPr lang="en-US"/>
        </a:p>
      </dgm:t>
    </dgm:pt>
    <dgm:pt modelId="{EF111DFD-680F-48B2-9D28-576BDFD1A39B}" type="pres">
      <dgm:prSet presAssocID="{6BF92655-020A-4C85-9E12-F097B4A55DFC}" presName="sibTrans" presStyleCnt="0"/>
      <dgm:spPr/>
      <dgm:t>
        <a:bodyPr/>
        <a:lstStyle/>
        <a:p>
          <a:endParaRPr lang="en-US"/>
        </a:p>
      </dgm:t>
    </dgm:pt>
    <dgm:pt modelId="{67FFB008-8039-4905-AD00-7F6647C9181A}" type="pres">
      <dgm:prSet presAssocID="{7AFAE494-A70C-4C4E-A69F-A78DB2CF8343}" presName="node" presStyleLbl="node1" presStyleIdx="1" presStyleCnt="5">
        <dgm:presLayoutVars>
          <dgm:bulletEnabled val="1"/>
        </dgm:presLayoutVars>
      </dgm:prSet>
      <dgm:spPr/>
      <dgm:t>
        <a:bodyPr/>
        <a:lstStyle/>
        <a:p>
          <a:endParaRPr lang="en-US"/>
        </a:p>
      </dgm:t>
    </dgm:pt>
    <dgm:pt modelId="{96A06245-5C6F-4EA3-AB1F-DEE2D25BBAF5}" type="pres">
      <dgm:prSet presAssocID="{4D9D4274-42BE-46F1-8AA2-B37D303D1748}" presName="sibTrans" presStyleCnt="0"/>
      <dgm:spPr/>
      <dgm:t>
        <a:bodyPr/>
        <a:lstStyle/>
        <a:p>
          <a:endParaRPr lang="en-US"/>
        </a:p>
      </dgm:t>
    </dgm:pt>
    <dgm:pt modelId="{3337DAA3-47FC-4FC8-8AD7-BFBCDE5E9D9F}" type="pres">
      <dgm:prSet presAssocID="{18EBE5BC-6322-477E-8554-B2A5463E29FD}" presName="node" presStyleLbl="node1" presStyleIdx="2" presStyleCnt="5">
        <dgm:presLayoutVars>
          <dgm:bulletEnabled val="1"/>
        </dgm:presLayoutVars>
      </dgm:prSet>
      <dgm:spPr/>
      <dgm:t>
        <a:bodyPr/>
        <a:lstStyle/>
        <a:p>
          <a:endParaRPr lang="en-US"/>
        </a:p>
      </dgm:t>
    </dgm:pt>
    <dgm:pt modelId="{865BB442-99B8-4DD1-9EC3-240416DC5251}" type="pres">
      <dgm:prSet presAssocID="{664B5F56-D97E-4AE3-9503-0B6A692CA007}" presName="sibTrans" presStyleCnt="0"/>
      <dgm:spPr/>
      <dgm:t>
        <a:bodyPr/>
        <a:lstStyle/>
        <a:p>
          <a:endParaRPr lang="en-US"/>
        </a:p>
      </dgm:t>
    </dgm:pt>
    <dgm:pt modelId="{EAF36686-8CCC-4264-B518-0FF080317148}" type="pres">
      <dgm:prSet presAssocID="{4B6360F9-FFF4-48D8-826D-DA87642A9D5E}" presName="node" presStyleLbl="node1" presStyleIdx="3" presStyleCnt="5">
        <dgm:presLayoutVars>
          <dgm:bulletEnabled val="1"/>
        </dgm:presLayoutVars>
      </dgm:prSet>
      <dgm:spPr/>
      <dgm:t>
        <a:bodyPr/>
        <a:lstStyle/>
        <a:p>
          <a:endParaRPr lang="en-US"/>
        </a:p>
      </dgm:t>
    </dgm:pt>
    <dgm:pt modelId="{DBCB5BBF-8A7D-4169-90D4-F61DB5FD3BF5}" type="pres">
      <dgm:prSet presAssocID="{F8DD6A49-5FC4-4916-91D6-7F1A58B4A1B6}" presName="sibTrans" presStyleCnt="0"/>
      <dgm:spPr/>
      <dgm:t>
        <a:bodyPr/>
        <a:lstStyle/>
        <a:p>
          <a:endParaRPr lang="en-US"/>
        </a:p>
      </dgm:t>
    </dgm:pt>
    <dgm:pt modelId="{30E071D6-7F69-473D-9B27-F9DE6651B022}" type="pres">
      <dgm:prSet presAssocID="{8213FC5A-83DC-4B4E-BF96-93C951A1AB7A}" presName="node" presStyleLbl="node1" presStyleIdx="4" presStyleCnt="5">
        <dgm:presLayoutVars>
          <dgm:bulletEnabled val="1"/>
        </dgm:presLayoutVars>
      </dgm:prSet>
      <dgm:spPr/>
      <dgm:t>
        <a:bodyPr/>
        <a:lstStyle/>
        <a:p>
          <a:endParaRPr lang="en-US"/>
        </a:p>
      </dgm:t>
    </dgm:pt>
  </dgm:ptLst>
  <dgm:cxnLst>
    <dgm:cxn modelId="{692320CC-A012-48A2-BE88-3DE1C3DF8E97}" type="presOf" srcId="{8213FC5A-83DC-4B4E-BF96-93C951A1AB7A}" destId="{30E071D6-7F69-473D-9B27-F9DE6651B022}" srcOrd="0" destOrd="0" presId="urn:microsoft.com/office/officeart/2005/8/layout/default"/>
    <dgm:cxn modelId="{37456BC3-B444-4F4E-BAD1-A845EEFD9852}" srcId="{502DB33E-6E9A-47D7-9A0F-69CDCC13D7B8}" destId="{4B6360F9-FFF4-48D8-826D-DA87642A9D5E}" srcOrd="3" destOrd="0" parTransId="{BAD3CA7D-58F1-48E0-B660-DE73FDE10A6C}" sibTransId="{F8DD6A49-5FC4-4916-91D6-7F1A58B4A1B6}"/>
    <dgm:cxn modelId="{0D0E53F9-7D79-4C18-B2D2-F954224A7F9A}" type="presOf" srcId="{7AFAE494-A70C-4C4E-A69F-A78DB2CF8343}" destId="{67FFB008-8039-4905-AD00-7F6647C9181A}" srcOrd="0" destOrd="0" presId="urn:microsoft.com/office/officeart/2005/8/layout/default"/>
    <dgm:cxn modelId="{BCE7139E-B257-4436-BBD2-163103D25FA1}" srcId="{502DB33E-6E9A-47D7-9A0F-69CDCC13D7B8}" destId="{8213FC5A-83DC-4B4E-BF96-93C951A1AB7A}" srcOrd="4" destOrd="0" parTransId="{1F4E4C32-33EC-437A-84FF-915F25A1DFC5}" sibTransId="{F0D9A248-B9E0-4911-BA20-57F8D3EB4166}"/>
    <dgm:cxn modelId="{2571BD31-BE2D-4F5B-BA65-93CACBAB5DDC}" type="presOf" srcId="{4B6360F9-FFF4-48D8-826D-DA87642A9D5E}" destId="{EAF36686-8CCC-4264-B518-0FF080317148}" srcOrd="0" destOrd="0" presId="urn:microsoft.com/office/officeart/2005/8/layout/default"/>
    <dgm:cxn modelId="{6538A43B-F763-47B9-B42C-87AACFD73F3A}" type="presOf" srcId="{BE84354D-59A2-4270-8F6D-9683AF54FC4A}" destId="{FA6412BC-81F8-4E30-92D5-2AF4474CE66C}" srcOrd="0" destOrd="0" presId="urn:microsoft.com/office/officeart/2005/8/layout/default"/>
    <dgm:cxn modelId="{A84BE9DB-A7F8-473D-B8A9-FA0A99484EC4}" srcId="{502DB33E-6E9A-47D7-9A0F-69CDCC13D7B8}" destId="{7AFAE494-A70C-4C4E-A69F-A78DB2CF8343}" srcOrd="1" destOrd="0" parTransId="{A36093D6-7962-43FC-B341-29E32DC1CDA6}" sibTransId="{4D9D4274-42BE-46F1-8AA2-B37D303D1748}"/>
    <dgm:cxn modelId="{90914D10-4961-4FCE-A7FB-2286F7411ABC}" type="presOf" srcId="{18EBE5BC-6322-477E-8554-B2A5463E29FD}" destId="{3337DAA3-47FC-4FC8-8AD7-BFBCDE5E9D9F}" srcOrd="0" destOrd="0" presId="urn:microsoft.com/office/officeart/2005/8/layout/default"/>
    <dgm:cxn modelId="{92EDAB7A-F765-45C1-8767-CBE3544758C8}" type="presOf" srcId="{502DB33E-6E9A-47D7-9A0F-69CDCC13D7B8}" destId="{C3BC836E-5273-45B4-B0AA-E1391CC9CE94}" srcOrd="0" destOrd="0" presId="urn:microsoft.com/office/officeart/2005/8/layout/default"/>
    <dgm:cxn modelId="{36B4DC90-1266-40BE-BCBD-2719766649F5}" srcId="{502DB33E-6E9A-47D7-9A0F-69CDCC13D7B8}" destId="{BE84354D-59A2-4270-8F6D-9683AF54FC4A}" srcOrd="0" destOrd="0" parTransId="{3777AC7D-EC7C-47AA-9588-F3EC0A602494}" sibTransId="{6BF92655-020A-4C85-9E12-F097B4A55DFC}"/>
    <dgm:cxn modelId="{3C794B90-46CB-4929-92F9-8E0CF1E79BC8}" srcId="{502DB33E-6E9A-47D7-9A0F-69CDCC13D7B8}" destId="{18EBE5BC-6322-477E-8554-B2A5463E29FD}" srcOrd="2" destOrd="0" parTransId="{037C503D-A640-4141-B532-3207AD685962}" sibTransId="{664B5F56-D97E-4AE3-9503-0B6A692CA007}"/>
    <dgm:cxn modelId="{E281167B-1FCC-4970-BD55-A755055B5BA3}" type="presParOf" srcId="{C3BC836E-5273-45B4-B0AA-E1391CC9CE94}" destId="{FA6412BC-81F8-4E30-92D5-2AF4474CE66C}" srcOrd="0" destOrd="0" presId="urn:microsoft.com/office/officeart/2005/8/layout/default"/>
    <dgm:cxn modelId="{6713BCB5-5AEF-4B41-A4C4-20E0D04F8625}" type="presParOf" srcId="{C3BC836E-5273-45B4-B0AA-E1391CC9CE94}" destId="{EF111DFD-680F-48B2-9D28-576BDFD1A39B}" srcOrd="1" destOrd="0" presId="urn:microsoft.com/office/officeart/2005/8/layout/default"/>
    <dgm:cxn modelId="{6DF2824F-2986-49AE-8EBE-7C895BB91342}" type="presParOf" srcId="{C3BC836E-5273-45B4-B0AA-E1391CC9CE94}" destId="{67FFB008-8039-4905-AD00-7F6647C9181A}" srcOrd="2" destOrd="0" presId="urn:microsoft.com/office/officeart/2005/8/layout/default"/>
    <dgm:cxn modelId="{A8066256-5018-4A50-B4EC-25E07AEB030F}" type="presParOf" srcId="{C3BC836E-5273-45B4-B0AA-E1391CC9CE94}" destId="{96A06245-5C6F-4EA3-AB1F-DEE2D25BBAF5}" srcOrd="3" destOrd="0" presId="urn:microsoft.com/office/officeart/2005/8/layout/default"/>
    <dgm:cxn modelId="{BED99249-EFDE-4782-BD5B-4B13392CE2B3}" type="presParOf" srcId="{C3BC836E-5273-45B4-B0AA-E1391CC9CE94}" destId="{3337DAA3-47FC-4FC8-8AD7-BFBCDE5E9D9F}" srcOrd="4" destOrd="0" presId="urn:microsoft.com/office/officeart/2005/8/layout/default"/>
    <dgm:cxn modelId="{3E34868C-D5DA-4E05-A5FA-BB2297315D59}" type="presParOf" srcId="{C3BC836E-5273-45B4-B0AA-E1391CC9CE94}" destId="{865BB442-99B8-4DD1-9EC3-240416DC5251}" srcOrd="5" destOrd="0" presId="urn:microsoft.com/office/officeart/2005/8/layout/default"/>
    <dgm:cxn modelId="{FA40F4CF-E5B0-4440-8DC5-EA2A5377AAC3}" type="presParOf" srcId="{C3BC836E-5273-45B4-B0AA-E1391CC9CE94}" destId="{EAF36686-8CCC-4264-B518-0FF080317148}" srcOrd="6" destOrd="0" presId="urn:microsoft.com/office/officeart/2005/8/layout/default"/>
    <dgm:cxn modelId="{CEA066BF-BCBB-406A-9B3E-DC70E1CA8FC7}" type="presParOf" srcId="{C3BC836E-5273-45B4-B0AA-E1391CC9CE94}" destId="{DBCB5BBF-8A7D-4169-90D4-F61DB5FD3BF5}" srcOrd="7" destOrd="0" presId="urn:microsoft.com/office/officeart/2005/8/layout/default"/>
    <dgm:cxn modelId="{17BAAD93-195A-4CBA-850B-0BB632F33A1B}" type="presParOf" srcId="{C3BC836E-5273-45B4-B0AA-E1391CC9CE94}" destId="{30E071D6-7F69-473D-9B27-F9DE6651B022}" srcOrd="8"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245CDB-335E-4E10-8CC6-09FBA6E80A1B}">
      <dsp:nvSpPr>
        <dsp:cNvPr id="0" name=""/>
        <dsp:cNvSpPr/>
      </dsp:nvSpPr>
      <dsp:spPr>
        <a:xfrm>
          <a:off x="0" y="0"/>
          <a:ext cx="8153400" cy="63022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kern="1200" dirty="0" smtClean="0"/>
            <a:t>Specialty stores</a:t>
          </a:r>
          <a:r>
            <a:rPr lang="en-US" sz="2800" kern="1200" dirty="0" smtClean="0"/>
            <a:t> </a:t>
          </a:r>
          <a:endParaRPr lang="en-US" sz="2800" kern="1200" dirty="0"/>
        </a:p>
      </dsp:txBody>
      <dsp:txXfrm>
        <a:off x="0" y="0"/>
        <a:ext cx="8153400" cy="630223"/>
      </dsp:txXfrm>
    </dsp:sp>
    <dsp:sp modelId="{58FD93F8-A29A-4062-BDC2-39FAA0F4783A}">
      <dsp:nvSpPr>
        <dsp:cNvPr id="0" name=""/>
        <dsp:cNvSpPr/>
      </dsp:nvSpPr>
      <dsp:spPr>
        <a:xfrm>
          <a:off x="0" y="632079"/>
          <a:ext cx="8153400" cy="374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Narrow product line with deep assortment</a:t>
          </a:r>
          <a:endParaRPr lang="en-US" sz="2400" kern="1200" dirty="0"/>
        </a:p>
      </dsp:txBody>
      <dsp:txXfrm>
        <a:off x="0" y="632079"/>
        <a:ext cx="8153400" cy="374874"/>
      </dsp:txXfrm>
    </dsp:sp>
    <dsp:sp modelId="{5F51800F-52C7-49D0-9081-5DA9690161B8}">
      <dsp:nvSpPr>
        <dsp:cNvPr id="0" name=""/>
        <dsp:cNvSpPr/>
      </dsp:nvSpPr>
      <dsp:spPr>
        <a:xfrm>
          <a:off x="0" y="1006953"/>
          <a:ext cx="8153400" cy="63022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kern="1200" dirty="0" smtClean="0"/>
            <a:t>Department stores</a:t>
          </a:r>
          <a:r>
            <a:rPr lang="en-US" sz="2800" kern="1200" dirty="0" smtClean="0"/>
            <a:t> </a:t>
          </a:r>
          <a:endParaRPr lang="en-US" sz="2800" kern="1200" dirty="0"/>
        </a:p>
      </dsp:txBody>
      <dsp:txXfrm>
        <a:off x="0" y="1006953"/>
        <a:ext cx="8153400" cy="630223"/>
      </dsp:txXfrm>
    </dsp:sp>
    <dsp:sp modelId="{E7428393-5009-4C5B-B14E-AD106C5B247B}">
      <dsp:nvSpPr>
        <dsp:cNvPr id="0" name=""/>
        <dsp:cNvSpPr/>
      </dsp:nvSpPr>
      <dsp:spPr>
        <a:xfrm>
          <a:off x="0" y="1637177"/>
          <a:ext cx="8153400" cy="374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Wide variety of product lines</a:t>
          </a:r>
          <a:endParaRPr lang="en-US" sz="2400" kern="1200" dirty="0"/>
        </a:p>
      </dsp:txBody>
      <dsp:txXfrm>
        <a:off x="0" y="1637177"/>
        <a:ext cx="8153400" cy="374874"/>
      </dsp:txXfrm>
    </dsp:sp>
    <dsp:sp modelId="{75B060EC-2F0F-481E-9BC8-065EBCD5CF6B}">
      <dsp:nvSpPr>
        <dsp:cNvPr id="0" name=""/>
        <dsp:cNvSpPr/>
      </dsp:nvSpPr>
      <dsp:spPr>
        <a:xfrm>
          <a:off x="0" y="2012051"/>
          <a:ext cx="8153400" cy="630223"/>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kern="1200" dirty="0" smtClean="0"/>
            <a:t>Convenience stores</a:t>
          </a:r>
          <a:r>
            <a:rPr lang="en-US" sz="2800" kern="1200" dirty="0" smtClean="0"/>
            <a:t> </a:t>
          </a:r>
          <a:endParaRPr lang="en-US" sz="2800" kern="1200" dirty="0"/>
        </a:p>
      </dsp:txBody>
      <dsp:txXfrm>
        <a:off x="0" y="2012051"/>
        <a:ext cx="8153400" cy="630223"/>
      </dsp:txXfrm>
    </dsp:sp>
    <dsp:sp modelId="{5E4A2805-710B-456A-856F-EBC4A032C99A}">
      <dsp:nvSpPr>
        <dsp:cNvPr id="0" name=""/>
        <dsp:cNvSpPr/>
      </dsp:nvSpPr>
      <dsp:spPr>
        <a:xfrm>
          <a:off x="0" y="2642274"/>
          <a:ext cx="8153400" cy="374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Limited line of high-turnover goods</a:t>
          </a:r>
          <a:endParaRPr lang="en-US" sz="2400" kern="1200" dirty="0"/>
        </a:p>
      </dsp:txBody>
      <dsp:txXfrm>
        <a:off x="0" y="2642274"/>
        <a:ext cx="8153400" cy="374874"/>
      </dsp:txXfrm>
    </dsp:sp>
    <dsp:sp modelId="{1A37BF4B-CA28-4EB4-B776-1CE06341963D}">
      <dsp:nvSpPr>
        <dsp:cNvPr id="0" name=""/>
        <dsp:cNvSpPr/>
      </dsp:nvSpPr>
      <dsp:spPr>
        <a:xfrm>
          <a:off x="0" y="3017148"/>
          <a:ext cx="8153400" cy="630223"/>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kern="1200" dirty="0" smtClean="0"/>
            <a:t>Superstores</a:t>
          </a:r>
          <a:endParaRPr lang="en-US" sz="2800" b="1" kern="1200" dirty="0"/>
        </a:p>
      </dsp:txBody>
      <dsp:txXfrm>
        <a:off x="0" y="3017148"/>
        <a:ext cx="8153400" cy="630223"/>
      </dsp:txXfrm>
    </dsp:sp>
    <dsp:sp modelId="{D978D7C6-5684-4AFE-8FBD-8EC9CDA234EC}">
      <dsp:nvSpPr>
        <dsp:cNvPr id="0" name=""/>
        <dsp:cNvSpPr/>
      </dsp:nvSpPr>
      <dsp:spPr>
        <a:xfrm>
          <a:off x="0" y="3647371"/>
          <a:ext cx="8153400" cy="374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Non-food goods</a:t>
          </a:r>
          <a:endParaRPr lang="en-US" sz="2400" kern="1200" dirty="0"/>
        </a:p>
      </dsp:txBody>
      <dsp:txXfrm>
        <a:off x="0" y="3647371"/>
        <a:ext cx="8153400" cy="374874"/>
      </dsp:txXfrm>
    </dsp:sp>
    <dsp:sp modelId="{EA3C2E89-444C-48A0-AAAC-59017822943B}">
      <dsp:nvSpPr>
        <dsp:cNvPr id="0" name=""/>
        <dsp:cNvSpPr/>
      </dsp:nvSpPr>
      <dsp:spPr>
        <a:xfrm>
          <a:off x="0" y="4022246"/>
          <a:ext cx="8153400" cy="630223"/>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US" sz="2800" b="1" kern="1200" dirty="0" smtClean="0"/>
            <a:t>Category killers</a:t>
          </a:r>
          <a:endParaRPr lang="en-US" sz="2800" b="1" kern="1200" dirty="0"/>
        </a:p>
      </dsp:txBody>
      <dsp:txXfrm>
        <a:off x="0" y="4022246"/>
        <a:ext cx="8153400" cy="630223"/>
      </dsp:txXfrm>
    </dsp:sp>
    <dsp:sp modelId="{A0304B23-BCE0-4BDA-8A39-05C17A35C005}">
      <dsp:nvSpPr>
        <dsp:cNvPr id="0" name=""/>
        <dsp:cNvSpPr/>
      </dsp:nvSpPr>
      <dsp:spPr>
        <a:xfrm>
          <a:off x="0" y="4652469"/>
          <a:ext cx="8153400" cy="374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smtClean="0"/>
            <a:t>Deep in category with sales staff</a:t>
          </a:r>
          <a:endParaRPr lang="en-US" sz="2400" kern="1200" dirty="0"/>
        </a:p>
      </dsp:txBody>
      <dsp:txXfrm>
        <a:off x="0" y="4652469"/>
        <a:ext cx="8153400" cy="37487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8067C41-E459-4904-8AC1-2641137FA0C1}">
      <dsp:nvSpPr>
        <dsp:cNvPr id="0" name=""/>
        <dsp:cNvSpPr/>
      </dsp:nvSpPr>
      <dsp:spPr>
        <a:xfrm>
          <a:off x="1523999" y="0"/>
          <a:ext cx="5181600" cy="51816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C7D849-EDAD-403C-A87F-92A2916F11BD}">
      <dsp:nvSpPr>
        <dsp:cNvPr id="0" name=""/>
        <dsp:cNvSpPr/>
      </dsp:nvSpPr>
      <dsp:spPr>
        <a:xfrm>
          <a:off x="2016251" y="492251"/>
          <a:ext cx="2020824" cy="202082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b="1" kern="1200" dirty="0" smtClean="0"/>
            <a:t>Discount stores</a:t>
          </a:r>
          <a:endParaRPr lang="en-US" sz="2600" b="1" kern="1200" dirty="0"/>
        </a:p>
      </dsp:txBody>
      <dsp:txXfrm>
        <a:off x="2016251" y="492251"/>
        <a:ext cx="2020824" cy="2020824"/>
      </dsp:txXfrm>
    </dsp:sp>
    <dsp:sp modelId="{4807A48A-9EB9-43A9-9974-220EAD3BE5AD}">
      <dsp:nvSpPr>
        <dsp:cNvPr id="0" name=""/>
        <dsp:cNvSpPr/>
      </dsp:nvSpPr>
      <dsp:spPr>
        <a:xfrm>
          <a:off x="4210751" y="479783"/>
          <a:ext cx="2020824" cy="202082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b="1" kern="1200" dirty="0" smtClean="0"/>
            <a:t>Off-price retailers</a:t>
          </a:r>
          <a:endParaRPr lang="en-US" sz="2600" b="1" kern="1200" dirty="0"/>
        </a:p>
      </dsp:txBody>
      <dsp:txXfrm>
        <a:off x="4210751" y="479783"/>
        <a:ext cx="2020824" cy="2020824"/>
      </dsp:txXfrm>
    </dsp:sp>
    <dsp:sp modelId="{8A3E2D36-2D19-48AA-B5E2-A14F97071952}">
      <dsp:nvSpPr>
        <dsp:cNvPr id="0" name=""/>
        <dsp:cNvSpPr/>
      </dsp:nvSpPr>
      <dsp:spPr>
        <a:xfrm>
          <a:off x="2016251" y="2668524"/>
          <a:ext cx="2020824" cy="202082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b="1" kern="1200" dirty="0" smtClean="0"/>
            <a:t>Factory outlets</a:t>
          </a:r>
          <a:endParaRPr lang="en-US" sz="2600" b="1" kern="1200" dirty="0"/>
        </a:p>
      </dsp:txBody>
      <dsp:txXfrm>
        <a:off x="2016251" y="2668524"/>
        <a:ext cx="2020824" cy="2020824"/>
      </dsp:txXfrm>
    </dsp:sp>
    <dsp:sp modelId="{4AAD4CEA-44E1-417F-B8AB-1A072E1FC020}">
      <dsp:nvSpPr>
        <dsp:cNvPr id="0" name=""/>
        <dsp:cNvSpPr/>
      </dsp:nvSpPr>
      <dsp:spPr>
        <a:xfrm>
          <a:off x="4192524" y="2668524"/>
          <a:ext cx="2020824" cy="2020824"/>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b="1" kern="1200" dirty="0" smtClean="0"/>
            <a:t>Warehouse clubs</a:t>
          </a:r>
          <a:endParaRPr lang="en-US" sz="2600" b="1" kern="1200" dirty="0"/>
        </a:p>
      </dsp:txBody>
      <dsp:txXfrm>
        <a:off x="4192524" y="2668524"/>
        <a:ext cx="2020824" cy="202082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03698C8-1B46-40A9-B963-CEFBE081C296}">
      <dsp:nvSpPr>
        <dsp:cNvPr id="0" name=""/>
        <dsp:cNvSpPr/>
      </dsp:nvSpPr>
      <dsp:spPr>
        <a:xfrm>
          <a:off x="0" y="759618"/>
          <a:ext cx="2524125" cy="151447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Corporate chains</a:t>
          </a:r>
          <a:endParaRPr lang="en-US" sz="2900" b="1" kern="1200" dirty="0"/>
        </a:p>
      </dsp:txBody>
      <dsp:txXfrm>
        <a:off x="0" y="759618"/>
        <a:ext cx="2524125" cy="1514475"/>
      </dsp:txXfrm>
    </dsp:sp>
    <dsp:sp modelId="{0A304AD9-AD6D-4242-B09A-C39950522A78}">
      <dsp:nvSpPr>
        <dsp:cNvPr id="0" name=""/>
        <dsp:cNvSpPr/>
      </dsp:nvSpPr>
      <dsp:spPr>
        <a:xfrm>
          <a:off x="2776537" y="759618"/>
          <a:ext cx="2524125" cy="151447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Voluntary chains</a:t>
          </a:r>
          <a:endParaRPr lang="en-US" sz="2900" b="1" kern="1200" dirty="0"/>
        </a:p>
      </dsp:txBody>
      <dsp:txXfrm>
        <a:off x="2776537" y="759618"/>
        <a:ext cx="2524125" cy="1514475"/>
      </dsp:txXfrm>
    </dsp:sp>
    <dsp:sp modelId="{AD0CE399-1179-471E-895F-F0AE4249061B}">
      <dsp:nvSpPr>
        <dsp:cNvPr id="0" name=""/>
        <dsp:cNvSpPr/>
      </dsp:nvSpPr>
      <dsp:spPr>
        <a:xfrm>
          <a:off x="5553075" y="759618"/>
          <a:ext cx="2524125" cy="151447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Retailer cooperatives</a:t>
          </a:r>
          <a:endParaRPr lang="en-US" sz="2900" b="1" kern="1200" dirty="0"/>
        </a:p>
      </dsp:txBody>
      <dsp:txXfrm>
        <a:off x="5553075" y="759618"/>
        <a:ext cx="2524125" cy="1514475"/>
      </dsp:txXfrm>
    </dsp:sp>
    <dsp:sp modelId="{2AA5197C-6307-4A6A-8410-CDE34571AF38}">
      <dsp:nvSpPr>
        <dsp:cNvPr id="0" name=""/>
        <dsp:cNvSpPr/>
      </dsp:nvSpPr>
      <dsp:spPr>
        <a:xfrm>
          <a:off x="1388268" y="2526506"/>
          <a:ext cx="2524125" cy="151447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Franchise organizations</a:t>
          </a:r>
          <a:endParaRPr lang="en-US" sz="2900" b="1" kern="1200" dirty="0"/>
        </a:p>
      </dsp:txBody>
      <dsp:txXfrm>
        <a:off x="1388268" y="2526506"/>
        <a:ext cx="2524125" cy="1514475"/>
      </dsp:txXfrm>
    </dsp:sp>
    <dsp:sp modelId="{126A47DE-FD62-4E60-AC04-DCFD5E8BD949}">
      <dsp:nvSpPr>
        <dsp:cNvPr id="0" name=""/>
        <dsp:cNvSpPr/>
      </dsp:nvSpPr>
      <dsp:spPr>
        <a:xfrm>
          <a:off x="4164806" y="2526506"/>
          <a:ext cx="2524125" cy="15144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n-US" sz="2900" b="1" kern="1200" dirty="0" smtClean="0"/>
            <a:t>Merchandising conglomerates</a:t>
          </a:r>
          <a:endParaRPr lang="en-US" sz="2900" b="1" kern="1200" dirty="0"/>
        </a:p>
      </dsp:txBody>
      <dsp:txXfrm>
        <a:off x="4164806" y="2526506"/>
        <a:ext cx="2524125" cy="151447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A6412BC-81F8-4E30-92D5-2AF4474CE66C}">
      <dsp:nvSpPr>
        <dsp:cNvPr id="0" name=""/>
        <dsp:cNvSpPr/>
      </dsp:nvSpPr>
      <dsp:spPr>
        <a:xfrm>
          <a:off x="0" y="545306"/>
          <a:ext cx="2619374" cy="157162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b="1" kern="1200" dirty="0" smtClean="0"/>
            <a:t>Advertising</a:t>
          </a:r>
          <a:endParaRPr lang="en-US" sz="3800" b="1" kern="1200" dirty="0"/>
        </a:p>
      </dsp:txBody>
      <dsp:txXfrm>
        <a:off x="0" y="545306"/>
        <a:ext cx="2619374" cy="1571624"/>
      </dsp:txXfrm>
    </dsp:sp>
    <dsp:sp modelId="{67FFB008-8039-4905-AD00-7F6647C9181A}">
      <dsp:nvSpPr>
        <dsp:cNvPr id="0" name=""/>
        <dsp:cNvSpPr/>
      </dsp:nvSpPr>
      <dsp:spPr>
        <a:xfrm>
          <a:off x="2881312" y="545306"/>
          <a:ext cx="2619374" cy="157162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b="1" kern="1200" dirty="0" smtClean="0"/>
            <a:t>Personal selling</a:t>
          </a:r>
          <a:endParaRPr lang="en-US" sz="3800" b="1" kern="1200" dirty="0"/>
        </a:p>
      </dsp:txBody>
      <dsp:txXfrm>
        <a:off x="2881312" y="545306"/>
        <a:ext cx="2619374" cy="1571624"/>
      </dsp:txXfrm>
    </dsp:sp>
    <dsp:sp modelId="{3337DAA3-47FC-4FC8-8AD7-BFBCDE5E9D9F}">
      <dsp:nvSpPr>
        <dsp:cNvPr id="0" name=""/>
        <dsp:cNvSpPr/>
      </dsp:nvSpPr>
      <dsp:spPr>
        <a:xfrm>
          <a:off x="5762625" y="545306"/>
          <a:ext cx="2619374" cy="1571624"/>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b="1" kern="1200" dirty="0" smtClean="0"/>
            <a:t>Sales promotion</a:t>
          </a:r>
          <a:endParaRPr lang="en-US" sz="3800" b="1" kern="1200" dirty="0"/>
        </a:p>
      </dsp:txBody>
      <dsp:txXfrm>
        <a:off x="5762625" y="545306"/>
        <a:ext cx="2619374" cy="1571624"/>
      </dsp:txXfrm>
    </dsp:sp>
    <dsp:sp modelId="{EAF36686-8CCC-4264-B518-0FF080317148}">
      <dsp:nvSpPr>
        <dsp:cNvPr id="0" name=""/>
        <dsp:cNvSpPr/>
      </dsp:nvSpPr>
      <dsp:spPr>
        <a:xfrm>
          <a:off x="1440656" y="2378868"/>
          <a:ext cx="2619374" cy="1571624"/>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b="1" kern="1200" dirty="0" smtClean="0"/>
            <a:t>Public relations</a:t>
          </a:r>
          <a:endParaRPr lang="en-US" sz="3800" b="1" kern="1200" dirty="0"/>
        </a:p>
      </dsp:txBody>
      <dsp:txXfrm>
        <a:off x="1440656" y="2378868"/>
        <a:ext cx="2619374" cy="1571624"/>
      </dsp:txXfrm>
    </dsp:sp>
    <dsp:sp modelId="{30E071D6-7F69-473D-9B27-F9DE6651B022}">
      <dsp:nvSpPr>
        <dsp:cNvPr id="0" name=""/>
        <dsp:cNvSpPr/>
      </dsp:nvSpPr>
      <dsp:spPr>
        <a:xfrm>
          <a:off x="4321968" y="2378868"/>
          <a:ext cx="2619374" cy="1571624"/>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b="1" kern="1200" dirty="0" smtClean="0"/>
            <a:t>Direct marketing</a:t>
          </a:r>
          <a:endParaRPr lang="en-US" sz="3800" b="1" kern="1200" dirty="0"/>
        </a:p>
      </dsp:txBody>
      <dsp:txXfrm>
        <a:off x="4321968" y="2378868"/>
        <a:ext cx="2619374" cy="15716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139FA0-6298-4FFC-BD57-E7873BB9711D}" type="datetimeFigureOut">
              <a:rPr lang="en-US" smtClean="0"/>
              <a:pPr/>
              <a:t>4/21/2012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F8799B-8610-4CFD-9739-BD38D624909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smtClean="0"/>
          </a:p>
        </p:txBody>
      </p:sp>
      <p:sp>
        <p:nvSpPr>
          <p:cNvPr id="24580" name="Slide Number Placeholder 3"/>
          <p:cNvSpPr>
            <a:spLocks noGrp="1"/>
          </p:cNvSpPr>
          <p:nvPr>
            <p:ph type="sldNum" sz="quarter" idx="5"/>
          </p:nvPr>
        </p:nvSpPr>
        <p:spPr bwMode="auto">
          <a:noFill/>
          <a:ln>
            <a:miter lim="800000"/>
            <a:headEnd/>
            <a:tailEnd/>
          </a:ln>
        </p:spPr>
        <p:txBody>
          <a:bodyPr/>
          <a:lstStyle/>
          <a:p>
            <a:fld id="{846311AB-F6C2-46D3-B65C-DFDA33302443}" type="slidenum">
              <a:rPr lang="en-US"/>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FDE541-C2F3-480C-B6C4-E3E5F97F3B93}"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FDE541-C2F3-480C-B6C4-E3E5F97F3B93}"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DE541-C2F3-480C-B6C4-E3E5F97F3B93}"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FDE541-C2F3-480C-B6C4-E3E5F97F3B93}" type="datetimeFigureOut">
              <a:rPr lang="en-US" smtClean="0"/>
              <a:pPr/>
              <a:t>4/21/2012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FDE541-C2F3-480C-B6C4-E3E5F97F3B93}" type="datetimeFigureOut">
              <a:rPr lang="en-US" smtClean="0"/>
              <a:pPr/>
              <a:t>4/21/2012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FDE541-C2F3-480C-B6C4-E3E5F97F3B93}" type="datetimeFigureOut">
              <a:rPr lang="en-US" smtClean="0"/>
              <a:pPr/>
              <a:t>4/21/2012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DE541-C2F3-480C-B6C4-E3E5F97F3B93}" type="datetimeFigureOut">
              <a:rPr lang="en-US" smtClean="0"/>
              <a:pPr/>
              <a:t>4/21/2012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DE541-C2F3-480C-B6C4-E3E5F97F3B93}" type="datetimeFigureOut">
              <a:rPr lang="en-US" smtClean="0"/>
              <a:pPr/>
              <a:t>4/21/2012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DE541-C2F3-480C-B6C4-E3E5F97F3B93}" type="datetimeFigureOut">
              <a:rPr lang="en-US" smtClean="0"/>
              <a:pPr/>
              <a:t>4/21/2012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FDE541-C2F3-480C-B6C4-E3E5F97F3B93}"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FDE541-C2F3-480C-B6C4-E3E5F97F3B93}" type="datetimeFigureOut">
              <a:rPr lang="en-US" smtClean="0"/>
              <a:pPr/>
              <a:t>4/21/2012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AB299-67E3-4F86-9752-BD79D11989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DE541-C2F3-480C-B6C4-E3E5F97F3B93}" type="datetimeFigureOut">
              <a:rPr lang="en-US" smtClean="0"/>
              <a:pPr/>
              <a:t>4/21/2012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6AB299-67E3-4F86-9752-BD79D11989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90691"/>
            <a:ext cx="8610600" cy="6063198"/>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13</a:t>
            </a:r>
          </a:p>
          <a:p>
            <a:pPr algn="ctr"/>
            <a:endParaRPr lang="en-US" sz="3600" b="1" i="1" dirty="0" smtClean="0">
              <a:latin typeface="Calibri" charset="0"/>
            </a:endParaRPr>
          </a:p>
          <a:p>
            <a:pPr algn="ctr"/>
            <a:endParaRPr lang="en-US" sz="3600" b="1" i="1" dirty="0" smtClean="0">
              <a:latin typeface="Calibri" charset="0"/>
            </a:endParaRPr>
          </a:p>
          <a:p>
            <a:pPr algn="ctr"/>
            <a:r>
              <a:rPr lang="en-US" sz="4400" b="1" dirty="0" smtClean="0">
                <a:latin typeface="Calibri" charset="0"/>
              </a:rPr>
              <a:t>Retailing and Wholesaling</a:t>
            </a:r>
          </a:p>
          <a:p>
            <a:pPr algn="ctr"/>
            <a:endParaRPr lang="en-US" sz="4000"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457200" y="2312920"/>
            <a:ext cx="8382000" cy="1766637"/>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Retailing</a:t>
            </a:r>
          </a:p>
          <a:p>
            <a:r>
              <a:rPr lang="en-US" dirty="0" smtClean="0">
                <a:latin typeface="Calibri" charset="0"/>
              </a:rPr>
              <a:t>Retailer Marketing Decisions</a:t>
            </a:r>
          </a:p>
          <a:p>
            <a:r>
              <a:rPr lang="en-US" dirty="0" smtClean="0">
                <a:latin typeface="Calibri" charset="0"/>
              </a:rPr>
              <a:t>The Future </a:t>
            </a:r>
            <a:r>
              <a:rPr lang="en-US" smtClean="0">
                <a:latin typeface="Calibri" charset="0"/>
              </a:rPr>
              <a:t>of Retailing</a:t>
            </a:r>
            <a:endParaRPr lang="en-US" dirty="0" smtClean="0">
              <a:latin typeface="Calibri"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533400" y="2133600"/>
            <a:ext cx="7924800" cy="3733800"/>
          </a:xfrm>
        </p:spPr>
        <p:txBody>
          <a:bodyPr>
            <a:normAutofit/>
          </a:bodyPr>
          <a:lstStyle/>
          <a:p>
            <a:pPr marL="225425" indent="-225425">
              <a:buFontTx/>
              <a:buNone/>
            </a:pPr>
            <a:r>
              <a:rPr lang="en-US" b="1" dirty="0" smtClean="0">
                <a:latin typeface="Calibri" charset="0"/>
              </a:rPr>
              <a:t>Retailing</a:t>
            </a:r>
            <a:r>
              <a:rPr lang="en-US" dirty="0" smtClean="0">
                <a:latin typeface="Calibri" charset="0"/>
              </a:rPr>
              <a:t> includes all the activities in selling products or services directly to final consumers for their personal, non-business use</a:t>
            </a:r>
          </a:p>
          <a:p>
            <a:pPr marL="225425" indent="-225425">
              <a:buFontTx/>
              <a:buNone/>
            </a:pPr>
            <a:endParaRPr lang="en-US" dirty="0" smtClean="0">
              <a:latin typeface="Calibri" charset="0"/>
            </a:endParaRPr>
          </a:p>
          <a:p>
            <a:pPr marL="225425" indent="-225425">
              <a:buFontTx/>
              <a:buNone/>
            </a:pPr>
            <a:r>
              <a:rPr lang="en-US" b="1" dirty="0" smtClean="0">
                <a:latin typeface="Calibri" charset="0"/>
              </a:rPr>
              <a:t>Retailers</a:t>
            </a:r>
            <a:r>
              <a:rPr lang="en-US" dirty="0" smtClean="0">
                <a:latin typeface="Calibri" charset="0"/>
              </a:rPr>
              <a:t> are businesses whose sales come primarily from retailing</a:t>
            </a:r>
          </a:p>
          <a:p>
            <a:pPr marL="225425" indent="-225425">
              <a:buFontTx/>
              <a:buNone/>
            </a:pPr>
            <a:endParaRPr lang="en-US" dirty="0" smtClean="0">
              <a:latin typeface="Calibri" charset="0"/>
            </a:endParaRPr>
          </a:p>
        </p:txBody>
      </p:sp>
      <p:sp>
        <p:nvSpPr>
          <p:cNvPr id="23555" name="Rectangle 2"/>
          <p:cNvSpPr>
            <a:spLocks noGrp="1" noChangeArrowheads="1"/>
          </p:cNvSpPr>
          <p:nvPr>
            <p:ph type="title"/>
          </p:nvPr>
        </p:nvSpPr>
        <p:spPr>
          <a:xfrm>
            <a:off x="762000" y="228600"/>
            <a:ext cx="7772400" cy="1143000"/>
          </a:xfrm>
        </p:spPr>
        <p:txBody>
          <a:bodyPr>
            <a:normAutofit/>
          </a:bodyPr>
          <a:lstStyle/>
          <a:p>
            <a:r>
              <a:rPr lang="en-US" sz="5400" b="1" dirty="0" smtClean="0"/>
              <a:t>Retailing</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533400" y="2133600"/>
            <a:ext cx="7924800" cy="3733800"/>
          </a:xfrm>
        </p:spPr>
        <p:txBody>
          <a:bodyPr>
            <a:normAutofit/>
          </a:bodyPr>
          <a:lstStyle/>
          <a:p>
            <a:endParaRPr lang="en-US" sz="3600" dirty="0" smtClean="0">
              <a:latin typeface="Calibri" charset="0"/>
            </a:endParaRPr>
          </a:p>
          <a:p>
            <a:r>
              <a:rPr lang="en-US" sz="3600" dirty="0" smtClean="0">
                <a:latin typeface="Calibri" charset="0"/>
              </a:rPr>
              <a:t>Amount of service</a:t>
            </a:r>
          </a:p>
          <a:p>
            <a:pPr lvl="1"/>
            <a:r>
              <a:rPr lang="en-US" sz="3200" dirty="0" smtClean="0">
                <a:latin typeface="Calibri" charset="0"/>
              </a:rPr>
              <a:t>Self-service</a:t>
            </a:r>
          </a:p>
          <a:p>
            <a:pPr lvl="1"/>
            <a:r>
              <a:rPr lang="en-US" sz="3200" dirty="0" smtClean="0">
                <a:latin typeface="Calibri" charset="0"/>
              </a:rPr>
              <a:t>Limited service</a:t>
            </a:r>
          </a:p>
          <a:p>
            <a:pPr lvl="1"/>
            <a:r>
              <a:rPr lang="en-US" sz="3200" dirty="0" smtClean="0">
                <a:latin typeface="Calibri" charset="0"/>
              </a:rPr>
              <a:t>Full service</a:t>
            </a:r>
          </a:p>
        </p:txBody>
      </p:sp>
      <p:sp>
        <p:nvSpPr>
          <p:cNvPr id="23555" name="Rectangle 2"/>
          <p:cNvSpPr>
            <a:spLocks noGrp="1" noChangeArrowheads="1"/>
          </p:cNvSpPr>
          <p:nvPr>
            <p:ph type="title"/>
          </p:nvPr>
        </p:nvSpPr>
        <p:spPr>
          <a:xfrm>
            <a:off x="762000" y="22860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1371600"/>
            <a:ext cx="7162800" cy="381000"/>
          </a:xfrm>
          <a:prstGeom prst="rect">
            <a:avLst/>
          </a:prstGeom>
        </p:spPr>
        <p:txBody>
          <a:bodyPr>
            <a:noAutofit/>
          </a:bodyPr>
          <a:lstStyle/>
          <a:p>
            <a:pPr marL="342900" marR="0" lvl="0" indent="-342900" algn="ctr" defTabSz="914400" rtl="0" eaLnBrk="1" fontAlgn="auto" latinLnBrk="0" hangingPunct="1">
              <a:lnSpc>
                <a:spcPct val="100000"/>
              </a:lnSpc>
              <a:spcBef>
                <a:spcPct val="0"/>
              </a:spcBef>
              <a:spcAft>
                <a:spcPts val="0"/>
              </a:spcAft>
              <a:buClrTx/>
              <a:buSzTx/>
              <a:tabLst/>
              <a:defRPr/>
            </a:pP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Types of Retailers: Amount</a:t>
            </a:r>
            <a:r>
              <a:rPr kumimoji="0" lang="en-US" sz="2800" b="1" i="0" u="none" strike="noStrike" kern="1200" cap="none" spc="0" normalizeH="0" noProof="0" dirty="0" smtClean="0">
                <a:ln>
                  <a:noFill/>
                </a:ln>
                <a:solidFill>
                  <a:schemeClr val="tx1"/>
                </a:solidFill>
                <a:effectLst/>
                <a:uLnTx/>
                <a:uFillTx/>
                <a:latin typeface="Calibri" charset="0"/>
                <a:ea typeface="+mn-ea"/>
                <a:cs typeface="+mn-cs"/>
              </a:rPr>
              <a:t> of Service </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a:p>
            <a:pPr marL="342900" marR="0" lvl="0" indent="-342900" algn="l"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609600" y="2133600"/>
            <a:ext cx="7848600" cy="4495800"/>
          </a:xfrm>
        </p:spPr>
        <p:txBody>
          <a:bodyPr>
            <a:normAutofit fontScale="92500" lnSpcReduction="20000"/>
          </a:bodyPr>
          <a:lstStyle/>
          <a:p>
            <a:pPr marL="533400" indent="-533400"/>
            <a:r>
              <a:rPr lang="en-US" b="1" dirty="0" smtClean="0"/>
              <a:t>Self-service retailers</a:t>
            </a:r>
            <a:r>
              <a:rPr lang="en-US" dirty="0" smtClean="0"/>
              <a:t> serve customers who are willing to perform their own locate-compare-select process to save money. </a:t>
            </a:r>
          </a:p>
          <a:p>
            <a:pPr marL="533400" indent="-533400">
              <a:buNone/>
            </a:pPr>
            <a:r>
              <a:rPr lang="en-US" dirty="0"/>
              <a:t>	</a:t>
            </a:r>
            <a:r>
              <a:rPr lang="en-US" dirty="0" smtClean="0"/>
              <a:t>They include: Wal-Mart and Supermarkets.</a:t>
            </a:r>
          </a:p>
          <a:p>
            <a:pPr marL="533400" indent="-533400"/>
            <a:endParaRPr lang="en-US" dirty="0" smtClean="0"/>
          </a:p>
          <a:p>
            <a:pPr marL="533400" indent="-533400"/>
            <a:r>
              <a:rPr lang="en-US" b="1" dirty="0" smtClean="0"/>
              <a:t>Limited service retailers</a:t>
            </a:r>
            <a:r>
              <a:rPr lang="en-US" dirty="0" smtClean="0"/>
              <a:t> provide more sales assistance because they carry more shopping goods about which customers need more information. </a:t>
            </a:r>
          </a:p>
          <a:p>
            <a:pPr marL="533400" indent="-533400">
              <a:buNone/>
            </a:pPr>
            <a:r>
              <a:rPr lang="en-US" dirty="0" smtClean="0"/>
              <a:t>	Examples include Sears and JC Penney.</a:t>
            </a:r>
          </a:p>
          <a:p>
            <a:pPr marL="533400" indent="-533400"/>
            <a:endParaRPr lang="en-US" dirty="0" smtClean="0"/>
          </a:p>
        </p:txBody>
      </p:sp>
      <p:sp>
        <p:nvSpPr>
          <p:cNvPr id="23555" name="Rectangle 2"/>
          <p:cNvSpPr>
            <a:spLocks noGrp="1" noChangeArrowheads="1"/>
          </p:cNvSpPr>
          <p:nvPr>
            <p:ph type="title"/>
          </p:nvPr>
        </p:nvSpPr>
        <p:spPr>
          <a:xfrm>
            <a:off x="762000" y="22860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1371600"/>
            <a:ext cx="7162800" cy="381000"/>
          </a:xfrm>
          <a:prstGeom prst="rect">
            <a:avLst/>
          </a:prstGeom>
        </p:spPr>
        <p:txBody>
          <a:bodyPr>
            <a:noAutofit/>
          </a:bodyPr>
          <a:lstStyle/>
          <a:p>
            <a:pPr marL="342900" lvl="0" indent="-342900" algn="ctr">
              <a:spcBef>
                <a:spcPct val="0"/>
              </a:spcBef>
              <a:defRPr/>
            </a:pPr>
            <a:r>
              <a:rPr lang="en-US" sz="2800" b="1" dirty="0">
                <a:latin typeface="Calibri" charset="0"/>
              </a:rPr>
              <a:t>Types of Retailers: Amount of Service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a:xfrm>
            <a:off x="609600" y="2133600"/>
            <a:ext cx="7848600" cy="4495800"/>
          </a:xfrm>
        </p:spPr>
        <p:txBody>
          <a:bodyPr>
            <a:normAutofit/>
          </a:bodyPr>
          <a:lstStyle/>
          <a:p>
            <a:pPr marL="533400" indent="-533400">
              <a:lnSpc>
                <a:spcPct val="90000"/>
              </a:lnSpc>
            </a:pPr>
            <a:endParaRPr lang="en-US" b="1" dirty="0" smtClean="0"/>
          </a:p>
          <a:p>
            <a:pPr marL="533400" indent="-533400">
              <a:lnSpc>
                <a:spcPct val="90000"/>
              </a:lnSpc>
            </a:pPr>
            <a:r>
              <a:rPr lang="en-US" b="1" dirty="0" smtClean="0"/>
              <a:t>Full-service retailers</a:t>
            </a:r>
            <a:r>
              <a:rPr lang="en-US" dirty="0" smtClean="0"/>
              <a:t> assist customers in every phase of the shopping process, resulting in higher costs that are passed on to the customer as higher prices. </a:t>
            </a:r>
          </a:p>
          <a:p>
            <a:pPr marL="533400" indent="-533400">
              <a:lnSpc>
                <a:spcPct val="90000"/>
              </a:lnSpc>
              <a:buNone/>
            </a:pPr>
            <a:r>
              <a:rPr lang="en-US" dirty="0" smtClean="0"/>
              <a:t>	Includes department stores and specialty stores</a:t>
            </a:r>
          </a:p>
        </p:txBody>
      </p:sp>
      <p:sp>
        <p:nvSpPr>
          <p:cNvPr id="23555" name="Rectangle 2"/>
          <p:cNvSpPr>
            <a:spLocks noGrp="1" noChangeArrowheads="1"/>
          </p:cNvSpPr>
          <p:nvPr>
            <p:ph type="title"/>
          </p:nvPr>
        </p:nvSpPr>
        <p:spPr>
          <a:xfrm>
            <a:off x="762000" y="22860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1371600"/>
            <a:ext cx="7162800" cy="381000"/>
          </a:xfrm>
          <a:prstGeom prst="rect">
            <a:avLst/>
          </a:prstGeom>
        </p:spPr>
        <p:txBody>
          <a:bodyPr>
            <a:noAutofit/>
          </a:bodyPr>
          <a:lstStyle/>
          <a:p>
            <a:pPr marL="342900" lvl="0" indent="-342900" algn="ctr">
              <a:spcBef>
                <a:spcPct val="0"/>
              </a:spcBef>
              <a:defRPr/>
            </a:pPr>
            <a:r>
              <a:rPr lang="en-US" sz="2800" b="1" dirty="0">
                <a:latin typeface="Calibri" charset="0"/>
              </a:rPr>
              <a:t>Types of Retailers: Amount of Service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a:t>
            </a:r>
            <a:r>
              <a:rPr kumimoji="0" lang="en-US" sz="2800" b="1" i="0" u="none" strike="noStrike" kern="1200" cap="none" spc="0" normalizeH="0" baseline="0" noProof="0" dirty="0" smtClean="0">
                <a:ln>
                  <a:noFill/>
                </a:ln>
                <a:solidFill>
                  <a:schemeClr val="tx1"/>
                </a:solidFill>
                <a:effectLst/>
                <a:uLnTx/>
                <a:uFillTx/>
                <a:latin typeface="Calibri" charset="0"/>
                <a:ea typeface="+mn-ea"/>
                <a:cs typeface="+mn-cs"/>
              </a:rPr>
              <a:t>Product Line</a:t>
            </a:r>
          </a:p>
        </p:txBody>
      </p:sp>
      <p:graphicFrame>
        <p:nvGraphicFramePr>
          <p:cNvPr id="6" name="Diagram 5"/>
          <p:cNvGraphicFramePr/>
          <p:nvPr/>
        </p:nvGraphicFramePr>
        <p:xfrm>
          <a:off x="609600" y="1600200"/>
          <a:ext cx="81534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Relative Prices</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graphicFrame>
        <p:nvGraphicFramePr>
          <p:cNvPr id="5" name="Content Placeholder 6"/>
          <p:cNvGraphicFramePr>
            <a:graphicFrameLocks noGrp="1"/>
          </p:cNvGraphicFramePr>
          <p:nvPr>
            <p:ph idx="4294967295"/>
          </p:nvPr>
        </p:nvGraphicFramePr>
        <p:xfrm>
          <a:off x="533400" y="1676400"/>
          <a:ext cx="8229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Relative Prices</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
        <p:nvSpPr>
          <p:cNvPr id="6" name="Rectangle 3"/>
          <p:cNvSpPr>
            <a:spLocks noGrp="1" noChangeArrowheads="1"/>
          </p:cNvSpPr>
          <p:nvPr>
            <p:ph idx="1"/>
          </p:nvPr>
        </p:nvSpPr>
        <p:spPr>
          <a:xfrm>
            <a:off x="457200" y="1828800"/>
            <a:ext cx="8229600" cy="4648200"/>
          </a:xfrm>
        </p:spPr>
        <p:txBody>
          <a:bodyPr>
            <a:normAutofit/>
          </a:bodyPr>
          <a:lstStyle/>
          <a:p>
            <a:pPr marL="533400" indent="-533400">
              <a:lnSpc>
                <a:spcPct val="90000"/>
              </a:lnSpc>
            </a:pPr>
            <a:r>
              <a:rPr lang="en-US" b="1" dirty="0" smtClean="0"/>
              <a:t>Discount stores</a:t>
            </a:r>
            <a:r>
              <a:rPr lang="en-US" dirty="0" smtClean="0"/>
              <a:t> sell standard merchandise at lower prices by accepting lower margins and selling higher volume.</a:t>
            </a:r>
          </a:p>
          <a:p>
            <a:pPr marL="533400" indent="-533400">
              <a:lnSpc>
                <a:spcPct val="90000"/>
              </a:lnSpc>
            </a:pPr>
            <a:r>
              <a:rPr lang="en-US" b="1" dirty="0" smtClean="0"/>
              <a:t>Independent off-price retailers </a:t>
            </a:r>
            <a:r>
              <a:rPr lang="en-US" dirty="0" smtClean="0"/>
              <a:t>either are owned and run by entrepreneurs or are divisions of larger retail corporations.</a:t>
            </a:r>
            <a:endParaRPr lang="en-US" b="1" i="1" dirty="0" smtClean="0">
              <a:solidFill>
                <a:srgbClr val="333399"/>
              </a:solidFill>
              <a:latin typeface="Times New Roman" charset="0"/>
            </a:endParaRPr>
          </a:p>
          <a:p>
            <a:pPr marL="533400" indent="-533400">
              <a:lnSpc>
                <a:spcPct val="90000"/>
              </a:lnSpc>
            </a:pPr>
            <a:r>
              <a:rPr lang="en-US" b="1" dirty="0" smtClean="0"/>
              <a:t>Off-price retailers</a:t>
            </a:r>
            <a:r>
              <a:rPr lang="en-US" dirty="0" smtClean="0"/>
              <a:t> buy at less-than-regular wholesale prices and charge customers less than retail.</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Relative Prices</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
        <p:nvSpPr>
          <p:cNvPr id="6" name="Rectangle 3"/>
          <p:cNvSpPr>
            <a:spLocks noGrp="1" noChangeArrowheads="1"/>
          </p:cNvSpPr>
          <p:nvPr>
            <p:ph idx="1"/>
          </p:nvPr>
        </p:nvSpPr>
        <p:spPr>
          <a:xfrm>
            <a:off x="457200" y="1828800"/>
            <a:ext cx="8229600" cy="4648200"/>
          </a:xfrm>
        </p:spPr>
        <p:txBody>
          <a:bodyPr>
            <a:normAutofit/>
          </a:bodyPr>
          <a:lstStyle/>
          <a:p>
            <a:pPr marL="533400" indent="-533400"/>
            <a:endParaRPr lang="en-US" b="1" dirty="0" smtClean="0"/>
          </a:p>
          <a:p>
            <a:pPr marL="533400" indent="-533400"/>
            <a:r>
              <a:rPr lang="en-US" b="1" dirty="0" smtClean="0"/>
              <a:t>Factory </a:t>
            </a:r>
            <a:r>
              <a:rPr lang="en-US" b="1" dirty="0" smtClean="0"/>
              <a:t>outlets</a:t>
            </a:r>
            <a:r>
              <a:rPr lang="en-US" dirty="0" smtClean="0"/>
              <a:t> are producer-operated stores. </a:t>
            </a:r>
            <a:endParaRPr lang="en-US" dirty="0" smtClean="0"/>
          </a:p>
          <a:p>
            <a:pPr marL="533400" indent="-533400"/>
            <a:endParaRPr lang="en-US" dirty="0" smtClean="0"/>
          </a:p>
          <a:p>
            <a:pPr marL="533400" indent="-533400"/>
            <a:r>
              <a:rPr lang="en-US" b="1" dirty="0" smtClean="0"/>
              <a:t>Warehouse clubs</a:t>
            </a:r>
            <a:r>
              <a:rPr lang="en-US" dirty="0" smtClean="0"/>
              <a:t> are large warehouse-like facilities with few frills and offer ultra-low prices.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Organizational Approach</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graphicFrame>
        <p:nvGraphicFramePr>
          <p:cNvPr id="7" name="Content Placeholder 5"/>
          <p:cNvGraphicFramePr>
            <a:graphicFrameLocks noGrp="1"/>
          </p:cNvGraphicFramePr>
          <p:nvPr>
            <p:ph idx="4294967295"/>
          </p:nvPr>
        </p:nvGraphicFramePr>
        <p:xfrm>
          <a:off x="457200" y="1676400"/>
          <a:ext cx="8077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Organizational Approach</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
        <p:nvSpPr>
          <p:cNvPr id="6" name="Rectangle 3"/>
          <p:cNvSpPr>
            <a:spLocks noGrp="1" noChangeArrowheads="1"/>
          </p:cNvSpPr>
          <p:nvPr>
            <p:ph idx="1"/>
          </p:nvPr>
        </p:nvSpPr>
        <p:spPr>
          <a:xfrm>
            <a:off x="457200" y="1828800"/>
            <a:ext cx="8229600" cy="4648200"/>
          </a:xfrm>
        </p:spPr>
        <p:txBody>
          <a:bodyPr>
            <a:normAutofit/>
          </a:bodyPr>
          <a:lstStyle/>
          <a:p>
            <a:pPr marL="533400" indent="-533400" algn="ctr">
              <a:lnSpc>
                <a:spcPct val="90000"/>
              </a:lnSpc>
              <a:buFontTx/>
              <a:buNone/>
            </a:pPr>
            <a:endParaRPr lang="en-US" sz="2800" b="1" i="1" dirty="0" smtClean="0">
              <a:latin typeface="Times New Roman" charset="0"/>
            </a:endParaRPr>
          </a:p>
          <a:p>
            <a:pPr marL="533400" indent="-533400">
              <a:lnSpc>
                <a:spcPct val="90000"/>
              </a:lnSpc>
              <a:buFontTx/>
              <a:buNone/>
            </a:pPr>
            <a:r>
              <a:rPr lang="en-US" b="1" dirty="0" smtClean="0">
                <a:latin typeface="Calibri" charset="0"/>
              </a:rPr>
              <a:t>Corporate chains</a:t>
            </a:r>
            <a:r>
              <a:rPr lang="en-US" dirty="0" smtClean="0">
                <a:latin typeface="Calibri" charset="0"/>
              </a:rPr>
              <a:t> are two or more outlets that are commonly owned and controlled</a:t>
            </a:r>
          </a:p>
          <a:p>
            <a:pPr marL="533400" indent="-533400">
              <a:lnSpc>
                <a:spcPct val="90000"/>
              </a:lnSpc>
            </a:pPr>
            <a:r>
              <a:rPr lang="en-US" dirty="0" smtClean="0">
                <a:latin typeface="Calibri" charset="0"/>
              </a:rPr>
              <a:t>Size allows them to buy in large quantities at lower prices and gain promotional economies</a:t>
            </a:r>
          </a:p>
          <a:p>
            <a:pPr marL="914400" lvl="1" indent="-457200">
              <a:lnSpc>
                <a:spcPct val="90000"/>
              </a:lnSpc>
            </a:pPr>
            <a:r>
              <a:rPr lang="en-US" sz="3200" dirty="0" smtClean="0">
                <a:latin typeface="Calibri" charset="0"/>
              </a:rPr>
              <a:t>Sears</a:t>
            </a:r>
          </a:p>
          <a:p>
            <a:pPr marL="914400" lvl="1" indent="-457200">
              <a:lnSpc>
                <a:spcPct val="90000"/>
              </a:lnSpc>
            </a:pPr>
            <a:r>
              <a:rPr lang="en-US" sz="3200" dirty="0" smtClean="0">
                <a:latin typeface="Calibri" charset="0"/>
              </a:rPr>
              <a:t>CVS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Organizational Approach</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
        <p:nvSpPr>
          <p:cNvPr id="6" name="Rectangle 3"/>
          <p:cNvSpPr>
            <a:spLocks noGrp="1" noChangeArrowheads="1"/>
          </p:cNvSpPr>
          <p:nvPr>
            <p:ph idx="1"/>
          </p:nvPr>
        </p:nvSpPr>
        <p:spPr>
          <a:xfrm>
            <a:off x="457200" y="1828800"/>
            <a:ext cx="8229600" cy="4648200"/>
          </a:xfrm>
        </p:spPr>
        <p:txBody>
          <a:bodyPr>
            <a:normAutofit/>
          </a:bodyPr>
          <a:lstStyle/>
          <a:p>
            <a:pPr marL="533400" indent="-533400" algn="ctr">
              <a:buFontTx/>
              <a:buNone/>
            </a:pPr>
            <a:endParaRPr lang="en-US" b="1" i="1" dirty="0" smtClean="0">
              <a:latin typeface="Times New Roman" charset="0"/>
            </a:endParaRPr>
          </a:p>
          <a:p>
            <a:pPr marL="533400" indent="-533400">
              <a:buFontTx/>
              <a:buNone/>
            </a:pPr>
            <a:r>
              <a:rPr lang="en-US" sz="3600" b="1" dirty="0" smtClean="0">
                <a:latin typeface="Calibri" charset="0"/>
              </a:rPr>
              <a:t>Voluntary chains</a:t>
            </a:r>
            <a:r>
              <a:rPr lang="en-US" sz="3600" dirty="0" smtClean="0">
                <a:latin typeface="Calibri" charset="0"/>
              </a:rPr>
              <a:t> are wholesale-sponsored groups of independent retailers that engage in group buying and common merchandising</a:t>
            </a:r>
          </a:p>
          <a:p>
            <a:pPr marL="533400" indent="-533400"/>
            <a:r>
              <a:rPr lang="en-US" sz="3600" dirty="0" smtClean="0">
                <a:latin typeface="Calibri" charset="0"/>
              </a:rPr>
              <a:t>IGA</a:t>
            </a:r>
          </a:p>
          <a:p>
            <a:pPr marL="533400" indent="-533400"/>
            <a:r>
              <a:rPr lang="en-US" sz="3600" dirty="0" smtClean="0">
                <a:latin typeface="Calibri" charset="0"/>
              </a:rPr>
              <a:t>Western Auto</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Organizational Approach</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
        <p:nvSpPr>
          <p:cNvPr id="6" name="Rectangle 3"/>
          <p:cNvSpPr>
            <a:spLocks noGrp="1" noChangeArrowheads="1"/>
          </p:cNvSpPr>
          <p:nvPr>
            <p:ph idx="1"/>
          </p:nvPr>
        </p:nvSpPr>
        <p:spPr>
          <a:xfrm>
            <a:off x="457200" y="1828800"/>
            <a:ext cx="8229600" cy="4648200"/>
          </a:xfrm>
        </p:spPr>
        <p:txBody>
          <a:bodyPr>
            <a:normAutofit/>
          </a:bodyPr>
          <a:lstStyle/>
          <a:p>
            <a:pPr marL="533400" indent="-533400">
              <a:lnSpc>
                <a:spcPct val="80000"/>
              </a:lnSpc>
            </a:pPr>
            <a:endParaRPr lang="en-US" sz="2800" dirty="0" smtClean="0">
              <a:solidFill>
                <a:srgbClr val="333399"/>
              </a:solidFill>
              <a:latin typeface="Calibri" charset="0"/>
            </a:endParaRPr>
          </a:p>
          <a:p>
            <a:pPr marL="533400" indent="-533400">
              <a:lnSpc>
                <a:spcPct val="80000"/>
              </a:lnSpc>
              <a:buFontTx/>
              <a:buNone/>
            </a:pPr>
            <a:r>
              <a:rPr lang="en-US" b="1" dirty="0" smtClean="0">
                <a:latin typeface="Calibri" charset="0"/>
              </a:rPr>
              <a:t>Retailer cooperatives</a:t>
            </a:r>
            <a:r>
              <a:rPr lang="en-US" dirty="0" smtClean="0">
                <a:latin typeface="Calibri" charset="0"/>
              </a:rPr>
              <a:t> is a group of independent retailers that band together to set up a joint-owned, central wholesale operation and conduct joint merchandising and promotion effort</a:t>
            </a:r>
          </a:p>
          <a:p>
            <a:pPr marL="533400" indent="-533400">
              <a:lnSpc>
                <a:spcPct val="80000"/>
              </a:lnSpc>
            </a:pPr>
            <a:r>
              <a:rPr lang="en-US" dirty="0" smtClean="0">
                <a:latin typeface="Calibri" charset="0"/>
              </a:rPr>
              <a:t>Ace Hardware</a:t>
            </a:r>
          </a:p>
          <a:p>
            <a:pPr marL="533400" indent="-533400">
              <a:lnSpc>
                <a:spcPct val="80000"/>
              </a:lnSpc>
            </a:pPr>
            <a:r>
              <a:rPr lang="en-US" dirty="0" smtClean="0">
                <a:latin typeface="Calibri" charset="0"/>
              </a:rPr>
              <a:t>Associated Grocers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Organizational Approach</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
        <p:nvSpPr>
          <p:cNvPr id="6" name="Rectangle 3"/>
          <p:cNvSpPr>
            <a:spLocks noGrp="1" noChangeArrowheads="1"/>
          </p:cNvSpPr>
          <p:nvPr>
            <p:ph idx="1"/>
          </p:nvPr>
        </p:nvSpPr>
        <p:spPr>
          <a:xfrm>
            <a:off x="457200" y="1828800"/>
            <a:ext cx="8229600" cy="4648200"/>
          </a:xfrm>
        </p:spPr>
        <p:txBody>
          <a:bodyPr>
            <a:normAutofit/>
          </a:bodyPr>
          <a:lstStyle/>
          <a:p>
            <a:pPr marL="533400" indent="-533400">
              <a:buFontTx/>
              <a:buNone/>
            </a:pPr>
            <a:endParaRPr lang="en-US" b="1" dirty="0" smtClean="0">
              <a:latin typeface="Calibri" charset="0"/>
            </a:endParaRPr>
          </a:p>
          <a:p>
            <a:pPr marL="533400" indent="-533400">
              <a:buFontTx/>
              <a:buNone/>
            </a:pPr>
            <a:r>
              <a:rPr lang="en-US" b="1" dirty="0" smtClean="0">
                <a:latin typeface="Calibri" charset="0"/>
              </a:rPr>
              <a:t>Franchise organizations</a:t>
            </a:r>
            <a:r>
              <a:rPr lang="en-US" dirty="0" smtClean="0">
                <a:latin typeface="Calibri" charset="0"/>
              </a:rPr>
              <a:t> are based on some unique product or service; on a method of doing business; or on the trade name, good will, or patent that the franchisor has developed</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a:latin typeface="Calibri" charset="0"/>
              </a:rPr>
              <a:t>Types of </a:t>
            </a:r>
            <a:r>
              <a:rPr lang="en-US" sz="2800" b="1" dirty="0" smtClean="0">
                <a:latin typeface="Calibri" charset="0"/>
              </a:rPr>
              <a:t>Retailers: Organizational Approach</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sp>
        <p:nvSpPr>
          <p:cNvPr id="6" name="Rectangle 3"/>
          <p:cNvSpPr>
            <a:spLocks noGrp="1" noChangeArrowheads="1"/>
          </p:cNvSpPr>
          <p:nvPr>
            <p:ph idx="1"/>
          </p:nvPr>
        </p:nvSpPr>
        <p:spPr>
          <a:xfrm>
            <a:off x="457200" y="1828800"/>
            <a:ext cx="8229600" cy="4648200"/>
          </a:xfrm>
        </p:spPr>
        <p:txBody>
          <a:bodyPr>
            <a:normAutofit/>
          </a:bodyPr>
          <a:lstStyle/>
          <a:p>
            <a:endParaRPr lang="en-US" dirty="0" smtClean="0">
              <a:latin typeface="Calibri" charset="0"/>
            </a:endParaRPr>
          </a:p>
          <a:p>
            <a:r>
              <a:rPr lang="en-US" dirty="0" smtClean="0">
                <a:latin typeface="Calibri" charset="0"/>
              </a:rPr>
              <a:t>Merchandising conglomerates are corporations that combine several retailing forms under central ownership</a:t>
            </a:r>
          </a:p>
          <a:p>
            <a:r>
              <a:rPr lang="en-US" dirty="0" smtClean="0">
                <a:latin typeface="Calibri" charset="0"/>
              </a:rPr>
              <a:t>Limited Brands</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endParaRPr kumimoji="0" lang="en-US" sz="2800" b="1" i="0" u="none" strike="noStrike" kern="1200" cap="none" spc="0" normalizeH="0" baseline="0" noProof="0" dirty="0" smtClean="0">
              <a:ln>
                <a:noFill/>
              </a:ln>
              <a:solidFill>
                <a:schemeClr val="tx1"/>
              </a:solidFill>
              <a:effectLst/>
              <a:uLnTx/>
              <a:uFillTx/>
              <a:latin typeface="Calibri" charset="0"/>
              <a:ea typeface="+mn-ea"/>
              <a:cs typeface="+mn-cs"/>
            </a:endParaRPr>
          </a:p>
        </p:txBody>
      </p:sp>
      <p:pic>
        <p:nvPicPr>
          <p:cNvPr id="7" name="Picture 5" descr="fig13_01wo"/>
          <p:cNvPicPr>
            <a:picLocks noChangeAspect="1" noChangeArrowheads="1"/>
          </p:cNvPicPr>
          <p:nvPr/>
        </p:nvPicPr>
        <p:blipFill>
          <a:blip r:embed="rId3" cstate="print"/>
          <a:srcRect/>
          <a:stretch>
            <a:fillRect/>
          </a:stretch>
        </p:blipFill>
        <p:spPr bwMode="auto">
          <a:xfrm>
            <a:off x="1524000" y="1554162"/>
            <a:ext cx="5948700" cy="53038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endParaRPr lang="en-US" sz="2800" b="1" dirty="0">
              <a:latin typeface="Calibri" charset="0"/>
            </a:endParaRPr>
          </a:p>
        </p:txBody>
      </p:sp>
      <p:sp>
        <p:nvSpPr>
          <p:cNvPr id="6" name="Rectangle 3"/>
          <p:cNvSpPr>
            <a:spLocks noGrp="1" noChangeArrowheads="1"/>
          </p:cNvSpPr>
          <p:nvPr>
            <p:ph idx="1"/>
          </p:nvPr>
        </p:nvSpPr>
        <p:spPr>
          <a:xfrm>
            <a:off x="457200" y="1828800"/>
            <a:ext cx="8229600" cy="4648200"/>
          </a:xfrm>
        </p:spPr>
        <p:txBody>
          <a:bodyPr>
            <a:normAutofit/>
          </a:bodyPr>
          <a:lstStyle/>
          <a:p>
            <a:pPr marL="225425" indent="-225425">
              <a:buFontTx/>
              <a:buNone/>
            </a:pPr>
            <a:endParaRPr lang="en-US" b="1" dirty="0" smtClean="0">
              <a:latin typeface="Calibri" charset="0"/>
            </a:endParaRPr>
          </a:p>
          <a:p>
            <a:pPr marL="225425" indent="-225425">
              <a:buFontTx/>
              <a:buNone/>
            </a:pPr>
            <a:r>
              <a:rPr lang="en-US" b="1" dirty="0" smtClean="0">
                <a:latin typeface="Calibri" charset="0"/>
              </a:rPr>
              <a:t>Segmentation targeting, differentiation, </a:t>
            </a:r>
            <a:r>
              <a:rPr lang="en-US" dirty="0" smtClean="0">
                <a:latin typeface="Calibri" charset="0"/>
              </a:rPr>
              <a:t>and</a:t>
            </a:r>
            <a:r>
              <a:rPr lang="en-US" b="1" dirty="0" smtClean="0">
                <a:latin typeface="Calibri" charset="0"/>
              </a:rPr>
              <a:t> positioning</a:t>
            </a:r>
            <a:r>
              <a:rPr lang="en-US" dirty="0" smtClean="0">
                <a:latin typeface="Calibri" charset="0"/>
              </a:rPr>
              <a:t> involves the definition and profile of the market so the other retail marketing decisions can be made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p>
          <a:p>
            <a:pPr marL="342900" indent="-342900" algn="ctr">
              <a:spcBef>
                <a:spcPct val="0"/>
              </a:spcBef>
            </a:pPr>
            <a:r>
              <a:rPr lang="en-US" sz="2800" dirty="0" smtClean="0">
                <a:latin typeface="Calibri" charset="0"/>
              </a:rPr>
              <a:t>Product Assortment and Service</a:t>
            </a:r>
            <a:endParaRPr lang="en-US" sz="2800" dirty="0">
              <a:latin typeface="Calibri" charset="0"/>
            </a:endParaRPr>
          </a:p>
        </p:txBody>
      </p:sp>
      <p:sp>
        <p:nvSpPr>
          <p:cNvPr id="6" name="Rectangle 3"/>
          <p:cNvSpPr>
            <a:spLocks noGrp="1" noChangeArrowheads="1"/>
          </p:cNvSpPr>
          <p:nvPr>
            <p:ph idx="1"/>
          </p:nvPr>
        </p:nvSpPr>
        <p:spPr>
          <a:xfrm>
            <a:off x="457200" y="1828800"/>
            <a:ext cx="8229600" cy="4648200"/>
          </a:xfrm>
        </p:spPr>
        <p:txBody>
          <a:bodyPr>
            <a:normAutofit/>
          </a:bodyPr>
          <a:lstStyle/>
          <a:p>
            <a:pPr marL="533400" indent="-533400" algn="ctr">
              <a:buFontTx/>
              <a:buNone/>
            </a:pPr>
            <a:endParaRPr lang="en-US" b="1" i="1" dirty="0" smtClean="0">
              <a:solidFill>
                <a:srgbClr val="333399"/>
              </a:solidFill>
              <a:latin typeface="Times New Roman" charset="0"/>
            </a:endParaRPr>
          </a:p>
          <a:p>
            <a:pPr marL="533400" indent="-533400">
              <a:buFontTx/>
              <a:buNone/>
            </a:pPr>
            <a:r>
              <a:rPr lang="en-US" b="1" dirty="0" smtClean="0">
                <a:latin typeface="Calibri" charset="0"/>
              </a:rPr>
              <a:t>Product assortment and service decisions</a:t>
            </a:r>
            <a:r>
              <a:rPr lang="en-US" dirty="0" smtClean="0">
                <a:latin typeface="Calibri" charset="0"/>
              </a:rPr>
              <a:t> include:</a:t>
            </a:r>
          </a:p>
          <a:p>
            <a:pPr marL="533400" indent="-533400"/>
            <a:r>
              <a:rPr lang="en-US" dirty="0" smtClean="0">
                <a:latin typeface="Calibri" charset="0"/>
              </a:rPr>
              <a:t>Product assortment</a:t>
            </a:r>
          </a:p>
          <a:p>
            <a:pPr marL="533400" indent="-533400"/>
            <a:r>
              <a:rPr lang="en-US" dirty="0" smtClean="0">
                <a:latin typeface="Calibri" charset="0"/>
              </a:rPr>
              <a:t>Services mix</a:t>
            </a:r>
          </a:p>
          <a:p>
            <a:pPr marL="533400" indent="-533400"/>
            <a:r>
              <a:rPr lang="en-US" dirty="0" smtClean="0">
                <a:latin typeface="Calibri" charset="0"/>
              </a:rPr>
              <a:t>Store atmosphere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p>
          <a:p>
            <a:pPr marL="342900" indent="-342900" algn="ctr">
              <a:spcBef>
                <a:spcPct val="0"/>
              </a:spcBef>
            </a:pPr>
            <a:r>
              <a:rPr lang="en-US" sz="2800" dirty="0" smtClean="0">
                <a:latin typeface="Calibri" charset="0"/>
              </a:rPr>
              <a:t>Product Assortment and Service</a:t>
            </a:r>
            <a:endParaRPr lang="en-US" sz="2800" dirty="0">
              <a:latin typeface="Calibri" charset="0"/>
            </a:endParaRPr>
          </a:p>
        </p:txBody>
      </p:sp>
      <p:sp>
        <p:nvSpPr>
          <p:cNvPr id="6" name="Rectangle 3"/>
          <p:cNvSpPr>
            <a:spLocks noGrp="1" noChangeArrowheads="1"/>
          </p:cNvSpPr>
          <p:nvPr>
            <p:ph idx="1"/>
          </p:nvPr>
        </p:nvSpPr>
        <p:spPr>
          <a:xfrm>
            <a:off x="457200" y="2514600"/>
            <a:ext cx="8229600" cy="3962400"/>
          </a:xfrm>
        </p:spPr>
        <p:txBody>
          <a:bodyPr>
            <a:normAutofit/>
          </a:bodyPr>
          <a:lstStyle/>
          <a:p>
            <a:r>
              <a:rPr lang="en-US" b="1" dirty="0" smtClean="0"/>
              <a:t>Product assortment </a:t>
            </a:r>
            <a:r>
              <a:rPr lang="en-US" dirty="0" smtClean="0"/>
              <a:t>should differentiate the retailer while matching target shoppers’ expectations. Offers merchandise that no other competitor carries:</a:t>
            </a:r>
          </a:p>
          <a:p>
            <a:pPr marL="628650" lvl="1" indent="-171450"/>
            <a:r>
              <a:rPr lang="en-US" dirty="0" smtClean="0"/>
              <a:t>Private or national brands</a:t>
            </a:r>
          </a:p>
          <a:p>
            <a:pPr marL="628650" lvl="1" indent="-171450"/>
            <a:r>
              <a:rPr lang="en-US" dirty="0" smtClean="0"/>
              <a:t>Merchandising events</a:t>
            </a:r>
          </a:p>
          <a:p>
            <a:pPr marL="628650" lvl="1" indent="-171450"/>
            <a:r>
              <a:rPr lang="en-US" dirty="0" smtClean="0"/>
              <a:t>Highly targeted product assortment</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p>
          <a:p>
            <a:pPr marL="342900" indent="-342900" algn="ctr">
              <a:spcBef>
                <a:spcPct val="0"/>
              </a:spcBef>
            </a:pPr>
            <a:r>
              <a:rPr lang="en-US" sz="2800" dirty="0" smtClean="0">
                <a:latin typeface="Calibri" charset="0"/>
              </a:rPr>
              <a:t>Product Assortment and Service</a:t>
            </a:r>
            <a:endParaRPr lang="en-US" sz="2800" dirty="0">
              <a:latin typeface="Calibri" charset="0"/>
            </a:endParaRPr>
          </a:p>
        </p:txBody>
      </p:sp>
      <p:sp>
        <p:nvSpPr>
          <p:cNvPr id="6" name="Rectangle 3"/>
          <p:cNvSpPr>
            <a:spLocks noGrp="1" noChangeArrowheads="1"/>
          </p:cNvSpPr>
          <p:nvPr>
            <p:ph idx="1"/>
          </p:nvPr>
        </p:nvSpPr>
        <p:spPr>
          <a:xfrm>
            <a:off x="457200" y="2514600"/>
            <a:ext cx="8229600" cy="3962400"/>
          </a:xfrm>
        </p:spPr>
        <p:txBody>
          <a:bodyPr>
            <a:normAutofit/>
          </a:bodyPr>
          <a:lstStyle/>
          <a:p>
            <a:r>
              <a:rPr lang="en-US" b="1" dirty="0" smtClean="0"/>
              <a:t>Services mix</a:t>
            </a:r>
            <a:r>
              <a:rPr lang="en-US" dirty="0" smtClean="0"/>
              <a:t> should also serve to differentiate the retailer from the competition with customer support.</a:t>
            </a:r>
          </a:p>
          <a:p>
            <a:endParaRPr lang="en-US" dirty="0" smtClean="0"/>
          </a:p>
          <a:p>
            <a:r>
              <a:rPr lang="en-US" b="1" dirty="0" smtClean="0"/>
              <a:t>Store atmosphere </a:t>
            </a:r>
            <a:r>
              <a:rPr lang="en-US" dirty="0" smtClean="0"/>
              <a:t>is the physical layout that makes moving around the store hard or easy.</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p>
          <a:p>
            <a:pPr marL="342900" indent="-342900" algn="ctr">
              <a:spcBef>
                <a:spcPct val="0"/>
              </a:spcBef>
            </a:pPr>
            <a:r>
              <a:rPr lang="en-US" sz="2800" dirty="0" smtClean="0">
                <a:latin typeface="Calibri" charset="0"/>
              </a:rPr>
              <a:t>Price Decision</a:t>
            </a:r>
            <a:endParaRPr lang="en-US" sz="2800" dirty="0">
              <a:latin typeface="Calibri" charset="0"/>
            </a:endParaRPr>
          </a:p>
        </p:txBody>
      </p:sp>
      <p:sp>
        <p:nvSpPr>
          <p:cNvPr id="6" name="Rectangle 3"/>
          <p:cNvSpPr>
            <a:spLocks noGrp="1" noChangeArrowheads="1"/>
          </p:cNvSpPr>
          <p:nvPr>
            <p:ph idx="1"/>
          </p:nvPr>
        </p:nvSpPr>
        <p:spPr>
          <a:xfrm>
            <a:off x="457200" y="2514600"/>
            <a:ext cx="8229600" cy="3962400"/>
          </a:xfrm>
        </p:spPr>
        <p:txBody>
          <a:bodyPr>
            <a:normAutofit/>
          </a:bodyPr>
          <a:lstStyle/>
          <a:p>
            <a:pPr marL="533400" indent="-533400">
              <a:buFontTx/>
              <a:buNone/>
            </a:pPr>
            <a:r>
              <a:rPr lang="en-US" b="1" dirty="0" smtClean="0">
                <a:latin typeface="Calibri" charset="0"/>
              </a:rPr>
              <a:t>Price policy</a:t>
            </a:r>
            <a:r>
              <a:rPr lang="en-US" dirty="0" smtClean="0">
                <a:latin typeface="Calibri" charset="0"/>
              </a:rPr>
              <a:t> must fit the target market and positioning, product and service assortment, and competition</a:t>
            </a:r>
          </a:p>
          <a:p>
            <a:pPr marL="533400" indent="-533400" eaLnBrk="0" hangingPunct="0">
              <a:buFontTx/>
              <a:buChar char="•"/>
            </a:pPr>
            <a:r>
              <a:rPr lang="en-US" dirty="0" smtClean="0">
                <a:latin typeface="Calibri" charset="0"/>
              </a:rPr>
              <a:t>High markup on lower volume</a:t>
            </a:r>
          </a:p>
          <a:p>
            <a:pPr marL="533400" indent="-533400" eaLnBrk="0" hangingPunct="0">
              <a:buFontTx/>
              <a:buChar char="•"/>
            </a:pPr>
            <a:r>
              <a:rPr lang="en-US" dirty="0" smtClean="0">
                <a:latin typeface="Calibri" charset="0"/>
              </a:rPr>
              <a:t>Low markup on higher volume</a:t>
            </a:r>
          </a:p>
          <a:p>
            <a:pPr marL="533400" indent="-533400">
              <a:buFontTx/>
              <a:buNone/>
            </a:pPr>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p>
          <a:p>
            <a:pPr marL="342900" indent="-342900" algn="ctr">
              <a:spcBef>
                <a:spcPct val="0"/>
              </a:spcBef>
            </a:pPr>
            <a:r>
              <a:rPr lang="en-US" sz="2800" dirty="0" smtClean="0">
                <a:latin typeface="Calibri" charset="0"/>
              </a:rPr>
              <a:t>Price Decision</a:t>
            </a:r>
            <a:endParaRPr lang="en-US" sz="2800" dirty="0">
              <a:latin typeface="Calibri" charset="0"/>
            </a:endParaRPr>
          </a:p>
        </p:txBody>
      </p:sp>
      <p:sp>
        <p:nvSpPr>
          <p:cNvPr id="6" name="Rectangle 3"/>
          <p:cNvSpPr>
            <a:spLocks noGrp="1" noChangeArrowheads="1"/>
          </p:cNvSpPr>
          <p:nvPr>
            <p:ph idx="1"/>
          </p:nvPr>
        </p:nvSpPr>
        <p:spPr>
          <a:xfrm>
            <a:off x="457200" y="2514600"/>
            <a:ext cx="8229600" cy="3962400"/>
          </a:xfrm>
        </p:spPr>
        <p:txBody>
          <a:bodyPr>
            <a:normAutofit/>
          </a:bodyPr>
          <a:lstStyle/>
          <a:p>
            <a:pPr marL="533400" indent="-533400">
              <a:lnSpc>
                <a:spcPct val="90000"/>
              </a:lnSpc>
              <a:buFontTx/>
              <a:buNone/>
            </a:pPr>
            <a:r>
              <a:rPr lang="en-US" b="1" dirty="0" smtClean="0">
                <a:latin typeface="Calibri" charset="0"/>
              </a:rPr>
              <a:t>High-low pricing</a:t>
            </a:r>
            <a:r>
              <a:rPr lang="en-US" dirty="0" smtClean="0">
                <a:latin typeface="Calibri" charset="0"/>
              </a:rPr>
              <a:t> involves charging higher prices on an everyday basis, coupled with frequent sales and other price promotions</a:t>
            </a:r>
          </a:p>
          <a:p>
            <a:pPr marL="533400" indent="-533400">
              <a:lnSpc>
                <a:spcPct val="90000"/>
              </a:lnSpc>
              <a:buFontTx/>
              <a:buNone/>
            </a:pPr>
            <a:endParaRPr lang="en-US" dirty="0" smtClean="0">
              <a:latin typeface="Calibri" charset="0"/>
            </a:endParaRPr>
          </a:p>
          <a:p>
            <a:pPr marL="533400" indent="-533400" algn="ctr">
              <a:buFontTx/>
              <a:buNone/>
            </a:pPr>
            <a:endParaRPr lang="en-US" sz="1200" b="1" i="1" dirty="0" smtClean="0">
              <a:solidFill>
                <a:srgbClr val="333399"/>
              </a:solidFill>
              <a:latin typeface="Times New Roman" charset="0"/>
            </a:endParaRPr>
          </a:p>
          <a:p>
            <a:pPr marL="533400" indent="-533400">
              <a:buFontTx/>
              <a:buNone/>
            </a:pPr>
            <a:r>
              <a:rPr lang="en-US" b="1" dirty="0" smtClean="0">
                <a:latin typeface="Calibri" charset="0"/>
              </a:rPr>
              <a:t>Everyday low price (EDLP)</a:t>
            </a:r>
            <a:r>
              <a:rPr lang="en-US" dirty="0" smtClean="0">
                <a:latin typeface="Calibri" charset="0"/>
              </a:rPr>
              <a:t> involves charging constant, everyday low prices with few sales or discounts</a:t>
            </a:r>
          </a:p>
          <a:p>
            <a:pPr marL="533400" indent="-533400">
              <a:lnSpc>
                <a:spcPct val="90000"/>
              </a:lnSpc>
              <a:buFontTx/>
              <a:buNone/>
            </a:pPr>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p>
          <a:p>
            <a:pPr marL="342900" indent="-342900" algn="ctr">
              <a:spcBef>
                <a:spcPct val="0"/>
              </a:spcBef>
            </a:pPr>
            <a:r>
              <a:rPr lang="en-US" sz="2800" dirty="0" smtClean="0">
                <a:latin typeface="Calibri" charset="0"/>
              </a:rPr>
              <a:t>Promotion Decision</a:t>
            </a:r>
            <a:endParaRPr lang="en-US" sz="2800" dirty="0">
              <a:latin typeface="Calibri" charset="0"/>
            </a:endParaRPr>
          </a:p>
        </p:txBody>
      </p:sp>
      <p:graphicFrame>
        <p:nvGraphicFramePr>
          <p:cNvPr id="5" name="Content Placeholder 4"/>
          <p:cNvGraphicFramePr>
            <a:graphicFrameLocks/>
          </p:cNvGraphicFramePr>
          <p:nvPr/>
        </p:nvGraphicFramePr>
        <p:xfrm>
          <a:off x="304800" y="2133600"/>
          <a:ext cx="83820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Retailer Marketing Decisions</a:t>
            </a:r>
          </a:p>
          <a:p>
            <a:pPr marL="342900" indent="-342900" algn="ctr">
              <a:spcBef>
                <a:spcPct val="0"/>
              </a:spcBef>
            </a:pPr>
            <a:r>
              <a:rPr lang="en-US" sz="2800" dirty="0" smtClean="0">
                <a:latin typeface="Calibri" charset="0"/>
              </a:rPr>
              <a:t>Place Decision</a:t>
            </a:r>
            <a:endParaRPr lang="en-US" sz="2800" dirty="0">
              <a:latin typeface="Calibri" charset="0"/>
            </a:endParaRPr>
          </a:p>
        </p:txBody>
      </p:sp>
      <p:sp>
        <p:nvSpPr>
          <p:cNvPr id="6" name="Rectangle 3"/>
          <p:cNvSpPr>
            <a:spLocks noGrp="1" noChangeArrowheads="1"/>
          </p:cNvSpPr>
          <p:nvPr>
            <p:ph idx="1"/>
          </p:nvPr>
        </p:nvSpPr>
        <p:spPr>
          <a:xfrm>
            <a:off x="228600" y="2362200"/>
            <a:ext cx="8763000" cy="2895600"/>
          </a:xfrm>
        </p:spPr>
        <p:txBody>
          <a:bodyPr>
            <a:noAutofit/>
          </a:bodyPr>
          <a:lstStyle/>
          <a:p>
            <a:pPr marL="533400" indent="-533400" algn="ctr">
              <a:lnSpc>
                <a:spcPct val="80000"/>
              </a:lnSpc>
              <a:buFontTx/>
              <a:buNone/>
            </a:pPr>
            <a:endParaRPr lang="en-US" b="1" i="1" dirty="0" smtClean="0">
              <a:solidFill>
                <a:srgbClr val="333399"/>
              </a:solidFill>
              <a:latin typeface="Times New Roman" charset="0"/>
            </a:endParaRPr>
          </a:p>
          <a:p>
            <a:pPr marL="533400" indent="-533400">
              <a:lnSpc>
                <a:spcPct val="80000"/>
              </a:lnSpc>
              <a:buFontTx/>
              <a:buNone/>
            </a:pPr>
            <a:r>
              <a:rPr lang="en-US" sz="3600" b="1" dirty="0" smtClean="0">
                <a:latin typeface="Calibri" charset="0"/>
              </a:rPr>
              <a:t>Central business districts</a:t>
            </a:r>
            <a:r>
              <a:rPr lang="en-US" sz="3600" dirty="0" smtClean="0">
                <a:latin typeface="Calibri" charset="0"/>
              </a:rPr>
              <a:t> are located in cities and include department and specialty stores, banks, and movie theaters</a:t>
            </a:r>
          </a:p>
          <a:p>
            <a:pPr marL="533400" indent="-533400">
              <a:lnSpc>
                <a:spcPct val="80000"/>
              </a:lnSpc>
              <a:buFontTx/>
              <a:buNone/>
            </a:pPr>
            <a:endParaRPr lang="en-US" sz="3600" dirty="0" smtClean="0">
              <a:latin typeface="Calibri" charset="0"/>
            </a:endParaRPr>
          </a:p>
          <a:p>
            <a:pPr marL="533400" indent="-533400">
              <a:lnSpc>
                <a:spcPct val="80000"/>
              </a:lnSpc>
              <a:buFontTx/>
              <a:buNone/>
            </a:pPr>
            <a:r>
              <a:rPr lang="en-US" sz="3600" b="1" dirty="0" smtClean="0">
                <a:latin typeface="Calibri" charset="0"/>
              </a:rPr>
              <a:t>Shopping center</a:t>
            </a:r>
            <a:r>
              <a:rPr lang="en-US" sz="3600" dirty="0" smtClean="0">
                <a:latin typeface="Calibri" charset="0"/>
              </a:rPr>
              <a:t> is a group of retail businesses planned, developed, owned, and managed as a unit</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914400" y="990600"/>
            <a:ext cx="7162800" cy="381000"/>
          </a:xfrm>
          <a:prstGeom prst="rect">
            <a:avLst/>
          </a:prstGeom>
        </p:spPr>
        <p:txBody>
          <a:bodyPr>
            <a:noAutofit/>
          </a:bodyPr>
          <a:lstStyle/>
          <a:p>
            <a:pPr marL="342900" indent="-342900" algn="ctr">
              <a:spcBef>
                <a:spcPct val="0"/>
              </a:spcBef>
            </a:pPr>
            <a:r>
              <a:rPr lang="en-US" sz="2800" b="1" dirty="0" smtClean="0">
                <a:latin typeface="Calibri" charset="0"/>
              </a:rPr>
              <a:t>The Future of Retailing</a:t>
            </a:r>
            <a:endParaRPr lang="en-US" sz="2800" dirty="0">
              <a:latin typeface="Calibri" charset="0"/>
            </a:endParaRPr>
          </a:p>
        </p:txBody>
      </p:sp>
      <p:sp>
        <p:nvSpPr>
          <p:cNvPr id="6" name="Rectangle 3"/>
          <p:cNvSpPr>
            <a:spLocks noGrp="1" noChangeArrowheads="1"/>
          </p:cNvSpPr>
          <p:nvPr>
            <p:ph idx="1"/>
          </p:nvPr>
        </p:nvSpPr>
        <p:spPr>
          <a:xfrm>
            <a:off x="228600" y="2362200"/>
            <a:ext cx="8763000" cy="2895600"/>
          </a:xfrm>
        </p:spPr>
        <p:txBody>
          <a:bodyPr>
            <a:noAutofit/>
          </a:bodyPr>
          <a:lstStyle/>
          <a:p>
            <a:pPr>
              <a:buFontTx/>
              <a:buNone/>
            </a:pPr>
            <a:r>
              <a:rPr lang="en-US" sz="3600" dirty="0" smtClean="0">
                <a:latin typeface="Calibri" charset="0"/>
              </a:rPr>
              <a:t>Retailers have to consider:</a:t>
            </a:r>
          </a:p>
          <a:p>
            <a:pPr lvl="1"/>
            <a:r>
              <a:rPr lang="en-US" sz="3200" dirty="0" smtClean="0">
                <a:latin typeface="Calibri" charset="0"/>
              </a:rPr>
              <a:t>Non-store retailing</a:t>
            </a:r>
          </a:p>
          <a:p>
            <a:pPr lvl="1"/>
            <a:r>
              <a:rPr lang="en-US" sz="3200" dirty="0" smtClean="0">
                <a:latin typeface="Calibri" charset="0"/>
              </a:rPr>
              <a:t>Retail convergence</a:t>
            </a:r>
          </a:p>
          <a:p>
            <a:pPr lvl="1"/>
            <a:r>
              <a:rPr lang="en-US" sz="3200" dirty="0" smtClean="0">
                <a:latin typeface="Calibri" charset="0"/>
              </a:rPr>
              <a:t>Mega-retailers</a:t>
            </a:r>
          </a:p>
          <a:p>
            <a:pPr lvl="1"/>
            <a:r>
              <a:rPr lang="en-US" sz="3200" dirty="0" smtClean="0">
                <a:latin typeface="Calibri" charset="0"/>
              </a:rPr>
              <a:t>Retail technology</a:t>
            </a:r>
          </a:p>
          <a:p>
            <a:pPr lvl="1"/>
            <a:r>
              <a:rPr lang="en-US" sz="3200" dirty="0" smtClean="0">
                <a:latin typeface="Calibri" charset="0"/>
              </a:rPr>
              <a:t>Global expansion</a:t>
            </a:r>
          </a:p>
          <a:p>
            <a:pPr lvl="1"/>
            <a:r>
              <a:rPr lang="en-US" sz="3200" dirty="0" smtClean="0">
                <a:latin typeface="Calibri" charset="0"/>
              </a:rPr>
              <a:t>Retail stores as communities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0" y="990600"/>
            <a:ext cx="9144000" cy="457200"/>
          </a:xfrm>
          <a:prstGeom prst="rect">
            <a:avLst/>
          </a:prstGeom>
        </p:spPr>
        <p:txBody>
          <a:bodyPr>
            <a:noAutofit/>
          </a:bodyPr>
          <a:lstStyle/>
          <a:p>
            <a:pPr algn="ctr">
              <a:spcBef>
                <a:spcPct val="0"/>
              </a:spcBef>
            </a:pPr>
            <a:r>
              <a:rPr lang="en-US" sz="3200" b="1" dirty="0" smtClean="0">
                <a:latin typeface="Calibri" charset="0"/>
              </a:rPr>
              <a:t>The Future of Retailing</a:t>
            </a:r>
          </a:p>
          <a:p>
            <a:pPr algn="ctr">
              <a:spcBef>
                <a:spcPct val="0"/>
              </a:spcBef>
            </a:pPr>
            <a:r>
              <a:rPr lang="en-US" sz="2800" b="1" i="1" dirty="0" smtClean="0">
                <a:latin typeface="Calibri" charset="0"/>
              </a:rPr>
              <a:t>New Retail Forms and Shortening Retail Life Cycles</a:t>
            </a:r>
          </a:p>
          <a:p>
            <a:pPr algn="ctr">
              <a:spcBef>
                <a:spcPct val="0"/>
              </a:spcBef>
            </a:pPr>
            <a:endParaRPr lang="en-US" sz="2800" dirty="0" smtClean="0">
              <a:latin typeface="Calibri" charset="0"/>
            </a:endParaRPr>
          </a:p>
        </p:txBody>
      </p:sp>
      <p:sp>
        <p:nvSpPr>
          <p:cNvPr id="6" name="Rectangle 3"/>
          <p:cNvSpPr>
            <a:spLocks noGrp="1" noChangeArrowheads="1"/>
          </p:cNvSpPr>
          <p:nvPr>
            <p:ph idx="1"/>
          </p:nvPr>
        </p:nvSpPr>
        <p:spPr>
          <a:xfrm>
            <a:off x="228600" y="2362200"/>
            <a:ext cx="8763000" cy="2895600"/>
          </a:xfrm>
        </p:spPr>
        <p:txBody>
          <a:bodyPr>
            <a:noAutofit/>
          </a:bodyPr>
          <a:lstStyle/>
          <a:p>
            <a:pPr marL="533400" indent="-533400">
              <a:buFontTx/>
              <a:buNone/>
            </a:pPr>
            <a:r>
              <a:rPr lang="en-US" dirty="0" smtClean="0">
                <a:latin typeface="Calibri" charset="0"/>
              </a:rPr>
              <a:t> </a:t>
            </a:r>
            <a:r>
              <a:rPr lang="en-US" b="1" dirty="0" smtClean="0">
                <a:latin typeface="Calibri" charset="0"/>
              </a:rPr>
              <a:t>Wheel-of-retailing concept</a:t>
            </a:r>
            <a:r>
              <a:rPr lang="en-US" dirty="0" smtClean="0">
                <a:latin typeface="Calibri" charset="0"/>
              </a:rPr>
              <a:t> states that many new types of retailing forms begin as low-margin, low-price, low-status operations, and challenge established retailers. As they succeed they upgrade their facilities and offer more services, increasing their costs and forcing them to increase prices, eventually becoming the retailers they replaced.</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0" y="990600"/>
            <a:ext cx="9144000" cy="457200"/>
          </a:xfrm>
          <a:prstGeom prst="rect">
            <a:avLst/>
          </a:prstGeom>
        </p:spPr>
        <p:txBody>
          <a:bodyPr>
            <a:noAutofit/>
          </a:bodyPr>
          <a:lstStyle/>
          <a:p>
            <a:pPr algn="ctr">
              <a:spcBef>
                <a:spcPct val="0"/>
              </a:spcBef>
            </a:pPr>
            <a:r>
              <a:rPr lang="en-US" sz="3200" b="1" dirty="0" smtClean="0">
                <a:latin typeface="Calibri" charset="0"/>
              </a:rPr>
              <a:t>The Future of Retailing</a:t>
            </a:r>
          </a:p>
          <a:p>
            <a:pPr algn="ctr">
              <a:spcBef>
                <a:spcPct val="0"/>
              </a:spcBef>
            </a:pPr>
            <a:r>
              <a:rPr lang="en-US" sz="2800" b="1" i="1" dirty="0" smtClean="0">
                <a:latin typeface="Calibri" charset="0"/>
              </a:rPr>
              <a:t>New Retail Forms and Shortening Retail Life Cycles</a:t>
            </a:r>
          </a:p>
          <a:p>
            <a:pPr algn="ctr">
              <a:spcBef>
                <a:spcPct val="0"/>
              </a:spcBef>
            </a:pPr>
            <a:endParaRPr lang="en-US" sz="2800" dirty="0" smtClean="0">
              <a:latin typeface="Calibri" charset="0"/>
            </a:endParaRPr>
          </a:p>
        </p:txBody>
      </p:sp>
      <p:sp>
        <p:nvSpPr>
          <p:cNvPr id="6" name="Rectangle 3"/>
          <p:cNvSpPr>
            <a:spLocks noGrp="1" noChangeArrowheads="1"/>
          </p:cNvSpPr>
          <p:nvPr>
            <p:ph idx="1"/>
          </p:nvPr>
        </p:nvSpPr>
        <p:spPr>
          <a:xfrm>
            <a:off x="914400" y="2362200"/>
            <a:ext cx="7848600" cy="2895600"/>
          </a:xfrm>
        </p:spPr>
        <p:txBody>
          <a:bodyPr>
            <a:noAutofit/>
          </a:bodyPr>
          <a:lstStyle/>
          <a:p>
            <a:pPr marL="533400" indent="-533400">
              <a:buFontTx/>
              <a:buNone/>
            </a:pPr>
            <a:endParaRPr lang="en-US" dirty="0" smtClean="0">
              <a:latin typeface="Calibri" charset="0"/>
            </a:endParaRPr>
          </a:p>
          <a:p>
            <a:pPr marL="533400" indent="-533400">
              <a:buFontTx/>
              <a:buNone/>
            </a:pPr>
            <a:r>
              <a:rPr lang="en-US" dirty="0" smtClean="0">
                <a:latin typeface="Calibri" charset="0"/>
              </a:rPr>
              <a:t> </a:t>
            </a:r>
            <a:r>
              <a:rPr lang="en-US" b="1" dirty="0" smtClean="0">
                <a:latin typeface="Calibri" charset="0"/>
              </a:rPr>
              <a:t>Growth of non-store retailing</a:t>
            </a:r>
            <a:r>
              <a:rPr lang="en-US" dirty="0" smtClean="0">
                <a:latin typeface="Calibri" charset="0"/>
              </a:rPr>
              <a:t> includes:</a:t>
            </a:r>
          </a:p>
          <a:p>
            <a:pPr marL="533400" indent="-533400"/>
            <a:r>
              <a:rPr lang="en-US" dirty="0" smtClean="0">
                <a:latin typeface="Calibri" charset="0"/>
              </a:rPr>
              <a:t>Mail order</a:t>
            </a:r>
          </a:p>
          <a:p>
            <a:pPr marL="533400" indent="-533400"/>
            <a:r>
              <a:rPr lang="en-US" dirty="0" smtClean="0">
                <a:latin typeface="Calibri" charset="0"/>
              </a:rPr>
              <a:t>Television</a:t>
            </a:r>
          </a:p>
          <a:p>
            <a:pPr marL="533400" indent="-533400"/>
            <a:r>
              <a:rPr lang="en-US" dirty="0" smtClean="0">
                <a:latin typeface="Calibri" charset="0"/>
              </a:rPr>
              <a:t>Phone</a:t>
            </a:r>
          </a:p>
          <a:p>
            <a:pPr marL="533400" indent="-533400"/>
            <a:r>
              <a:rPr lang="en-US" dirty="0" smtClean="0">
                <a:latin typeface="Calibri" charset="0"/>
              </a:rPr>
              <a:t>Online</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0" y="990600"/>
            <a:ext cx="9144000" cy="457200"/>
          </a:xfrm>
          <a:prstGeom prst="rect">
            <a:avLst/>
          </a:prstGeom>
        </p:spPr>
        <p:txBody>
          <a:bodyPr>
            <a:noAutofit/>
          </a:bodyPr>
          <a:lstStyle/>
          <a:p>
            <a:pPr algn="ctr">
              <a:spcBef>
                <a:spcPct val="0"/>
              </a:spcBef>
            </a:pPr>
            <a:r>
              <a:rPr lang="en-US" sz="3200" b="1" dirty="0" smtClean="0">
                <a:latin typeface="Calibri" charset="0"/>
              </a:rPr>
              <a:t>The Future of Retailing</a:t>
            </a:r>
          </a:p>
          <a:p>
            <a:pPr algn="ctr">
              <a:spcBef>
                <a:spcPct val="0"/>
              </a:spcBef>
            </a:pPr>
            <a:r>
              <a:rPr lang="en-US" sz="2800" b="1" i="1" dirty="0" smtClean="0">
                <a:latin typeface="Calibri" charset="0"/>
              </a:rPr>
              <a:t>New Retail Forms and Shortening Retail Life Cycles</a:t>
            </a:r>
          </a:p>
          <a:p>
            <a:pPr algn="ctr">
              <a:spcBef>
                <a:spcPct val="0"/>
              </a:spcBef>
            </a:pPr>
            <a:endParaRPr lang="en-US" sz="2800" dirty="0" smtClean="0">
              <a:latin typeface="Calibri" charset="0"/>
            </a:endParaRPr>
          </a:p>
        </p:txBody>
      </p:sp>
      <p:sp>
        <p:nvSpPr>
          <p:cNvPr id="6" name="Rectangle 3"/>
          <p:cNvSpPr>
            <a:spLocks noGrp="1" noChangeArrowheads="1"/>
          </p:cNvSpPr>
          <p:nvPr>
            <p:ph idx="1"/>
          </p:nvPr>
        </p:nvSpPr>
        <p:spPr>
          <a:xfrm>
            <a:off x="914400" y="2362200"/>
            <a:ext cx="7848600" cy="2895600"/>
          </a:xfrm>
        </p:spPr>
        <p:txBody>
          <a:bodyPr>
            <a:noAutofit/>
          </a:bodyPr>
          <a:lstStyle/>
          <a:p>
            <a:pPr marL="533400" indent="-533400">
              <a:buFontTx/>
              <a:buNone/>
            </a:pPr>
            <a:endParaRPr lang="en-US" sz="3600" dirty="0" smtClean="0">
              <a:solidFill>
                <a:srgbClr val="333399"/>
              </a:solidFill>
              <a:latin typeface="Calibri" charset="0"/>
            </a:endParaRPr>
          </a:p>
          <a:p>
            <a:pPr marL="533400" indent="-533400">
              <a:buFontTx/>
              <a:buNone/>
            </a:pPr>
            <a:r>
              <a:rPr lang="en-US" sz="3600" dirty="0" smtClean="0">
                <a:latin typeface="Calibri" charset="0"/>
              </a:rPr>
              <a:t> </a:t>
            </a:r>
            <a:r>
              <a:rPr lang="en-US" b="1" dirty="0" smtClean="0">
                <a:latin typeface="Calibri" charset="0"/>
              </a:rPr>
              <a:t>Retail convergence</a:t>
            </a:r>
            <a:r>
              <a:rPr lang="en-US" dirty="0" smtClean="0">
                <a:latin typeface="Calibri" charset="0"/>
              </a:rPr>
              <a:t> involves the merging of consumers, producers, prices, and retailers, creating greater competition for retailers and greater difficulty differentiating offerings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0" y="990600"/>
            <a:ext cx="9144000" cy="457200"/>
          </a:xfrm>
          <a:prstGeom prst="rect">
            <a:avLst/>
          </a:prstGeom>
        </p:spPr>
        <p:txBody>
          <a:bodyPr>
            <a:noAutofit/>
          </a:bodyPr>
          <a:lstStyle/>
          <a:p>
            <a:pPr algn="ctr">
              <a:spcBef>
                <a:spcPct val="0"/>
              </a:spcBef>
            </a:pPr>
            <a:r>
              <a:rPr lang="en-US" sz="3200" b="1" dirty="0" smtClean="0">
                <a:latin typeface="Calibri" charset="0"/>
              </a:rPr>
              <a:t>The Future of Retailing</a:t>
            </a:r>
          </a:p>
          <a:p>
            <a:pPr algn="ctr">
              <a:spcBef>
                <a:spcPct val="0"/>
              </a:spcBef>
            </a:pPr>
            <a:r>
              <a:rPr lang="en-US" sz="2800" b="1" i="1" dirty="0" smtClean="0">
                <a:latin typeface="Calibri" charset="0"/>
              </a:rPr>
              <a:t>New Retail Forms and Shortening Retail Life Cycles</a:t>
            </a:r>
          </a:p>
          <a:p>
            <a:pPr algn="ctr">
              <a:spcBef>
                <a:spcPct val="0"/>
              </a:spcBef>
            </a:pPr>
            <a:endParaRPr lang="en-US" sz="2800" dirty="0" smtClean="0">
              <a:latin typeface="Calibri" charset="0"/>
            </a:endParaRPr>
          </a:p>
        </p:txBody>
      </p:sp>
      <p:sp>
        <p:nvSpPr>
          <p:cNvPr id="6" name="Rectangle 3"/>
          <p:cNvSpPr>
            <a:spLocks noGrp="1" noChangeArrowheads="1"/>
          </p:cNvSpPr>
          <p:nvPr>
            <p:ph idx="1"/>
          </p:nvPr>
        </p:nvSpPr>
        <p:spPr>
          <a:xfrm>
            <a:off x="914400" y="2667000"/>
            <a:ext cx="7848600" cy="2590800"/>
          </a:xfrm>
        </p:spPr>
        <p:txBody>
          <a:bodyPr>
            <a:noAutofit/>
          </a:bodyPr>
          <a:lstStyle/>
          <a:p>
            <a:pPr marL="533400" indent="-533400">
              <a:lnSpc>
                <a:spcPct val="80000"/>
              </a:lnSpc>
              <a:buFontTx/>
              <a:buNone/>
            </a:pPr>
            <a:r>
              <a:rPr lang="en-US" sz="3600" dirty="0" smtClean="0">
                <a:latin typeface="Calibri" charset="0"/>
              </a:rPr>
              <a:t> </a:t>
            </a:r>
            <a:r>
              <a:rPr lang="en-US" sz="3600" b="1" dirty="0" smtClean="0">
                <a:latin typeface="Calibri" charset="0"/>
              </a:rPr>
              <a:t>The rise of </a:t>
            </a:r>
            <a:r>
              <a:rPr lang="en-US" sz="3600" b="1" dirty="0" err="1" smtClean="0">
                <a:latin typeface="Calibri" charset="0"/>
              </a:rPr>
              <a:t>megaretailers</a:t>
            </a:r>
            <a:r>
              <a:rPr lang="en-US" sz="3600" dirty="0" smtClean="0">
                <a:latin typeface="Calibri" charset="0"/>
              </a:rPr>
              <a:t> involves the rise of mass merchandisers and specialty superstores, the formation of vertical marketing systems, and a rash of retail mergers and acquisitions</a:t>
            </a:r>
          </a:p>
          <a:p>
            <a:pPr marL="533400" indent="-533400">
              <a:lnSpc>
                <a:spcPct val="80000"/>
              </a:lnSpc>
            </a:pPr>
            <a:r>
              <a:rPr lang="en-US" sz="3600" dirty="0" smtClean="0">
                <a:latin typeface="Calibri" charset="0"/>
              </a:rPr>
              <a:t>Superior information systems</a:t>
            </a:r>
          </a:p>
          <a:p>
            <a:pPr marL="533400" indent="-533400">
              <a:lnSpc>
                <a:spcPct val="80000"/>
              </a:lnSpc>
            </a:pPr>
            <a:r>
              <a:rPr lang="en-US" sz="3600" dirty="0" smtClean="0">
                <a:latin typeface="Calibri" charset="0"/>
              </a:rPr>
              <a:t>Buying power</a:t>
            </a:r>
          </a:p>
          <a:p>
            <a:pPr marL="533400" indent="-533400">
              <a:lnSpc>
                <a:spcPct val="80000"/>
              </a:lnSpc>
            </a:pPr>
            <a:r>
              <a:rPr lang="en-US" sz="3600" dirty="0" smtClean="0">
                <a:latin typeface="Calibri" charset="0"/>
              </a:rPr>
              <a:t>Large selection</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762000" y="0"/>
            <a:ext cx="7772400" cy="1143000"/>
          </a:xfrm>
        </p:spPr>
        <p:txBody>
          <a:bodyPr>
            <a:normAutofit/>
          </a:bodyPr>
          <a:lstStyle/>
          <a:p>
            <a:r>
              <a:rPr lang="en-US" sz="5400" b="1" dirty="0" smtClean="0"/>
              <a:t>Retailing</a:t>
            </a:r>
          </a:p>
        </p:txBody>
      </p:sp>
      <p:sp>
        <p:nvSpPr>
          <p:cNvPr id="4" name="Text Placeholder 8"/>
          <p:cNvSpPr txBox="1">
            <a:spLocks/>
          </p:cNvSpPr>
          <p:nvPr/>
        </p:nvSpPr>
        <p:spPr>
          <a:xfrm>
            <a:off x="0" y="990600"/>
            <a:ext cx="9144000" cy="457200"/>
          </a:xfrm>
          <a:prstGeom prst="rect">
            <a:avLst/>
          </a:prstGeom>
        </p:spPr>
        <p:txBody>
          <a:bodyPr>
            <a:noAutofit/>
          </a:bodyPr>
          <a:lstStyle/>
          <a:p>
            <a:pPr algn="ctr">
              <a:spcBef>
                <a:spcPct val="0"/>
              </a:spcBef>
            </a:pPr>
            <a:r>
              <a:rPr lang="en-US" sz="3200" b="1" dirty="0" smtClean="0">
                <a:latin typeface="Calibri" charset="0"/>
              </a:rPr>
              <a:t>The Future of Retailing</a:t>
            </a:r>
          </a:p>
          <a:p>
            <a:pPr algn="ctr">
              <a:spcBef>
                <a:spcPct val="0"/>
              </a:spcBef>
            </a:pPr>
            <a:r>
              <a:rPr lang="en-US" sz="2800" b="1" i="1" dirty="0" smtClean="0">
                <a:latin typeface="Calibri" charset="0"/>
              </a:rPr>
              <a:t>New Retail Forms and Shortening Retail Life Cycles</a:t>
            </a:r>
          </a:p>
          <a:p>
            <a:pPr algn="ctr">
              <a:spcBef>
                <a:spcPct val="0"/>
              </a:spcBef>
            </a:pPr>
            <a:endParaRPr lang="en-US" sz="2800" dirty="0" smtClean="0">
              <a:latin typeface="Calibri" charset="0"/>
            </a:endParaRPr>
          </a:p>
        </p:txBody>
      </p:sp>
      <p:sp>
        <p:nvSpPr>
          <p:cNvPr id="6" name="Rectangle 3"/>
          <p:cNvSpPr>
            <a:spLocks noGrp="1" noChangeArrowheads="1"/>
          </p:cNvSpPr>
          <p:nvPr>
            <p:ph idx="1"/>
          </p:nvPr>
        </p:nvSpPr>
        <p:spPr>
          <a:xfrm>
            <a:off x="381000" y="2667000"/>
            <a:ext cx="8382000" cy="2590800"/>
          </a:xfrm>
        </p:spPr>
        <p:txBody>
          <a:bodyPr>
            <a:noAutofit/>
          </a:bodyPr>
          <a:lstStyle/>
          <a:p>
            <a:pPr marL="0" indent="0">
              <a:lnSpc>
                <a:spcPct val="90000"/>
              </a:lnSpc>
              <a:buFontTx/>
              <a:buNone/>
            </a:pPr>
            <a:r>
              <a:rPr lang="en-US" sz="3600" dirty="0" smtClean="0">
                <a:latin typeface="Calibri" charset="0"/>
              </a:rPr>
              <a:t> </a:t>
            </a:r>
            <a:r>
              <a:rPr lang="en-US" sz="3600" b="1" dirty="0" smtClean="0">
                <a:latin typeface="Calibri" charset="0"/>
              </a:rPr>
              <a:t>Growing importance of retail technology</a:t>
            </a:r>
            <a:r>
              <a:rPr lang="en-US" sz="3600" dirty="0" smtClean="0">
                <a:latin typeface="Calibri" charset="0"/>
              </a:rPr>
              <a:t> provides better forecasts, inventory control, electronic ordering, transfer of information, scanning, online transaction processing, improved merchandise handling systems, and the ability to connect with customers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609600"/>
            <a:ext cx="8458200" cy="5516563"/>
          </a:xfrm>
        </p:spPr>
        <p:txBody>
          <a:bodyPr>
            <a:normAutofit/>
          </a:bodyPr>
          <a:lstStyle/>
          <a:p>
            <a:pPr marL="0" indent="0">
              <a:buNone/>
            </a:pPr>
            <a:r>
              <a:rPr lang="en-US" sz="3600" dirty="0" smtClean="0"/>
              <a:t>This </a:t>
            </a:r>
            <a:r>
              <a:rPr lang="en-US" sz="3600" dirty="0" err="1" smtClean="0"/>
              <a:t>Powerpoint</a:t>
            </a:r>
            <a:r>
              <a:rPr lang="en-US" sz="3600" dirty="0" smtClean="0"/>
              <a:t> Presentation was adopted from Pearson </a:t>
            </a:r>
            <a:r>
              <a:rPr lang="en-US" sz="3600" dirty="0"/>
              <a:t>Education Inc</a:t>
            </a:r>
            <a:r>
              <a:rPr lang="en-US" sz="3600" dirty="0" smtClean="0"/>
              <a:t>. (Prentice </a:t>
            </a:r>
            <a:r>
              <a:rPr lang="en-US" sz="3600" dirty="0"/>
              <a:t>Hall) for the Text Book </a:t>
            </a:r>
            <a:r>
              <a:rPr lang="en-US" sz="3600" dirty="0" smtClean="0"/>
              <a:t>of this </a:t>
            </a:r>
            <a:r>
              <a:rPr lang="en-US" sz="3600" dirty="0"/>
              <a:t>course</a:t>
            </a:r>
            <a:r>
              <a:rPr lang="en-US" sz="3600" dirty="0" smtClean="0"/>
              <a:t>: Principles of Marketing 13th </a:t>
            </a:r>
            <a:r>
              <a:rPr lang="en-US" sz="3600" dirty="0"/>
              <a:t>Edition by </a:t>
            </a:r>
            <a:r>
              <a:rPr lang="en-US" sz="3600" dirty="0" smtClean="0"/>
              <a:t>Phillip Kotler and Gary Armstrong. </a:t>
            </a:r>
          </a:p>
          <a:p>
            <a:pPr>
              <a:buNone/>
            </a:pPr>
            <a:endParaRPr lang="en-US" sz="3600" dirty="0"/>
          </a:p>
          <a:p>
            <a:pPr marL="0" indent="0" algn="ctr">
              <a:buNone/>
            </a:pPr>
            <a:r>
              <a:rPr lang="en-US" sz="3600" b="1" dirty="0" smtClean="0"/>
              <a:t>Necessary changes are being made as per the recording needs of this lecture and VCOMSATS</a:t>
            </a:r>
            <a:endParaRPr lang="en-US" sz="3600" b="1" dirty="0"/>
          </a:p>
          <a:p>
            <a:pPr>
              <a:buNone/>
            </a:pP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1040</Words>
  <Application>Microsoft Office PowerPoint</Application>
  <PresentationFormat>On-screen Show (4:3)</PresentationFormat>
  <Paragraphs>224</Paragraphs>
  <Slides>32</Slides>
  <Notes>29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Topics to Cover</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Retailing</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7</cp:revision>
  <dcterms:created xsi:type="dcterms:W3CDTF">2012-04-19T20:52:23Z</dcterms:created>
  <dcterms:modified xsi:type="dcterms:W3CDTF">2012-04-21T08:13:57Z</dcterms:modified>
</cp:coreProperties>
</file>