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5.xml" ContentType="application/vnd.openxmlformats-officedocument.drawingml.diagram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83" r:id="rId2"/>
    <p:sldId id="284" r:id="rId3"/>
    <p:sldId id="374" r:id="rId4"/>
    <p:sldId id="394" r:id="rId5"/>
    <p:sldId id="395" r:id="rId6"/>
    <p:sldId id="396" r:id="rId7"/>
    <p:sldId id="397" r:id="rId8"/>
    <p:sldId id="398" r:id="rId9"/>
    <p:sldId id="399" r:id="rId10"/>
    <p:sldId id="400" r:id="rId11"/>
    <p:sldId id="381" r:id="rId12"/>
    <p:sldId id="401" r:id="rId13"/>
    <p:sldId id="402" r:id="rId14"/>
    <p:sldId id="403" r:id="rId15"/>
    <p:sldId id="404" r:id="rId16"/>
    <p:sldId id="382" r:id="rId17"/>
    <p:sldId id="405" r:id="rId18"/>
    <p:sldId id="383" r:id="rId19"/>
    <p:sldId id="406" r:id="rId20"/>
    <p:sldId id="407" r:id="rId21"/>
    <p:sldId id="408" r:id="rId22"/>
    <p:sldId id="409" r:id="rId23"/>
    <p:sldId id="410" r:id="rId24"/>
    <p:sldId id="411" r:id="rId25"/>
    <p:sldId id="412" r:id="rId26"/>
    <p:sldId id="413" r:id="rId27"/>
    <p:sldId id="414" r:id="rId28"/>
    <p:sldId id="28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A9F5C1-B873-4228-9849-99FC6825CE85}" type="doc">
      <dgm:prSet loTypeId="urn:microsoft.com/office/officeart/2005/8/layout/matrix3" loCatId="matrix" qsTypeId="urn:microsoft.com/office/officeart/2005/8/quickstyle/simple1" qsCatId="simple" csTypeId="urn:microsoft.com/office/officeart/2005/8/colors/colorful1" csCatId="colorful"/>
      <dgm:spPr/>
      <dgm:t>
        <a:bodyPr/>
        <a:lstStyle/>
        <a:p>
          <a:endParaRPr lang="en-US"/>
        </a:p>
      </dgm:t>
    </dgm:pt>
    <dgm:pt modelId="{5C4BDCAE-9551-4133-A89F-910DF7FA233C}">
      <dgm:prSet/>
      <dgm:spPr/>
      <dgm:t>
        <a:bodyPr/>
        <a:lstStyle/>
        <a:p>
          <a:pPr rtl="0"/>
          <a:r>
            <a:rPr lang="en-US" b="1" dirty="0" smtClean="0"/>
            <a:t>Analyzing consumer needs</a:t>
          </a:r>
          <a:endParaRPr lang="en-US" b="1" dirty="0"/>
        </a:p>
      </dgm:t>
    </dgm:pt>
    <dgm:pt modelId="{4DB660DD-E2F9-43E1-A14F-7CF36562F19C}" type="parTrans" cxnId="{73970DE2-0C1D-41B6-B555-2F6AA1860258}">
      <dgm:prSet/>
      <dgm:spPr/>
      <dgm:t>
        <a:bodyPr/>
        <a:lstStyle/>
        <a:p>
          <a:endParaRPr lang="en-US"/>
        </a:p>
      </dgm:t>
    </dgm:pt>
    <dgm:pt modelId="{08CA27A9-172F-4EC2-8C9F-E7E606C97452}" type="sibTrans" cxnId="{73970DE2-0C1D-41B6-B555-2F6AA1860258}">
      <dgm:prSet/>
      <dgm:spPr/>
      <dgm:t>
        <a:bodyPr/>
        <a:lstStyle/>
        <a:p>
          <a:endParaRPr lang="en-US"/>
        </a:p>
      </dgm:t>
    </dgm:pt>
    <dgm:pt modelId="{DB607EA4-9F2B-4C23-9905-B5E862F233D7}">
      <dgm:prSet/>
      <dgm:spPr/>
      <dgm:t>
        <a:bodyPr/>
        <a:lstStyle/>
        <a:p>
          <a:pPr rtl="0"/>
          <a:r>
            <a:rPr lang="en-US" b="1" dirty="0" smtClean="0"/>
            <a:t>Setting channel objectives</a:t>
          </a:r>
          <a:endParaRPr lang="en-US" b="1" dirty="0"/>
        </a:p>
      </dgm:t>
    </dgm:pt>
    <dgm:pt modelId="{55F98BAA-FA87-4B5C-8BB9-60D6331AAAFB}" type="parTrans" cxnId="{5872A4D7-6538-4C26-894D-88C8B92AB84D}">
      <dgm:prSet/>
      <dgm:spPr/>
      <dgm:t>
        <a:bodyPr/>
        <a:lstStyle/>
        <a:p>
          <a:endParaRPr lang="en-US"/>
        </a:p>
      </dgm:t>
    </dgm:pt>
    <dgm:pt modelId="{9F8EB822-92FB-4795-8993-9B1A967C73AD}" type="sibTrans" cxnId="{5872A4D7-6538-4C26-894D-88C8B92AB84D}">
      <dgm:prSet/>
      <dgm:spPr/>
      <dgm:t>
        <a:bodyPr/>
        <a:lstStyle/>
        <a:p>
          <a:endParaRPr lang="en-US"/>
        </a:p>
      </dgm:t>
    </dgm:pt>
    <dgm:pt modelId="{22EB4E69-32FD-4166-853D-F4F68DBC0D95}">
      <dgm:prSet/>
      <dgm:spPr/>
      <dgm:t>
        <a:bodyPr/>
        <a:lstStyle/>
        <a:p>
          <a:pPr rtl="0"/>
          <a:r>
            <a:rPr lang="en-US" b="1" dirty="0" smtClean="0"/>
            <a:t>Identifying major channel alternatives</a:t>
          </a:r>
          <a:endParaRPr lang="en-US" b="1" dirty="0"/>
        </a:p>
      </dgm:t>
    </dgm:pt>
    <dgm:pt modelId="{9E46F9EF-A919-4C91-A5C0-A306F18D5B23}" type="parTrans" cxnId="{CC59DAA2-193E-4B11-8865-5972B16F84B9}">
      <dgm:prSet/>
      <dgm:spPr/>
      <dgm:t>
        <a:bodyPr/>
        <a:lstStyle/>
        <a:p>
          <a:endParaRPr lang="en-US"/>
        </a:p>
      </dgm:t>
    </dgm:pt>
    <dgm:pt modelId="{DCE84AF0-3D80-48BB-BFC6-ECB400F533C9}" type="sibTrans" cxnId="{CC59DAA2-193E-4B11-8865-5972B16F84B9}">
      <dgm:prSet/>
      <dgm:spPr/>
      <dgm:t>
        <a:bodyPr/>
        <a:lstStyle/>
        <a:p>
          <a:endParaRPr lang="en-US"/>
        </a:p>
      </dgm:t>
    </dgm:pt>
    <dgm:pt modelId="{679DBB8E-F366-4EB3-B2E3-5E6B7737B589}">
      <dgm:prSet/>
      <dgm:spPr/>
      <dgm:t>
        <a:bodyPr/>
        <a:lstStyle/>
        <a:p>
          <a:pPr rtl="0"/>
          <a:r>
            <a:rPr lang="en-US" b="1" dirty="0" smtClean="0"/>
            <a:t>Evaluation</a:t>
          </a:r>
          <a:endParaRPr lang="en-US" b="1" dirty="0"/>
        </a:p>
      </dgm:t>
    </dgm:pt>
    <dgm:pt modelId="{238113C9-099F-4550-8CCF-F7AB19C6D18C}" type="parTrans" cxnId="{E2015D94-4F48-4979-B413-B148DCB11807}">
      <dgm:prSet/>
      <dgm:spPr/>
      <dgm:t>
        <a:bodyPr/>
        <a:lstStyle/>
        <a:p>
          <a:endParaRPr lang="en-US"/>
        </a:p>
      </dgm:t>
    </dgm:pt>
    <dgm:pt modelId="{28ACF5A8-A337-4574-B6CE-CC205A35DEDA}" type="sibTrans" cxnId="{E2015D94-4F48-4979-B413-B148DCB11807}">
      <dgm:prSet/>
      <dgm:spPr/>
      <dgm:t>
        <a:bodyPr/>
        <a:lstStyle/>
        <a:p>
          <a:endParaRPr lang="en-US"/>
        </a:p>
      </dgm:t>
    </dgm:pt>
    <dgm:pt modelId="{F6BFB4FE-BD60-4AFE-BC3B-B3D769E01A4B}">
      <dgm:prSet/>
      <dgm:spPr/>
      <dgm:t>
        <a:bodyPr/>
        <a:lstStyle/>
        <a:p>
          <a:pPr rtl="0"/>
          <a:endParaRPr lang="en-US" dirty="0"/>
        </a:p>
      </dgm:t>
    </dgm:pt>
    <dgm:pt modelId="{9C431DCA-8B0F-49E3-8EC1-C7B7F18F932C}" type="parTrans" cxnId="{00D39F54-38BD-4C12-809B-0D0C55217468}">
      <dgm:prSet/>
      <dgm:spPr/>
      <dgm:t>
        <a:bodyPr/>
        <a:lstStyle/>
        <a:p>
          <a:endParaRPr lang="en-US"/>
        </a:p>
      </dgm:t>
    </dgm:pt>
    <dgm:pt modelId="{9214F143-14B5-43E2-9689-6F4BB2E989D4}" type="sibTrans" cxnId="{00D39F54-38BD-4C12-809B-0D0C55217468}">
      <dgm:prSet/>
      <dgm:spPr/>
      <dgm:t>
        <a:bodyPr/>
        <a:lstStyle/>
        <a:p>
          <a:endParaRPr lang="en-US"/>
        </a:p>
      </dgm:t>
    </dgm:pt>
    <dgm:pt modelId="{47F5D96E-7157-499F-8747-22495EF70854}" type="pres">
      <dgm:prSet presAssocID="{39A9F5C1-B873-4228-9849-99FC6825CE85}" presName="matrix" presStyleCnt="0">
        <dgm:presLayoutVars>
          <dgm:chMax val="1"/>
          <dgm:dir/>
          <dgm:resizeHandles val="exact"/>
        </dgm:presLayoutVars>
      </dgm:prSet>
      <dgm:spPr/>
      <dgm:t>
        <a:bodyPr/>
        <a:lstStyle/>
        <a:p>
          <a:endParaRPr lang="en-US"/>
        </a:p>
      </dgm:t>
    </dgm:pt>
    <dgm:pt modelId="{B2E9F038-7222-437A-98FB-B8CDF99E686E}" type="pres">
      <dgm:prSet presAssocID="{39A9F5C1-B873-4228-9849-99FC6825CE85}" presName="diamond" presStyleLbl="bgShp" presStyleIdx="0" presStyleCnt="1"/>
      <dgm:spPr/>
      <dgm:t>
        <a:bodyPr/>
        <a:lstStyle/>
        <a:p>
          <a:endParaRPr lang="en-US"/>
        </a:p>
      </dgm:t>
    </dgm:pt>
    <dgm:pt modelId="{BCC45769-DECC-4063-9830-D8FCBE231391}" type="pres">
      <dgm:prSet presAssocID="{39A9F5C1-B873-4228-9849-99FC6825CE85}" presName="quad1" presStyleLbl="node1" presStyleIdx="0" presStyleCnt="4">
        <dgm:presLayoutVars>
          <dgm:chMax val="0"/>
          <dgm:chPref val="0"/>
          <dgm:bulletEnabled val="1"/>
        </dgm:presLayoutVars>
      </dgm:prSet>
      <dgm:spPr/>
      <dgm:t>
        <a:bodyPr/>
        <a:lstStyle/>
        <a:p>
          <a:endParaRPr lang="en-US"/>
        </a:p>
      </dgm:t>
    </dgm:pt>
    <dgm:pt modelId="{18A5F90E-57A9-47B0-BC6B-B9F78A4853ED}" type="pres">
      <dgm:prSet presAssocID="{39A9F5C1-B873-4228-9849-99FC6825CE85}" presName="quad2" presStyleLbl="node1" presStyleIdx="1" presStyleCnt="4">
        <dgm:presLayoutVars>
          <dgm:chMax val="0"/>
          <dgm:chPref val="0"/>
          <dgm:bulletEnabled val="1"/>
        </dgm:presLayoutVars>
      </dgm:prSet>
      <dgm:spPr/>
      <dgm:t>
        <a:bodyPr/>
        <a:lstStyle/>
        <a:p>
          <a:endParaRPr lang="en-US"/>
        </a:p>
      </dgm:t>
    </dgm:pt>
    <dgm:pt modelId="{FA4BF5B0-5298-4254-BE56-11351A5302D9}" type="pres">
      <dgm:prSet presAssocID="{39A9F5C1-B873-4228-9849-99FC6825CE85}" presName="quad3" presStyleLbl="node1" presStyleIdx="2" presStyleCnt="4">
        <dgm:presLayoutVars>
          <dgm:chMax val="0"/>
          <dgm:chPref val="0"/>
          <dgm:bulletEnabled val="1"/>
        </dgm:presLayoutVars>
      </dgm:prSet>
      <dgm:spPr/>
      <dgm:t>
        <a:bodyPr/>
        <a:lstStyle/>
        <a:p>
          <a:endParaRPr lang="en-US"/>
        </a:p>
      </dgm:t>
    </dgm:pt>
    <dgm:pt modelId="{316BC83E-74E4-46E9-A00A-B32D961B0BFE}" type="pres">
      <dgm:prSet presAssocID="{39A9F5C1-B873-4228-9849-99FC6825CE85}" presName="quad4" presStyleLbl="node1" presStyleIdx="3" presStyleCnt="4">
        <dgm:presLayoutVars>
          <dgm:chMax val="0"/>
          <dgm:chPref val="0"/>
          <dgm:bulletEnabled val="1"/>
        </dgm:presLayoutVars>
      </dgm:prSet>
      <dgm:spPr/>
      <dgm:t>
        <a:bodyPr/>
        <a:lstStyle/>
        <a:p>
          <a:endParaRPr lang="en-US"/>
        </a:p>
      </dgm:t>
    </dgm:pt>
  </dgm:ptLst>
  <dgm:cxnLst>
    <dgm:cxn modelId="{4EB67FB1-45E4-431E-B027-871BCD5D887C}" type="presOf" srcId="{DB607EA4-9F2B-4C23-9905-B5E862F233D7}" destId="{18A5F90E-57A9-47B0-BC6B-B9F78A4853ED}" srcOrd="0" destOrd="0" presId="urn:microsoft.com/office/officeart/2005/8/layout/matrix3"/>
    <dgm:cxn modelId="{6652E85B-8AE2-4E29-9DF5-09989CAAB314}" type="presOf" srcId="{39A9F5C1-B873-4228-9849-99FC6825CE85}" destId="{47F5D96E-7157-499F-8747-22495EF70854}" srcOrd="0" destOrd="0" presId="urn:microsoft.com/office/officeart/2005/8/layout/matrix3"/>
    <dgm:cxn modelId="{E2015D94-4F48-4979-B413-B148DCB11807}" srcId="{39A9F5C1-B873-4228-9849-99FC6825CE85}" destId="{679DBB8E-F366-4EB3-B2E3-5E6B7737B589}" srcOrd="3" destOrd="0" parTransId="{238113C9-099F-4550-8CCF-F7AB19C6D18C}" sibTransId="{28ACF5A8-A337-4574-B6CE-CC205A35DEDA}"/>
    <dgm:cxn modelId="{B40511F9-B152-4075-BA5A-280B1735575D}" type="presOf" srcId="{679DBB8E-F366-4EB3-B2E3-5E6B7737B589}" destId="{316BC83E-74E4-46E9-A00A-B32D961B0BFE}" srcOrd="0" destOrd="0" presId="urn:microsoft.com/office/officeart/2005/8/layout/matrix3"/>
    <dgm:cxn modelId="{270EE749-4DC9-4E09-8ACA-F8F6A609F6CC}" type="presOf" srcId="{5C4BDCAE-9551-4133-A89F-910DF7FA233C}" destId="{BCC45769-DECC-4063-9830-D8FCBE231391}" srcOrd="0" destOrd="0" presId="urn:microsoft.com/office/officeart/2005/8/layout/matrix3"/>
    <dgm:cxn modelId="{73970DE2-0C1D-41B6-B555-2F6AA1860258}" srcId="{39A9F5C1-B873-4228-9849-99FC6825CE85}" destId="{5C4BDCAE-9551-4133-A89F-910DF7FA233C}" srcOrd="0" destOrd="0" parTransId="{4DB660DD-E2F9-43E1-A14F-7CF36562F19C}" sibTransId="{08CA27A9-172F-4EC2-8C9F-E7E606C97452}"/>
    <dgm:cxn modelId="{5872A4D7-6538-4C26-894D-88C8B92AB84D}" srcId="{39A9F5C1-B873-4228-9849-99FC6825CE85}" destId="{DB607EA4-9F2B-4C23-9905-B5E862F233D7}" srcOrd="1" destOrd="0" parTransId="{55F98BAA-FA87-4B5C-8BB9-60D6331AAAFB}" sibTransId="{9F8EB822-92FB-4795-8993-9B1A967C73AD}"/>
    <dgm:cxn modelId="{CC59DAA2-193E-4B11-8865-5972B16F84B9}" srcId="{39A9F5C1-B873-4228-9849-99FC6825CE85}" destId="{22EB4E69-32FD-4166-853D-F4F68DBC0D95}" srcOrd="2" destOrd="0" parTransId="{9E46F9EF-A919-4C91-A5C0-A306F18D5B23}" sibTransId="{DCE84AF0-3D80-48BB-BFC6-ECB400F533C9}"/>
    <dgm:cxn modelId="{1AFE1040-7C69-40CE-A4B7-F15261022AAE}" type="presOf" srcId="{22EB4E69-32FD-4166-853D-F4F68DBC0D95}" destId="{FA4BF5B0-5298-4254-BE56-11351A5302D9}" srcOrd="0" destOrd="0" presId="urn:microsoft.com/office/officeart/2005/8/layout/matrix3"/>
    <dgm:cxn modelId="{00D39F54-38BD-4C12-809B-0D0C55217468}" srcId="{39A9F5C1-B873-4228-9849-99FC6825CE85}" destId="{F6BFB4FE-BD60-4AFE-BC3B-B3D769E01A4B}" srcOrd="4" destOrd="0" parTransId="{9C431DCA-8B0F-49E3-8EC1-C7B7F18F932C}" sibTransId="{9214F143-14B5-43E2-9689-6F4BB2E989D4}"/>
    <dgm:cxn modelId="{FC63FF3F-E653-4779-B597-BA09EA5DBE67}" type="presParOf" srcId="{47F5D96E-7157-499F-8747-22495EF70854}" destId="{B2E9F038-7222-437A-98FB-B8CDF99E686E}" srcOrd="0" destOrd="0" presId="urn:microsoft.com/office/officeart/2005/8/layout/matrix3"/>
    <dgm:cxn modelId="{35C2CFBF-4BA1-4293-B7A0-D4E27C09CD79}" type="presParOf" srcId="{47F5D96E-7157-499F-8747-22495EF70854}" destId="{BCC45769-DECC-4063-9830-D8FCBE231391}" srcOrd="1" destOrd="0" presId="urn:microsoft.com/office/officeart/2005/8/layout/matrix3"/>
    <dgm:cxn modelId="{0DC9342B-D1E1-4FB2-B3CA-0A850400A1A3}" type="presParOf" srcId="{47F5D96E-7157-499F-8747-22495EF70854}" destId="{18A5F90E-57A9-47B0-BC6B-B9F78A4853ED}" srcOrd="2" destOrd="0" presId="urn:microsoft.com/office/officeart/2005/8/layout/matrix3"/>
    <dgm:cxn modelId="{722D5CA7-6EA4-4309-8F1D-335473693491}" type="presParOf" srcId="{47F5D96E-7157-499F-8747-22495EF70854}" destId="{FA4BF5B0-5298-4254-BE56-11351A5302D9}" srcOrd="3" destOrd="0" presId="urn:microsoft.com/office/officeart/2005/8/layout/matrix3"/>
    <dgm:cxn modelId="{420787F4-E1E5-4504-B920-A2B113D04898}" type="presParOf" srcId="{47F5D96E-7157-499F-8747-22495EF70854}" destId="{316BC83E-74E4-46E9-A00A-B32D961B0BFE}" srcOrd="4" destOrd="0" presId="urn:microsoft.com/office/officeart/2005/8/layout/matrix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526CE7-FB48-4096-A3FA-D6B0E5CF4021}"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CECE435A-9C40-4982-B08B-102807545C2E}">
      <dgm:prSet phldrT="[Text]"/>
      <dgm:spPr/>
      <dgm:t>
        <a:bodyPr/>
        <a:lstStyle/>
        <a:p>
          <a:r>
            <a:rPr lang="en-US" dirty="0" smtClean="0"/>
            <a:t>Intensive distribution</a:t>
          </a:r>
          <a:endParaRPr lang="en-US" dirty="0"/>
        </a:p>
      </dgm:t>
    </dgm:pt>
    <dgm:pt modelId="{0837A8EA-E729-43EB-B899-7B9FBFA4F5C9}" type="parTrans" cxnId="{78034E05-7ED1-482F-A6E0-2124C4172091}">
      <dgm:prSet/>
      <dgm:spPr/>
      <dgm:t>
        <a:bodyPr/>
        <a:lstStyle/>
        <a:p>
          <a:endParaRPr lang="en-US"/>
        </a:p>
      </dgm:t>
    </dgm:pt>
    <dgm:pt modelId="{E41E0E69-0C11-40AF-A6E7-1FCE0960C98C}" type="sibTrans" cxnId="{78034E05-7ED1-482F-A6E0-2124C4172091}">
      <dgm:prSet/>
      <dgm:spPr/>
      <dgm:t>
        <a:bodyPr/>
        <a:lstStyle/>
        <a:p>
          <a:endParaRPr lang="en-US"/>
        </a:p>
      </dgm:t>
    </dgm:pt>
    <dgm:pt modelId="{0820B9B8-BC30-45F6-B73C-F58725F13370}">
      <dgm:prSet phldrT="[Text]"/>
      <dgm:spPr/>
      <dgm:t>
        <a:bodyPr/>
        <a:lstStyle/>
        <a:p>
          <a:r>
            <a:rPr lang="en-US" dirty="0" smtClean="0"/>
            <a:t>Candy and toothpaste</a:t>
          </a:r>
          <a:endParaRPr lang="en-US" dirty="0"/>
        </a:p>
      </dgm:t>
    </dgm:pt>
    <dgm:pt modelId="{606E9029-6448-4466-9F82-DD144A4EE0B0}" type="parTrans" cxnId="{3678AB9F-0AB5-4535-8675-5612F0F7ED15}">
      <dgm:prSet/>
      <dgm:spPr/>
      <dgm:t>
        <a:bodyPr/>
        <a:lstStyle/>
        <a:p>
          <a:endParaRPr lang="en-US"/>
        </a:p>
      </dgm:t>
    </dgm:pt>
    <dgm:pt modelId="{A3A61180-9378-4048-9776-1E6DF09D65BD}" type="sibTrans" cxnId="{3678AB9F-0AB5-4535-8675-5612F0F7ED15}">
      <dgm:prSet/>
      <dgm:spPr/>
      <dgm:t>
        <a:bodyPr/>
        <a:lstStyle/>
        <a:p>
          <a:endParaRPr lang="en-US"/>
        </a:p>
      </dgm:t>
    </dgm:pt>
    <dgm:pt modelId="{F7CCB281-1E41-42D9-8E58-9BD5DF738E0C}">
      <dgm:prSet phldrT="[Text]"/>
      <dgm:spPr/>
      <dgm:t>
        <a:bodyPr/>
        <a:lstStyle/>
        <a:p>
          <a:r>
            <a:rPr lang="en-US" dirty="0" smtClean="0"/>
            <a:t>Exclusive distribution</a:t>
          </a:r>
          <a:endParaRPr lang="en-US" dirty="0"/>
        </a:p>
      </dgm:t>
    </dgm:pt>
    <dgm:pt modelId="{A11A896B-15D4-4EAA-9A3B-8F8FCDFCBB24}" type="parTrans" cxnId="{06372670-5969-4085-A377-220176019BCC}">
      <dgm:prSet/>
      <dgm:spPr/>
      <dgm:t>
        <a:bodyPr/>
        <a:lstStyle/>
        <a:p>
          <a:endParaRPr lang="en-US"/>
        </a:p>
      </dgm:t>
    </dgm:pt>
    <dgm:pt modelId="{CCBC9858-DA03-406E-9227-442DFFFCFD11}" type="sibTrans" cxnId="{06372670-5969-4085-A377-220176019BCC}">
      <dgm:prSet/>
      <dgm:spPr/>
      <dgm:t>
        <a:bodyPr/>
        <a:lstStyle/>
        <a:p>
          <a:endParaRPr lang="en-US"/>
        </a:p>
      </dgm:t>
    </dgm:pt>
    <dgm:pt modelId="{D9222153-2744-4FE0-930D-E18E6A284622}">
      <dgm:prSet phldrT="[Text]"/>
      <dgm:spPr/>
      <dgm:t>
        <a:bodyPr/>
        <a:lstStyle/>
        <a:p>
          <a:r>
            <a:rPr lang="en-US" dirty="0" smtClean="0"/>
            <a:t>Luxury automobiles and prestige clothing</a:t>
          </a:r>
          <a:endParaRPr lang="en-US" dirty="0"/>
        </a:p>
      </dgm:t>
    </dgm:pt>
    <dgm:pt modelId="{D9631374-4034-48AC-B89C-A71BA3A583FA}" type="parTrans" cxnId="{2CED3833-7E54-4285-B3BF-16A399C8F2A9}">
      <dgm:prSet/>
      <dgm:spPr/>
      <dgm:t>
        <a:bodyPr/>
        <a:lstStyle/>
        <a:p>
          <a:endParaRPr lang="en-US"/>
        </a:p>
      </dgm:t>
    </dgm:pt>
    <dgm:pt modelId="{5EA0CBED-4C6E-4F9D-8023-C35E8E525CF3}" type="sibTrans" cxnId="{2CED3833-7E54-4285-B3BF-16A399C8F2A9}">
      <dgm:prSet/>
      <dgm:spPr/>
      <dgm:t>
        <a:bodyPr/>
        <a:lstStyle/>
        <a:p>
          <a:endParaRPr lang="en-US"/>
        </a:p>
      </dgm:t>
    </dgm:pt>
    <dgm:pt modelId="{F3176FEE-BDE3-4DFF-8A73-F61E1BCB861C}">
      <dgm:prSet phldrT="[Text]"/>
      <dgm:spPr/>
      <dgm:t>
        <a:bodyPr/>
        <a:lstStyle/>
        <a:p>
          <a:r>
            <a:rPr lang="en-US" dirty="0" smtClean="0"/>
            <a:t>Selective distribution</a:t>
          </a:r>
          <a:endParaRPr lang="en-US" dirty="0"/>
        </a:p>
      </dgm:t>
    </dgm:pt>
    <dgm:pt modelId="{8671D06F-4FC0-4431-95EA-C31FD18C00D9}" type="parTrans" cxnId="{6E0779B7-AAD5-4953-9418-184BA0777B28}">
      <dgm:prSet/>
      <dgm:spPr/>
      <dgm:t>
        <a:bodyPr/>
        <a:lstStyle/>
        <a:p>
          <a:endParaRPr lang="en-US"/>
        </a:p>
      </dgm:t>
    </dgm:pt>
    <dgm:pt modelId="{65EA9ECE-7885-4687-BA07-BA629F438DF2}" type="sibTrans" cxnId="{6E0779B7-AAD5-4953-9418-184BA0777B28}">
      <dgm:prSet/>
      <dgm:spPr/>
      <dgm:t>
        <a:bodyPr/>
        <a:lstStyle/>
        <a:p>
          <a:endParaRPr lang="en-US"/>
        </a:p>
      </dgm:t>
    </dgm:pt>
    <dgm:pt modelId="{C5BAEF43-CAD4-4510-9C01-985AF5F46A8D}">
      <dgm:prSet phldrT="[Text]"/>
      <dgm:spPr/>
      <dgm:t>
        <a:bodyPr/>
        <a:lstStyle/>
        <a:p>
          <a:r>
            <a:rPr lang="en-US" dirty="0" smtClean="0"/>
            <a:t>Television and home appliance</a:t>
          </a:r>
          <a:endParaRPr lang="en-US" dirty="0"/>
        </a:p>
      </dgm:t>
    </dgm:pt>
    <dgm:pt modelId="{47D61BBA-035D-4E68-B9BA-D2A82AE22587}" type="parTrans" cxnId="{768F4DF1-E57B-4516-8931-D0E921C0F814}">
      <dgm:prSet/>
      <dgm:spPr/>
      <dgm:t>
        <a:bodyPr/>
        <a:lstStyle/>
        <a:p>
          <a:endParaRPr lang="en-US"/>
        </a:p>
      </dgm:t>
    </dgm:pt>
    <dgm:pt modelId="{C722E52C-778B-4484-92D2-91678D7FF04E}" type="sibTrans" cxnId="{768F4DF1-E57B-4516-8931-D0E921C0F814}">
      <dgm:prSet/>
      <dgm:spPr/>
      <dgm:t>
        <a:bodyPr/>
        <a:lstStyle/>
        <a:p>
          <a:endParaRPr lang="en-US"/>
        </a:p>
      </dgm:t>
    </dgm:pt>
    <dgm:pt modelId="{EDD8C2DC-A859-444D-8093-87A40CDEE9B1}" type="pres">
      <dgm:prSet presAssocID="{34526CE7-FB48-4096-A3FA-D6B0E5CF4021}" presName="linear" presStyleCnt="0">
        <dgm:presLayoutVars>
          <dgm:animLvl val="lvl"/>
          <dgm:resizeHandles val="exact"/>
        </dgm:presLayoutVars>
      </dgm:prSet>
      <dgm:spPr/>
      <dgm:t>
        <a:bodyPr/>
        <a:lstStyle/>
        <a:p>
          <a:endParaRPr lang="en-US"/>
        </a:p>
      </dgm:t>
    </dgm:pt>
    <dgm:pt modelId="{FD026518-85AB-49B3-B288-F593AD51212F}" type="pres">
      <dgm:prSet presAssocID="{CECE435A-9C40-4982-B08B-102807545C2E}" presName="parentText" presStyleLbl="node1" presStyleIdx="0" presStyleCnt="3">
        <dgm:presLayoutVars>
          <dgm:chMax val="0"/>
          <dgm:bulletEnabled val="1"/>
        </dgm:presLayoutVars>
      </dgm:prSet>
      <dgm:spPr/>
      <dgm:t>
        <a:bodyPr/>
        <a:lstStyle/>
        <a:p>
          <a:endParaRPr lang="en-US"/>
        </a:p>
      </dgm:t>
    </dgm:pt>
    <dgm:pt modelId="{20B871B6-66AB-4150-837E-0A4F74384FC3}" type="pres">
      <dgm:prSet presAssocID="{CECE435A-9C40-4982-B08B-102807545C2E}" presName="childText" presStyleLbl="revTx" presStyleIdx="0" presStyleCnt="3">
        <dgm:presLayoutVars>
          <dgm:bulletEnabled val="1"/>
        </dgm:presLayoutVars>
      </dgm:prSet>
      <dgm:spPr/>
      <dgm:t>
        <a:bodyPr/>
        <a:lstStyle/>
        <a:p>
          <a:endParaRPr lang="en-US"/>
        </a:p>
      </dgm:t>
    </dgm:pt>
    <dgm:pt modelId="{AB800A7F-7C67-4C08-9BF3-93CF1218172A}" type="pres">
      <dgm:prSet presAssocID="{F7CCB281-1E41-42D9-8E58-9BD5DF738E0C}" presName="parentText" presStyleLbl="node1" presStyleIdx="1" presStyleCnt="3">
        <dgm:presLayoutVars>
          <dgm:chMax val="0"/>
          <dgm:bulletEnabled val="1"/>
        </dgm:presLayoutVars>
      </dgm:prSet>
      <dgm:spPr/>
      <dgm:t>
        <a:bodyPr/>
        <a:lstStyle/>
        <a:p>
          <a:endParaRPr lang="en-US"/>
        </a:p>
      </dgm:t>
    </dgm:pt>
    <dgm:pt modelId="{8638A905-E331-413A-B80E-E955BB1BF2B7}" type="pres">
      <dgm:prSet presAssocID="{F7CCB281-1E41-42D9-8E58-9BD5DF738E0C}" presName="childText" presStyleLbl="revTx" presStyleIdx="1" presStyleCnt="3">
        <dgm:presLayoutVars>
          <dgm:bulletEnabled val="1"/>
        </dgm:presLayoutVars>
      </dgm:prSet>
      <dgm:spPr/>
      <dgm:t>
        <a:bodyPr/>
        <a:lstStyle/>
        <a:p>
          <a:endParaRPr lang="en-US"/>
        </a:p>
      </dgm:t>
    </dgm:pt>
    <dgm:pt modelId="{A3C3563F-D65C-4C69-93AD-B77FB626248E}" type="pres">
      <dgm:prSet presAssocID="{F3176FEE-BDE3-4DFF-8A73-F61E1BCB861C}" presName="parentText" presStyleLbl="node1" presStyleIdx="2" presStyleCnt="3">
        <dgm:presLayoutVars>
          <dgm:chMax val="0"/>
          <dgm:bulletEnabled val="1"/>
        </dgm:presLayoutVars>
      </dgm:prSet>
      <dgm:spPr/>
      <dgm:t>
        <a:bodyPr/>
        <a:lstStyle/>
        <a:p>
          <a:endParaRPr lang="en-US"/>
        </a:p>
      </dgm:t>
    </dgm:pt>
    <dgm:pt modelId="{531175E8-8CEB-4629-B116-45AA7002B37A}" type="pres">
      <dgm:prSet presAssocID="{F3176FEE-BDE3-4DFF-8A73-F61E1BCB861C}" presName="childText" presStyleLbl="revTx" presStyleIdx="2" presStyleCnt="3">
        <dgm:presLayoutVars>
          <dgm:bulletEnabled val="1"/>
        </dgm:presLayoutVars>
      </dgm:prSet>
      <dgm:spPr/>
      <dgm:t>
        <a:bodyPr/>
        <a:lstStyle/>
        <a:p>
          <a:endParaRPr lang="en-US"/>
        </a:p>
      </dgm:t>
    </dgm:pt>
  </dgm:ptLst>
  <dgm:cxnLst>
    <dgm:cxn modelId="{768F4DF1-E57B-4516-8931-D0E921C0F814}" srcId="{F3176FEE-BDE3-4DFF-8A73-F61E1BCB861C}" destId="{C5BAEF43-CAD4-4510-9C01-985AF5F46A8D}" srcOrd="0" destOrd="0" parTransId="{47D61BBA-035D-4E68-B9BA-D2A82AE22587}" sibTransId="{C722E52C-778B-4484-92D2-91678D7FF04E}"/>
    <dgm:cxn modelId="{0A7E1F71-3300-4198-86F8-DD2D0FB2604D}" type="presOf" srcId="{C5BAEF43-CAD4-4510-9C01-985AF5F46A8D}" destId="{531175E8-8CEB-4629-B116-45AA7002B37A}" srcOrd="0" destOrd="0" presId="urn:microsoft.com/office/officeart/2005/8/layout/vList2"/>
    <dgm:cxn modelId="{DED08B31-F4D5-47DA-BD01-B19A43749B12}" type="presOf" srcId="{34526CE7-FB48-4096-A3FA-D6B0E5CF4021}" destId="{EDD8C2DC-A859-444D-8093-87A40CDEE9B1}" srcOrd="0" destOrd="0" presId="urn:microsoft.com/office/officeart/2005/8/layout/vList2"/>
    <dgm:cxn modelId="{C76EFA00-A67A-4F9C-9E4C-4EA3DF246883}" type="presOf" srcId="{F3176FEE-BDE3-4DFF-8A73-F61E1BCB861C}" destId="{A3C3563F-D65C-4C69-93AD-B77FB626248E}" srcOrd="0" destOrd="0" presId="urn:microsoft.com/office/officeart/2005/8/layout/vList2"/>
    <dgm:cxn modelId="{EA8BF112-2336-49BC-8478-E20F666223AA}" type="presOf" srcId="{CECE435A-9C40-4982-B08B-102807545C2E}" destId="{FD026518-85AB-49B3-B288-F593AD51212F}" srcOrd="0" destOrd="0" presId="urn:microsoft.com/office/officeart/2005/8/layout/vList2"/>
    <dgm:cxn modelId="{06372670-5969-4085-A377-220176019BCC}" srcId="{34526CE7-FB48-4096-A3FA-D6B0E5CF4021}" destId="{F7CCB281-1E41-42D9-8E58-9BD5DF738E0C}" srcOrd="1" destOrd="0" parTransId="{A11A896B-15D4-4EAA-9A3B-8F8FCDFCBB24}" sibTransId="{CCBC9858-DA03-406E-9227-442DFFFCFD11}"/>
    <dgm:cxn modelId="{78034E05-7ED1-482F-A6E0-2124C4172091}" srcId="{34526CE7-FB48-4096-A3FA-D6B0E5CF4021}" destId="{CECE435A-9C40-4982-B08B-102807545C2E}" srcOrd="0" destOrd="0" parTransId="{0837A8EA-E729-43EB-B899-7B9FBFA4F5C9}" sibTransId="{E41E0E69-0C11-40AF-A6E7-1FCE0960C98C}"/>
    <dgm:cxn modelId="{3678AB9F-0AB5-4535-8675-5612F0F7ED15}" srcId="{CECE435A-9C40-4982-B08B-102807545C2E}" destId="{0820B9B8-BC30-45F6-B73C-F58725F13370}" srcOrd="0" destOrd="0" parTransId="{606E9029-6448-4466-9F82-DD144A4EE0B0}" sibTransId="{A3A61180-9378-4048-9776-1E6DF09D65BD}"/>
    <dgm:cxn modelId="{6E0779B7-AAD5-4953-9418-184BA0777B28}" srcId="{34526CE7-FB48-4096-A3FA-D6B0E5CF4021}" destId="{F3176FEE-BDE3-4DFF-8A73-F61E1BCB861C}" srcOrd="2" destOrd="0" parTransId="{8671D06F-4FC0-4431-95EA-C31FD18C00D9}" sibTransId="{65EA9ECE-7885-4687-BA07-BA629F438DF2}"/>
    <dgm:cxn modelId="{E6661968-DC3A-455B-95D0-A22127DD406F}" type="presOf" srcId="{0820B9B8-BC30-45F6-B73C-F58725F13370}" destId="{20B871B6-66AB-4150-837E-0A4F74384FC3}" srcOrd="0" destOrd="0" presId="urn:microsoft.com/office/officeart/2005/8/layout/vList2"/>
    <dgm:cxn modelId="{C89AF11C-074F-4EE1-B9E4-ABDAD573518B}" type="presOf" srcId="{D9222153-2744-4FE0-930D-E18E6A284622}" destId="{8638A905-E331-413A-B80E-E955BB1BF2B7}" srcOrd="0" destOrd="0" presId="urn:microsoft.com/office/officeart/2005/8/layout/vList2"/>
    <dgm:cxn modelId="{CB74EF15-DE09-4EA7-85FB-F9385A44FEDA}" type="presOf" srcId="{F7CCB281-1E41-42D9-8E58-9BD5DF738E0C}" destId="{AB800A7F-7C67-4C08-9BF3-93CF1218172A}" srcOrd="0" destOrd="0" presId="urn:microsoft.com/office/officeart/2005/8/layout/vList2"/>
    <dgm:cxn modelId="{2CED3833-7E54-4285-B3BF-16A399C8F2A9}" srcId="{F7CCB281-1E41-42D9-8E58-9BD5DF738E0C}" destId="{D9222153-2744-4FE0-930D-E18E6A284622}" srcOrd="0" destOrd="0" parTransId="{D9631374-4034-48AC-B89C-A71BA3A583FA}" sibTransId="{5EA0CBED-4C6E-4F9D-8023-C35E8E525CF3}"/>
    <dgm:cxn modelId="{E4CDDCE0-6CEB-42FB-895D-5AAB00B669F7}" type="presParOf" srcId="{EDD8C2DC-A859-444D-8093-87A40CDEE9B1}" destId="{FD026518-85AB-49B3-B288-F593AD51212F}" srcOrd="0" destOrd="0" presId="urn:microsoft.com/office/officeart/2005/8/layout/vList2"/>
    <dgm:cxn modelId="{BF4710F8-8E22-413E-8401-6039B1395132}" type="presParOf" srcId="{EDD8C2DC-A859-444D-8093-87A40CDEE9B1}" destId="{20B871B6-66AB-4150-837E-0A4F74384FC3}" srcOrd="1" destOrd="0" presId="urn:microsoft.com/office/officeart/2005/8/layout/vList2"/>
    <dgm:cxn modelId="{EF2235D8-07D7-4A03-8895-315D1755391F}" type="presParOf" srcId="{EDD8C2DC-A859-444D-8093-87A40CDEE9B1}" destId="{AB800A7F-7C67-4C08-9BF3-93CF1218172A}" srcOrd="2" destOrd="0" presId="urn:microsoft.com/office/officeart/2005/8/layout/vList2"/>
    <dgm:cxn modelId="{11DD385C-4309-47CC-B13F-0ED97F8ADA85}" type="presParOf" srcId="{EDD8C2DC-A859-444D-8093-87A40CDEE9B1}" destId="{8638A905-E331-413A-B80E-E955BB1BF2B7}" srcOrd="3" destOrd="0" presId="urn:microsoft.com/office/officeart/2005/8/layout/vList2"/>
    <dgm:cxn modelId="{1049188A-AADF-4F5E-8DC3-CA4A42279F31}" type="presParOf" srcId="{EDD8C2DC-A859-444D-8093-87A40CDEE9B1}" destId="{A3C3563F-D65C-4C69-93AD-B77FB626248E}" srcOrd="4" destOrd="0" presId="urn:microsoft.com/office/officeart/2005/8/layout/vList2"/>
    <dgm:cxn modelId="{562B209D-2924-4470-A3C2-6D23FD98163B}" type="presParOf" srcId="{EDD8C2DC-A859-444D-8093-87A40CDEE9B1}" destId="{531175E8-8CEB-4629-B116-45AA7002B37A}" srcOrd="5"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30E801-D099-4231-B3EC-71BD7C7219A9}"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en-US"/>
        </a:p>
      </dgm:t>
    </dgm:pt>
    <dgm:pt modelId="{9F598023-A81B-48FE-A8B6-44ED05B7883B}">
      <dgm:prSet/>
      <dgm:spPr/>
      <dgm:t>
        <a:bodyPr/>
        <a:lstStyle/>
        <a:p>
          <a:pPr rtl="0"/>
          <a:r>
            <a:rPr lang="en-US" b="1" dirty="0" smtClean="0"/>
            <a:t>Selecting channel members</a:t>
          </a:r>
          <a:endParaRPr lang="en-US" b="1" dirty="0"/>
        </a:p>
      </dgm:t>
    </dgm:pt>
    <dgm:pt modelId="{D236CD4A-1FBA-4021-BD57-FFC30107EDE7}" type="parTrans" cxnId="{9C23C77D-1028-4C2D-9F3D-3AFE2F8771D0}">
      <dgm:prSet/>
      <dgm:spPr/>
      <dgm:t>
        <a:bodyPr/>
        <a:lstStyle/>
        <a:p>
          <a:endParaRPr lang="en-US"/>
        </a:p>
      </dgm:t>
    </dgm:pt>
    <dgm:pt modelId="{1B04A8E9-52B9-49AF-83AC-CC066A033859}" type="sibTrans" cxnId="{9C23C77D-1028-4C2D-9F3D-3AFE2F8771D0}">
      <dgm:prSet/>
      <dgm:spPr/>
      <dgm:t>
        <a:bodyPr/>
        <a:lstStyle/>
        <a:p>
          <a:endParaRPr lang="en-US"/>
        </a:p>
      </dgm:t>
    </dgm:pt>
    <dgm:pt modelId="{C3FD84E9-F9A7-43DF-B5D6-3646915168AC}">
      <dgm:prSet/>
      <dgm:spPr/>
      <dgm:t>
        <a:bodyPr/>
        <a:lstStyle/>
        <a:p>
          <a:pPr rtl="0"/>
          <a:r>
            <a:rPr lang="en-US" b="1" dirty="0" smtClean="0"/>
            <a:t>Managing channel members</a:t>
          </a:r>
          <a:endParaRPr lang="en-US" b="1" dirty="0"/>
        </a:p>
      </dgm:t>
    </dgm:pt>
    <dgm:pt modelId="{67B06E83-2E73-4691-B60F-5FDCF1F12646}" type="parTrans" cxnId="{42ED1085-0E53-413A-9149-3093ADE62F2E}">
      <dgm:prSet/>
      <dgm:spPr/>
      <dgm:t>
        <a:bodyPr/>
        <a:lstStyle/>
        <a:p>
          <a:endParaRPr lang="en-US"/>
        </a:p>
      </dgm:t>
    </dgm:pt>
    <dgm:pt modelId="{557BDCD1-BF7B-4F3A-A9CE-186E03D95984}" type="sibTrans" cxnId="{42ED1085-0E53-413A-9149-3093ADE62F2E}">
      <dgm:prSet/>
      <dgm:spPr/>
      <dgm:t>
        <a:bodyPr/>
        <a:lstStyle/>
        <a:p>
          <a:endParaRPr lang="en-US"/>
        </a:p>
      </dgm:t>
    </dgm:pt>
    <dgm:pt modelId="{60ECA08F-CD2D-410D-B588-BB5AC012A52A}">
      <dgm:prSet/>
      <dgm:spPr/>
      <dgm:t>
        <a:bodyPr/>
        <a:lstStyle/>
        <a:p>
          <a:pPr rtl="0"/>
          <a:r>
            <a:rPr lang="en-US" b="1" dirty="0" smtClean="0"/>
            <a:t>Motivating channel members</a:t>
          </a:r>
          <a:endParaRPr lang="en-US" b="1" dirty="0"/>
        </a:p>
      </dgm:t>
    </dgm:pt>
    <dgm:pt modelId="{A0107723-AC97-48D3-9245-806C83CFCC9A}" type="parTrans" cxnId="{66838AD1-0EE6-469C-A587-09EF3E908425}">
      <dgm:prSet/>
      <dgm:spPr/>
      <dgm:t>
        <a:bodyPr/>
        <a:lstStyle/>
        <a:p>
          <a:endParaRPr lang="en-US"/>
        </a:p>
      </dgm:t>
    </dgm:pt>
    <dgm:pt modelId="{6CA4370D-EA62-4F3C-8F40-DEDBFD9834CC}" type="sibTrans" cxnId="{66838AD1-0EE6-469C-A587-09EF3E908425}">
      <dgm:prSet/>
      <dgm:spPr/>
      <dgm:t>
        <a:bodyPr/>
        <a:lstStyle/>
        <a:p>
          <a:endParaRPr lang="en-US"/>
        </a:p>
      </dgm:t>
    </dgm:pt>
    <dgm:pt modelId="{6E4F92C4-E339-465C-89AB-F67B8EA11C7D}">
      <dgm:prSet/>
      <dgm:spPr/>
      <dgm:t>
        <a:bodyPr/>
        <a:lstStyle/>
        <a:p>
          <a:pPr rtl="0"/>
          <a:r>
            <a:rPr lang="en-US" b="1" dirty="0" smtClean="0"/>
            <a:t>Evaluating channel members</a:t>
          </a:r>
          <a:endParaRPr lang="en-US" b="1" dirty="0"/>
        </a:p>
      </dgm:t>
    </dgm:pt>
    <dgm:pt modelId="{0FEA59FC-9AC3-4FBC-971A-D52837828209}" type="parTrans" cxnId="{09B3DCC3-4DF9-4BAF-8F97-0F8D56ED33A3}">
      <dgm:prSet/>
      <dgm:spPr/>
      <dgm:t>
        <a:bodyPr/>
        <a:lstStyle/>
        <a:p>
          <a:endParaRPr lang="en-US"/>
        </a:p>
      </dgm:t>
    </dgm:pt>
    <dgm:pt modelId="{FFFCDEED-963B-4375-92F2-9C47288576F0}" type="sibTrans" cxnId="{09B3DCC3-4DF9-4BAF-8F97-0F8D56ED33A3}">
      <dgm:prSet/>
      <dgm:spPr/>
      <dgm:t>
        <a:bodyPr/>
        <a:lstStyle/>
        <a:p>
          <a:endParaRPr lang="en-US"/>
        </a:p>
      </dgm:t>
    </dgm:pt>
    <dgm:pt modelId="{DD6A0825-17A1-486F-A335-359DDA7DE497}" type="pres">
      <dgm:prSet presAssocID="{5330E801-D099-4231-B3EC-71BD7C7219A9}" presName="CompostProcess" presStyleCnt="0">
        <dgm:presLayoutVars>
          <dgm:dir/>
          <dgm:resizeHandles val="exact"/>
        </dgm:presLayoutVars>
      </dgm:prSet>
      <dgm:spPr/>
      <dgm:t>
        <a:bodyPr/>
        <a:lstStyle/>
        <a:p>
          <a:endParaRPr lang="en-US"/>
        </a:p>
      </dgm:t>
    </dgm:pt>
    <dgm:pt modelId="{6182BFF0-4B1D-4BB4-81CE-FFD821472C03}" type="pres">
      <dgm:prSet presAssocID="{5330E801-D099-4231-B3EC-71BD7C7219A9}" presName="arrow" presStyleLbl="bgShp" presStyleIdx="0" presStyleCnt="1" custLinFactNeighborX="-1198"/>
      <dgm:spPr/>
    </dgm:pt>
    <dgm:pt modelId="{B1A7FB99-C541-4789-8ED2-93AEC54AC945}" type="pres">
      <dgm:prSet presAssocID="{5330E801-D099-4231-B3EC-71BD7C7219A9}" presName="linearProcess" presStyleCnt="0"/>
      <dgm:spPr/>
    </dgm:pt>
    <dgm:pt modelId="{1D691BE7-8A38-4CDF-940A-B9BDFB6F3B16}" type="pres">
      <dgm:prSet presAssocID="{9F598023-A81B-48FE-A8B6-44ED05B7883B}" presName="textNode" presStyleLbl="node1" presStyleIdx="0" presStyleCnt="4" custLinFactX="-18287" custLinFactNeighborX="-100000" custLinFactNeighborY="-3429">
        <dgm:presLayoutVars>
          <dgm:bulletEnabled val="1"/>
        </dgm:presLayoutVars>
      </dgm:prSet>
      <dgm:spPr/>
      <dgm:t>
        <a:bodyPr/>
        <a:lstStyle/>
        <a:p>
          <a:endParaRPr lang="en-US"/>
        </a:p>
      </dgm:t>
    </dgm:pt>
    <dgm:pt modelId="{15FC6A31-2A06-4D92-A676-3004EB900456}" type="pres">
      <dgm:prSet presAssocID="{1B04A8E9-52B9-49AF-83AC-CC066A033859}" presName="sibTrans" presStyleCnt="0"/>
      <dgm:spPr/>
    </dgm:pt>
    <dgm:pt modelId="{DFD5DF4A-5191-4ECC-825D-ABDF22E45FCB}" type="pres">
      <dgm:prSet presAssocID="{C3FD84E9-F9A7-43DF-B5D6-3646915168AC}" presName="textNode" presStyleLbl="node1" presStyleIdx="1" presStyleCnt="4">
        <dgm:presLayoutVars>
          <dgm:bulletEnabled val="1"/>
        </dgm:presLayoutVars>
      </dgm:prSet>
      <dgm:spPr/>
      <dgm:t>
        <a:bodyPr/>
        <a:lstStyle/>
        <a:p>
          <a:endParaRPr lang="en-US"/>
        </a:p>
      </dgm:t>
    </dgm:pt>
    <dgm:pt modelId="{7E4C53BD-0E83-4F92-868F-F860BC62B9BE}" type="pres">
      <dgm:prSet presAssocID="{557BDCD1-BF7B-4F3A-A9CE-186E03D95984}" presName="sibTrans" presStyleCnt="0"/>
      <dgm:spPr/>
    </dgm:pt>
    <dgm:pt modelId="{A60A34CF-BDD4-4BDF-9774-4B4EEE272F96}" type="pres">
      <dgm:prSet presAssocID="{60ECA08F-CD2D-410D-B588-BB5AC012A52A}" presName="textNode" presStyleLbl="node1" presStyleIdx="2" presStyleCnt="4">
        <dgm:presLayoutVars>
          <dgm:bulletEnabled val="1"/>
        </dgm:presLayoutVars>
      </dgm:prSet>
      <dgm:spPr/>
      <dgm:t>
        <a:bodyPr/>
        <a:lstStyle/>
        <a:p>
          <a:endParaRPr lang="en-US"/>
        </a:p>
      </dgm:t>
    </dgm:pt>
    <dgm:pt modelId="{DA81F4B0-312D-4F6A-AF08-D0A869E08015}" type="pres">
      <dgm:prSet presAssocID="{6CA4370D-EA62-4F3C-8F40-DEDBFD9834CC}" presName="sibTrans" presStyleCnt="0"/>
      <dgm:spPr/>
    </dgm:pt>
    <dgm:pt modelId="{EF10F2DD-DB41-4C27-A628-FEE2C58CB4A9}" type="pres">
      <dgm:prSet presAssocID="{6E4F92C4-E339-465C-89AB-F67B8EA11C7D}" presName="textNode" presStyleLbl="node1" presStyleIdx="3" presStyleCnt="4">
        <dgm:presLayoutVars>
          <dgm:bulletEnabled val="1"/>
        </dgm:presLayoutVars>
      </dgm:prSet>
      <dgm:spPr/>
      <dgm:t>
        <a:bodyPr/>
        <a:lstStyle/>
        <a:p>
          <a:endParaRPr lang="en-US"/>
        </a:p>
      </dgm:t>
    </dgm:pt>
  </dgm:ptLst>
  <dgm:cxnLst>
    <dgm:cxn modelId="{0B6B68B1-B5DB-43B0-B7FD-A494F0F244E3}" type="presOf" srcId="{C3FD84E9-F9A7-43DF-B5D6-3646915168AC}" destId="{DFD5DF4A-5191-4ECC-825D-ABDF22E45FCB}" srcOrd="0" destOrd="0" presId="urn:microsoft.com/office/officeart/2005/8/layout/hProcess9"/>
    <dgm:cxn modelId="{42ED1085-0E53-413A-9149-3093ADE62F2E}" srcId="{5330E801-D099-4231-B3EC-71BD7C7219A9}" destId="{C3FD84E9-F9A7-43DF-B5D6-3646915168AC}" srcOrd="1" destOrd="0" parTransId="{67B06E83-2E73-4691-B60F-5FDCF1F12646}" sibTransId="{557BDCD1-BF7B-4F3A-A9CE-186E03D95984}"/>
    <dgm:cxn modelId="{66838AD1-0EE6-469C-A587-09EF3E908425}" srcId="{5330E801-D099-4231-B3EC-71BD7C7219A9}" destId="{60ECA08F-CD2D-410D-B588-BB5AC012A52A}" srcOrd="2" destOrd="0" parTransId="{A0107723-AC97-48D3-9245-806C83CFCC9A}" sibTransId="{6CA4370D-EA62-4F3C-8F40-DEDBFD9834CC}"/>
    <dgm:cxn modelId="{9C23C77D-1028-4C2D-9F3D-3AFE2F8771D0}" srcId="{5330E801-D099-4231-B3EC-71BD7C7219A9}" destId="{9F598023-A81B-48FE-A8B6-44ED05B7883B}" srcOrd="0" destOrd="0" parTransId="{D236CD4A-1FBA-4021-BD57-FFC30107EDE7}" sibTransId="{1B04A8E9-52B9-49AF-83AC-CC066A033859}"/>
    <dgm:cxn modelId="{046208C5-B64D-4A6C-895E-DA37610EDD39}" type="presOf" srcId="{5330E801-D099-4231-B3EC-71BD7C7219A9}" destId="{DD6A0825-17A1-486F-A335-359DDA7DE497}" srcOrd="0" destOrd="0" presId="urn:microsoft.com/office/officeart/2005/8/layout/hProcess9"/>
    <dgm:cxn modelId="{09B3DCC3-4DF9-4BAF-8F97-0F8D56ED33A3}" srcId="{5330E801-D099-4231-B3EC-71BD7C7219A9}" destId="{6E4F92C4-E339-465C-89AB-F67B8EA11C7D}" srcOrd="3" destOrd="0" parTransId="{0FEA59FC-9AC3-4FBC-971A-D52837828209}" sibTransId="{FFFCDEED-963B-4375-92F2-9C47288576F0}"/>
    <dgm:cxn modelId="{B209FA84-5135-490F-A090-12A7C3A30661}" type="presOf" srcId="{9F598023-A81B-48FE-A8B6-44ED05B7883B}" destId="{1D691BE7-8A38-4CDF-940A-B9BDFB6F3B16}" srcOrd="0" destOrd="0" presId="urn:microsoft.com/office/officeart/2005/8/layout/hProcess9"/>
    <dgm:cxn modelId="{061A349E-07C6-46DA-9104-82DBE843A211}" type="presOf" srcId="{60ECA08F-CD2D-410D-B588-BB5AC012A52A}" destId="{A60A34CF-BDD4-4BDF-9774-4B4EEE272F96}" srcOrd="0" destOrd="0" presId="urn:microsoft.com/office/officeart/2005/8/layout/hProcess9"/>
    <dgm:cxn modelId="{5048DC8C-525A-46E3-B296-7845FA16FFAF}" type="presOf" srcId="{6E4F92C4-E339-465C-89AB-F67B8EA11C7D}" destId="{EF10F2DD-DB41-4C27-A628-FEE2C58CB4A9}" srcOrd="0" destOrd="0" presId="urn:microsoft.com/office/officeart/2005/8/layout/hProcess9"/>
    <dgm:cxn modelId="{D7734D8A-CD7A-462C-B4F3-168D6AE5DBD2}" type="presParOf" srcId="{DD6A0825-17A1-486F-A335-359DDA7DE497}" destId="{6182BFF0-4B1D-4BB4-81CE-FFD821472C03}" srcOrd="0" destOrd="0" presId="urn:microsoft.com/office/officeart/2005/8/layout/hProcess9"/>
    <dgm:cxn modelId="{CC2FC402-62CA-46F8-90AE-E97918544919}" type="presParOf" srcId="{DD6A0825-17A1-486F-A335-359DDA7DE497}" destId="{B1A7FB99-C541-4789-8ED2-93AEC54AC945}" srcOrd="1" destOrd="0" presId="urn:microsoft.com/office/officeart/2005/8/layout/hProcess9"/>
    <dgm:cxn modelId="{FA490804-0A7D-42AA-B2F1-ABAAB2FADB08}" type="presParOf" srcId="{B1A7FB99-C541-4789-8ED2-93AEC54AC945}" destId="{1D691BE7-8A38-4CDF-940A-B9BDFB6F3B16}" srcOrd="0" destOrd="0" presId="urn:microsoft.com/office/officeart/2005/8/layout/hProcess9"/>
    <dgm:cxn modelId="{FE8EA1E5-E18F-4557-B924-CDA1FAA1A015}" type="presParOf" srcId="{B1A7FB99-C541-4789-8ED2-93AEC54AC945}" destId="{15FC6A31-2A06-4D92-A676-3004EB900456}" srcOrd="1" destOrd="0" presId="urn:microsoft.com/office/officeart/2005/8/layout/hProcess9"/>
    <dgm:cxn modelId="{F06C1B0F-6AA1-4B59-AEE2-574333282CC7}" type="presParOf" srcId="{B1A7FB99-C541-4789-8ED2-93AEC54AC945}" destId="{DFD5DF4A-5191-4ECC-825D-ABDF22E45FCB}" srcOrd="2" destOrd="0" presId="urn:microsoft.com/office/officeart/2005/8/layout/hProcess9"/>
    <dgm:cxn modelId="{612D379D-D3F3-417B-BA02-C5A2F42ECB6B}" type="presParOf" srcId="{B1A7FB99-C541-4789-8ED2-93AEC54AC945}" destId="{7E4C53BD-0E83-4F92-868F-F860BC62B9BE}" srcOrd="3" destOrd="0" presId="urn:microsoft.com/office/officeart/2005/8/layout/hProcess9"/>
    <dgm:cxn modelId="{170D0E36-3897-4BB2-A38F-86C998663BB6}" type="presParOf" srcId="{B1A7FB99-C541-4789-8ED2-93AEC54AC945}" destId="{A60A34CF-BDD4-4BDF-9774-4B4EEE272F96}" srcOrd="4" destOrd="0" presId="urn:microsoft.com/office/officeart/2005/8/layout/hProcess9"/>
    <dgm:cxn modelId="{6AF29F5F-5C70-414D-9B59-C4D65FB624F3}" type="presParOf" srcId="{B1A7FB99-C541-4789-8ED2-93AEC54AC945}" destId="{DA81F4B0-312D-4F6A-AF08-D0A869E08015}" srcOrd="5" destOrd="0" presId="urn:microsoft.com/office/officeart/2005/8/layout/hProcess9"/>
    <dgm:cxn modelId="{1366E69F-E515-476F-A4C6-6A0B4AB23D1B}" type="presParOf" srcId="{B1A7FB99-C541-4789-8ED2-93AEC54AC945}" destId="{EF10F2DD-DB41-4C27-A628-FEE2C58CB4A9}" srcOrd="6" destOrd="0" presId="urn:microsoft.com/office/officeart/2005/8/layout/hProcess9"/>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875F27-BA1A-4B24-B7AA-3AB956EC41B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2CA672D-383B-4554-A16C-D26E97B014A4}">
      <dgm:prSet phldrT="[Text]"/>
      <dgm:spPr/>
      <dgm:t>
        <a:bodyPr/>
        <a:lstStyle/>
        <a:p>
          <a:r>
            <a:rPr lang="en-US" b="1" dirty="0" smtClean="0"/>
            <a:t>Warehousing</a:t>
          </a:r>
          <a:endParaRPr lang="en-US" b="1" dirty="0"/>
        </a:p>
      </dgm:t>
    </dgm:pt>
    <dgm:pt modelId="{7E517A93-7FC1-4372-A830-8556E3941A33}" type="parTrans" cxnId="{3530D05B-88D2-426B-9AAC-A4809012A104}">
      <dgm:prSet/>
      <dgm:spPr/>
      <dgm:t>
        <a:bodyPr/>
        <a:lstStyle/>
        <a:p>
          <a:endParaRPr lang="en-US"/>
        </a:p>
      </dgm:t>
    </dgm:pt>
    <dgm:pt modelId="{1C1B2D5D-4CD0-411D-916C-03A0DDDD2E9B}" type="sibTrans" cxnId="{3530D05B-88D2-426B-9AAC-A4809012A104}">
      <dgm:prSet/>
      <dgm:spPr/>
      <dgm:t>
        <a:bodyPr/>
        <a:lstStyle/>
        <a:p>
          <a:endParaRPr lang="en-US"/>
        </a:p>
      </dgm:t>
    </dgm:pt>
    <dgm:pt modelId="{77AE500B-E89A-4364-82CB-95824EB502FE}">
      <dgm:prSet phldrT="[Text]"/>
      <dgm:spPr/>
      <dgm:t>
        <a:bodyPr/>
        <a:lstStyle/>
        <a:p>
          <a:r>
            <a:rPr lang="en-US" b="1" dirty="0" smtClean="0"/>
            <a:t>Inventory management</a:t>
          </a:r>
          <a:endParaRPr lang="en-US" b="1" dirty="0"/>
        </a:p>
      </dgm:t>
    </dgm:pt>
    <dgm:pt modelId="{D42F7AD0-7296-4011-AF72-3E654114F8FD}" type="parTrans" cxnId="{9C7F1C3F-11B0-4B70-AA1D-12C3F3A19C67}">
      <dgm:prSet/>
      <dgm:spPr/>
      <dgm:t>
        <a:bodyPr/>
        <a:lstStyle/>
        <a:p>
          <a:endParaRPr lang="en-US"/>
        </a:p>
      </dgm:t>
    </dgm:pt>
    <dgm:pt modelId="{A0EE215D-D12F-47EC-871E-471967C27836}" type="sibTrans" cxnId="{9C7F1C3F-11B0-4B70-AA1D-12C3F3A19C67}">
      <dgm:prSet/>
      <dgm:spPr/>
      <dgm:t>
        <a:bodyPr/>
        <a:lstStyle/>
        <a:p>
          <a:endParaRPr lang="en-US"/>
        </a:p>
      </dgm:t>
    </dgm:pt>
    <dgm:pt modelId="{CD7B7203-6B09-4842-8687-FEF937449EAB}">
      <dgm:prSet phldrT="[Text]"/>
      <dgm:spPr/>
      <dgm:t>
        <a:bodyPr/>
        <a:lstStyle/>
        <a:p>
          <a:r>
            <a:rPr lang="en-US" b="1" dirty="0" smtClean="0"/>
            <a:t>Transportation</a:t>
          </a:r>
          <a:endParaRPr lang="en-US" b="1" dirty="0"/>
        </a:p>
      </dgm:t>
    </dgm:pt>
    <dgm:pt modelId="{55A8D911-8ED2-400B-BABE-8BB9DCB90035}" type="parTrans" cxnId="{2B6B9C26-B1AD-4652-9189-176811135E5B}">
      <dgm:prSet/>
      <dgm:spPr/>
      <dgm:t>
        <a:bodyPr/>
        <a:lstStyle/>
        <a:p>
          <a:endParaRPr lang="en-US"/>
        </a:p>
      </dgm:t>
    </dgm:pt>
    <dgm:pt modelId="{BF1C39F1-52F3-4541-AA29-F1673589B4C1}" type="sibTrans" cxnId="{2B6B9C26-B1AD-4652-9189-176811135E5B}">
      <dgm:prSet/>
      <dgm:spPr/>
      <dgm:t>
        <a:bodyPr/>
        <a:lstStyle/>
        <a:p>
          <a:endParaRPr lang="en-US"/>
        </a:p>
      </dgm:t>
    </dgm:pt>
    <dgm:pt modelId="{EE975796-B273-416F-89D2-91A33A5106AF}">
      <dgm:prSet phldrT="[Text]"/>
      <dgm:spPr/>
      <dgm:t>
        <a:bodyPr/>
        <a:lstStyle/>
        <a:p>
          <a:r>
            <a:rPr lang="en-US" b="1" dirty="0" smtClean="0"/>
            <a:t>Logistics information management</a:t>
          </a:r>
          <a:endParaRPr lang="en-US" b="1" dirty="0"/>
        </a:p>
      </dgm:t>
    </dgm:pt>
    <dgm:pt modelId="{3925A5DD-0D74-48CB-967A-A0435A252BA2}" type="parTrans" cxnId="{AC9615B1-418D-4B68-A6DF-609641304547}">
      <dgm:prSet/>
      <dgm:spPr/>
      <dgm:t>
        <a:bodyPr/>
        <a:lstStyle/>
        <a:p>
          <a:endParaRPr lang="en-US"/>
        </a:p>
      </dgm:t>
    </dgm:pt>
    <dgm:pt modelId="{89B8B8B1-1F1E-4101-9B9E-41B9721082D2}" type="sibTrans" cxnId="{AC9615B1-418D-4B68-A6DF-609641304547}">
      <dgm:prSet/>
      <dgm:spPr/>
      <dgm:t>
        <a:bodyPr/>
        <a:lstStyle/>
        <a:p>
          <a:endParaRPr lang="en-US"/>
        </a:p>
      </dgm:t>
    </dgm:pt>
    <dgm:pt modelId="{4AA988A2-5C16-4A34-9308-82521AE5DD00}" type="pres">
      <dgm:prSet presAssocID="{22875F27-BA1A-4B24-B7AA-3AB956EC41BD}" presName="diagram" presStyleCnt="0">
        <dgm:presLayoutVars>
          <dgm:dir/>
          <dgm:resizeHandles val="exact"/>
        </dgm:presLayoutVars>
      </dgm:prSet>
      <dgm:spPr/>
      <dgm:t>
        <a:bodyPr/>
        <a:lstStyle/>
        <a:p>
          <a:endParaRPr lang="en-US"/>
        </a:p>
      </dgm:t>
    </dgm:pt>
    <dgm:pt modelId="{7B6351B7-68F4-4633-A361-72261F585412}" type="pres">
      <dgm:prSet presAssocID="{A2CA672D-383B-4554-A16C-D26E97B014A4}" presName="node" presStyleLbl="node1" presStyleIdx="0" presStyleCnt="4">
        <dgm:presLayoutVars>
          <dgm:bulletEnabled val="1"/>
        </dgm:presLayoutVars>
      </dgm:prSet>
      <dgm:spPr/>
      <dgm:t>
        <a:bodyPr/>
        <a:lstStyle/>
        <a:p>
          <a:endParaRPr lang="en-US"/>
        </a:p>
      </dgm:t>
    </dgm:pt>
    <dgm:pt modelId="{8D3E4CAB-C31F-433C-9C00-2B2D6DA6B1DC}" type="pres">
      <dgm:prSet presAssocID="{1C1B2D5D-4CD0-411D-916C-03A0DDDD2E9B}" presName="sibTrans" presStyleCnt="0"/>
      <dgm:spPr/>
    </dgm:pt>
    <dgm:pt modelId="{BA1780C2-9637-45AF-BB60-F73956F42604}" type="pres">
      <dgm:prSet presAssocID="{77AE500B-E89A-4364-82CB-95824EB502FE}" presName="node" presStyleLbl="node1" presStyleIdx="1" presStyleCnt="4">
        <dgm:presLayoutVars>
          <dgm:bulletEnabled val="1"/>
        </dgm:presLayoutVars>
      </dgm:prSet>
      <dgm:spPr/>
      <dgm:t>
        <a:bodyPr/>
        <a:lstStyle/>
        <a:p>
          <a:endParaRPr lang="en-US"/>
        </a:p>
      </dgm:t>
    </dgm:pt>
    <dgm:pt modelId="{F36DC0D0-B281-4C70-AF51-1D86DF3F4982}" type="pres">
      <dgm:prSet presAssocID="{A0EE215D-D12F-47EC-871E-471967C27836}" presName="sibTrans" presStyleCnt="0"/>
      <dgm:spPr/>
    </dgm:pt>
    <dgm:pt modelId="{ABDA03D2-7BCE-4E69-8399-D7C92A1349B8}" type="pres">
      <dgm:prSet presAssocID="{CD7B7203-6B09-4842-8687-FEF937449EAB}" presName="node" presStyleLbl="node1" presStyleIdx="2" presStyleCnt="4">
        <dgm:presLayoutVars>
          <dgm:bulletEnabled val="1"/>
        </dgm:presLayoutVars>
      </dgm:prSet>
      <dgm:spPr/>
      <dgm:t>
        <a:bodyPr/>
        <a:lstStyle/>
        <a:p>
          <a:endParaRPr lang="en-US"/>
        </a:p>
      </dgm:t>
    </dgm:pt>
    <dgm:pt modelId="{472EAFD7-029D-4C54-B687-DB414D74F403}" type="pres">
      <dgm:prSet presAssocID="{BF1C39F1-52F3-4541-AA29-F1673589B4C1}" presName="sibTrans" presStyleCnt="0"/>
      <dgm:spPr/>
    </dgm:pt>
    <dgm:pt modelId="{2F6D3D8D-762A-45D9-921C-26C3AD992ED7}" type="pres">
      <dgm:prSet presAssocID="{EE975796-B273-416F-89D2-91A33A5106AF}" presName="node" presStyleLbl="node1" presStyleIdx="3" presStyleCnt="4">
        <dgm:presLayoutVars>
          <dgm:bulletEnabled val="1"/>
        </dgm:presLayoutVars>
      </dgm:prSet>
      <dgm:spPr/>
      <dgm:t>
        <a:bodyPr/>
        <a:lstStyle/>
        <a:p>
          <a:endParaRPr lang="en-US"/>
        </a:p>
      </dgm:t>
    </dgm:pt>
  </dgm:ptLst>
  <dgm:cxnLst>
    <dgm:cxn modelId="{AC9615B1-418D-4B68-A6DF-609641304547}" srcId="{22875F27-BA1A-4B24-B7AA-3AB956EC41BD}" destId="{EE975796-B273-416F-89D2-91A33A5106AF}" srcOrd="3" destOrd="0" parTransId="{3925A5DD-0D74-48CB-967A-A0435A252BA2}" sibTransId="{89B8B8B1-1F1E-4101-9B9E-41B9721082D2}"/>
    <dgm:cxn modelId="{3530D05B-88D2-426B-9AAC-A4809012A104}" srcId="{22875F27-BA1A-4B24-B7AA-3AB956EC41BD}" destId="{A2CA672D-383B-4554-A16C-D26E97B014A4}" srcOrd="0" destOrd="0" parTransId="{7E517A93-7FC1-4372-A830-8556E3941A33}" sibTransId="{1C1B2D5D-4CD0-411D-916C-03A0DDDD2E9B}"/>
    <dgm:cxn modelId="{9C7F1C3F-11B0-4B70-AA1D-12C3F3A19C67}" srcId="{22875F27-BA1A-4B24-B7AA-3AB956EC41BD}" destId="{77AE500B-E89A-4364-82CB-95824EB502FE}" srcOrd="1" destOrd="0" parTransId="{D42F7AD0-7296-4011-AF72-3E654114F8FD}" sibTransId="{A0EE215D-D12F-47EC-871E-471967C27836}"/>
    <dgm:cxn modelId="{2B6B9C26-B1AD-4652-9189-176811135E5B}" srcId="{22875F27-BA1A-4B24-B7AA-3AB956EC41BD}" destId="{CD7B7203-6B09-4842-8687-FEF937449EAB}" srcOrd="2" destOrd="0" parTransId="{55A8D911-8ED2-400B-BABE-8BB9DCB90035}" sibTransId="{BF1C39F1-52F3-4541-AA29-F1673589B4C1}"/>
    <dgm:cxn modelId="{9B50399B-90D2-4032-A736-837C7B3075E4}" type="presOf" srcId="{77AE500B-E89A-4364-82CB-95824EB502FE}" destId="{BA1780C2-9637-45AF-BB60-F73956F42604}" srcOrd="0" destOrd="0" presId="urn:microsoft.com/office/officeart/2005/8/layout/default"/>
    <dgm:cxn modelId="{8F341EC1-5D30-4E27-9DBF-8C4E17FAB14E}" type="presOf" srcId="{A2CA672D-383B-4554-A16C-D26E97B014A4}" destId="{7B6351B7-68F4-4633-A361-72261F585412}" srcOrd="0" destOrd="0" presId="urn:microsoft.com/office/officeart/2005/8/layout/default"/>
    <dgm:cxn modelId="{D8304F01-ADED-461D-8B1A-E774B017AB56}" type="presOf" srcId="{EE975796-B273-416F-89D2-91A33A5106AF}" destId="{2F6D3D8D-762A-45D9-921C-26C3AD992ED7}" srcOrd="0" destOrd="0" presId="urn:microsoft.com/office/officeart/2005/8/layout/default"/>
    <dgm:cxn modelId="{1B6DD428-FD54-43CA-84D7-AEE899B42E1F}" type="presOf" srcId="{22875F27-BA1A-4B24-B7AA-3AB956EC41BD}" destId="{4AA988A2-5C16-4A34-9308-82521AE5DD00}" srcOrd="0" destOrd="0" presId="urn:microsoft.com/office/officeart/2005/8/layout/default"/>
    <dgm:cxn modelId="{69F756B1-E437-4550-BD59-CDDB14D0E05A}" type="presOf" srcId="{CD7B7203-6B09-4842-8687-FEF937449EAB}" destId="{ABDA03D2-7BCE-4E69-8399-D7C92A1349B8}" srcOrd="0" destOrd="0" presId="urn:microsoft.com/office/officeart/2005/8/layout/default"/>
    <dgm:cxn modelId="{63E04F2F-D7FA-45C2-BC29-A400216FA2A0}" type="presParOf" srcId="{4AA988A2-5C16-4A34-9308-82521AE5DD00}" destId="{7B6351B7-68F4-4633-A361-72261F585412}" srcOrd="0" destOrd="0" presId="urn:microsoft.com/office/officeart/2005/8/layout/default"/>
    <dgm:cxn modelId="{25B32AC1-E6B9-4A9A-B7DE-371E6E574971}" type="presParOf" srcId="{4AA988A2-5C16-4A34-9308-82521AE5DD00}" destId="{8D3E4CAB-C31F-433C-9C00-2B2D6DA6B1DC}" srcOrd="1" destOrd="0" presId="urn:microsoft.com/office/officeart/2005/8/layout/default"/>
    <dgm:cxn modelId="{A1ED946F-B230-489C-BB84-4AEDF0A229EA}" type="presParOf" srcId="{4AA988A2-5C16-4A34-9308-82521AE5DD00}" destId="{BA1780C2-9637-45AF-BB60-F73956F42604}" srcOrd="2" destOrd="0" presId="urn:microsoft.com/office/officeart/2005/8/layout/default"/>
    <dgm:cxn modelId="{0BFD686E-0B8D-4CFF-9B1E-F77853C2135E}" type="presParOf" srcId="{4AA988A2-5C16-4A34-9308-82521AE5DD00}" destId="{F36DC0D0-B281-4C70-AF51-1D86DF3F4982}" srcOrd="3" destOrd="0" presId="urn:microsoft.com/office/officeart/2005/8/layout/default"/>
    <dgm:cxn modelId="{B2A44008-67B8-461F-A23C-1E88A69FBDDF}" type="presParOf" srcId="{4AA988A2-5C16-4A34-9308-82521AE5DD00}" destId="{ABDA03D2-7BCE-4E69-8399-D7C92A1349B8}" srcOrd="4" destOrd="0" presId="urn:microsoft.com/office/officeart/2005/8/layout/default"/>
    <dgm:cxn modelId="{CA292C36-F830-4451-8021-680DD9CCC23C}" type="presParOf" srcId="{4AA988A2-5C16-4A34-9308-82521AE5DD00}" destId="{472EAFD7-029D-4C54-B687-DB414D74F403}" srcOrd="5" destOrd="0" presId="urn:microsoft.com/office/officeart/2005/8/layout/default"/>
    <dgm:cxn modelId="{E9297FAE-2049-4D25-8525-54F33D8F360D}" type="presParOf" srcId="{4AA988A2-5C16-4A34-9308-82521AE5DD00}" destId="{2F6D3D8D-762A-45D9-921C-26C3AD992ED7}" srcOrd="6"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8E7159-AB3D-4169-965F-275BED7204B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38E95006-59C7-496E-B7A8-A4A04549F8BD}">
      <dgm:prSet phldrT="[Text]"/>
      <dgm:spPr/>
      <dgm:t>
        <a:bodyPr/>
        <a:lstStyle/>
        <a:p>
          <a:r>
            <a:rPr lang="en-US" b="1" dirty="0" smtClean="0"/>
            <a:t>Truck</a:t>
          </a:r>
          <a:endParaRPr lang="en-US" b="1" dirty="0"/>
        </a:p>
      </dgm:t>
    </dgm:pt>
    <dgm:pt modelId="{16969F08-13C5-4267-9C52-08F4CAC27FD3}" type="parTrans" cxnId="{587F1B03-4D5D-49E6-AE9D-6D1E025CD87C}">
      <dgm:prSet/>
      <dgm:spPr/>
      <dgm:t>
        <a:bodyPr/>
        <a:lstStyle/>
        <a:p>
          <a:endParaRPr lang="en-US"/>
        </a:p>
      </dgm:t>
    </dgm:pt>
    <dgm:pt modelId="{D67A43E2-C513-476C-A471-6C77199BBEAA}" type="sibTrans" cxnId="{587F1B03-4D5D-49E6-AE9D-6D1E025CD87C}">
      <dgm:prSet/>
      <dgm:spPr/>
      <dgm:t>
        <a:bodyPr/>
        <a:lstStyle/>
        <a:p>
          <a:endParaRPr lang="en-US"/>
        </a:p>
      </dgm:t>
    </dgm:pt>
    <dgm:pt modelId="{4F3361AE-562E-4767-941E-50E8B8751801}">
      <dgm:prSet/>
      <dgm:spPr/>
      <dgm:t>
        <a:bodyPr/>
        <a:lstStyle/>
        <a:p>
          <a:r>
            <a:rPr lang="en-US" b="1" dirty="0" smtClean="0"/>
            <a:t>Rail</a:t>
          </a:r>
        </a:p>
      </dgm:t>
    </dgm:pt>
    <dgm:pt modelId="{E1DFBB52-4DD4-4D52-A11A-A626F7343D3A}" type="parTrans" cxnId="{5CB32DE2-4739-43E5-94A3-5EA9578C8CC7}">
      <dgm:prSet/>
      <dgm:spPr/>
      <dgm:t>
        <a:bodyPr/>
        <a:lstStyle/>
        <a:p>
          <a:endParaRPr lang="en-US"/>
        </a:p>
      </dgm:t>
    </dgm:pt>
    <dgm:pt modelId="{570CC46E-4AEA-4E9C-A075-18BE210804FC}" type="sibTrans" cxnId="{5CB32DE2-4739-43E5-94A3-5EA9578C8CC7}">
      <dgm:prSet/>
      <dgm:spPr/>
      <dgm:t>
        <a:bodyPr/>
        <a:lstStyle/>
        <a:p>
          <a:endParaRPr lang="en-US"/>
        </a:p>
      </dgm:t>
    </dgm:pt>
    <dgm:pt modelId="{1772C438-8144-43CB-AAB9-72501A2C0CBF}">
      <dgm:prSet/>
      <dgm:spPr/>
      <dgm:t>
        <a:bodyPr/>
        <a:lstStyle/>
        <a:p>
          <a:r>
            <a:rPr lang="en-US" b="1" dirty="0" smtClean="0"/>
            <a:t>Water</a:t>
          </a:r>
        </a:p>
      </dgm:t>
    </dgm:pt>
    <dgm:pt modelId="{7DC91E78-9CCA-430F-B62B-D15054756E78}" type="parTrans" cxnId="{3F6BF4EC-B3BD-4CBB-AA31-B7ECF502ECB5}">
      <dgm:prSet/>
      <dgm:spPr/>
      <dgm:t>
        <a:bodyPr/>
        <a:lstStyle/>
        <a:p>
          <a:endParaRPr lang="en-US"/>
        </a:p>
      </dgm:t>
    </dgm:pt>
    <dgm:pt modelId="{C7C50155-BA81-45C4-B671-94FBAF3114C0}" type="sibTrans" cxnId="{3F6BF4EC-B3BD-4CBB-AA31-B7ECF502ECB5}">
      <dgm:prSet/>
      <dgm:spPr/>
      <dgm:t>
        <a:bodyPr/>
        <a:lstStyle/>
        <a:p>
          <a:endParaRPr lang="en-US"/>
        </a:p>
      </dgm:t>
    </dgm:pt>
    <dgm:pt modelId="{08480199-7281-440E-9891-BDCA8E02EC58}">
      <dgm:prSet/>
      <dgm:spPr/>
      <dgm:t>
        <a:bodyPr/>
        <a:lstStyle/>
        <a:p>
          <a:r>
            <a:rPr lang="en-US" b="1" dirty="0" smtClean="0"/>
            <a:t>Air</a:t>
          </a:r>
        </a:p>
      </dgm:t>
    </dgm:pt>
    <dgm:pt modelId="{29BE0159-148A-43E3-806E-94940598F102}" type="parTrans" cxnId="{870BEF30-8E40-4DD0-BE29-10AD22DEAED3}">
      <dgm:prSet/>
      <dgm:spPr/>
      <dgm:t>
        <a:bodyPr/>
        <a:lstStyle/>
        <a:p>
          <a:endParaRPr lang="en-US"/>
        </a:p>
      </dgm:t>
    </dgm:pt>
    <dgm:pt modelId="{4B3A9005-B53B-4432-88DF-1691591F4992}" type="sibTrans" cxnId="{870BEF30-8E40-4DD0-BE29-10AD22DEAED3}">
      <dgm:prSet/>
      <dgm:spPr/>
      <dgm:t>
        <a:bodyPr/>
        <a:lstStyle/>
        <a:p>
          <a:endParaRPr lang="en-US"/>
        </a:p>
      </dgm:t>
    </dgm:pt>
    <dgm:pt modelId="{662FE8BF-4E47-4EB6-A5C0-620934FDA1F1}">
      <dgm:prSet/>
      <dgm:spPr/>
      <dgm:t>
        <a:bodyPr/>
        <a:lstStyle/>
        <a:p>
          <a:r>
            <a:rPr lang="en-US" b="1" dirty="0" smtClean="0"/>
            <a:t>Internet</a:t>
          </a:r>
        </a:p>
      </dgm:t>
    </dgm:pt>
    <dgm:pt modelId="{48B3E172-23CE-443F-8CD4-FC084018CE32}" type="parTrans" cxnId="{53A9C5B4-BB9F-4205-832C-DE00396990DE}">
      <dgm:prSet/>
      <dgm:spPr/>
      <dgm:t>
        <a:bodyPr/>
        <a:lstStyle/>
        <a:p>
          <a:endParaRPr lang="en-US"/>
        </a:p>
      </dgm:t>
    </dgm:pt>
    <dgm:pt modelId="{E8CA453B-47A3-41AA-8766-EFB572BA2F81}" type="sibTrans" cxnId="{53A9C5B4-BB9F-4205-832C-DE00396990DE}">
      <dgm:prSet/>
      <dgm:spPr/>
      <dgm:t>
        <a:bodyPr/>
        <a:lstStyle/>
        <a:p>
          <a:endParaRPr lang="en-US"/>
        </a:p>
      </dgm:t>
    </dgm:pt>
    <dgm:pt modelId="{61A8DC85-D1B2-4844-BDF8-DDD9362492CD}" type="pres">
      <dgm:prSet presAssocID="{158E7159-AB3D-4169-965F-275BED7204B2}" presName="diagram" presStyleCnt="0">
        <dgm:presLayoutVars>
          <dgm:dir/>
          <dgm:resizeHandles val="exact"/>
        </dgm:presLayoutVars>
      </dgm:prSet>
      <dgm:spPr/>
      <dgm:t>
        <a:bodyPr/>
        <a:lstStyle/>
        <a:p>
          <a:endParaRPr lang="en-US"/>
        </a:p>
      </dgm:t>
    </dgm:pt>
    <dgm:pt modelId="{0B6DF204-F535-4287-BDBF-907B804A885E}" type="pres">
      <dgm:prSet presAssocID="{38E95006-59C7-496E-B7A8-A4A04549F8BD}" presName="node" presStyleLbl="node1" presStyleIdx="0" presStyleCnt="5">
        <dgm:presLayoutVars>
          <dgm:bulletEnabled val="1"/>
        </dgm:presLayoutVars>
      </dgm:prSet>
      <dgm:spPr/>
      <dgm:t>
        <a:bodyPr/>
        <a:lstStyle/>
        <a:p>
          <a:endParaRPr lang="en-US"/>
        </a:p>
      </dgm:t>
    </dgm:pt>
    <dgm:pt modelId="{6D0AF3C1-44FB-4C9E-8FA9-043ED9FF888C}" type="pres">
      <dgm:prSet presAssocID="{D67A43E2-C513-476C-A471-6C77199BBEAA}" presName="sibTrans" presStyleCnt="0"/>
      <dgm:spPr/>
    </dgm:pt>
    <dgm:pt modelId="{29F3269C-9FF4-4E9C-ACB5-72D057CD8FDA}" type="pres">
      <dgm:prSet presAssocID="{4F3361AE-562E-4767-941E-50E8B8751801}" presName="node" presStyleLbl="node1" presStyleIdx="1" presStyleCnt="5">
        <dgm:presLayoutVars>
          <dgm:bulletEnabled val="1"/>
        </dgm:presLayoutVars>
      </dgm:prSet>
      <dgm:spPr/>
      <dgm:t>
        <a:bodyPr/>
        <a:lstStyle/>
        <a:p>
          <a:endParaRPr lang="en-US"/>
        </a:p>
      </dgm:t>
    </dgm:pt>
    <dgm:pt modelId="{0E196FC2-A222-4D34-8C04-4E8F6916F769}" type="pres">
      <dgm:prSet presAssocID="{570CC46E-4AEA-4E9C-A075-18BE210804FC}" presName="sibTrans" presStyleCnt="0"/>
      <dgm:spPr/>
    </dgm:pt>
    <dgm:pt modelId="{D75F357A-4461-464B-B813-5E71CFC7E745}" type="pres">
      <dgm:prSet presAssocID="{1772C438-8144-43CB-AAB9-72501A2C0CBF}" presName="node" presStyleLbl="node1" presStyleIdx="2" presStyleCnt="5">
        <dgm:presLayoutVars>
          <dgm:bulletEnabled val="1"/>
        </dgm:presLayoutVars>
      </dgm:prSet>
      <dgm:spPr/>
      <dgm:t>
        <a:bodyPr/>
        <a:lstStyle/>
        <a:p>
          <a:endParaRPr lang="en-US"/>
        </a:p>
      </dgm:t>
    </dgm:pt>
    <dgm:pt modelId="{2A4B2AE1-EDB2-431A-AAEE-8F5BD63387B8}" type="pres">
      <dgm:prSet presAssocID="{C7C50155-BA81-45C4-B671-94FBAF3114C0}" presName="sibTrans" presStyleCnt="0"/>
      <dgm:spPr/>
    </dgm:pt>
    <dgm:pt modelId="{08688A34-1518-4498-9F61-2A3AD959A6BE}" type="pres">
      <dgm:prSet presAssocID="{08480199-7281-440E-9891-BDCA8E02EC58}" presName="node" presStyleLbl="node1" presStyleIdx="3" presStyleCnt="5">
        <dgm:presLayoutVars>
          <dgm:bulletEnabled val="1"/>
        </dgm:presLayoutVars>
      </dgm:prSet>
      <dgm:spPr/>
      <dgm:t>
        <a:bodyPr/>
        <a:lstStyle/>
        <a:p>
          <a:endParaRPr lang="en-US"/>
        </a:p>
      </dgm:t>
    </dgm:pt>
    <dgm:pt modelId="{FAD03583-CEEF-41C1-BD5D-218072E7A64B}" type="pres">
      <dgm:prSet presAssocID="{4B3A9005-B53B-4432-88DF-1691591F4992}" presName="sibTrans" presStyleCnt="0"/>
      <dgm:spPr/>
    </dgm:pt>
    <dgm:pt modelId="{B3FB5044-423C-491B-ADF5-859026FB3D18}" type="pres">
      <dgm:prSet presAssocID="{662FE8BF-4E47-4EB6-A5C0-620934FDA1F1}" presName="node" presStyleLbl="node1" presStyleIdx="4" presStyleCnt="5">
        <dgm:presLayoutVars>
          <dgm:bulletEnabled val="1"/>
        </dgm:presLayoutVars>
      </dgm:prSet>
      <dgm:spPr/>
      <dgm:t>
        <a:bodyPr/>
        <a:lstStyle/>
        <a:p>
          <a:endParaRPr lang="en-US"/>
        </a:p>
      </dgm:t>
    </dgm:pt>
  </dgm:ptLst>
  <dgm:cxnLst>
    <dgm:cxn modelId="{870BEF30-8E40-4DD0-BE29-10AD22DEAED3}" srcId="{158E7159-AB3D-4169-965F-275BED7204B2}" destId="{08480199-7281-440E-9891-BDCA8E02EC58}" srcOrd="3" destOrd="0" parTransId="{29BE0159-148A-43E3-806E-94940598F102}" sibTransId="{4B3A9005-B53B-4432-88DF-1691591F4992}"/>
    <dgm:cxn modelId="{53A9C5B4-BB9F-4205-832C-DE00396990DE}" srcId="{158E7159-AB3D-4169-965F-275BED7204B2}" destId="{662FE8BF-4E47-4EB6-A5C0-620934FDA1F1}" srcOrd="4" destOrd="0" parTransId="{48B3E172-23CE-443F-8CD4-FC084018CE32}" sibTransId="{E8CA453B-47A3-41AA-8766-EFB572BA2F81}"/>
    <dgm:cxn modelId="{49B447CB-384B-413B-9D2D-1F9311E80D6B}" type="presOf" srcId="{4F3361AE-562E-4767-941E-50E8B8751801}" destId="{29F3269C-9FF4-4E9C-ACB5-72D057CD8FDA}" srcOrd="0" destOrd="0" presId="urn:microsoft.com/office/officeart/2005/8/layout/default"/>
    <dgm:cxn modelId="{587F1B03-4D5D-49E6-AE9D-6D1E025CD87C}" srcId="{158E7159-AB3D-4169-965F-275BED7204B2}" destId="{38E95006-59C7-496E-B7A8-A4A04549F8BD}" srcOrd="0" destOrd="0" parTransId="{16969F08-13C5-4267-9C52-08F4CAC27FD3}" sibTransId="{D67A43E2-C513-476C-A471-6C77199BBEAA}"/>
    <dgm:cxn modelId="{5CB32DE2-4739-43E5-94A3-5EA9578C8CC7}" srcId="{158E7159-AB3D-4169-965F-275BED7204B2}" destId="{4F3361AE-562E-4767-941E-50E8B8751801}" srcOrd="1" destOrd="0" parTransId="{E1DFBB52-4DD4-4D52-A11A-A626F7343D3A}" sibTransId="{570CC46E-4AEA-4E9C-A075-18BE210804FC}"/>
    <dgm:cxn modelId="{2DF8FC2E-033C-40D7-8770-4587437E6E70}" type="presOf" srcId="{662FE8BF-4E47-4EB6-A5C0-620934FDA1F1}" destId="{B3FB5044-423C-491B-ADF5-859026FB3D18}" srcOrd="0" destOrd="0" presId="urn:microsoft.com/office/officeart/2005/8/layout/default"/>
    <dgm:cxn modelId="{EAEC1CA3-AD5C-4C7A-992A-1927DBAAD930}" type="presOf" srcId="{158E7159-AB3D-4169-965F-275BED7204B2}" destId="{61A8DC85-D1B2-4844-BDF8-DDD9362492CD}" srcOrd="0" destOrd="0" presId="urn:microsoft.com/office/officeart/2005/8/layout/default"/>
    <dgm:cxn modelId="{4080CABE-5040-4920-97B6-5451E819FC12}" type="presOf" srcId="{38E95006-59C7-496E-B7A8-A4A04549F8BD}" destId="{0B6DF204-F535-4287-BDBF-907B804A885E}" srcOrd="0" destOrd="0" presId="urn:microsoft.com/office/officeart/2005/8/layout/default"/>
    <dgm:cxn modelId="{3F6BF4EC-B3BD-4CBB-AA31-B7ECF502ECB5}" srcId="{158E7159-AB3D-4169-965F-275BED7204B2}" destId="{1772C438-8144-43CB-AAB9-72501A2C0CBF}" srcOrd="2" destOrd="0" parTransId="{7DC91E78-9CCA-430F-B62B-D15054756E78}" sibTransId="{C7C50155-BA81-45C4-B671-94FBAF3114C0}"/>
    <dgm:cxn modelId="{A7630FBD-D4CF-476A-8633-76AFB4CD8913}" type="presOf" srcId="{08480199-7281-440E-9891-BDCA8E02EC58}" destId="{08688A34-1518-4498-9F61-2A3AD959A6BE}" srcOrd="0" destOrd="0" presId="urn:microsoft.com/office/officeart/2005/8/layout/default"/>
    <dgm:cxn modelId="{92BFA649-6C8C-406E-8E7B-469573980068}" type="presOf" srcId="{1772C438-8144-43CB-AAB9-72501A2C0CBF}" destId="{D75F357A-4461-464B-B813-5E71CFC7E745}" srcOrd="0" destOrd="0" presId="urn:microsoft.com/office/officeart/2005/8/layout/default"/>
    <dgm:cxn modelId="{6225C6CF-D56B-471D-90B9-D47623A5860D}" type="presParOf" srcId="{61A8DC85-D1B2-4844-BDF8-DDD9362492CD}" destId="{0B6DF204-F535-4287-BDBF-907B804A885E}" srcOrd="0" destOrd="0" presId="urn:microsoft.com/office/officeart/2005/8/layout/default"/>
    <dgm:cxn modelId="{31C2201A-B3E9-4262-A8A3-2DD55C575E83}" type="presParOf" srcId="{61A8DC85-D1B2-4844-BDF8-DDD9362492CD}" destId="{6D0AF3C1-44FB-4C9E-8FA9-043ED9FF888C}" srcOrd="1" destOrd="0" presId="urn:microsoft.com/office/officeart/2005/8/layout/default"/>
    <dgm:cxn modelId="{92426824-7692-481C-A598-32E92D781E9D}" type="presParOf" srcId="{61A8DC85-D1B2-4844-BDF8-DDD9362492CD}" destId="{29F3269C-9FF4-4E9C-ACB5-72D057CD8FDA}" srcOrd="2" destOrd="0" presId="urn:microsoft.com/office/officeart/2005/8/layout/default"/>
    <dgm:cxn modelId="{EC0A17F2-4ED8-40A5-9B99-57C969352B36}" type="presParOf" srcId="{61A8DC85-D1B2-4844-BDF8-DDD9362492CD}" destId="{0E196FC2-A222-4D34-8C04-4E8F6916F769}" srcOrd="3" destOrd="0" presId="urn:microsoft.com/office/officeart/2005/8/layout/default"/>
    <dgm:cxn modelId="{FAED61D6-FAAE-48E8-9978-D9786CAB464F}" type="presParOf" srcId="{61A8DC85-D1B2-4844-BDF8-DDD9362492CD}" destId="{D75F357A-4461-464B-B813-5E71CFC7E745}" srcOrd="4" destOrd="0" presId="urn:microsoft.com/office/officeart/2005/8/layout/default"/>
    <dgm:cxn modelId="{5678E387-B36F-45E8-92B8-2EB50CAEEE85}" type="presParOf" srcId="{61A8DC85-D1B2-4844-BDF8-DDD9362492CD}" destId="{2A4B2AE1-EDB2-431A-AAEE-8F5BD63387B8}" srcOrd="5" destOrd="0" presId="urn:microsoft.com/office/officeart/2005/8/layout/default"/>
    <dgm:cxn modelId="{1B951B20-B021-4EC3-B48C-2C54A88C38B3}" type="presParOf" srcId="{61A8DC85-D1B2-4844-BDF8-DDD9362492CD}" destId="{08688A34-1518-4498-9F61-2A3AD959A6BE}" srcOrd="6" destOrd="0" presId="urn:microsoft.com/office/officeart/2005/8/layout/default"/>
    <dgm:cxn modelId="{6B86AABC-95A0-4EDB-BE65-547E31868E8C}" type="presParOf" srcId="{61A8DC85-D1B2-4844-BDF8-DDD9362492CD}" destId="{FAD03583-CEEF-41C1-BD5D-218072E7A64B}" srcOrd="7" destOrd="0" presId="urn:microsoft.com/office/officeart/2005/8/layout/default"/>
    <dgm:cxn modelId="{90A1DD64-33C4-45A2-8DE1-B0EA2267BDA3}" type="presParOf" srcId="{61A8DC85-D1B2-4844-BDF8-DDD9362492CD}" destId="{B3FB5044-423C-491B-ADF5-859026FB3D18}" srcOrd="8"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2E9F038-7222-437A-98FB-B8CDF99E686E}">
      <dsp:nvSpPr>
        <dsp:cNvPr id="0" name=""/>
        <dsp:cNvSpPr/>
      </dsp:nvSpPr>
      <dsp:spPr>
        <a:xfrm>
          <a:off x="1752600" y="0"/>
          <a:ext cx="5638800" cy="563880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C45769-DECC-4063-9830-D8FCBE231391}">
      <dsp:nvSpPr>
        <dsp:cNvPr id="0" name=""/>
        <dsp:cNvSpPr/>
      </dsp:nvSpPr>
      <dsp:spPr>
        <a:xfrm>
          <a:off x="2288286" y="535685"/>
          <a:ext cx="2199132" cy="219913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t>Analyzing consumer needs</a:t>
          </a:r>
          <a:endParaRPr lang="en-US" sz="2800" b="1" kern="1200" dirty="0"/>
        </a:p>
      </dsp:txBody>
      <dsp:txXfrm>
        <a:off x="2288286" y="535685"/>
        <a:ext cx="2199132" cy="2199132"/>
      </dsp:txXfrm>
    </dsp:sp>
    <dsp:sp modelId="{18A5F90E-57A9-47B0-BC6B-B9F78A4853ED}">
      <dsp:nvSpPr>
        <dsp:cNvPr id="0" name=""/>
        <dsp:cNvSpPr/>
      </dsp:nvSpPr>
      <dsp:spPr>
        <a:xfrm>
          <a:off x="4656582" y="535685"/>
          <a:ext cx="2199132" cy="219913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t>Setting channel objectives</a:t>
          </a:r>
          <a:endParaRPr lang="en-US" sz="2800" b="1" kern="1200" dirty="0"/>
        </a:p>
      </dsp:txBody>
      <dsp:txXfrm>
        <a:off x="4656582" y="535685"/>
        <a:ext cx="2199132" cy="2199132"/>
      </dsp:txXfrm>
    </dsp:sp>
    <dsp:sp modelId="{FA4BF5B0-5298-4254-BE56-11351A5302D9}">
      <dsp:nvSpPr>
        <dsp:cNvPr id="0" name=""/>
        <dsp:cNvSpPr/>
      </dsp:nvSpPr>
      <dsp:spPr>
        <a:xfrm>
          <a:off x="2288286" y="2903982"/>
          <a:ext cx="2199132" cy="219913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t>Identifying major channel alternatives</a:t>
          </a:r>
          <a:endParaRPr lang="en-US" sz="2800" b="1" kern="1200" dirty="0"/>
        </a:p>
      </dsp:txBody>
      <dsp:txXfrm>
        <a:off x="2288286" y="2903982"/>
        <a:ext cx="2199132" cy="2199132"/>
      </dsp:txXfrm>
    </dsp:sp>
    <dsp:sp modelId="{316BC83E-74E4-46E9-A00A-B32D961B0BFE}">
      <dsp:nvSpPr>
        <dsp:cNvPr id="0" name=""/>
        <dsp:cNvSpPr/>
      </dsp:nvSpPr>
      <dsp:spPr>
        <a:xfrm>
          <a:off x="4656582" y="2903982"/>
          <a:ext cx="2199132" cy="219913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t>Evaluation</a:t>
          </a:r>
          <a:endParaRPr lang="en-US" sz="2800" b="1" kern="1200" dirty="0"/>
        </a:p>
      </dsp:txBody>
      <dsp:txXfrm>
        <a:off x="4656582" y="2903982"/>
        <a:ext cx="2199132" cy="219913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D026518-85AB-49B3-B288-F593AD51212F}">
      <dsp:nvSpPr>
        <dsp:cNvPr id="0" name=""/>
        <dsp:cNvSpPr/>
      </dsp:nvSpPr>
      <dsp:spPr>
        <a:xfrm>
          <a:off x="0" y="43799"/>
          <a:ext cx="8001000" cy="9594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kern="1200" dirty="0" smtClean="0"/>
            <a:t>Intensive distribution</a:t>
          </a:r>
          <a:endParaRPr lang="en-US" sz="4000" kern="1200" dirty="0"/>
        </a:p>
      </dsp:txBody>
      <dsp:txXfrm>
        <a:off x="0" y="43799"/>
        <a:ext cx="8001000" cy="959400"/>
      </dsp:txXfrm>
    </dsp:sp>
    <dsp:sp modelId="{20B871B6-66AB-4150-837E-0A4F74384FC3}">
      <dsp:nvSpPr>
        <dsp:cNvPr id="0" name=""/>
        <dsp:cNvSpPr/>
      </dsp:nvSpPr>
      <dsp:spPr>
        <a:xfrm>
          <a:off x="0" y="1003199"/>
          <a:ext cx="8001000"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32"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smtClean="0"/>
            <a:t>Candy and toothpaste</a:t>
          </a:r>
          <a:endParaRPr lang="en-US" sz="3100" kern="1200" dirty="0"/>
        </a:p>
      </dsp:txBody>
      <dsp:txXfrm>
        <a:off x="0" y="1003199"/>
        <a:ext cx="8001000" cy="662400"/>
      </dsp:txXfrm>
    </dsp:sp>
    <dsp:sp modelId="{AB800A7F-7C67-4C08-9BF3-93CF1218172A}">
      <dsp:nvSpPr>
        <dsp:cNvPr id="0" name=""/>
        <dsp:cNvSpPr/>
      </dsp:nvSpPr>
      <dsp:spPr>
        <a:xfrm>
          <a:off x="0" y="1665600"/>
          <a:ext cx="8001000" cy="9594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kern="1200" dirty="0" smtClean="0"/>
            <a:t>Exclusive distribution</a:t>
          </a:r>
          <a:endParaRPr lang="en-US" sz="4000" kern="1200" dirty="0"/>
        </a:p>
      </dsp:txBody>
      <dsp:txXfrm>
        <a:off x="0" y="1665600"/>
        <a:ext cx="8001000" cy="959400"/>
      </dsp:txXfrm>
    </dsp:sp>
    <dsp:sp modelId="{8638A905-E331-413A-B80E-E955BB1BF2B7}">
      <dsp:nvSpPr>
        <dsp:cNvPr id="0" name=""/>
        <dsp:cNvSpPr/>
      </dsp:nvSpPr>
      <dsp:spPr>
        <a:xfrm>
          <a:off x="0" y="2625000"/>
          <a:ext cx="8001000"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32"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smtClean="0"/>
            <a:t>Luxury automobiles and prestige clothing</a:t>
          </a:r>
          <a:endParaRPr lang="en-US" sz="3100" kern="1200" dirty="0"/>
        </a:p>
      </dsp:txBody>
      <dsp:txXfrm>
        <a:off x="0" y="2625000"/>
        <a:ext cx="8001000" cy="662400"/>
      </dsp:txXfrm>
    </dsp:sp>
    <dsp:sp modelId="{A3C3563F-D65C-4C69-93AD-B77FB626248E}">
      <dsp:nvSpPr>
        <dsp:cNvPr id="0" name=""/>
        <dsp:cNvSpPr/>
      </dsp:nvSpPr>
      <dsp:spPr>
        <a:xfrm>
          <a:off x="0" y="3287400"/>
          <a:ext cx="8001000" cy="9594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kern="1200" dirty="0" smtClean="0"/>
            <a:t>Selective distribution</a:t>
          </a:r>
          <a:endParaRPr lang="en-US" sz="4000" kern="1200" dirty="0"/>
        </a:p>
      </dsp:txBody>
      <dsp:txXfrm>
        <a:off x="0" y="3287400"/>
        <a:ext cx="8001000" cy="959400"/>
      </dsp:txXfrm>
    </dsp:sp>
    <dsp:sp modelId="{531175E8-8CEB-4629-B116-45AA7002B37A}">
      <dsp:nvSpPr>
        <dsp:cNvPr id="0" name=""/>
        <dsp:cNvSpPr/>
      </dsp:nvSpPr>
      <dsp:spPr>
        <a:xfrm>
          <a:off x="0" y="4246800"/>
          <a:ext cx="8001000"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32"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smtClean="0"/>
            <a:t>Television and home appliance</a:t>
          </a:r>
          <a:endParaRPr lang="en-US" sz="3100" kern="1200" dirty="0"/>
        </a:p>
      </dsp:txBody>
      <dsp:txXfrm>
        <a:off x="0" y="4246800"/>
        <a:ext cx="8001000" cy="6624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182BFF0-4B1D-4BB4-81CE-FFD821472C03}">
      <dsp:nvSpPr>
        <dsp:cNvPr id="0" name=""/>
        <dsp:cNvSpPr/>
      </dsp:nvSpPr>
      <dsp:spPr>
        <a:xfrm>
          <a:off x="561817" y="0"/>
          <a:ext cx="7367587" cy="4572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691BE7-8A38-4CDF-940A-B9BDFB6F3B16}">
      <dsp:nvSpPr>
        <dsp:cNvPr id="0" name=""/>
        <dsp:cNvSpPr/>
      </dsp:nvSpPr>
      <dsp:spPr>
        <a:xfrm>
          <a:off x="0" y="1308890"/>
          <a:ext cx="2086523" cy="1828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b="1" kern="1200" dirty="0" smtClean="0"/>
            <a:t>Selecting channel members</a:t>
          </a:r>
          <a:endParaRPr lang="en-US" sz="2900" b="1" kern="1200" dirty="0"/>
        </a:p>
      </dsp:txBody>
      <dsp:txXfrm>
        <a:off x="0" y="1308890"/>
        <a:ext cx="2086523" cy="1828800"/>
      </dsp:txXfrm>
    </dsp:sp>
    <dsp:sp modelId="{DFD5DF4A-5191-4ECC-825D-ABDF22E45FCB}">
      <dsp:nvSpPr>
        <dsp:cNvPr id="0" name=""/>
        <dsp:cNvSpPr/>
      </dsp:nvSpPr>
      <dsp:spPr>
        <a:xfrm>
          <a:off x="2195188" y="1371599"/>
          <a:ext cx="2086523" cy="1828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b="1" kern="1200" dirty="0" smtClean="0"/>
            <a:t>Managing channel members</a:t>
          </a:r>
          <a:endParaRPr lang="en-US" sz="2900" b="1" kern="1200" dirty="0"/>
        </a:p>
      </dsp:txBody>
      <dsp:txXfrm>
        <a:off x="2195188" y="1371599"/>
        <a:ext cx="2086523" cy="1828800"/>
      </dsp:txXfrm>
    </dsp:sp>
    <dsp:sp modelId="{A60A34CF-BDD4-4BDF-9774-4B4EEE272F96}">
      <dsp:nvSpPr>
        <dsp:cNvPr id="0" name=""/>
        <dsp:cNvSpPr/>
      </dsp:nvSpPr>
      <dsp:spPr>
        <a:xfrm>
          <a:off x="4386038" y="1371599"/>
          <a:ext cx="2086523" cy="1828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b="1" kern="1200" dirty="0" smtClean="0"/>
            <a:t>Motivating channel members</a:t>
          </a:r>
          <a:endParaRPr lang="en-US" sz="2900" b="1" kern="1200" dirty="0"/>
        </a:p>
      </dsp:txBody>
      <dsp:txXfrm>
        <a:off x="4386038" y="1371599"/>
        <a:ext cx="2086523" cy="1828800"/>
      </dsp:txXfrm>
    </dsp:sp>
    <dsp:sp modelId="{EF10F2DD-DB41-4C27-A628-FEE2C58CB4A9}">
      <dsp:nvSpPr>
        <dsp:cNvPr id="0" name=""/>
        <dsp:cNvSpPr/>
      </dsp:nvSpPr>
      <dsp:spPr>
        <a:xfrm>
          <a:off x="6576888" y="1371599"/>
          <a:ext cx="2086523" cy="1828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b="1" kern="1200" dirty="0" smtClean="0"/>
            <a:t>Evaluating channel members</a:t>
          </a:r>
          <a:endParaRPr lang="en-US" sz="2900" b="1" kern="1200" dirty="0"/>
        </a:p>
      </dsp:txBody>
      <dsp:txXfrm>
        <a:off x="6576888" y="1371599"/>
        <a:ext cx="2086523" cy="18288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6351B7-68F4-4633-A361-72261F585412}">
      <dsp:nvSpPr>
        <dsp:cNvPr id="0" name=""/>
        <dsp:cNvSpPr/>
      </dsp:nvSpPr>
      <dsp:spPr>
        <a:xfrm>
          <a:off x="72903" y="1247"/>
          <a:ext cx="3450282" cy="20701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t>Warehousing</a:t>
          </a:r>
          <a:endParaRPr lang="en-US" sz="4000" b="1" kern="1200" dirty="0"/>
        </a:p>
      </dsp:txBody>
      <dsp:txXfrm>
        <a:off x="72903" y="1247"/>
        <a:ext cx="3450282" cy="2070169"/>
      </dsp:txXfrm>
    </dsp:sp>
    <dsp:sp modelId="{BA1780C2-9637-45AF-BB60-F73956F42604}">
      <dsp:nvSpPr>
        <dsp:cNvPr id="0" name=""/>
        <dsp:cNvSpPr/>
      </dsp:nvSpPr>
      <dsp:spPr>
        <a:xfrm>
          <a:off x="3868214" y="1247"/>
          <a:ext cx="3450282" cy="20701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t>Inventory management</a:t>
          </a:r>
          <a:endParaRPr lang="en-US" sz="4000" b="1" kern="1200" dirty="0"/>
        </a:p>
      </dsp:txBody>
      <dsp:txXfrm>
        <a:off x="3868214" y="1247"/>
        <a:ext cx="3450282" cy="2070169"/>
      </dsp:txXfrm>
    </dsp:sp>
    <dsp:sp modelId="{ABDA03D2-7BCE-4E69-8399-D7C92A1349B8}">
      <dsp:nvSpPr>
        <dsp:cNvPr id="0" name=""/>
        <dsp:cNvSpPr/>
      </dsp:nvSpPr>
      <dsp:spPr>
        <a:xfrm>
          <a:off x="72903" y="2416445"/>
          <a:ext cx="3450282" cy="20701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t>Transportation</a:t>
          </a:r>
          <a:endParaRPr lang="en-US" sz="4000" b="1" kern="1200" dirty="0"/>
        </a:p>
      </dsp:txBody>
      <dsp:txXfrm>
        <a:off x="72903" y="2416445"/>
        <a:ext cx="3450282" cy="2070169"/>
      </dsp:txXfrm>
    </dsp:sp>
    <dsp:sp modelId="{2F6D3D8D-762A-45D9-921C-26C3AD992ED7}">
      <dsp:nvSpPr>
        <dsp:cNvPr id="0" name=""/>
        <dsp:cNvSpPr/>
      </dsp:nvSpPr>
      <dsp:spPr>
        <a:xfrm>
          <a:off x="3868214" y="2416445"/>
          <a:ext cx="3450282" cy="207016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t>Logistics information management</a:t>
          </a:r>
          <a:endParaRPr lang="en-US" sz="4000" b="1" kern="1200" dirty="0"/>
        </a:p>
      </dsp:txBody>
      <dsp:txXfrm>
        <a:off x="3868214" y="2416445"/>
        <a:ext cx="3450282" cy="2070169"/>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6DF204-F535-4287-BDBF-907B804A885E}">
      <dsp:nvSpPr>
        <dsp:cNvPr id="0" name=""/>
        <dsp:cNvSpPr/>
      </dsp:nvSpPr>
      <dsp:spPr>
        <a:xfrm>
          <a:off x="617874" y="1377"/>
          <a:ext cx="2161765" cy="129705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b="1" kern="1200" dirty="0" smtClean="0"/>
            <a:t>Truck</a:t>
          </a:r>
          <a:endParaRPr lang="en-US" sz="4200" b="1" kern="1200" dirty="0"/>
        </a:p>
      </dsp:txBody>
      <dsp:txXfrm>
        <a:off x="617874" y="1377"/>
        <a:ext cx="2161765" cy="1297059"/>
      </dsp:txXfrm>
    </dsp:sp>
    <dsp:sp modelId="{29F3269C-9FF4-4E9C-ACB5-72D057CD8FDA}">
      <dsp:nvSpPr>
        <dsp:cNvPr id="0" name=""/>
        <dsp:cNvSpPr/>
      </dsp:nvSpPr>
      <dsp:spPr>
        <a:xfrm>
          <a:off x="2995817" y="1377"/>
          <a:ext cx="2161765" cy="129705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b="1" kern="1200" dirty="0" smtClean="0"/>
            <a:t>Rail</a:t>
          </a:r>
        </a:p>
      </dsp:txBody>
      <dsp:txXfrm>
        <a:off x="2995817" y="1377"/>
        <a:ext cx="2161765" cy="1297059"/>
      </dsp:txXfrm>
    </dsp:sp>
    <dsp:sp modelId="{D75F357A-4461-464B-B813-5E71CFC7E745}">
      <dsp:nvSpPr>
        <dsp:cNvPr id="0" name=""/>
        <dsp:cNvSpPr/>
      </dsp:nvSpPr>
      <dsp:spPr>
        <a:xfrm>
          <a:off x="5373759" y="1377"/>
          <a:ext cx="2161765" cy="129705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b="1" kern="1200" dirty="0" smtClean="0"/>
            <a:t>Water</a:t>
          </a:r>
        </a:p>
      </dsp:txBody>
      <dsp:txXfrm>
        <a:off x="5373759" y="1377"/>
        <a:ext cx="2161765" cy="1297059"/>
      </dsp:txXfrm>
    </dsp:sp>
    <dsp:sp modelId="{08688A34-1518-4498-9F61-2A3AD959A6BE}">
      <dsp:nvSpPr>
        <dsp:cNvPr id="0" name=""/>
        <dsp:cNvSpPr/>
      </dsp:nvSpPr>
      <dsp:spPr>
        <a:xfrm>
          <a:off x="1806845" y="1514613"/>
          <a:ext cx="2161765" cy="129705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b="1" kern="1200" dirty="0" smtClean="0"/>
            <a:t>Air</a:t>
          </a:r>
        </a:p>
      </dsp:txBody>
      <dsp:txXfrm>
        <a:off x="1806845" y="1514613"/>
        <a:ext cx="2161765" cy="1297059"/>
      </dsp:txXfrm>
    </dsp:sp>
    <dsp:sp modelId="{B3FB5044-423C-491B-ADF5-859026FB3D18}">
      <dsp:nvSpPr>
        <dsp:cNvPr id="0" name=""/>
        <dsp:cNvSpPr/>
      </dsp:nvSpPr>
      <dsp:spPr>
        <a:xfrm>
          <a:off x="4184788" y="1514613"/>
          <a:ext cx="2161765" cy="129705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b="1" kern="1200" dirty="0" smtClean="0"/>
            <a:t>Internet</a:t>
          </a:r>
        </a:p>
      </dsp:txBody>
      <dsp:txXfrm>
        <a:off x="4184788" y="1514613"/>
        <a:ext cx="2161765" cy="1297059"/>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66236B-0F7F-4E73-ACD6-721F19DF3DDA}" type="datetimeFigureOut">
              <a:rPr lang="en-US" smtClean="0"/>
              <a:pPr/>
              <a:t>4/21/2012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0CE813-9275-459E-BEDC-94832E89865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If you were a manufacturer, how would you select channel members?</a:t>
            </a:r>
          </a:p>
          <a:p>
            <a:r>
              <a:rPr lang="en-US" smtClean="0"/>
              <a:t>Most likely they will look at years in business, profitability, and other products served. In managing channel members companies practice Partner relationship management (PRM) and supply chain management (SCM) to develop long term relationships.</a:t>
            </a:r>
          </a:p>
          <a:p>
            <a:endParaRPr lang="en-US" smtClean="0"/>
          </a:p>
          <a:p>
            <a:r>
              <a:rPr lang="en-US" b="1" smtClean="0"/>
              <a:t>Discussion Question</a:t>
            </a:r>
          </a:p>
          <a:p>
            <a:r>
              <a:rPr lang="en-US" i="1" smtClean="0"/>
              <a:t>How do you motivate and evaluate channel members?  </a:t>
            </a:r>
          </a:p>
          <a:p>
            <a:r>
              <a:rPr lang="en-US" smtClean="0"/>
              <a:t>Some students might have worked in stores where the salespeople were given rewards for excellent sales or service.</a:t>
            </a:r>
          </a:p>
        </p:txBody>
      </p:sp>
      <p:sp>
        <p:nvSpPr>
          <p:cNvPr id="73732" name="Slide Number Placeholder 3"/>
          <p:cNvSpPr>
            <a:spLocks noGrp="1"/>
          </p:cNvSpPr>
          <p:nvPr>
            <p:ph type="sldNum" sz="quarter" idx="5"/>
          </p:nvPr>
        </p:nvSpPr>
        <p:spPr bwMode="auto">
          <a:noFill/>
          <a:ln>
            <a:miter lim="800000"/>
            <a:headEnd/>
            <a:tailEnd/>
          </a:ln>
        </p:spPr>
        <p:txBody>
          <a:bodyPr/>
          <a:lstStyle/>
          <a:p>
            <a:fld id="{C0506A0B-756D-413F-94A6-AADE14328D0F}" type="slidenum">
              <a:rPr lang="en-US"/>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If you were a manufacturer, how would you select channel members?</a:t>
            </a:r>
          </a:p>
          <a:p>
            <a:r>
              <a:rPr lang="en-US" smtClean="0"/>
              <a:t>Most likely they will look at years in business, profitability, and other products served. In managing channel members companies practice Partner relationship management (PRM) and supply chain management (SCM) to develop long term relationships.</a:t>
            </a:r>
          </a:p>
          <a:p>
            <a:endParaRPr lang="en-US" smtClean="0"/>
          </a:p>
          <a:p>
            <a:r>
              <a:rPr lang="en-US" b="1" smtClean="0"/>
              <a:t>Discussion Question</a:t>
            </a:r>
          </a:p>
          <a:p>
            <a:r>
              <a:rPr lang="en-US" i="1" smtClean="0"/>
              <a:t>How do you motivate and evaluate channel members?  </a:t>
            </a:r>
          </a:p>
          <a:p>
            <a:r>
              <a:rPr lang="en-US" smtClean="0"/>
              <a:t>Some students might have worked in stores where the salespeople were given rewards for excellent sales or service.</a:t>
            </a:r>
          </a:p>
        </p:txBody>
      </p:sp>
      <p:sp>
        <p:nvSpPr>
          <p:cNvPr id="73732" name="Slide Number Placeholder 3"/>
          <p:cNvSpPr>
            <a:spLocks noGrp="1"/>
          </p:cNvSpPr>
          <p:nvPr>
            <p:ph type="sldNum" sz="quarter" idx="5"/>
          </p:nvPr>
        </p:nvSpPr>
        <p:spPr bwMode="auto">
          <a:noFill/>
          <a:ln>
            <a:miter lim="800000"/>
            <a:headEnd/>
            <a:tailEnd/>
          </a:ln>
        </p:spPr>
        <p:txBody>
          <a:bodyPr/>
          <a:lstStyle/>
          <a:p>
            <a:fld id="{C0506A0B-756D-413F-94A6-AADE14328D0F}" type="slidenum">
              <a:rPr lang="en-US"/>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If you were a manufacturer, how would you select channel members?</a:t>
            </a:r>
          </a:p>
          <a:p>
            <a:r>
              <a:rPr lang="en-US" smtClean="0"/>
              <a:t>Most likely they will look at years in business, profitability, and other products served. In managing channel members companies practice Partner relationship management (PRM) and supply chain management (SCM) to develop long term relationships.</a:t>
            </a:r>
          </a:p>
          <a:p>
            <a:endParaRPr lang="en-US" smtClean="0"/>
          </a:p>
          <a:p>
            <a:r>
              <a:rPr lang="en-US" b="1" smtClean="0"/>
              <a:t>Discussion Question</a:t>
            </a:r>
          </a:p>
          <a:p>
            <a:r>
              <a:rPr lang="en-US" i="1" smtClean="0"/>
              <a:t>How do you motivate and evaluate channel members?  </a:t>
            </a:r>
          </a:p>
          <a:p>
            <a:r>
              <a:rPr lang="en-US" smtClean="0"/>
              <a:t>Some students might have worked in stores where the salespeople were given rewards for excellent sales or service.</a:t>
            </a:r>
          </a:p>
        </p:txBody>
      </p:sp>
      <p:sp>
        <p:nvSpPr>
          <p:cNvPr id="73732" name="Slide Number Placeholder 3"/>
          <p:cNvSpPr>
            <a:spLocks noGrp="1"/>
          </p:cNvSpPr>
          <p:nvPr>
            <p:ph type="sldNum" sz="quarter" idx="5"/>
          </p:nvPr>
        </p:nvSpPr>
        <p:spPr bwMode="auto">
          <a:noFill/>
          <a:ln>
            <a:miter lim="800000"/>
            <a:headEnd/>
            <a:tailEnd/>
          </a:ln>
        </p:spPr>
        <p:txBody>
          <a:bodyPr/>
          <a:lstStyle/>
          <a:p>
            <a:fld id="{C0506A0B-756D-413F-94A6-AADE14328D0F}" type="slidenum">
              <a:rPr lang="en-US"/>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If you were a manufacturer, how would you select channel members?</a:t>
            </a:r>
          </a:p>
          <a:p>
            <a:r>
              <a:rPr lang="en-US" smtClean="0"/>
              <a:t>Most likely they will look at years in business, profitability, and other products served. In managing channel members companies practice Partner relationship management (PRM) and supply chain management (SCM) to develop long term relationships.</a:t>
            </a:r>
          </a:p>
          <a:p>
            <a:endParaRPr lang="en-US" smtClean="0"/>
          </a:p>
          <a:p>
            <a:r>
              <a:rPr lang="en-US" b="1" smtClean="0"/>
              <a:t>Discussion Question</a:t>
            </a:r>
          </a:p>
          <a:p>
            <a:r>
              <a:rPr lang="en-US" i="1" smtClean="0"/>
              <a:t>How do you motivate and evaluate channel members?  </a:t>
            </a:r>
          </a:p>
          <a:p>
            <a:r>
              <a:rPr lang="en-US" smtClean="0"/>
              <a:t>Some students might have worked in stores where the salespeople were given rewards for excellent sales or service.</a:t>
            </a:r>
          </a:p>
        </p:txBody>
      </p:sp>
      <p:sp>
        <p:nvSpPr>
          <p:cNvPr id="73732" name="Slide Number Placeholder 3"/>
          <p:cNvSpPr>
            <a:spLocks noGrp="1"/>
          </p:cNvSpPr>
          <p:nvPr>
            <p:ph type="sldNum" sz="quarter" idx="5"/>
          </p:nvPr>
        </p:nvSpPr>
        <p:spPr bwMode="auto">
          <a:noFill/>
          <a:ln>
            <a:miter lim="800000"/>
            <a:headEnd/>
            <a:tailEnd/>
          </a:ln>
        </p:spPr>
        <p:txBody>
          <a:bodyPr/>
          <a:lstStyle/>
          <a:p>
            <a:fld id="{C0506A0B-756D-413F-94A6-AADE14328D0F}" type="slidenum">
              <a:rPr lang="en-US"/>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If you were a manufacturer, how would you select channel members?</a:t>
            </a:r>
          </a:p>
          <a:p>
            <a:r>
              <a:rPr lang="en-US" smtClean="0"/>
              <a:t>Most likely they will look at years in business, profitability, and other products served. In managing channel members companies practice Partner relationship management (PRM) and supply chain management (SCM) to develop long term relationships.</a:t>
            </a:r>
          </a:p>
          <a:p>
            <a:endParaRPr lang="en-US" smtClean="0"/>
          </a:p>
          <a:p>
            <a:r>
              <a:rPr lang="en-US" b="1" smtClean="0"/>
              <a:t>Discussion Question</a:t>
            </a:r>
          </a:p>
          <a:p>
            <a:r>
              <a:rPr lang="en-US" i="1" smtClean="0"/>
              <a:t>How do you motivate and evaluate channel members?  </a:t>
            </a:r>
          </a:p>
          <a:p>
            <a:r>
              <a:rPr lang="en-US" smtClean="0"/>
              <a:t>Some students might have worked in stores where the salespeople were given rewards for excellent sales or service.</a:t>
            </a:r>
          </a:p>
        </p:txBody>
      </p:sp>
      <p:sp>
        <p:nvSpPr>
          <p:cNvPr id="73732" name="Slide Number Placeholder 3"/>
          <p:cNvSpPr>
            <a:spLocks noGrp="1"/>
          </p:cNvSpPr>
          <p:nvPr>
            <p:ph type="sldNum" sz="quarter" idx="5"/>
          </p:nvPr>
        </p:nvSpPr>
        <p:spPr bwMode="auto">
          <a:noFill/>
          <a:ln>
            <a:miter lim="800000"/>
            <a:headEnd/>
            <a:tailEnd/>
          </a:ln>
        </p:spPr>
        <p:txBody>
          <a:bodyPr/>
          <a:lstStyle/>
          <a:p>
            <a:fld id="{C0506A0B-756D-413F-94A6-AADE14328D0F}" type="slidenum">
              <a:rPr lang="en-US"/>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a:lstStyle/>
          <a:p>
            <a:r>
              <a:rPr lang="en-US" b="1" smtClean="0"/>
              <a:t>Note to Instructor</a:t>
            </a:r>
          </a:p>
          <a:p>
            <a:r>
              <a:rPr lang="en-US" smtClean="0"/>
              <a:t>Producers of a strong brand sometimes sell it to dealers only if the dealers will take some or all of the rest of the line. This is called full-line forcing. Such </a:t>
            </a:r>
            <a:r>
              <a:rPr lang="en-US" i="1" smtClean="0"/>
              <a:t>tying agreements</a:t>
            </a:r>
            <a:r>
              <a:rPr lang="en-US" smtClean="0"/>
              <a:t> are not necessarily illegal, but they do violate the Clayton Act if they tend to lessen competition substantially. The practice may prevent consumers from freely choosing among competing suppliers of these other brands.</a:t>
            </a:r>
          </a:p>
        </p:txBody>
      </p:sp>
      <p:sp>
        <p:nvSpPr>
          <p:cNvPr id="75780" name="Slide Number Placeholder 3"/>
          <p:cNvSpPr>
            <a:spLocks noGrp="1"/>
          </p:cNvSpPr>
          <p:nvPr>
            <p:ph type="sldNum" sz="quarter" idx="5"/>
          </p:nvPr>
        </p:nvSpPr>
        <p:spPr bwMode="auto">
          <a:noFill/>
          <a:ln>
            <a:miter lim="800000"/>
            <a:headEnd/>
            <a:tailEnd/>
          </a:ln>
        </p:spPr>
        <p:txBody>
          <a:bodyPr/>
          <a:lstStyle/>
          <a:p>
            <a:fld id="{45F1AEEE-2F0C-437C-A80C-27A02D5E3A4D}" type="slidenum">
              <a:rPr lang="en-US"/>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a:lstStyle/>
          <a:p>
            <a:r>
              <a:rPr lang="en-US" b="1" smtClean="0"/>
              <a:t>Note to Instructor</a:t>
            </a:r>
          </a:p>
          <a:p>
            <a:r>
              <a:rPr lang="en-US" smtClean="0"/>
              <a:t>Producers of a strong brand sometimes sell it to dealers only if the dealers will take some or all of the rest of the line. This is called full-line forcing. Such </a:t>
            </a:r>
            <a:r>
              <a:rPr lang="en-US" i="1" smtClean="0"/>
              <a:t>tying agreements</a:t>
            </a:r>
            <a:r>
              <a:rPr lang="en-US" smtClean="0"/>
              <a:t> are not necessarily illegal, but they do violate the Clayton Act if they tend to lessen competition substantially. The practice may prevent consumers from freely choosing among competing suppliers of these other brands.</a:t>
            </a:r>
          </a:p>
        </p:txBody>
      </p:sp>
      <p:sp>
        <p:nvSpPr>
          <p:cNvPr id="75780" name="Slide Number Placeholder 3"/>
          <p:cNvSpPr>
            <a:spLocks noGrp="1"/>
          </p:cNvSpPr>
          <p:nvPr>
            <p:ph type="sldNum" sz="quarter" idx="5"/>
          </p:nvPr>
        </p:nvSpPr>
        <p:spPr bwMode="auto">
          <a:noFill/>
          <a:ln>
            <a:miter lim="800000"/>
            <a:headEnd/>
            <a:tailEnd/>
          </a:ln>
        </p:spPr>
        <p:txBody>
          <a:bodyPr/>
          <a:lstStyle/>
          <a:p>
            <a:fld id="{45F1AEEE-2F0C-437C-A80C-27A02D5E3A4D}" type="slidenum">
              <a:rPr lang="en-US"/>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marL="533400" indent="-533400"/>
            <a:r>
              <a:rPr lang="en-US" b="1" smtClean="0"/>
              <a:t>Note to Instructor</a:t>
            </a:r>
          </a:p>
          <a:p>
            <a:pPr marL="533400" indent="-533400"/>
            <a:r>
              <a:rPr lang="en-US" smtClean="0"/>
              <a:t>Marketing logistics involves:</a:t>
            </a:r>
          </a:p>
          <a:p>
            <a:pPr marL="533400" indent="-533400">
              <a:buFontTx/>
              <a:buChar char="•"/>
            </a:pPr>
            <a:r>
              <a:rPr lang="en-US" b="1" smtClean="0"/>
              <a:t>Outbound distribution</a:t>
            </a:r>
            <a:r>
              <a:rPr lang="en-US" smtClean="0"/>
              <a:t>—moving products from the factory to resellers and consumers.</a:t>
            </a:r>
          </a:p>
          <a:p>
            <a:pPr marL="533400" indent="-533400">
              <a:buFontTx/>
              <a:buChar char="•"/>
            </a:pPr>
            <a:r>
              <a:rPr lang="en-US" b="1" smtClean="0"/>
              <a:t>Inbound distribution</a:t>
            </a:r>
            <a:r>
              <a:rPr lang="en-US" smtClean="0"/>
              <a:t>—moving products and materials from suppliers to the factory.</a:t>
            </a:r>
          </a:p>
          <a:p>
            <a:pPr marL="533400" indent="-533400">
              <a:buFontTx/>
              <a:buChar char="•"/>
            </a:pPr>
            <a:r>
              <a:rPr lang="en-US" b="1" smtClean="0"/>
              <a:t>Reverse distribution</a:t>
            </a:r>
            <a:r>
              <a:rPr lang="en-US" smtClean="0"/>
              <a:t>—moving broken, unwanted, or excess products returned by consumers or resellers.</a:t>
            </a:r>
          </a:p>
          <a:p>
            <a:pPr marL="533400" indent="-533400"/>
            <a:endParaRPr 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44D7E7C4-E55C-4388-887E-E7DDCB146972}" type="slidenum">
              <a:rPr lang="en-US"/>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marL="533400" indent="-533400"/>
            <a:r>
              <a:rPr lang="en-US" b="1" smtClean="0"/>
              <a:t>Note to Instructor</a:t>
            </a:r>
          </a:p>
          <a:p>
            <a:pPr marL="533400" indent="-533400"/>
            <a:r>
              <a:rPr lang="en-US" smtClean="0"/>
              <a:t>Marketing logistics involves:</a:t>
            </a:r>
          </a:p>
          <a:p>
            <a:pPr marL="533400" indent="-533400">
              <a:buFontTx/>
              <a:buChar char="•"/>
            </a:pPr>
            <a:r>
              <a:rPr lang="en-US" b="1" smtClean="0"/>
              <a:t>Outbound distribution</a:t>
            </a:r>
            <a:r>
              <a:rPr lang="en-US" smtClean="0"/>
              <a:t>—moving products from the factory to resellers and consumers.</a:t>
            </a:r>
          </a:p>
          <a:p>
            <a:pPr marL="533400" indent="-533400">
              <a:buFontTx/>
              <a:buChar char="•"/>
            </a:pPr>
            <a:r>
              <a:rPr lang="en-US" b="1" smtClean="0"/>
              <a:t>Inbound distribution</a:t>
            </a:r>
            <a:r>
              <a:rPr lang="en-US" smtClean="0"/>
              <a:t>—moving products and materials from suppliers to the factory.</a:t>
            </a:r>
          </a:p>
          <a:p>
            <a:pPr marL="533400" indent="-533400">
              <a:buFontTx/>
              <a:buChar char="•"/>
            </a:pPr>
            <a:r>
              <a:rPr lang="en-US" b="1" smtClean="0"/>
              <a:t>Reverse distribution</a:t>
            </a:r>
            <a:r>
              <a:rPr lang="en-US" smtClean="0"/>
              <a:t>—moving broken, unwanted, or excess products returned by consumers or resellers.</a:t>
            </a:r>
          </a:p>
          <a:p>
            <a:pPr marL="533400" indent="-533400"/>
            <a:endParaRPr 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44D7E7C4-E55C-4388-887E-E7DDCB146972}" type="slidenum">
              <a:rPr lang="en-US"/>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marL="533400" indent="-533400"/>
            <a:r>
              <a:rPr lang="en-US" b="1" smtClean="0"/>
              <a:t>Note to Instructor</a:t>
            </a:r>
          </a:p>
          <a:p>
            <a:pPr marL="533400" indent="-533400"/>
            <a:r>
              <a:rPr lang="en-US" smtClean="0"/>
              <a:t>Marketing logistics involves:</a:t>
            </a:r>
          </a:p>
          <a:p>
            <a:pPr marL="533400" indent="-533400">
              <a:buFontTx/>
              <a:buChar char="•"/>
            </a:pPr>
            <a:r>
              <a:rPr lang="en-US" b="1" smtClean="0"/>
              <a:t>Outbound distribution</a:t>
            </a:r>
            <a:r>
              <a:rPr lang="en-US" smtClean="0"/>
              <a:t>—moving products from the factory to resellers and consumers.</a:t>
            </a:r>
          </a:p>
          <a:p>
            <a:pPr marL="533400" indent="-533400">
              <a:buFontTx/>
              <a:buChar char="•"/>
            </a:pPr>
            <a:r>
              <a:rPr lang="en-US" b="1" smtClean="0"/>
              <a:t>Inbound distribution</a:t>
            </a:r>
            <a:r>
              <a:rPr lang="en-US" smtClean="0"/>
              <a:t>—moving products and materials from suppliers to the factory.</a:t>
            </a:r>
          </a:p>
          <a:p>
            <a:pPr marL="533400" indent="-533400">
              <a:buFontTx/>
              <a:buChar char="•"/>
            </a:pPr>
            <a:r>
              <a:rPr lang="en-US" b="1" smtClean="0"/>
              <a:t>Reverse distribution</a:t>
            </a:r>
            <a:r>
              <a:rPr lang="en-US" smtClean="0"/>
              <a:t>—moving broken, unwanted, or excess products returned by consumers or resellers.</a:t>
            </a:r>
          </a:p>
          <a:p>
            <a:pPr marL="533400" indent="-533400"/>
            <a:endParaRPr 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44D7E7C4-E55C-4388-887E-E7DDCB146972}" type="slidenum">
              <a:rPr lang="en-US"/>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marL="533400" indent="-533400"/>
            <a:r>
              <a:rPr lang="en-US" b="1" smtClean="0"/>
              <a:t>Note to Instructor</a:t>
            </a:r>
          </a:p>
          <a:p>
            <a:pPr marL="533400" indent="-533400"/>
            <a:r>
              <a:rPr lang="en-US" smtClean="0"/>
              <a:t>Marketing logistics involves:</a:t>
            </a:r>
          </a:p>
          <a:p>
            <a:pPr marL="533400" indent="-533400">
              <a:buFontTx/>
              <a:buChar char="•"/>
            </a:pPr>
            <a:r>
              <a:rPr lang="en-US" b="1" smtClean="0"/>
              <a:t>Outbound distribution</a:t>
            </a:r>
            <a:r>
              <a:rPr lang="en-US" smtClean="0"/>
              <a:t>—moving products from the factory to resellers and consumers.</a:t>
            </a:r>
          </a:p>
          <a:p>
            <a:pPr marL="533400" indent="-533400">
              <a:buFontTx/>
              <a:buChar char="•"/>
            </a:pPr>
            <a:r>
              <a:rPr lang="en-US" b="1" smtClean="0"/>
              <a:t>Inbound distribution</a:t>
            </a:r>
            <a:r>
              <a:rPr lang="en-US" smtClean="0"/>
              <a:t>—moving products and materials from suppliers to the factory.</a:t>
            </a:r>
          </a:p>
          <a:p>
            <a:pPr marL="533400" indent="-533400">
              <a:buFontTx/>
              <a:buChar char="•"/>
            </a:pPr>
            <a:r>
              <a:rPr lang="en-US" b="1" smtClean="0"/>
              <a:t>Reverse distribution</a:t>
            </a:r>
            <a:r>
              <a:rPr lang="en-US" smtClean="0"/>
              <a:t>—moving broken, unwanted, or excess products returned by consumers or resellers.</a:t>
            </a:r>
          </a:p>
          <a:p>
            <a:pPr marL="533400" indent="-533400"/>
            <a:endParaRPr 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44D7E7C4-E55C-4388-887E-E7DDCB146972}" type="slidenum">
              <a:rPr lang="en-US"/>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marL="533400" indent="-533400"/>
            <a:r>
              <a:rPr lang="en-US" b="1" smtClean="0"/>
              <a:t>Note to Instructor</a:t>
            </a:r>
          </a:p>
          <a:p>
            <a:pPr marL="533400" indent="-533400"/>
            <a:r>
              <a:rPr lang="en-US" smtClean="0"/>
              <a:t>Marketing logistics involves:</a:t>
            </a:r>
          </a:p>
          <a:p>
            <a:pPr marL="533400" indent="-533400">
              <a:buFontTx/>
              <a:buChar char="•"/>
            </a:pPr>
            <a:r>
              <a:rPr lang="en-US" b="1" smtClean="0"/>
              <a:t>Outbound distribution</a:t>
            </a:r>
            <a:r>
              <a:rPr lang="en-US" smtClean="0"/>
              <a:t>—moving products from the factory to resellers and consumers.</a:t>
            </a:r>
          </a:p>
          <a:p>
            <a:pPr marL="533400" indent="-533400">
              <a:buFontTx/>
              <a:buChar char="•"/>
            </a:pPr>
            <a:r>
              <a:rPr lang="en-US" b="1" smtClean="0"/>
              <a:t>Inbound distribution</a:t>
            </a:r>
            <a:r>
              <a:rPr lang="en-US" smtClean="0"/>
              <a:t>—moving products and materials from suppliers to the factory.</a:t>
            </a:r>
          </a:p>
          <a:p>
            <a:pPr marL="533400" indent="-533400">
              <a:buFontTx/>
              <a:buChar char="•"/>
            </a:pPr>
            <a:r>
              <a:rPr lang="en-US" b="1" smtClean="0"/>
              <a:t>Reverse distribution</a:t>
            </a:r>
            <a:r>
              <a:rPr lang="en-US" smtClean="0"/>
              <a:t>—moving broken, unwanted, or excess products returned by consumers or resellers.</a:t>
            </a:r>
          </a:p>
          <a:p>
            <a:pPr marL="533400" indent="-533400"/>
            <a:endParaRPr 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44D7E7C4-E55C-4388-887E-E7DDCB146972}" type="slidenum">
              <a:rPr lang="en-US"/>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marL="533400" indent="-533400"/>
            <a:r>
              <a:rPr lang="en-US" b="1" smtClean="0"/>
              <a:t>Note to Instructor</a:t>
            </a:r>
          </a:p>
          <a:p>
            <a:pPr marL="533400" indent="-533400"/>
            <a:r>
              <a:rPr lang="en-US" smtClean="0"/>
              <a:t>Marketing logistics involves:</a:t>
            </a:r>
          </a:p>
          <a:p>
            <a:pPr marL="533400" indent="-533400">
              <a:buFontTx/>
              <a:buChar char="•"/>
            </a:pPr>
            <a:r>
              <a:rPr lang="en-US" b="1" smtClean="0"/>
              <a:t>Outbound distribution</a:t>
            </a:r>
            <a:r>
              <a:rPr lang="en-US" smtClean="0"/>
              <a:t>—moving products from the factory to resellers and consumers.</a:t>
            </a:r>
          </a:p>
          <a:p>
            <a:pPr marL="533400" indent="-533400">
              <a:buFontTx/>
              <a:buChar char="•"/>
            </a:pPr>
            <a:r>
              <a:rPr lang="en-US" b="1" smtClean="0"/>
              <a:t>Inbound distribution</a:t>
            </a:r>
            <a:r>
              <a:rPr lang="en-US" smtClean="0"/>
              <a:t>—moving products and materials from suppliers to the factory.</a:t>
            </a:r>
          </a:p>
          <a:p>
            <a:pPr marL="533400" indent="-533400">
              <a:buFontTx/>
              <a:buChar char="•"/>
            </a:pPr>
            <a:r>
              <a:rPr lang="en-US" b="1" smtClean="0"/>
              <a:t>Reverse distribution</a:t>
            </a:r>
            <a:r>
              <a:rPr lang="en-US" smtClean="0"/>
              <a:t>—moving broken, unwanted, or excess products returned by consumers or resellers.</a:t>
            </a:r>
          </a:p>
          <a:p>
            <a:pPr marL="533400" indent="-533400"/>
            <a:endParaRPr 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44D7E7C4-E55C-4388-887E-E7DDCB146972}" type="slidenum">
              <a:rPr lang="en-US"/>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marL="533400" indent="-533400"/>
            <a:r>
              <a:rPr lang="en-US" b="1" smtClean="0"/>
              <a:t>Note to Instructor</a:t>
            </a:r>
          </a:p>
          <a:p>
            <a:pPr marL="533400" indent="-533400"/>
            <a:r>
              <a:rPr lang="en-US" smtClean="0"/>
              <a:t>Marketing logistics involves:</a:t>
            </a:r>
          </a:p>
          <a:p>
            <a:pPr marL="533400" indent="-533400">
              <a:buFontTx/>
              <a:buChar char="•"/>
            </a:pPr>
            <a:r>
              <a:rPr lang="en-US" b="1" smtClean="0"/>
              <a:t>Outbound distribution</a:t>
            </a:r>
            <a:r>
              <a:rPr lang="en-US" smtClean="0"/>
              <a:t>—moving products from the factory to resellers and consumers.</a:t>
            </a:r>
          </a:p>
          <a:p>
            <a:pPr marL="533400" indent="-533400">
              <a:buFontTx/>
              <a:buChar char="•"/>
            </a:pPr>
            <a:r>
              <a:rPr lang="en-US" b="1" smtClean="0"/>
              <a:t>Inbound distribution</a:t>
            </a:r>
            <a:r>
              <a:rPr lang="en-US" smtClean="0"/>
              <a:t>—moving products and materials from suppliers to the factory.</a:t>
            </a:r>
          </a:p>
          <a:p>
            <a:pPr marL="533400" indent="-533400">
              <a:buFontTx/>
              <a:buChar char="•"/>
            </a:pPr>
            <a:r>
              <a:rPr lang="en-US" b="1" smtClean="0"/>
              <a:t>Reverse distribution</a:t>
            </a:r>
            <a:r>
              <a:rPr lang="en-US" smtClean="0"/>
              <a:t>—moving broken, unwanted, or excess products returned by consumers or resellers.</a:t>
            </a:r>
          </a:p>
          <a:p>
            <a:pPr marL="533400" indent="-533400"/>
            <a:endParaRPr 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44D7E7C4-E55C-4388-887E-E7DDCB146972}" type="slidenum">
              <a:rPr lang="en-US"/>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marL="533400" indent="-533400"/>
            <a:r>
              <a:rPr lang="en-US" b="1" smtClean="0"/>
              <a:t>Note to Instructor</a:t>
            </a:r>
          </a:p>
          <a:p>
            <a:pPr marL="533400" indent="-533400"/>
            <a:r>
              <a:rPr lang="en-US" smtClean="0"/>
              <a:t>Marketing logistics involves:</a:t>
            </a:r>
          </a:p>
          <a:p>
            <a:pPr marL="533400" indent="-533400">
              <a:buFontTx/>
              <a:buChar char="•"/>
            </a:pPr>
            <a:r>
              <a:rPr lang="en-US" b="1" smtClean="0"/>
              <a:t>Outbound distribution</a:t>
            </a:r>
            <a:r>
              <a:rPr lang="en-US" smtClean="0"/>
              <a:t>—moving products from the factory to resellers and consumers.</a:t>
            </a:r>
          </a:p>
          <a:p>
            <a:pPr marL="533400" indent="-533400">
              <a:buFontTx/>
              <a:buChar char="•"/>
            </a:pPr>
            <a:r>
              <a:rPr lang="en-US" b="1" smtClean="0"/>
              <a:t>Inbound distribution</a:t>
            </a:r>
            <a:r>
              <a:rPr lang="en-US" smtClean="0"/>
              <a:t>—moving products and materials from suppliers to the factory.</a:t>
            </a:r>
          </a:p>
          <a:p>
            <a:pPr marL="533400" indent="-533400">
              <a:buFontTx/>
              <a:buChar char="•"/>
            </a:pPr>
            <a:r>
              <a:rPr lang="en-US" b="1" smtClean="0"/>
              <a:t>Reverse distribution</a:t>
            </a:r>
            <a:r>
              <a:rPr lang="en-US" smtClean="0"/>
              <a:t>—moving broken, unwanted, or excess products returned by consumers or resellers.</a:t>
            </a:r>
          </a:p>
          <a:p>
            <a:pPr marL="533400" indent="-533400"/>
            <a:endParaRPr 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44D7E7C4-E55C-4388-887E-E7DDCB146972}" type="slidenum">
              <a:rPr lang="en-US"/>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marL="533400" indent="-533400"/>
            <a:r>
              <a:rPr lang="en-US" b="1" smtClean="0"/>
              <a:t>Note to Instructor</a:t>
            </a:r>
          </a:p>
          <a:p>
            <a:pPr marL="533400" indent="-533400"/>
            <a:r>
              <a:rPr lang="en-US" smtClean="0"/>
              <a:t>Marketing logistics involves:</a:t>
            </a:r>
          </a:p>
          <a:p>
            <a:pPr marL="533400" indent="-533400">
              <a:buFontTx/>
              <a:buChar char="•"/>
            </a:pPr>
            <a:r>
              <a:rPr lang="en-US" b="1" smtClean="0"/>
              <a:t>Outbound distribution</a:t>
            </a:r>
            <a:r>
              <a:rPr lang="en-US" smtClean="0"/>
              <a:t>—moving products from the factory to resellers and consumers.</a:t>
            </a:r>
          </a:p>
          <a:p>
            <a:pPr marL="533400" indent="-533400">
              <a:buFontTx/>
              <a:buChar char="•"/>
            </a:pPr>
            <a:r>
              <a:rPr lang="en-US" b="1" smtClean="0"/>
              <a:t>Inbound distribution</a:t>
            </a:r>
            <a:r>
              <a:rPr lang="en-US" smtClean="0"/>
              <a:t>—moving products and materials from suppliers to the factory.</a:t>
            </a:r>
          </a:p>
          <a:p>
            <a:pPr marL="533400" indent="-533400">
              <a:buFontTx/>
              <a:buChar char="•"/>
            </a:pPr>
            <a:r>
              <a:rPr lang="en-US" b="1" smtClean="0"/>
              <a:t>Reverse distribution</a:t>
            </a:r>
            <a:r>
              <a:rPr lang="en-US" smtClean="0"/>
              <a:t>—moving broken, unwanted, or excess products returned by consumers or resellers.</a:t>
            </a:r>
          </a:p>
          <a:p>
            <a:pPr marL="533400" indent="-533400"/>
            <a:endParaRPr 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44D7E7C4-E55C-4388-887E-E7DDCB146972}" type="slidenum">
              <a:rPr lang="en-US"/>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marL="533400" indent="-533400"/>
            <a:r>
              <a:rPr lang="en-US" b="1" smtClean="0"/>
              <a:t>Note to Instructor</a:t>
            </a:r>
          </a:p>
          <a:p>
            <a:pPr marL="533400" indent="-533400"/>
            <a:r>
              <a:rPr lang="en-US" smtClean="0"/>
              <a:t>Marketing logistics involves:</a:t>
            </a:r>
          </a:p>
          <a:p>
            <a:pPr marL="533400" indent="-533400">
              <a:buFontTx/>
              <a:buChar char="•"/>
            </a:pPr>
            <a:r>
              <a:rPr lang="en-US" b="1" smtClean="0"/>
              <a:t>Outbound distribution</a:t>
            </a:r>
            <a:r>
              <a:rPr lang="en-US" smtClean="0"/>
              <a:t>—moving products from the factory to resellers and consumers.</a:t>
            </a:r>
          </a:p>
          <a:p>
            <a:pPr marL="533400" indent="-533400">
              <a:buFontTx/>
              <a:buChar char="•"/>
            </a:pPr>
            <a:r>
              <a:rPr lang="en-US" b="1" smtClean="0"/>
              <a:t>Inbound distribution</a:t>
            </a:r>
            <a:r>
              <a:rPr lang="en-US" smtClean="0"/>
              <a:t>—moving products and materials from suppliers to the factory.</a:t>
            </a:r>
          </a:p>
          <a:p>
            <a:pPr marL="533400" indent="-533400">
              <a:buFontTx/>
              <a:buChar char="•"/>
            </a:pPr>
            <a:r>
              <a:rPr lang="en-US" b="1" smtClean="0"/>
              <a:t>Reverse distribution</a:t>
            </a:r>
            <a:r>
              <a:rPr lang="en-US" smtClean="0"/>
              <a:t>—moving broken, unwanted, or excess products returned by consumers or resellers.</a:t>
            </a:r>
          </a:p>
          <a:p>
            <a:pPr marL="533400" indent="-533400"/>
            <a:endParaRPr 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44D7E7C4-E55C-4388-887E-E7DDCB146972}" type="slidenum">
              <a:rPr lang="en-US"/>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251D37-8117-40E7-A43B-C82A156AD9A7}" type="datetimeFigureOut">
              <a:rPr lang="en-US" smtClean="0"/>
              <a:pPr/>
              <a:t>4/21/2012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251D37-8117-40E7-A43B-C82A156AD9A7}" type="datetimeFigureOut">
              <a:rPr lang="en-US" smtClean="0"/>
              <a:pPr/>
              <a:t>4/21/2012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251D37-8117-40E7-A43B-C82A156AD9A7}" type="datetimeFigureOut">
              <a:rPr lang="en-US" smtClean="0"/>
              <a:pPr/>
              <a:t>4/21/2012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251D37-8117-40E7-A43B-C82A156AD9A7}" type="datetimeFigureOut">
              <a:rPr lang="en-US" smtClean="0"/>
              <a:pPr/>
              <a:t>4/21/2012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251D37-8117-40E7-A43B-C82A156AD9A7}" type="datetimeFigureOut">
              <a:rPr lang="en-US" smtClean="0"/>
              <a:pPr/>
              <a:t>4/21/2012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251D37-8117-40E7-A43B-C82A156AD9A7}" type="datetimeFigureOut">
              <a:rPr lang="en-US" smtClean="0"/>
              <a:pPr/>
              <a:t>4/21/2012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251D37-8117-40E7-A43B-C82A156AD9A7}" type="datetimeFigureOut">
              <a:rPr lang="en-US" smtClean="0"/>
              <a:pPr/>
              <a:t>4/21/2012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251D37-8117-40E7-A43B-C82A156AD9A7}" type="datetimeFigureOut">
              <a:rPr lang="en-US" smtClean="0"/>
              <a:pPr/>
              <a:t>4/21/2012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251D37-8117-40E7-A43B-C82A156AD9A7}" type="datetimeFigureOut">
              <a:rPr lang="en-US" smtClean="0"/>
              <a:pPr/>
              <a:t>4/21/2012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251D37-8117-40E7-A43B-C82A156AD9A7}" type="datetimeFigureOut">
              <a:rPr lang="en-US" smtClean="0"/>
              <a:pPr/>
              <a:t>4/21/2012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251D37-8117-40E7-A43B-C82A156AD9A7}" type="datetimeFigureOut">
              <a:rPr lang="en-US" smtClean="0"/>
              <a:pPr/>
              <a:t>4/21/2012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251D37-8117-40E7-A43B-C82A156AD9A7}" type="datetimeFigureOut">
              <a:rPr lang="en-US" smtClean="0"/>
              <a:pPr/>
              <a:t>4/21/2012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231A6-26A3-486C-8BC3-98B1F012F8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90691"/>
            <a:ext cx="8610600" cy="6124754"/>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12</a:t>
            </a:r>
          </a:p>
          <a:p>
            <a:pPr algn="ctr"/>
            <a:endParaRPr lang="en-US" sz="3600" b="1" i="1" dirty="0" smtClean="0">
              <a:latin typeface="Calibri" charset="0"/>
            </a:endParaRPr>
          </a:p>
          <a:p>
            <a:pPr algn="ctr"/>
            <a:endParaRPr lang="en-US" sz="3600" b="1" i="1" dirty="0" smtClean="0">
              <a:latin typeface="Calibri" charset="0"/>
            </a:endParaRPr>
          </a:p>
          <a:p>
            <a:pPr algn="ctr"/>
            <a:r>
              <a:rPr lang="en-US" sz="4400" b="1" dirty="0" smtClean="0">
                <a:latin typeface="Calibri" charset="0"/>
              </a:rPr>
              <a:t>Marketing Channels:   </a:t>
            </a:r>
          </a:p>
          <a:p>
            <a:pPr algn="ctr"/>
            <a:r>
              <a:rPr lang="en-US" sz="4400" b="1" dirty="0" smtClean="0">
                <a:latin typeface="Calibri" charset="0"/>
              </a:rPr>
              <a:t>Delivering Customer Value</a:t>
            </a:r>
            <a:endParaRPr lang="en-US" sz="4000"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457200" y="2312920"/>
            <a:ext cx="8382000" cy="2850011"/>
          </a:xfrm>
          <a:prstGeom prst="rect">
            <a:avLst/>
          </a:prstGeom>
          <a:noFill/>
          <a:ln>
            <a:solidFill>
              <a:schemeClr val="tx2">
                <a:lumMod val="40000"/>
                <a:lumOff val="60000"/>
              </a:schemeClr>
            </a:solidFill>
          </a:ln>
        </p:spPr>
        <p:txBody>
          <a:bodyPr wrap="square" rtlCol="0">
            <a:spAutoFit/>
          </a:bodyPr>
          <a:lstStyle/>
          <a:p>
            <a:r>
              <a:rPr lang="en-US" dirty="0" smtClean="0">
                <a:latin typeface="Calibri" charset="0"/>
              </a:rPr>
              <a:t>Channel Design Decisions</a:t>
            </a:r>
          </a:p>
          <a:p>
            <a:r>
              <a:rPr lang="en-US" dirty="0" smtClean="0">
                <a:latin typeface="Calibri" charset="0"/>
              </a:rPr>
              <a:t>Channel Management Decisions</a:t>
            </a:r>
          </a:p>
          <a:p>
            <a:r>
              <a:rPr lang="en-US" dirty="0" smtClean="0">
                <a:latin typeface="Calibri" charset="0"/>
              </a:rPr>
              <a:t>Public Policy and Distribution Decisions</a:t>
            </a:r>
          </a:p>
          <a:p>
            <a:r>
              <a:rPr lang="en-US" dirty="0" smtClean="0">
                <a:latin typeface="Calibri" charset="0"/>
              </a:rPr>
              <a:t>Marketing Logistics and Supply Chain Management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Design Decisions</a:t>
            </a:r>
          </a:p>
        </p:txBody>
      </p:sp>
      <p:sp>
        <p:nvSpPr>
          <p:cNvPr id="9" name="Rectangle 3"/>
          <p:cNvSpPr>
            <a:spLocks noGrp="1" noChangeArrowheads="1"/>
          </p:cNvSpPr>
          <p:nvPr>
            <p:ph idx="1"/>
          </p:nvPr>
        </p:nvSpPr>
        <p:spPr>
          <a:xfrm>
            <a:off x="457200" y="1600200"/>
            <a:ext cx="8229600" cy="4525963"/>
          </a:xfrm>
        </p:spPr>
        <p:txBody>
          <a:bodyPr>
            <a:noAutofit/>
          </a:bodyPr>
          <a:lstStyle/>
          <a:p>
            <a:pPr marL="533400" indent="-533400">
              <a:lnSpc>
                <a:spcPts val="3600"/>
              </a:lnSpc>
              <a:spcBef>
                <a:spcPct val="0"/>
              </a:spcBef>
              <a:buNone/>
            </a:pPr>
            <a:r>
              <a:rPr lang="en-US" sz="3600" b="1" dirty="0" smtClean="0">
                <a:latin typeface="+mj-lt"/>
                <a:ea typeface="+mj-ea"/>
                <a:cs typeface="+mj-cs"/>
              </a:rPr>
              <a:t>Marketing Channel Design</a:t>
            </a:r>
          </a:p>
          <a:p>
            <a:pPr marL="533400" indent="-533400">
              <a:lnSpc>
                <a:spcPts val="3600"/>
              </a:lnSpc>
              <a:spcBef>
                <a:spcPct val="0"/>
              </a:spcBef>
            </a:pPr>
            <a:r>
              <a:rPr lang="en-US" dirty="0" smtClean="0">
                <a:latin typeface="+mj-lt"/>
                <a:ea typeface="+mj-ea"/>
                <a:cs typeface="+mj-cs"/>
              </a:rPr>
              <a:t>Designing effective marketing channels by analyzing consumer needs, setting channel objectives, identifying major channel alternatives, and evaluating them. </a:t>
            </a:r>
          </a:p>
          <a:p>
            <a:pPr marL="533400" indent="-533400">
              <a:lnSpc>
                <a:spcPts val="3600"/>
              </a:lnSpc>
              <a:spcBef>
                <a:spcPct val="0"/>
              </a:spcBef>
              <a:buNone/>
            </a:pPr>
            <a:endParaRPr lang="en-US" dirty="0" smtClean="0">
              <a:latin typeface="+mj-lt"/>
              <a:ea typeface="+mj-ea"/>
              <a:cs typeface="+mj-cs"/>
            </a:endParaRPr>
          </a:p>
          <a:p>
            <a:pPr marL="533400" indent="-533400">
              <a:lnSpc>
                <a:spcPts val="3600"/>
              </a:lnSpc>
              <a:spcBef>
                <a:spcPct val="0"/>
              </a:spcBef>
            </a:pPr>
            <a:r>
              <a:rPr lang="en-US" dirty="0" smtClean="0">
                <a:latin typeface="+mj-lt"/>
                <a:ea typeface="+mj-ea"/>
                <a:cs typeface="+mj-cs"/>
              </a:rPr>
              <a:t>For maximum effectiveness, channel analysis and decision making should be more purposeful.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Design Decisions</a:t>
            </a:r>
          </a:p>
        </p:txBody>
      </p:sp>
      <p:graphicFrame>
        <p:nvGraphicFramePr>
          <p:cNvPr id="8" name="Diagram 7"/>
          <p:cNvGraphicFramePr/>
          <p:nvPr/>
        </p:nvGraphicFramePr>
        <p:xfrm>
          <a:off x="0" y="1219200"/>
          <a:ext cx="9144000" cy="5638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Design Decisions</a:t>
            </a:r>
          </a:p>
        </p:txBody>
      </p:sp>
      <p:sp>
        <p:nvSpPr>
          <p:cNvPr id="4" name="Rectangle 3"/>
          <p:cNvSpPr>
            <a:spLocks noGrp="1" noChangeArrowheads="1"/>
          </p:cNvSpPr>
          <p:nvPr>
            <p:ph idx="1"/>
          </p:nvPr>
        </p:nvSpPr>
        <p:spPr>
          <a:xfrm>
            <a:off x="457200" y="1600200"/>
            <a:ext cx="8229600" cy="4525963"/>
          </a:xfrm>
        </p:spPr>
        <p:txBody>
          <a:bodyPr/>
          <a:lstStyle/>
          <a:p>
            <a:pPr marL="533400" indent="-533400" algn="ctr">
              <a:buFontTx/>
              <a:buNone/>
            </a:pPr>
            <a:endParaRPr lang="en-US" sz="2400" b="1" i="1" dirty="0" smtClean="0">
              <a:solidFill>
                <a:srgbClr val="1A643E"/>
              </a:solidFill>
              <a:latin typeface="Times New Roman" charset="0"/>
            </a:endParaRPr>
          </a:p>
          <a:p>
            <a:pPr marL="533400" indent="-533400"/>
            <a:r>
              <a:rPr lang="en-US" dirty="0" smtClean="0">
                <a:latin typeface="Calibri" charset="0"/>
              </a:rPr>
              <a:t>Designing marketing channels starts with finding out what target consumer wants from the channel. </a:t>
            </a:r>
          </a:p>
          <a:p>
            <a:pPr marL="533400" indent="-533400"/>
            <a:r>
              <a:rPr lang="en-US" dirty="0" smtClean="0">
                <a:latin typeface="Calibri" charset="0"/>
              </a:rPr>
              <a:t>The faster the delivery, the greater the assortment provided, and the more the add-on services supplied, the greater the channel’s service level. </a:t>
            </a:r>
          </a:p>
        </p:txBody>
      </p:sp>
      <p:sp>
        <p:nvSpPr>
          <p:cNvPr id="5" name="Text Placeholder 3"/>
          <p:cNvSpPr>
            <a:spLocks noGrp="1"/>
          </p:cNvSpPr>
          <p:nvPr>
            <p:ph type="body" sz="quarter" idx="13"/>
          </p:nvPr>
        </p:nvSpPr>
        <p:spPr>
          <a:xfrm>
            <a:off x="914400" y="1143000"/>
            <a:ext cx="7162800" cy="381000"/>
          </a:xfrm>
        </p:spPr>
        <p:txBody>
          <a:bodyPr>
            <a:normAutofit fontScale="77500" lnSpcReduction="20000"/>
          </a:bodyPr>
          <a:lstStyle/>
          <a:p>
            <a:pPr>
              <a:spcBef>
                <a:spcPct val="0"/>
              </a:spcBef>
            </a:pPr>
            <a:r>
              <a:rPr lang="en-US" dirty="0" smtClean="0">
                <a:solidFill>
                  <a:schemeClr val="tx1"/>
                </a:solidFill>
                <a:latin typeface="Arial" charset="0"/>
              </a:rPr>
              <a:t>Analyzing Consumer Needs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Design Decisions</a:t>
            </a:r>
          </a:p>
        </p:txBody>
      </p:sp>
      <p:sp>
        <p:nvSpPr>
          <p:cNvPr id="4" name="Rectangle 3"/>
          <p:cNvSpPr>
            <a:spLocks noGrp="1" noChangeArrowheads="1"/>
          </p:cNvSpPr>
          <p:nvPr>
            <p:ph idx="1"/>
          </p:nvPr>
        </p:nvSpPr>
        <p:spPr>
          <a:xfrm>
            <a:off x="457200" y="1600200"/>
            <a:ext cx="8229600" cy="4525963"/>
          </a:xfrm>
        </p:spPr>
        <p:txBody>
          <a:bodyPr>
            <a:normAutofit/>
          </a:bodyPr>
          <a:lstStyle/>
          <a:p>
            <a:pPr marL="533400" indent="-533400" algn="ctr">
              <a:buFontTx/>
              <a:buNone/>
            </a:pPr>
            <a:endParaRPr lang="en-US" b="1" i="1" dirty="0" smtClean="0">
              <a:solidFill>
                <a:srgbClr val="1A643E"/>
              </a:solidFill>
              <a:latin typeface="Times New Roman" charset="0"/>
            </a:endParaRPr>
          </a:p>
          <a:p>
            <a:pPr marL="533400" indent="-533400"/>
            <a:r>
              <a:rPr lang="en-US" dirty="0" smtClean="0">
                <a:latin typeface="Calibri" charset="0"/>
              </a:rPr>
              <a:t>Targeted levels of customer service</a:t>
            </a:r>
          </a:p>
          <a:p>
            <a:pPr marL="533400" indent="-533400"/>
            <a:r>
              <a:rPr lang="en-US" dirty="0" smtClean="0">
                <a:latin typeface="Calibri" charset="0"/>
              </a:rPr>
              <a:t>What segments to serve</a:t>
            </a:r>
          </a:p>
          <a:p>
            <a:pPr marL="533400" indent="-533400"/>
            <a:r>
              <a:rPr lang="en-US" dirty="0" smtClean="0">
                <a:latin typeface="Calibri" charset="0"/>
              </a:rPr>
              <a:t>Best channels to use</a:t>
            </a:r>
          </a:p>
          <a:p>
            <a:pPr marL="533400" indent="-533400"/>
            <a:r>
              <a:rPr lang="en-US" dirty="0" smtClean="0">
                <a:latin typeface="Calibri" charset="0"/>
              </a:rPr>
              <a:t>Minimizing the cost of meeting customer service requirements</a:t>
            </a:r>
          </a:p>
        </p:txBody>
      </p:sp>
      <p:sp>
        <p:nvSpPr>
          <p:cNvPr id="5" name="Text Placeholder 3"/>
          <p:cNvSpPr>
            <a:spLocks noGrp="1"/>
          </p:cNvSpPr>
          <p:nvPr>
            <p:ph type="body" sz="quarter" idx="13"/>
          </p:nvPr>
        </p:nvSpPr>
        <p:spPr>
          <a:xfrm>
            <a:off x="914400" y="1143000"/>
            <a:ext cx="7162800" cy="381000"/>
          </a:xfrm>
        </p:spPr>
        <p:txBody>
          <a:bodyPr>
            <a:normAutofit fontScale="77500" lnSpcReduction="20000"/>
          </a:bodyPr>
          <a:lstStyle/>
          <a:p>
            <a:pPr>
              <a:spcBef>
                <a:spcPct val="0"/>
              </a:spcBef>
            </a:pPr>
            <a:r>
              <a:rPr lang="en-US" dirty="0" smtClean="0">
                <a:solidFill>
                  <a:schemeClr val="tx1"/>
                </a:solidFill>
                <a:latin typeface="Arial" charset="0"/>
              </a:rPr>
              <a:t>Setting Channel Objectives</a:t>
            </a:r>
          </a:p>
          <a:p>
            <a:pPr>
              <a:spcBef>
                <a:spcPct val="0"/>
              </a:spcBef>
            </a:pPr>
            <a:endParaRPr lang="en-US" dirty="0" smtClean="0">
              <a:solidFill>
                <a:schemeClr val="tx1"/>
              </a:solidFill>
              <a:latin typeface="Arial"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Design Decisions</a:t>
            </a:r>
          </a:p>
        </p:txBody>
      </p:sp>
      <p:sp>
        <p:nvSpPr>
          <p:cNvPr id="4" name="Rectangle 3"/>
          <p:cNvSpPr>
            <a:spLocks noGrp="1" noChangeArrowheads="1"/>
          </p:cNvSpPr>
          <p:nvPr>
            <p:ph idx="1"/>
          </p:nvPr>
        </p:nvSpPr>
        <p:spPr>
          <a:xfrm>
            <a:off x="457200" y="1600200"/>
            <a:ext cx="8229600" cy="4525963"/>
          </a:xfrm>
        </p:spPr>
        <p:txBody>
          <a:bodyPr>
            <a:normAutofit/>
          </a:bodyPr>
          <a:lstStyle/>
          <a:p>
            <a:endParaRPr lang="en-US" dirty="0" smtClean="0">
              <a:latin typeface="Calibri" charset="0"/>
            </a:endParaRPr>
          </a:p>
          <a:p>
            <a:r>
              <a:rPr lang="en-US" dirty="0" smtClean="0">
                <a:latin typeface="Calibri" charset="0"/>
              </a:rPr>
              <a:t>Types of intermediaries</a:t>
            </a:r>
          </a:p>
          <a:p>
            <a:r>
              <a:rPr lang="en-US" dirty="0" smtClean="0">
                <a:latin typeface="Calibri" charset="0"/>
              </a:rPr>
              <a:t>Number of marketing intermediaries</a:t>
            </a:r>
          </a:p>
          <a:p>
            <a:r>
              <a:rPr lang="en-US" dirty="0" smtClean="0">
                <a:latin typeface="Calibri" charset="0"/>
              </a:rPr>
              <a:t>Responsibilities of channel members</a:t>
            </a:r>
          </a:p>
        </p:txBody>
      </p:sp>
      <p:sp>
        <p:nvSpPr>
          <p:cNvPr id="5" name="Text Placeholder 3"/>
          <p:cNvSpPr>
            <a:spLocks noGrp="1"/>
          </p:cNvSpPr>
          <p:nvPr>
            <p:ph type="body" sz="quarter" idx="13"/>
          </p:nvPr>
        </p:nvSpPr>
        <p:spPr>
          <a:xfrm>
            <a:off x="914400" y="1143000"/>
            <a:ext cx="7162800" cy="381000"/>
          </a:xfrm>
        </p:spPr>
        <p:txBody>
          <a:bodyPr>
            <a:normAutofit fontScale="77500" lnSpcReduction="20000"/>
          </a:bodyPr>
          <a:lstStyle/>
          <a:p>
            <a:pPr>
              <a:spcBef>
                <a:spcPct val="0"/>
              </a:spcBef>
            </a:pPr>
            <a:r>
              <a:rPr lang="en-US" dirty="0" smtClean="0">
                <a:solidFill>
                  <a:schemeClr val="tx1"/>
                </a:solidFill>
                <a:latin typeface="Arial" charset="0"/>
              </a:rPr>
              <a:t>Identifying Major Alternatives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Design Decisions</a:t>
            </a:r>
          </a:p>
        </p:txBody>
      </p:sp>
      <p:sp>
        <p:nvSpPr>
          <p:cNvPr id="5" name="Text Placeholder 3"/>
          <p:cNvSpPr>
            <a:spLocks noGrp="1"/>
          </p:cNvSpPr>
          <p:nvPr>
            <p:ph type="body" sz="quarter" idx="13"/>
          </p:nvPr>
        </p:nvSpPr>
        <p:spPr>
          <a:xfrm>
            <a:off x="914400" y="1143000"/>
            <a:ext cx="7162800" cy="381000"/>
          </a:xfrm>
        </p:spPr>
        <p:txBody>
          <a:bodyPr>
            <a:normAutofit fontScale="77500" lnSpcReduction="20000"/>
          </a:bodyPr>
          <a:lstStyle/>
          <a:p>
            <a:pPr>
              <a:spcBef>
                <a:spcPct val="0"/>
              </a:spcBef>
            </a:pPr>
            <a:r>
              <a:rPr lang="en-US" dirty="0" smtClean="0">
                <a:solidFill>
                  <a:schemeClr val="tx1"/>
                </a:solidFill>
                <a:latin typeface="Arial" charset="0"/>
              </a:rPr>
              <a:t>Identifying Major Alternatives</a:t>
            </a:r>
          </a:p>
        </p:txBody>
      </p:sp>
      <p:graphicFrame>
        <p:nvGraphicFramePr>
          <p:cNvPr id="6" name="Diagram 5"/>
          <p:cNvGraphicFramePr/>
          <p:nvPr/>
        </p:nvGraphicFramePr>
        <p:xfrm>
          <a:off x="685800" y="1600200"/>
          <a:ext cx="80010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Design Decisions</a:t>
            </a:r>
          </a:p>
        </p:txBody>
      </p:sp>
      <p:sp>
        <p:nvSpPr>
          <p:cNvPr id="5" name="Text Placeholder 3"/>
          <p:cNvSpPr>
            <a:spLocks noGrp="1"/>
          </p:cNvSpPr>
          <p:nvPr>
            <p:ph type="body" sz="quarter" idx="13"/>
          </p:nvPr>
        </p:nvSpPr>
        <p:spPr>
          <a:xfrm>
            <a:off x="914400" y="1143000"/>
            <a:ext cx="7162800" cy="381000"/>
          </a:xfrm>
        </p:spPr>
        <p:txBody>
          <a:bodyPr>
            <a:normAutofit fontScale="77500" lnSpcReduction="20000"/>
          </a:bodyPr>
          <a:lstStyle/>
          <a:p>
            <a:pPr>
              <a:spcBef>
                <a:spcPct val="0"/>
              </a:spcBef>
            </a:pPr>
            <a:r>
              <a:rPr lang="en-US" dirty="0" smtClean="0">
                <a:solidFill>
                  <a:schemeClr val="tx1"/>
                </a:solidFill>
                <a:latin typeface="Arial" charset="0"/>
              </a:rPr>
              <a:t>Evaluating the Major Alternatives</a:t>
            </a:r>
          </a:p>
        </p:txBody>
      </p:sp>
      <p:sp>
        <p:nvSpPr>
          <p:cNvPr id="7" name="Rectangle 3"/>
          <p:cNvSpPr>
            <a:spLocks noGrp="1" noChangeArrowheads="1"/>
          </p:cNvSpPr>
          <p:nvPr>
            <p:ph idx="1"/>
          </p:nvPr>
        </p:nvSpPr>
        <p:spPr>
          <a:xfrm>
            <a:off x="304800" y="1981200"/>
            <a:ext cx="8610600" cy="4114800"/>
          </a:xfrm>
        </p:spPr>
        <p:txBody>
          <a:bodyPr>
            <a:normAutofit/>
          </a:bodyPr>
          <a:lstStyle/>
          <a:p>
            <a:endParaRPr lang="en-US" sz="3600" dirty="0" smtClean="0">
              <a:latin typeface="Calibri" charset="0"/>
            </a:endParaRPr>
          </a:p>
          <a:p>
            <a:pPr>
              <a:buFontTx/>
              <a:buNone/>
            </a:pPr>
            <a:r>
              <a:rPr lang="en-US" sz="3600" dirty="0" smtClean="0">
                <a:latin typeface="Calibri" charset="0"/>
              </a:rPr>
              <a:t>Each alternative should be evaluated against:</a:t>
            </a:r>
          </a:p>
          <a:p>
            <a:pPr lvl="1"/>
            <a:r>
              <a:rPr lang="en-US" sz="3200" dirty="0" smtClean="0">
                <a:latin typeface="Calibri" charset="0"/>
              </a:rPr>
              <a:t>Economic criteria</a:t>
            </a:r>
          </a:p>
          <a:p>
            <a:pPr lvl="1"/>
            <a:r>
              <a:rPr lang="en-US" sz="3200" dirty="0" smtClean="0">
                <a:latin typeface="Calibri" charset="0"/>
              </a:rPr>
              <a:t>Control</a:t>
            </a:r>
          </a:p>
          <a:p>
            <a:pPr lvl="1"/>
            <a:r>
              <a:rPr lang="en-US" sz="3200" dirty="0" smtClean="0">
                <a:latin typeface="Calibri" charset="0"/>
              </a:rPr>
              <a:t>Adaptive criteria</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Design Decisions</a:t>
            </a:r>
          </a:p>
        </p:txBody>
      </p:sp>
      <p:sp>
        <p:nvSpPr>
          <p:cNvPr id="5" name="Text Placeholder 3"/>
          <p:cNvSpPr>
            <a:spLocks noGrp="1"/>
          </p:cNvSpPr>
          <p:nvPr>
            <p:ph type="body" sz="quarter" idx="13"/>
          </p:nvPr>
        </p:nvSpPr>
        <p:spPr>
          <a:xfrm>
            <a:off x="914400" y="1143000"/>
            <a:ext cx="7162800" cy="381000"/>
          </a:xfrm>
        </p:spPr>
        <p:txBody>
          <a:bodyPr>
            <a:noAutofit/>
          </a:bodyPr>
          <a:lstStyle/>
          <a:p>
            <a:r>
              <a:rPr lang="en-US" sz="2400" dirty="0" smtClean="0">
                <a:solidFill>
                  <a:schemeClr val="tx1"/>
                </a:solidFill>
              </a:rPr>
              <a:t>Designing International Distribution Channels</a:t>
            </a:r>
            <a:endParaRPr lang="en-US" sz="2000" dirty="0">
              <a:solidFill>
                <a:schemeClr val="tx1"/>
              </a:solidFill>
            </a:endParaRPr>
          </a:p>
        </p:txBody>
      </p:sp>
      <p:sp>
        <p:nvSpPr>
          <p:cNvPr id="7" name="Rectangle 3"/>
          <p:cNvSpPr>
            <a:spLocks noGrp="1" noChangeArrowheads="1"/>
          </p:cNvSpPr>
          <p:nvPr>
            <p:ph idx="1"/>
          </p:nvPr>
        </p:nvSpPr>
        <p:spPr>
          <a:xfrm>
            <a:off x="609600" y="1981200"/>
            <a:ext cx="8153400" cy="4114800"/>
          </a:xfrm>
        </p:spPr>
        <p:txBody>
          <a:bodyPr>
            <a:normAutofit/>
          </a:bodyPr>
          <a:lstStyle/>
          <a:p>
            <a:endParaRPr lang="en-US" dirty="0" smtClean="0">
              <a:latin typeface="Calibri" charset="0"/>
            </a:endParaRPr>
          </a:p>
          <a:p>
            <a:r>
              <a:rPr lang="en-US" dirty="0" smtClean="0">
                <a:latin typeface="Calibri" charset="0"/>
              </a:rPr>
              <a:t>Channel systems can vary from country to country</a:t>
            </a:r>
          </a:p>
          <a:p>
            <a:r>
              <a:rPr lang="en-US" dirty="0" smtClean="0">
                <a:latin typeface="Calibri" charset="0"/>
              </a:rPr>
              <a:t>Must be able to adapt channel strategies to the existing structures within each country</a:t>
            </a:r>
          </a:p>
          <a:p>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r>
              <a:rPr lang="en-US" b="1" dirty="0" smtClean="0"/>
              <a:t>Channel Management Decisions</a:t>
            </a:r>
          </a:p>
        </p:txBody>
      </p:sp>
      <p:graphicFrame>
        <p:nvGraphicFramePr>
          <p:cNvPr id="4" name="Diagram 3"/>
          <p:cNvGraphicFramePr/>
          <p:nvPr/>
        </p:nvGraphicFramePr>
        <p:xfrm>
          <a:off x="247650" y="1524000"/>
          <a:ext cx="866775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r>
              <a:rPr lang="en-US" b="1" dirty="0" smtClean="0"/>
              <a:t>Channel Management Decisions</a:t>
            </a:r>
          </a:p>
        </p:txBody>
      </p:sp>
      <p:sp>
        <p:nvSpPr>
          <p:cNvPr id="5" name="Text Placeholder 3"/>
          <p:cNvSpPr txBox="1">
            <a:spLocks/>
          </p:cNvSpPr>
          <p:nvPr/>
        </p:nvSpPr>
        <p:spPr>
          <a:xfrm>
            <a:off x="914400" y="11430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Selecting Channel</a:t>
            </a:r>
            <a:r>
              <a:rPr kumimoji="0" lang="en-US" sz="2400" b="1" i="0" u="none" strike="noStrike" kern="1200" cap="none" spc="0" normalizeH="0" noProof="0" dirty="0" smtClean="0">
                <a:ln>
                  <a:noFill/>
                </a:ln>
                <a:solidFill>
                  <a:schemeClr val="tx1"/>
                </a:solidFill>
                <a:effectLst/>
                <a:uLnTx/>
                <a:uFillTx/>
                <a:latin typeface="+mn-lt"/>
                <a:ea typeface="+mn-ea"/>
                <a:cs typeface="+mn-cs"/>
              </a:rPr>
              <a:t> Members</a:t>
            </a:r>
            <a:endParaRPr kumimoji="0" lang="en-US" sz="2000" b="1" i="0" u="none" strike="noStrike" kern="1200" cap="none" spc="0" normalizeH="0" baseline="0" noProof="0" dirty="0">
              <a:ln>
                <a:noFill/>
              </a:ln>
              <a:solidFill>
                <a:schemeClr val="tx1"/>
              </a:solidFill>
              <a:effectLst/>
              <a:uLnTx/>
              <a:uFillTx/>
              <a:latin typeface="+mn-lt"/>
              <a:ea typeface="+mn-ea"/>
              <a:cs typeface="+mn-cs"/>
            </a:endParaRPr>
          </a:p>
        </p:txBody>
      </p:sp>
      <p:sp>
        <p:nvSpPr>
          <p:cNvPr id="6" name="Rectangle 3"/>
          <p:cNvSpPr>
            <a:spLocks noGrp="1" noChangeArrowheads="1"/>
          </p:cNvSpPr>
          <p:nvPr>
            <p:ph idx="1"/>
          </p:nvPr>
        </p:nvSpPr>
        <p:spPr>
          <a:xfrm>
            <a:off x="609600" y="1981200"/>
            <a:ext cx="8153400" cy="4114800"/>
          </a:xfrm>
        </p:spPr>
        <p:txBody>
          <a:bodyPr>
            <a:normAutofit/>
          </a:bodyPr>
          <a:lstStyle/>
          <a:p>
            <a:endParaRPr lang="en-US" dirty="0" smtClean="0">
              <a:latin typeface="Calibri" charset="0"/>
            </a:endParaRPr>
          </a:p>
          <a:p>
            <a:r>
              <a:rPr lang="en-US" dirty="0" smtClean="0">
                <a:latin typeface="Calibri" charset="0"/>
              </a:rPr>
              <a:t>Producers vary in their ability to attract qualified marketing intermediaries. </a:t>
            </a:r>
          </a:p>
          <a:p>
            <a:r>
              <a:rPr lang="en-US" dirty="0" smtClean="0">
                <a:latin typeface="Calibri" charset="0"/>
              </a:rPr>
              <a:t>When selecting intermediaries, the company should determine what characteristics distinguish the better ones.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r>
              <a:rPr lang="en-US" b="1" dirty="0" smtClean="0"/>
              <a:t>Channel Management Decisions</a:t>
            </a:r>
          </a:p>
        </p:txBody>
      </p:sp>
      <p:sp>
        <p:nvSpPr>
          <p:cNvPr id="5" name="Text Placeholder 3"/>
          <p:cNvSpPr txBox="1">
            <a:spLocks/>
          </p:cNvSpPr>
          <p:nvPr/>
        </p:nvSpPr>
        <p:spPr>
          <a:xfrm>
            <a:off x="914400" y="11430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Managing and Motivating</a:t>
            </a:r>
            <a:r>
              <a:rPr kumimoji="0" lang="en-US" sz="2400" b="1" i="0" u="none" strike="noStrike" kern="1200" cap="none" spc="0" normalizeH="0" noProof="0" dirty="0" smtClean="0">
                <a:ln>
                  <a:noFill/>
                </a:ln>
                <a:solidFill>
                  <a:schemeClr val="tx1"/>
                </a:solidFill>
                <a:effectLst/>
                <a:uLnTx/>
                <a:uFillTx/>
                <a:latin typeface="+mn-lt"/>
                <a:ea typeface="+mn-ea"/>
                <a:cs typeface="+mn-cs"/>
              </a:rPr>
              <a:t> Channel Members</a:t>
            </a:r>
            <a:endParaRPr kumimoji="0" lang="en-US" sz="2000" b="1" i="0" u="none" strike="noStrike" kern="1200" cap="none" spc="0" normalizeH="0" baseline="0" noProof="0" dirty="0">
              <a:ln>
                <a:noFill/>
              </a:ln>
              <a:solidFill>
                <a:schemeClr val="tx1"/>
              </a:solidFill>
              <a:effectLst/>
              <a:uLnTx/>
              <a:uFillTx/>
              <a:latin typeface="+mn-lt"/>
              <a:ea typeface="+mn-ea"/>
              <a:cs typeface="+mn-cs"/>
            </a:endParaRPr>
          </a:p>
        </p:txBody>
      </p:sp>
      <p:sp>
        <p:nvSpPr>
          <p:cNvPr id="6" name="Rectangle 3"/>
          <p:cNvSpPr>
            <a:spLocks noGrp="1" noChangeArrowheads="1"/>
          </p:cNvSpPr>
          <p:nvPr>
            <p:ph idx="1"/>
          </p:nvPr>
        </p:nvSpPr>
        <p:spPr>
          <a:xfrm>
            <a:off x="609600" y="1981200"/>
            <a:ext cx="8153400" cy="4114800"/>
          </a:xfrm>
        </p:spPr>
        <p:txBody>
          <a:bodyPr>
            <a:normAutofit/>
          </a:bodyPr>
          <a:lstStyle/>
          <a:p>
            <a:r>
              <a:rPr lang="en-US" dirty="0" smtClean="0">
                <a:latin typeface="Calibri" charset="0"/>
              </a:rPr>
              <a:t>Once selected, channel members must be continuously managed and motivated to do their best. </a:t>
            </a:r>
          </a:p>
          <a:p>
            <a:r>
              <a:rPr lang="en-US" dirty="0" smtClean="0">
                <a:latin typeface="Calibri" charset="0"/>
              </a:rPr>
              <a:t>The company must sell not only through intermediaries but to and with them. </a:t>
            </a:r>
          </a:p>
          <a:p>
            <a:r>
              <a:rPr lang="en-US" dirty="0" smtClean="0">
                <a:latin typeface="Calibri" charset="0"/>
              </a:rPr>
              <a:t>Most companies see their intermediaries as first-line customers and partners.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r>
              <a:rPr lang="en-US" b="1" dirty="0" smtClean="0"/>
              <a:t>Channel Management Decisions</a:t>
            </a:r>
          </a:p>
        </p:txBody>
      </p:sp>
      <p:sp>
        <p:nvSpPr>
          <p:cNvPr id="5" name="Text Placeholder 3"/>
          <p:cNvSpPr txBox="1">
            <a:spLocks/>
          </p:cNvSpPr>
          <p:nvPr/>
        </p:nvSpPr>
        <p:spPr>
          <a:xfrm>
            <a:off x="914400" y="11430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Managing and Motivating</a:t>
            </a:r>
            <a:r>
              <a:rPr kumimoji="0" lang="en-US" sz="2400" b="1" i="0" u="none" strike="noStrike" kern="1200" cap="none" spc="0" normalizeH="0" noProof="0" dirty="0" smtClean="0">
                <a:ln>
                  <a:noFill/>
                </a:ln>
                <a:solidFill>
                  <a:schemeClr val="tx1"/>
                </a:solidFill>
                <a:effectLst/>
                <a:uLnTx/>
                <a:uFillTx/>
                <a:latin typeface="+mn-lt"/>
                <a:ea typeface="+mn-ea"/>
                <a:cs typeface="+mn-cs"/>
              </a:rPr>
              <a:t> Channel Members</a:t>
            </a:r>
            <a:endParaRPr kumimoji="0" lang="en-US" sz="2000" b="1" i="0" u="none" strike="noStrike" kern="1200" cap="none" spc="0" normalizeH="0" baseline="0" noProof="0" dirty="0">
              <a:ln>
                <a:noFill/>
              </a:ln>
              <a:solidFill>
                <a:schemeClr val="tx1"/>
              </a:solidFill>
              <a:effectLst/>
              <a:uLnTx/>
              <a:uFillTx/>
              <a:latin typeface="+mn-lt"/>
              <a:ea typeface="+mn-ea"/>
              <a:cs typeface="+mn-cs"/>
            </a:endParaRPr>
          </a:p>
        </p:txBody>
      </p:sp>
      <p:sp>
        <p:nvSpPr>
          <p:cNvPr id="6" name="Rectangle 3"/>
          <p:cNvSpPr>
            <a:spLocks noGrp="1" noChangeArrowheads="1"/>
          </p:cNvSpPr>
          <p:nvPr>
            <p:ph idx="1"/>
          </p:nvPr>
        </p:nvSpPr>
        <p:spPr>
          <a:xfrm>
            <a:off x="609600" y="1981200"/>
            <a:ext cx="8153400" cy="4114800"/>
          </a:xfrm>
        </p:spPr>
        <p:txBody>
          <a:bodyPr>
            <a:normAutofit/>
          </a:bodyPr>
          <a:lstStyle/>
          <a:p>
            <a:r>
              <a:rPr lang="en-US" dirty="0" smtClean="0">
                <a:latin typeface="Calibri" charset="0"/>
              </a:rPr>
              <a:t>In managing the channels, a company must convince the distributors that they can succeed better by working together as a cohesive system. </a:t>
            </a:r>
          </a:p>
          <a:p>
            <a:r>
              <a:rPr lang="en-US" dirty="0" smtClean="0">
                <a:latin typeface="Calibri" charset="0"/>
              </a:rPr>
              <a:t>Many companies are now installing high-tech partner relationship management systems to coordinate their whole-channel marketing efforts.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r>
              <a:rPr lang="en-US" b="1" dirty="0" smtClean="0"/>
              <a:t>Channel Management Decisions</a:t>
            </a:r>
          </a:p>
        </p:txBody>
      </p:sp>
      <p:sp>
        <p:nvSpPr>
          <p:cNvPr id="5" name="Text Placeholder 3"/>
          <p:cNvSpPr txBox="1">
            <a:spLocks/>
          </p:cNvSpPr>
          <p:nvPr/>
        </p:nvSpPr>
        <p:spPr>
          <a:xfrm>
            <a:off x="914400" y="11430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400" b="1" i="0" u="none" strike="noStrike" kern="1200" cap="none" spc="0" normalizeH="0" noProof="0" dirty="0" smtClean="0">
                <a:ln>
                  <a:noFill/>
                </a:ln>
                <a:solidFill>
                  <a:schemeClr val="tx1"/>
                </a:solidFill>
                <a:effectLst/>
                <a:uLnTx/>
                <a:uFillTx/>
                <a:latin typeface="+mn-lt"/>
                <a:ea typeface="+mn-ea"/>
                <a:cs typeface="+mn-cs"/>
              </a:rPr>
              <a:t>Evaluating Channel Members</a:t>
            </a:r>
            <a:endParaRPr kumimoji="0" lang="en-US" sz="2000" b="1" i="0" u="none" strike="noStrike" kern="1200" cap="none" spc="0" normalizeH="0" baseline="0" noProof="0" dirty="0">
              <a:ln>
                <a:noFill/>
              </a:ln>
              <a:solidFill>
                <a:schemeClr val="tx1"/>
              </a:solidFill>
              <a:effectLst/>
              <a:uLnTx/>
              <a:uFillTx/>
              <a:latin typeface="+mn-lt"/>
              <a:ea typeface="+mn-ea"/>
              <a:cs typeface="+mn-cs"/>
            </a:endParaRPr>
          </a:p>
        </p:txBody>
      </p:sp>
      <p:sp>
        <p:nvSpPr>
          <p:cNvPr id="6" name="Rectangle 3"/>
          <p:cNvSpPr>
            <a:spLocks noGrp="1" noChangeArrowheads="1"/>
          </p:cNvSpPr>
          <p:nvPr>
            <p:ph idx="1"/>
          </p:nvPr>
        </p:nvSpPr>
        <p:spPr>
          <a:xfrm>
            <a:off x="304800" y="1981200"/>
            <a:ext cx="8610600" cy="4648200"/>
          </a:xfrm>
        </p:spPr>
        <p:txBody>
          <a:bodyPr>
            <a:normAutofit/>
          </a:bodyPr>
          <a:lstStyle/>
          <a:p>
            <a:r>
              <a:rPr lang="en-US" dirty="0" smtClean="0">
                <a:latin typeface="Calibri" charset="0"/>
              </a:rPr>
              <a:t>The producer must check the channel members performance against standards such as sales quotas, average inventory level, customer delivery time, treatment of damaged and lost goods, cooperation in company promotions and training programs, and services to customers. </a:t>
            </a:r>
          </a:p>
          <a:p>
            <a:r>
              <a:rPr lang="en-US" dirty="0" smtClean="0">
                <a:latin typeface="Calibri" charset="0"/>
              </a:rPr>
              <a:t>Company should recognize and reward intermediaries who are performing well and adding good value for customers.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52400" y="228600"/>
            <a:ext cx="8839200" cy="1143000"/>
          </a:xfrm>
        </p:spPr>
        <p:txBody>
          <a:bodyPr>
            <a:noAutofit/>
          </a:bodyPr>
          <a:lstStyle/>
          <a:p>
            <a:r>
              <a:rPr lang="en-US" b="1" dirty="0" smtClean="0"/>
              <a:t>Public Policy &amp; Distribution Decisions</a:t>
            </a:r>
          </a:p>
        </p:txBody>
      </p:sp>
      <p:sp>
        <p:nvSpPr>
          <p:cNvPr id="74755" name="Rectangle 3"/>
          <p:cNvSpPr>
            <a:spLocks noGrp="1" noChangeArrowheads="1"/>
          </p:cNvSpPr>
          <p:nvPr>
            <p:ph idx="1"/>
          </p:nvPr>
        </p:nvSpPr>
        <p:spPr/>
        <p:txBody>
          <a:bodyPr>
            <a:normAutofit/>
          </a:bodyPr>
          <a:lstStyle/>
          <a:p>
            <a:pPr marL="533400" indent="-533400"/>
            <a:endParaRPr lang="en-US" b="1" dirty="0" smtClean="0">
              <a:latin typeface="Calibri" charset="0"/>
            </a:endParaRPr>
          </a:p>
          <a:p>
            <a:pPr marL="533400" indent="-533400"/>
            <a:r>
              <a:rPr lang="en-US" b="1" dirty="0" smtClean="0">
                <a:latin typeface="Calibri" charset="0"/>
              </a:rPr>
              <a:t>Exclusive distribution</a:t>
            </a:r>
            <a:r>
              <a:rPr lang="en-US" dirty="0" smtClean="0">
                <a:latin typeface="Calibri" charset="0"/>
              </a:rPr>
              <a:t> is when the seller allows only certain outlets to carry its products</a:t>
            </a:r>
          </a:p>
          <a:p>
            <a:pPr marL="533400" indent="-533400"/>
            <a:endParaRPr lang="en-US" dirty="0" smtClean="0">
              <a:latin typeface="Calibri" charset="0"/>
            </a:endParaRPr>
          </a:p>
          <a:p>
            <a:pPr marL="533400" indent="-533400"/>
            <a:r>
              <a:rPr lang="en-US" b="1" dirty="0" smtClean="0">
                <a:latin typeface="Calibri" charset="0"/>
              </a:rPr>
              <a:t>Exclusive dealing</a:t>
            </a:r>
            <a:r>
              <a:rPr lang="en-US" dirty="0" smtClean="0">
                <a:latin typeface="Calibri" charset="0"/>
              </a:rPr>
              <a:t> is when the seller requires that the sellers not handle competitor’s products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idx="1"/>
          </p:nvPr>
        </p:nvSpPr>
        <p:spPr/>
        <p:txBody>
          <a:bodyPr>
            <a:normAutofit/>
          </a:bodyPr>
          <a:lstStyle/>
          <a:p>
            <a:pPr marL="533400" indent="-533400">
              <a:lnSpc>
                <a:spcPct val="90000"/>
              </a:lnSpc>
            </a:pPr>
            <a:endParaRPr lang="en-US" b="1" dirty="0" smtClean="0">
              <a:latin typeface="Calibri" charset="0"/>
            </a:endParaRPr>
          </a:p>
          <a:p>
            <a:pPr marL="533400" indent="-533400">
              <a:lnSpc>
                <a:spcPct val="90000"/>
              </a:lnSpc>
            </a:pPr>
            <a:r>
              <a:rPr lang="en-US" b="1" dirty="0" smtClean="0">
                <a:latin typeface="Calibri" charset="0"/>
              </a:rPr>
              <a:t>Exclusive territorial agreements</a:t>
            </a:r>
            <a:r>
              <a:rPr lang="en-US" dirty="0" smtClean="0">
                <a:latin typeface="Calibri" charset="0"/>
              </a:rPr>
              <a:t> are where producer or seller limit territory</a:t>
            </a:r>
          </a:p>
          <a:p>
            <a:pPr marL="533400" indent="-533400">
              <a:lnSpc>
                <a:spcPct val="90000"/>
              </a:lnSpc>
            </a:pPr>
            <a:endParaRPr lang="en-US" dirty="0" smtClean="0">
              <a:latin typeface="Calibri" charset="0"/>
            </a:endParaRPr>
          </a:p>
          <a:p>
            <a:pPr marL="533400" indent="-533400">
              <a:lnSpc>
                <a:spcPct val="90000"/>
              </a:lnSpc>
            </a:pPr>
            <a:r>
              <a:rPr lang="en-US" b="1" dirty="0" smtClean="0">
                <a:latin typeface="Calibri" charset="0"/>
              </a:rPr>
              <a:t>Tying agreements </a:t>
            </a:r>
            <a:r>
              <a:rPr lang="en-US" dirty="0" smtClean="0">
                <a:latin typeface="Calibri" charset="0"/>
              </a:rPr>
              <a:t>are agreements where the dealer must take most or all of the line</a:t>
            </a:r>
          </a:p>
        </p:txBody>
      </p:sp>
      <p:sp>
        <p:nvSpPr>
          <p:cNvPr id="5" name="Rectangle 2"/>
          <p:cNvSpPr>
            <a:spLocks noGrp="1" noChangeArrowheads="1"/>
          </p:cNvSpPr>
          <p:nvPr>
            <p:ph type="title"/>
          </p:nvPr>
        </p:nvSpPr>
        <p:spPr>
          <a:xfrm>
            <a:off x="152400" y="228600"/>
            <a:ext cx="8839200" cy="1143000"/>
          </a:xfrm>
        </p:spPr>
        <p:txBody>
          <a:bodyPr>
            <a:noAutofit/>
          </a:bodyPr>
          <a:lstStyle/>
          <a:p>
            <a:r>
              <a:rPr lang="en-US" b="1" dirty="0" smtClean="0"/>
              <a:t>Public Policy &amp; Distribution Decisions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lnSpc>
                <a:spcPct val="100000"/>
              </a:lnSpc>
            </a:pPr>
            <a:r>
              <a:rPr lang="en-US" sz="4400" dirty="0" smtClean="0"/>
              <a:t>Marketing Logistics and           </a:t>
            </a:r>
            <a:br>
              <a:rPr lang="en-US" sz="4400" dirty="0" smtClean="0"/>
            </a:br>
            <a:r>
              <a:rPr lang="en-US" sz="4400" dirty="0" smtClean="0"/>
              <a:t>Supply Chain Management</a:t>
            </a:r>
          </a:p>
        </p:txBody>
      </p:sp>
      <p:sp>
        <p:nvSpPr>
          <p:cNvPr id="76803" name="Rectangle 3"/>
          <p:cNvSpPr>
            <a:spLocks noGrp="1" noChangeArrowheads="1"/>
          </p:cNvSpPr>
          <p:nvPr>
            <p:ph idx="1"/>
          </p:nvPr>
        </p:nvSpPr>
        <p:spPr>
          <a:xfrm>
            <a:off x="457200" y="2133600"/>
            <a:ext cx="8229600" cy="3962400"/>
          </a:xfrm>
        </p:spPr>
        <p:txBody>
          <a:bodyPr>
            <a:normAutofit/>
          </a:bodyPr>
          <a:lstStyle/>
          <a:p>
            <a:pPr marL="533400" indent="-533400">
              <a:buFontTx/>
              <a:buNone/>
            </a:pPr>
            <a:endParaRPr lang="en-US" b="1" dirty="0" smtClean="0">
              <a:latin typeface="Calibri" charset="0"/>
            </a:endParaRPr>
          </a:p>
          <a:p>
            <a:pPr marL="533400" indent="-533400">
              <a:buFontTx/>
              <a:buNone/>
            </a:pPr>
            <a:r>
              <a:rPr lang="en-US" b="1" dirty="0" smtClean="0">
                <a:latin typeface="Calibri" charset="0"/>
              </a:rPr>
              <a:t>Marketing logistics</a:t>
            </a:r>
            <a:r>
              <a:rPr lang="en-US" dirty="0" smtClean="0">
                <a:latin typeface="Calibri" charset="0"/>
              </a:rPr>
              <a:t> (physical distribution) involves planning, implementing, and controlling the physical flow of goods, services, and related information from points of origin to points of consumption to meet consumer requirements at a profit</a:t>
            </a:r>
          </a:p>
        </p:txBody>
      </p:sp>
      <p:sp>
        <p:nvSpPr>
          <p:cNvPr id="76804" name="Text Placeholder 3"/>
          <p:cNvSpPr>
            <a:spLocks noGrp="1"/>
          </p:cNvSpPr>
          <p:nvPr>
            <p:ph type="body" sz="quarter" idx="13"/>
          </p:nvPr>
        </p:nvSpPr>
        <p:spPr>
          <a:xfrm>
            <a:off x="914400" y="1524000"/>
            <a:ext cx="7162800" cy="381000"/>
          </a:xfrm>
        </p:spPr>
        <p:txBody>
          <a:bodyPr>
            <a:normAutofit fontScale="77500" lnSpcReduction="20000"/>
          </a:bodyPr>
          <a:lstStyle/>
          <a:p>
            <a:pPr>
              <a:spcBef>
                <a:spcPct val="0"/>
              </a:spcBef>
            </a:pPr>
            <a:r>
              <a:rPr lang="en-US" dirty="0" smtClean="0">
                <a:solidFill>
                  <a:schemeClr val="tx1"/>
                </a:solidFill>
                <a:latin typeface="Arial" charset="0"/>
              </a:rPr>
              <a:t>Nature and Importance of Marketing Logistics</a:t>
            </a:r>
          </a:p>
          <a:p>
            <a:pPr>
              <a:spcBef>
                <a:spcPct val="0"/>
              </a:spcBef>
            </a:pPr>
            <a:endParaRPr lang="en-US" dirty="0" smtClean="0">
              <a:solidFill>
                <a:schemeClr val="tx1"/>
              </a:solidFill>
              <a:latin typeface="Arial"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lnSpc>
                <a:spcPct val="100000"/>
              </a:lnSpc>
            </a:pPr>
            <a:r>
              <a:rPr lang="en-US" sz="4400" dirty="0" smtClean="0"/>
              <a:t>Marketing Logistics and           </a:t>
            </a:r>
            <a:br>
              <a:rPr lang="en-US" sz="4400" dirty="0" smtClean="0"/>
            </a:br>
            <a:r>
              <a:rPr lang="en-US" sz="4400" dirty="0" smtClean="0"/>
              <a:t>Supply Chain Management</a:t>
            </a:r>
          </a:p>
        </p:txBody>
      </p:sp>
      <p:sp>
        <p:nvSpPr>
          <p:cNvPr id="76804" name="Text Placeholder 3"/>
          <p:cNvSpPr>
            <a:spLocks noGrp="1"/>
          </p:cNvSpPr>
          <p:nvPr>
            <p:ph type="body" sz="quarter" idx="13"/>
          </p:nvPr>
        </p:nvSpPr>
        <p:spPr>
          <a:xfrm>
            <a:off x="914400" y="1524000"/>
            <a:ext cx="7162800" cy="381000"/>
          </a:xfrm>
        </p:spPr>
        <p:txBody>
          <a:bodyPr>
            <a:normAutofit fontScale="77500" lnSpcReduction="20000"/>
          </a:bodyPr>
          <a:lstStyle/>
          <a:p>
            <a:pPr>
              <a:spcBef>
                <a:spcPct val="0"/>
              </a:spcBef>
            </a:pPr>
            <a:r>
              <a:rPr lang="en-US" dirty="0" smtClean="0">
                <a:solidFill>
                  <a:schemeClr val="tx1"/>
                </a:solidFill>
                <a:latin typeface="Arial" charset="0"/>
              </a:rPr>
              <a:t>Nature and Importance of Marketing Logistics</a:t>
            </a:r>
          </a:p>
          <a:p>
            <a:pPr>
              <a:spcBef>
                <a:spcPct val="0"/>
              </a:spcBef>
            </a:pPr>
            <a:endParaRPr lang="en-US" dirty="0" smtClean="0">
              <a:solidFill>
                <a:schemeClr val="tx1"/>
              </a:solidFill>
              <a:latin typeface="Arial" charset="0"/>
            </a:endParaRPr>
          </a:p>
        </p:txBody>
      </p:sp>
      <p:pic>
        <p:nvPicPr>
          <p:cNvPr id="6" name="Picture 6" descr="fig12_05wo"/>
          <p:cNvPicPr>
            <a:picLocks noChangeAspect="1" noChangeArrowheads="1"/>
          </p:cNvPicPr>
          <p:nvPr/>
        </p:nvPicPr>
        <p:blipFill>
          <a:blip r:embed="rId4" cstate="print"/>
          <a:srcRect/>
          <a:stretch>
            <a:fillRect/>
          </a:stretch>
        </p:blipFill>
        <p:spPr bwMode="auto">
          <a:xfrm>
            <a:off x="152400" y="2667000"/>
            <a:ext cx="8915400" cy="2438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lnSpc>
                <a:spcPct val="100000"/>
              </a:lnSpc>
            </a:pPr>
            <a:r>
              <a:rPr lang="en-US" sz="4400" dirty="0" smtClean="0"/>
              <a:t>Marketing Logistics and           </a:t>
            </a:r>
            <a:br>
              <a:rPr lang="en-US" sz="4400" dirty="0" smtClean="0"/>
            </a:br>
            <a:r>
              <a:rPr lang="en-US" sz="4400" dirty="0" smtClean="0"/>
              <a:t>Supply Chain Management</a:t>
            </a:r>
          </a:p>
        </p:txBody>
      </p:sp>
      <p:sp>
        <p:nvSpPr>
          <p:cNvPr id="76804" name="Text Placeholder 3"/>
          <p:cNvSpPr>
            <a:spLocks noGrp="1"/>
          </p:cNvSpPr>
          <p:nvPr>
            <p:ph type="body" sz="quarter" idx="13"/>
          </p:nvPr>
        </p:nvSpPr>
        <p:spPr>
          <a:xfrm>
            <a:off x="914400" y="1524000"/>
            <a:ext cx="7162800" cy="381000"/>
          </a:xfrm>
        </p:spPr>
        <p:txBody>
          <a:bodyPr>
            <a:normAutofit fontScale="77500" lnSpcReduction="20000"/>
          </a:bodyPr>
          <a:lstStyle/>
          <a:p>
            <a:pPr>
              <a:spcBef>
                <a:spcPct val="0"/>
              </a:spcBef>
            </a:pPr>
            <a:r>
              <a:rPr lang="en-US" dirty="0" smtClean="0">
                <a:solidFill>
                  <a:schemeClr val="tx1"/>
                </a:solidFill>
                <a:latin typeface="Arial" charset="0"/>
              </a:rPr>
              <a:t>Nature and Importance of Marketing Logistics</a:t>
            </a:r>
          </a:p>
          <a:p>
            <a:pPr>
              <a:spcBef>
                <a:spcPct val="0"/>
              </a:spcBef>
            </a:pPr>
            <a:endParaRPr lang="en-US" dirty="0" smtClean="0">
              <a:solidFill>
                <a:schemeClr val="tx1"/>
              </a:solidFill>
              <a:latin typeface="Arial" charset="0"/>
            </a:endParaRPr>
          </a:p>
        </p:txBody>
      </p:sp>
      <p:sp>
        <p:nvSpPr>
          <p:cNvPr id="5" name="Rectangle 3"/>
          <p:cNvSpPr>
            <a:spLocks noGrp="1" noChangeArrowheads="1"/>
          </p:cNvSpPr>
          <p:nvPr>
            <p:ph idx="1"/>
          </p:nvPr>
        </p:nvSpPr>
        <p:spPr>
          <a:xfrm>
            <a:off x="457200" y="1600200"/>
            <a:ext cx="8229600" cy="4525963"/>
          </a:xfrm>
        </p:spPr>
        <p:txBody>
          <a:bodyPr>
            <a:normAutofit/>
          </a:bodyPr>
          <a:lstStyle/>
          <a:p>
            <a:pPr marL="533400" indent="-533400" algn="ctr">
              <a:buFontTx/>
              <a:buNone/>
            </a:pPr>
            <a:endParaRPr lang="en-US" sz="4000" b="1" i="1" dirty="0" smtClean="0">
              <a:latin typeface="Calibri" charset="0"/>
            </a:endParaRPr>
          </a:p>
          <a:p>
            <a:pPr marL="533400" indent="-533400" algn="ctr">
              <a:buFontTx/>
              <a:buNone/>
            </a:pPr>
            <a:endParaRPr lang="en-US" sz="4000" b="1" i="1" dirty="0" smtClean="0">
              <a:latin typeface="Calibri" charset="0"/>
            </a:endParaRPr>
          </a:p>
          <a:p>
            <a:pPr marL="533400" indent="-533400">
              <a:buFontTx/>
              <a:buNone/>
            </a:pPr>
            <a:r>
              <a:rPr lang="en-US" b="1" dirty="0" smtClean="0">
                <a:latin typeface="Calibri" charset="0"/>
              </a:rPr>
              <a:t>Supply chain management</a:t>
            </a:r>
            <a:r>
              <a:rPr lang="en-US" dirty="0" smtClean="0">
                <a:latin typeface="Calibri" charset="0"/>
              </a:rPr>
              <a:t> is the process of managing upstream and downstream value-added flows of materials, final goods, and related information among suppliers, the company, resellers, and final consumers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lnSpc>
                <a:spcPct val="100000"/>
              </a:lnSpc>
            </a:pPr>
            <a:r>
              <a:rPr lang="en-US" sz="4400" dirty="0" smtClean="0"/>
              <a:t>Marketing Logistics and           </a:t>
            </a:r>
            <a:br>
              <a:rPr lang="en-US" sz="4400" dirty="0" smtClean="0"/>
            </a:br>
            <a:r>
              <a:rPr lang="en-US" sz="4400" dirty="0" smtClean="0"/>
              <a:t>Supply Chain Management</a:t>
            </a:r>
          </a:p>
        </p:txBody>
      </p:sp>
      <p:sp>
        <p:nvSpPr>
          <p:cNvPr id="76804" name="Text Placeholder 3"/>
          <p:cNvSpPr>
            <a:spLocks noGrp="1"/>
          </p:cNvSpPr>
          <p:nvPr>
            <p:ph type="body" sz="quarter" idx="13"/>
          </p:nvPr>
        </p:nvSpPr>
        <p:spPr>
          <a:xfrm>
            <a:off x="914400" y="1676400"/>
            <a:ext cx="7162800" cy="381000"/>
          </a:xfrm>
        </p:spPr>
        <p:txBody>
          <a:bodyPr>
            <a:normAutofit fontScale="77500" lnSpcReduction="20000"/>
          </a:bodyPr>
          <a:lstStyle/>
          <a:p>
            <a:pPr>
              <a:spcBef>
                <a:spcPct val="0"/>
              </a:spcBef>
            </a:pPr>
            <a:r>
              <a:rPr lang="en-US" dirty="0" smtClean="0">
                <a:solidFill>
                  <a:schemeClr val="tx1"/>
                </a:solidFill>
                <a:latin typeface="Arial" charset="0"/>
              </a:rPr>
              <a:t>Major Logistics Functions</a:t>
            </a:r>
          </a:p>
        </p:txBody>
      </p:sp>
      <p:graphicFrame>
        <p:nvGraphicFramePr>
          <p:cNvPr id="7" name="Diagram 6"/>
          <p:cNvGraphicFramePr/>
          <p:nvPr/>
        </p:nvGraphicFramePr>
        <p:xfrm>
          <a:off x="838200" y="2209800"/>
          <a:ext cx="7391400" cy="4487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lnSpc>
                <a:spcPct val="100000"/>
              </a:lnSpc>
            </a:pPr>
            <a:r>
              <a:rPr lang="en-US" sz="4400" dirty="0" smtClean="0"/>
              <a:t>Marketing Logistics and           </a:t>
            </a:r>
            <a:br>
              <a:rPr lang="en-US" sz="4400" dirty="0" smtClean="0"/>
            </a:br>
            <a:r>
              <a:rPr lang="en-US" sz="4400" dirty="0" smtClean="0"/>
              <a:t>Supply Chain Management</a:t>
            </a:r>
          </a:p>
        </p:txBody>
      </p:sp>
      <p:sp>
        <p:nvSpPr>
          <p:cNvPr id="76804" name="Text Placeholder 3"/>
          <p:cNvSpPr>
            <a:spLocks noGrp="1"/>
          </p:cNvSpPr>
          <p:nvPr>
            <p:ph type="body" sz="quarter" idx="13"/>
          </p:nvPr>
        </p:nvSpPr>
        <p:spPr>
          <a:xfrm>
            <a:off x="914400" y="1676400"/>
            <a:ext cx="7162800" cy="381000"/>
          </a:xfrm>
        </p:spPr>
        <p:txBody>
          <a:bodyPr>
            <a:normAutofit fontScale="77500" lnSpcReduction="20000"/>
          </a:bodyPr>
          <a:lstStyle/>
          <a:p>
            <a:pPr>
              <a:spcBef>
                <a:spcPct val="0"/>
              </a:spcBef>
            </a:pPr>
            <a:r>
              <a:rPr lang="en-US" dirty="0" smtClean="0">
                <a:solidFill>
                  <a:schemeClr val="tx1"/>
                </a:solidFill>
                <a:latin typeface="Arial" charset="0"/>
              </a:rPr>
              <a:t>Major Logistics Functions</a:t>
            </a:r>
          </a:p>
        </p:txBody>
      </p:sp>
      <p:sp>
        <p:nvSpPr>
          <p:cNvPr id="5" name="Content Placeholder 6"/>
          <p:cNvSpPr>
            <a:spLocks noGrp="1"/>
          </p:cNvSpPr>
          <p:nvPr>
            <p:ph idx="1"/>
          </p:nvPr>
        </p:nvSpPr>
        <p:spPr>
          <a:xfrm>
            <a:off x="457200" y="2667000"/>
            <a:ext cx="8229600" cy="3459163"/>
          </a:xfrm>
        </p:spPr>
        <p:txBody>
          <a:bodyPr/>
          <a:lstStyle/>
          <a:p>
            <a:r>
              <a:rPr lang="en-US" b="1" dirty="0" smtClean="0">
                <a:latin typeface="Calibri" charset="0"/>
              </a:rPr>
              <a:t>Warehousing Decisions</a:t>
            </a:r>
            <a:r>
              <a:rPr lang="en-US" dirty="0" smtClean="0">
                <a:latin typeface="Calibri" charset="0"/>
              </a:rPr>
              <a:t> include</a:t>
            </a:r>
          </a:p>
          <a:p>
            <a:pPr lvl="1"/>
            <a:r>
              <a:rPr lang="en-US" dirty="0" smtClean="0">
                <a:latin typeface="Calibri" charset="0"/>
              </a:rPr>
              <a:t>How many</a:t>
            </a:r>
          </a:p>
          <a:p>
            <a:pPr lvl="1"/>
            <a:r>
              <a:rPr lang="en-US" dirty="0" smtClean="0">
                <a:latin typeface="Calibri" charset="0"/>
              </a:rPr>
              <a:t>What types</a:t>
            </a:r>
          </a:p>
          <a:p>
            <a:pPr lvl="1"/>
            <a:r>
              <a:rPr lang="en-US" dirty="0" smtClean="0">
                <a:latin typeface="Calibri" charset="0"/>
              </a:rPr>
              <a:t>Location</a:t>
            </a:r>
          </a:p>
          <a:p>
            <a:pPr lvl="1"/>
            <a:r>
              <a:rPr lang="en-US" dirty="0" smtClean="0">
                <a:latin typeface="Calibri" charset="0"/>
              </a:rPr>
              <a:t>Distribution centers</a:t>
            </a:r>
          </a:p>
          <a:p>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lnSpc>
                <a:spcPct val="100000"/>
              </a:lnSpc>
            </a:pPr>
            <a:r>
              <a:rPr lang="en-US" sz="4400" dirty="0" smtClean="0"/>
              <a:t>Marketing Logistics and           </a:t>
            </a:r>
            <a:br>
              <a:rPr lang="en-US" sz="4400" dirty="0" smtClean="0"/>
            </a:br>
            <a:r>
              <a:rPr lang="en-US" sz="4400" dirty="0" smtClean="0"/>
              <a:t>Supply Chain Management</a:t>
            </a:r>
          </a:p>
        </p:txBody>
      </p:sp>
      <p:sp>
        <p:nvSpPr>
          <p:cNvPr id="76804" name="Text Placeholder 3"/>
          <p:cNvSpPr>
            <a:spLocks noGrp="1"/>
          </p:cNvSpPr>
          <p:nvPr>
            <p:ph type="body" sz="quarter" idx="13"/>
          </p:nvPr>
        </p:nvSpPr>
        <p:spPr>
          <a:xfrm>
            <a:off x="914400" y="1676400"/>
            <a:ext cx="7162800" cy="381000"/>
          </a:xfrm>
        </p:spPr>
        <p:txBody>
          <a:bodyPr>
            <a:normAutofit fontScale="77500" lnSpcReduction="20000"/>
          </a:bodyPr>
          <a:lstStyle/>
          <a:p>
            <a:pPr>
              <a:spcBef>
                <a:spcPct val="0"/>
              </a:spcBef>
            </a:pPr>
            <a:r>
              <a:rPr lang="en-US" dirty="0" smtClean="0">
                <a:solidFill>
                  <a:schemeClr val="tx1"/>
                </a:solidFill>
                <a:latin typeface="Arial" charset="0"/>
              </a:rPr>
              <a:t>Major Logistics Functions</a:t>
            </a:r>
          </a:p>
        </p:txBody>
      </p:sp>
      <p:sp>
        <p:nvSpPr>
          <p:cNvPr id="5" name="Content Placeholder 6"/>
          <p:cNvSpPr>
            <a:spLocks noGrp="1"/>
          </p:cNvSpPr>
          <p:nvPr>
            <p:ph idx="1"/>
          </p:nvPr>
        </p:nvSpPr>
        <p:spPr>
          <a:xfrm>
            <a:off x="457200" y="2667000"/>
            <a:ext cx="8229600" cy="3459163"/>
          </a:xfrm>
        </p:spPr>
        <p:txBody>
          <a:bodyPr>
            <a:normAutofit/>
          </a:bodyPr>
          <a:lstStyle/>
          <a:p>
            <a:r>
              <a:rPr lang="en-US" sz="3600" b="1" dirty="0" smtClean="0">
                <a:latin typeface="Calibri" charset="0"/>
              </a:rPr>
              <a:t>Inventory Management </a:t>
            </a:r>
          </a:p>
          <a:p>
            <a:pPr lvl="1"/>
            <a:r>
              <a:rPr lang="en-US" sz="3200" dirty="0" smtClean="0">
                <a:latin typeface="Calibri" charset="0"/>
              </a:rPr>
              <a:t>Just-in-time systems</a:t>
            </a:r>
          </a:p>
          <a:p>
            <a:pPr lvl="1"/>
            <a:r>
              <a:rPr lang="en-US" sz="3200" dirty="0" smtClean="0">
                <a:latin typeface="Calibri" charset="0"/>
              </a:rPr>
              <a:t>RFID</a:t>
            </a:r>
          </a:p>
          <a:p>
            <a:pPr lvl="2"/>
            <a:r>
              <a:rPr lang="en-US" sz="2800" dirty="0" smtClean="0">
                <a:latin typeface="Calibri" charset="0"/>
              </a:rPr>
              <a:t>Knowing exact product location</a:t>
            </a:r>
          </a:p>
          <a:p>
            <a:pPr lvl="1"/>
            <a:r>
              <a:rPr lang="en-US" sz="3200" dirty="0" smtClean="0">
                <a:latin typeface="Calibri" charset="0"/>
              </a:rPr>
              <a:t>Smart shelves</a:t>
            </a:r>
          </a:p>
          <a:p>
            <a:pPr lvl="2"/>
            <a:r>
              <a:rPr lang="en-US" sz="2800" dirty="0" smtClean="0">
                <a:latin typeface="Calibri" charset="0"/>
              </a:rPr>
              <a:t>Placing orders automatically</a:t>
            </a:r>
          </a:p>
          <a:p>
            <a:endParaRPr lang="en-US" sz="3600" dirty="0" smtClean="0">
              <a:latin typeface="Calibri"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lnSpc>
                <a:spcPct val="100000"/>
              </a:lnSpc>
            </a:pPr>
            <a:r>
              <a:rPr lang="en-US" sz="4400" dirty="0" smtClean="0"/>
              <a:t>Marketing Logistics and           </a:t>
            </a:r>
            <a:br>
              <a:rPr lang="en-US" sz="4400" dirty="0" smtClean="0"/>
            </a:br>
            <a:r>
              <a:rPr lang="en-US" sz="4400" dirty="0" smtClean="0"/>
              <a:t>Supply Chain Management</a:t>
            </a:r>
          </a:p>
        </p:txBody>
      </p:sp>
      <p:sp>
        <p:nvSpPr>
          <p:cNvPr id="76804" name="Text Placeholder 3"/>
          <p:cNvSpPr>
            <a:spLocks noGrp="1"/>
          </p:cNvSpPr>
          <p:nvPr>
            <p:ph type="body" sz="quarter" idx="13"/>
          </p:nvPr>
        </p:nvSpPr>
        <p:spPr>
          <a:xfrm>
            <a:off x="914400" y="1676400"/>
            <a:ext cx="7162800" cy="381000"/>
          </a:xfrm>
        </p:spPr>
        <p:txBody>
          <a:bodyPr>
            <a:normAutofit fontScale="77500" lnSpcReduction="20000"/>
          </a:bodyPr>
          <a:lstStyle/>
          <a:p>
            <a:pPr>
              <a:spcBef>
                <a:spcPct val="0"/>
              </a:spcBef>
            </a:pPr>
            <a:r>
              <a:rPr lang="en-US" dirty="0" smtClean="0">
                <a:solidFill>
                  <a:schemeClr val="tx1"/>
                </a:solidFill>
                <a:latin typeface="Arial" charset="0"/>
              </a:rPr>
              <a:t>Major Logistics Functions</a:t>
            </a:r>
          </a:p>
        </p:txBody>
      </p:sp>
      <p:sp>
        <p:nvSpPr>
          <p:cNvPr id="5" name="Content Placeholder 6"/>
          <p:cNvSpPr>
            <a:spLocks noGrp="1"/>
          </p:cNvSpPr>
          <p:nvPr>
            <p:ph idx="1"/>
          </p:nvPr>
        </p:nvSpPr>
        <p:spPr>
          <a:xfrm>
            <a:off x="457200" y="2286000"/>
            <a:ext cx="8229600" cy="3840163"/>
          </a:xfrm>
        </p:spPr>
        <p:txBody>
          <a:bodyPr>
            <a:normAutofit/>
          </a:bodyPr>
          <a:lstStyle/>
          <a:p>
            <a:pPr marL="533400" indent="-533400">
              <a:buFontTx/>
              <a:buNone/>
            </a:pPr>
            <a:r>
              <a:rPr lang="en-US" b="1" dirty="0" smtClean="0">
                <a:latin typeface="Calibri" charset="0"/>
              </a:rPr>
              <a:t>Transportation </a:t>
            </a:r>
            <a:r>
              <a:rPr lang="en-US" dirty="0" smtClean="0">
                <a:latin typeface="Calibri" charset="0"/>
              </a:rPr>
              <a:t>affects the pricing of products, delivery performance, and condition of the goods when they arrive</a:t>
            </a:r>
          </a:p>
          <a:p>
            <a:pPr marL="533400" indent="-533400"/>
            <a:endParaRPr lang="en-US" dirty="0" smtClean="0">
              <a:latin typeface="Calibri" charset="0"/>
            </a:endParaRPr>
          </a:p>
        </p:txBody>
      </p:sp>
      <p:graphicFrame>
        <p:nvGraphicFramePr>
          <p:cNvPr id="6" name="Diagram 5"/>
          <p:cNvGraphicFramePr/>
          <p:nvPr/>
        </p:nvGraphicFramePr>
        <p:xfrm>
          <a:off x="381000" y="3886200"/>
          <a:ext cx="8153400" cy="2813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lnSpc>
                <a:spcPct val="100000"/>
              </a:lnSpc>
            </a:pPr>
            <a:r>
              <a:rPr lang="en-US" sz="4400" dirty="0" smtClean="0"/>
              <a:t>Marketing Logistics and           </a:t>
            </a:r>
            <a:br>
              <a:rPr lang="en-US" sz="4400" dirty="0" smtClean="0"/>
            </a:br>
            <a:r>
              <a:rPr lang="en-US" sz="4400" dirty="0" smtClean="0"/>
              <a:t>Supply Chain Management</a:t>
            </a:r>
          </a:p>
        </p:txBody>
      </p:sp>
      <p:sp>
        <p:nvSpPr>
          <p:cNvPr id="76804" name="Text Placeholder 3"/>
          <p:cNvSpPr>
            <a:spLocks noGrp="1"/>
          </p:cNvSpPr>
          <p:nvPr>
            <p:ph type="body" sz="quarter" idx="13"/>
          </p:nvPr>
        </p:nvSpPr>
        <p:spPr>
          <a:xfrm>
            <a:off x="914400" y="1676400"/>
            <a:ext cx="7162800" cy="381000"/>
          </a:xfrm>
        </p:spPr>
        <p:txBody>
          <a:bodyPr>
            <a:normAutofit fontScale="77500" lnSpcReduction="20000"/>
          </a:bodyPr>
          <a:lstStyle/>
          <a:p>
            <a:pPr>
              <a:spcBef>
                <a:spcPct val="0"/>
              </a:spcBef>
            </a:pPr>
            <a:r>
              <a:rPr lang="en-US" dirty="0" smtClean="0">
                <a:solidFill>
                  <a:schemeClr val="tx1"/>
                </a:solidFill>
                <a:latin typeface="Arial" charset="0"/>
              </a:rPr>
              <a:t>Logistics Information Management</a:t>
            </a:r>
          </a:p>
        </p:txBody>
      </p:sp>
      <p:sp>
        <p:nvSpPr>
          <p:cNvPr id="5" name="Content Placeholder 6"/>
          <p:cNvSpPr>
            <a:spLocks noGrp="1"/>
          </p:cNvSpPr>
          <p:nvPr>
            <p:ph idx="1"/>
          </p:nvPr>
        </p:nvSpPr>
        <p:spPr>
          <a:xfrm>
            <a:off x="457200" y="2286000"/>
            <a:ext cx="8229600" cy="3840163"/>
          </a:xfrm>
        </p:spPr>
        <p:txBody>
          <a:bodyPr>
            <a:normAutofit/>
          </a:bodyPr>
          <a:lstStyle/>
          <a:p>
            <a:pPr marL="533400" indent="-533400">
              <a:buFontTx/>
              <a:buNone/>
            </a:pPr>
            <a:endParaRPr lang="en-US" b="1" dirty="0" smtClean="0">
              <a:latin typeface="Calibri" charset="0"/>
            </a:endParaRPr>
          </a:p>
          <a:p>
            <a:pPr marL="533400" indent="-533400">
              <a:buFontTx/>
              <a:buNone/>
            </a:pPr>
            <a:r>
              <a:rPr lang="en-US" b="1" dirty="0" smtClean="0">
                <a:latin typeface="Calibri" charset="0"/>
              </a:rPr>
              <a:t>Logistics information management</a:t>
            </a:r>
            <a:r>
              <a:rPr lang="en-US" dirty="0" smtClean="0">
                <a:latin typeface="Calibri" charset="0"/>
              </a:rPr>
              <a:t> is the management of the flow of information, including customer orders, billing, inventory levels, and customer data</a:t>
            </a:r>
            <a:r>
              <a:rPr lang="en-US" b="1" dirty="0" smtClean="0">
                <a:latin typeface="Calibri" charset="0"/>
              </a:rPr>
              <a:t> </a:t>
            </a:r>
          </a:p>
          <a:p>
            <a:pPr marL="533400" indent="-533400"/>
            <a:r>
              <a:rPr lang="en-US" dirty="0" smtClean="0">
                <a:latin typeface="Calibri" charset="0"/>
              </a:rPr>
              <a:t>EDI (electronic data interchange)</a:t>
            </a:r>
          </a:p>
          <a:p>
            <a:pPr marL="533400" indent="-533400"/>
            <a:r>
              <a:rPr lang="en-US" dirty="0" smtClean="0">
                <a:latin typeface="Calibri" charset="0"/>
              </a:rPr>
              <a:t>VMI (vendor-managed inventory)</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lnSpc>
                <a:spcPct val="100000"/>
              </a:lnSpc>
            </a:pPr>
            <a:r>
              <a:rPr lang="en-US" sz="4400" dirty="0" smtClean="0"/>
              <a:t>Marketing Logistics and           </a:t>
            </a:r>
            <a:br>
              <a:rPr lang="en-US" sz="4400" dirty="0" smtClean="0"/>
            </a:br>
            <a:r>
              <a:rPr lang="en-US" sz="4400" dirty="0" smtClean="0"/>
              <a:t>Supply Chain Management</a:t>
            </a:r>
          </a:p>
        </p:txBody>
      </p:sp>
      <p:sp>
        <p:nvSpPr>
          <p:cNvPr id="76804" name="Text Placeholder 3"/>
          <p:cNvSpPr>
            <a:spLocks noGrp="1"/>
          </p:cNvSpPr>
          <p:nvPr>
            <p:ph type="body" sz="quarter" idx="13"/>
          </p:nvPr>
        </p:nvSpPr>
        <p:spPr>
          <a:xfrm>
            <a:off x="914400" y="1676400"/>
            <a:ext cx="7162800" cy="381000"/>
          </a:xfrm>
        </p:spPr>
        <p:txBody>
          <a:bodyPr>
            <a:normAutofit fontScale="77500" lnSpcReduction="20000"/>
          </a:bodyPr>
          <a:lstStyle/>
          <a:p>
            <a:pPr>
              <a:spcBef>
                <a:spcPct val="0"/>
              </a:spcBef>
            </a:pPr>
            <a:r>
              <a:rPr lang="en-US" dirty="0" smtClean="0">
                <a:solidFill>
                  <a:schemeClr val="tx1"/>
                </a:solidFill>
                <a:latin typeface="Arial" charset="0"/>
              </a:rPr>
              <a:t>Integrated Logistics Management</a:t>
            </a:r>
          </a:p>
        </p:txBody>
      </p:sp>
      <p:sp>
        <p:nvSpPr>
          <p:cNvPr id="5" name="Content Placeholder 6"/>
          <p:cNvSpPr>
            <a:spLocks noGrp="1"/>
          </p:cNvSpPr>
          <p:nvPr>
            <p:ph idx="1"/>
          </p:nvPr>
        </p:nvSpPr>
        <p:spPr>
          <a:xfrm>
            <a:off x="457200" y="2286000"/>
            <a:ext cx="8229600" cy="3840163"/>
          </a:xfrm>
        </p:spPr>
        <p:txBody>
          <a:bodyPr>
            <a:normAutofit/>
          </a:bodyPr>
          <a:lstStyle/>
          <a:p>
            <a:pPr marL="285750" indent="-285750">
              <a:buFontTx/>
              <a:buNone/>
            </a:pPr>
            <a:endParaRPr lang="en-US" b="1" dirty="0" smtClean="0">
              <a:latin typeface="Calibri" charset="0"/>
            </a:endParaRPr>
          </a:p>
          <a:p>
            <a:pPr marL="285750" indent="-285750">
              <a:buFontTx/>
              <a:buNone/>
            </a:pPr>
            <a:r>
              <a:rPr lang="en-US" b="1" dirty="0" smtClean="0">
                <a:latin typeface="Calibri" charset="0"/>
              </a:rPr>
              <a:t>Integrated logistics management </a:t>
            </a:r>
            <a:r>
              <a:rPr lang="en-US" dirty="0" smtClean="0">
                <a:latin typeface="Calibri" charset="0"/>
              </a:rPr>
              <a:t>is the recognition that providing customer service and trimming distribution costs requires teamwork internally and externally</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lnSpc>
                <a:spcPct val="100000"/>
              </a:lnSpc>
            </a:pPr>
            <a:r>
              <a:rPr lang="en-US" sz="4400" dirty="0" smtClean="0"/>
              <a:t>Marketing Logistics and           </a:t>
            </a:r>
            <a:br>
              <a:rPr lang="en-US" sz="4400" dirty="0" smtClean="0"/>
            </a:br>
            <a:r>
              <a:rPr lang="en-US" sz="4400" dirty="0" smtClean="0"/>
              <a:t>Supply Chain Management</a:t>
            </a:r>
          </a:p>
        </p:txBody>
      </p:sp>
      <p:sp>
        <p:nvSpPr>
          <p:cNvPr id="76804" name="Text Placeholder 3"/>
          <p:cNvSpPr>
            <a:spLocks noGrp="1"/>
          </p:cNvSpPr>
          <p:nvPr>
            <p:ph type="body" sz="quarter" idx="13"/>
          </p:nvPr>
        </p:nvSpPr>
        <p:spPr>
          <a:xfrm>
            <a:off x="914400" y="1676400"/>
            <a:ext cx="7162800" cy="381000"/>
          </a:xfrm>
        </p:spPr>
        <p:txBody>
          <a:bodyPr>
            <a:normAutofit fontScale="77500" lnSpcReduction="20000"/>
          </a:bodyPr>
          <a:lstStyle/>
          <a:p>
            <a:pPr>
              <a:spcBef>
                <a:spcPct val="0"/>
              </a:spcBef>
            </a:pPr>
            <a:r>
              <a:rPr lang="en-US" dirty="0" smtClean="0">
                <a:solidFill>
                  <a:schemeClr val="tx1"/>
                </a:solidFill>
                <a:latin typeface="Arial" charset="0"/>
              </a:rPr>
              <a:t>Integrated Logistics Management</a:t>
            </a:r>
          </a:p>
        </p:txBody>
      </p:sp>
      <p:sp>
        <p:nvSpPr>
          <p:cNvPr id="5" name="Content Placeholder 6"/>
          <p:cNvSpPr>
            <a:spLocks noGrp="1"/>
          </p:cNvSpPr>
          <p:nvPr>
            <p:ph idx="1"/>
          </p:nvPr>
        </p:nvSpPr>
        <p:spPr>
          <a:xfrm>
            <a:off x="457200" y="2286000"/>
            <a:ext cx="8229600" cy="3840163"/>
          </a:xfrm>
        </p:spPr>
        <p:txBody>
          <a:bodyPr>
            <a:normAutofit/>
          </a:bodyPr>
          <a:lstStyle/>
          <a:p>
            <a:pPr marL="176213" indent="-176213">
              <a:lnSpc>
                <a:spcPct val="90000"/>
              </a:lnSpc>
              <a:buFontTx/>
              <a:buNone/>
            </a:pPr>
            <a:endParaRPr lang="en-US" b="1" dirty="0" smtClean="0">
              <a:latin typeface="Calibri" charset="0"/>
            </a:endParaRPr>
          </a:p>
          <a:p>
            <a:pPr marL="176213" indent="-176213">
              <a:lnSpc>
                <a:spcPct val="90000"/>
              </a:lnSpc>
              <a:buFontTx/>
              <a:buNone/>
            </a:pPr>
            <a:r>
              <a:rPr lang="en-US" b="1" dirty="0" smtClean="0">
                <a:latin typeface="Calibri" charset="0"/>
              </a:rPr>
              <a:t>Third-party logistics</a:t>
            </a:r>
            <a:r>
              <a:rPr lang="en-US" dirty="0" smtClean="0">
                <a:latin typeface="Calibri" charset="0"/>
              </a:rPr>
              <a:t> is the outsourcing of logistics functions to third-party logistics providers (3PLs)</a:t>
            </a:r>
          </a:p>
          <a:p>
            <a:pPr marL="176213" indent="-176213"/>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609600"/>
            <a:ext cx="8458200" cy="5516563"/>
          </a:xfrm>
        </p:spPr>
        <p:txBody>
          <a:bodyPr>
            <a:normAutofit/>
          </a:bodyPr>
          <a:lstStyle/>
          <a:p>
            <a:pPr marL="0" indent="0">
              <a:buNone/>
            </a:pPr>
            <a:r>
              <a:rPr lang="en-US" sz="3600" dirty="0" smtClean="0"/>
              <a:t>This </a:t>
            </a:r>
            <a:r>
              <a:rPr lang="en-US" sz="3600" dirty="0" err="1" smtClean="0"/>
              <a:t>Powerpoint</a:t>
            </a:r>
            <a:r>
              <a:rPr lang="en-US" sz="3600" dirty="0" smtClean="0"/>
              <a:t> Presentation was adopted from Pearson </a:t>
            </a:r>
            <a:r>
              <a:rPr lang="en-US" sz="3600" dirty="0"/>
              <a:t>Education Inc</a:t>
            </a:r>
            <a:r>
              <a:rPr lang="en-US" sz="3600" dirty="0" smtClean="0"/>
              <a:t>. (Prentice </a:t>
            </a:r>
            <a:r>
              <a:rPr lang="en-US" sz="3600" dirty="0"/>
              <a:t>Hall) for the Text Book </a:t>
            </a:r>
            <a:r>
              <a:rPr lang="en-US" sz="3600" dirty="0" smtClean="0"/>
              <a:t>of this </a:t>
            </a:r>
            <a:r>
              <a:rPr lang="en-US" sz="3600" dirty="0"/>
              <a:t>course</a:t>
            </a:r>
            <a:r>
              <a:rPr lang="en-US" sz="3600" dirty="0" smtClean="0"/>
              <a:t>: Principles of Marketing 13th </a:t>
            </a:r>
            <a:r>
              <a:rPr lang="en-US" sz="3600" dirty="0"/>
              <a:t>Edition by </a:t>
            </a:r>
            <a:r>
              <a:rPr lang="en-US" sz="3600" dirty="0" smtClean="0"/>
              <a:t>Phillip Kotler and Gary Armstrong. </a:t>
            </a:r>
          </a:p>
          <a:p>
            <a:pPr>
              <a:buNone/>
            </a:pPr>
            <a:endParaRPr lang="en-US" sz="3600" dirty="0"/>
          </a:p>
          <a:p>
            <a:pPr marL="0" indent="0" algn="ctr">
              <a:buNone/>
            </a:pPr>
            <a:r>
              <a:rPr lang="en-US" sz="3600" b="1" dirty="0" smtClean="0"/>
              <a:t>Necessary changes are being made as per the recording needs of this lecture and VCOMSATS</a:t>
            </a:r>
            <a:endParaRPr lang="en-US" sz="3600" b="1" dirty="0"/>
          </a:p>
          <a:p>
            <a:pPr>
              <a:buNone/>
            </a:pP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376</TotalTime>
  <Words>1897</Words>
  <Application>Microsoft Office PowerPoint</Application>
  <PresentationFormat>On-screen Show (4:3)</PresentationFormat>
  <Paragraphs>275</Paragraphs>
  <Slides>28</Slides>
  <Notes>25</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Topics to Cover</vt:lpstr>
      <vt:lpstr>Channel Design Decisions</vt:lpstr>
      <vt:lpstr>Channel Design Decisions</vt:lpstr>
      <vt:lpstr>Channel Design Decisions</vt:lpstr>
      <vt:lpstr>Channel Design Decisions</vt:lpstr>
      <vt:lpstr>Channel Design Decisions</vt:lpstr>
      <vt:lpstr>Channel Design Decisions</vt:lpstr>
      <vt:lpstr>Channel Design Decisions</vt:lpstr>
      <vt:lpstr>Channel Design Decisions</vt:lpstr>
      <vt:lpstr>Channel Management Decisions</vt:lpstr>
      <vt:lpstr>Channel Management Decisions</vt:lpstr>
      <vt:lpstr>Channel Management Decisions</vt:lpstr>
      <vt:lpstr>Channel Management Decisions</vt:lpstr>
      <vt:lpstr>Channel Management Decisions</vt:lpstr>
      <vt:lpstr>Public Policy &amp; Distribution Decisions</vt:lpstr>
      <vt:lpstr>Public Policy &amp; Distribution Decisions</vt:lpstr>
      <vt:lpstr>Marketing Logistics and            Supply Chain Management</vt:lpstr>
      <vt:lpstr>Marketing Logistics and            Supply Chain Management</vt:lpstr>
      <vt:lpstr>Marketing Logistics and            Supply Chain Management</vt:lpstr>
      <vt:lpstr>Marketing Logistics and            Supply Chain Management</vt:lpstr>
      <vt:lpstr>Marketing Logistics and            Supply Chain Management</vt:lpstr>
      <vt:lpstr>Marketing Logistics and            Supply Chain Management</vt:lpstr>
      <vt:lpstr>Marketing Logistics and            Supply Chain Management</vt:lpstr>
      <vt:lpstr>Marketing Logistics and            Supply Chain Management</vt:lpstr>
      <vt:lpstr>Marketing Logistics and            Supply Chain Management</vt:lpstr>
      <vt:lpstr>Marketing Logistics and            Supply Chain Management</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25</cp:revision>
  <dcterms:created xsi:type="dcterms:W3CDTF">2012-04-09T02:53:25Z</dcterms:created>
  <dcterms:modified xsi:type="dcterms:W3CDTF">2012-04-21T05:56:39Z</dcterms:modified>
</cp:coreProperties>
</file>