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83" r:id="rId2"/>
    <p:sldId id="284" r:id="rId3"/>
    <p:sldId id="314" r:id="rId4"/>
    <p:sldId id="353" r:id="rId5"/>
    <p:sldId id="354" r:id="rId6"/>
    <p:sldId id="355" r:id="rId7"/>
    <p:sldId id="356" r:id="rId8"/>
    <p:sldId id="357" r:id="rId9"/>
    <p:sldId id="358" r:id="rId10"/>
    <p:sldId id="359" r:id="rId11"/>
    <p:sldId id="360" r:id="rId12"/>
    <p:sldId id="361" r:id="rId13"/>
    <p:sldId id="375" r:id="rId14"/>
    <p:sldId id="362" r:id="rId15"/>
    <p:sldId id="363" r:id="rId16"/>
    <p:sldId id="364" r:id="rId17"/>
    <p:sldId id="376" r:id="rId18"/>
    <p:sldId id="377" r:id="rId19"/>
    <p:sldId id="365" r:id="rId20"/>
    <p:sldId id="366" r:id="rId21"/>
    <p:sldId id="367" r:id="rId22"/>
    <p:sldId id="368" r:id="rId23"/>
    <p:sldId id="369" r:id="rId24"/>
    <p:sldId id="370" r:id="rId25"/>
    <p:sldId id="371" r:id="rId26"/>
    <p:sldId id="372" r:id="rId27"/>
    <p:sldId id="373" r:id="rId28"/>
    <p:sldId id="374" r:id="rId29"/>
    <p:sldId id="28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145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17C770-CA54-4BE3-9475-7038A357A1B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2D6666D-2FAB-4519-837E-4B0D90E5EE8C}">
      <dgm:prSet phldrT="[Text]"/>
      <dgm:spPr/>
      <dgm:t>
        <a:bodyPr/>
        <a:lstStyle/>
        <a:p>
          <a:r>
            <a:rPr lang="en-US" b="1" dirty="0" smtClean="0"/>
            <a:t>Information</a:t>
          </a:r>
          <a:endParaRPr lang="en-US" b="1" dirty="0"/>
        </a:p>
      </dgm:t>
    </dgm:pt>
    <dgm:pt modelId="{9E87D077-656A-4982-A57F-5D9A34AB5E85}" type="parTrans" cxnId="{8777850A-D1AF-4467-AEAE-62D61A46C0B3}">
      <dgm:prSet/>
      <dgm:spPr/>
      <dgm:t>
        <a:bodyPr/>
        <a:lstStyle/>
        <a:p>
          <a:endParaRPr lang="en-US"/>
        </a:p>
      </dgm:t>
    </dgm:pt>
    <dgm:pt modelId="{EBF30239-7944-4312-A466-84ADF6B9D109}" type="sibTrans" cxnId="{8777850A-D1AF-4467-AEAE-62D61A46C0B3}">
      <dgm:prSet/>
      <dgm:spPr/>
      <dgm:t>
        <a:bodyPr/>
        <a:lstStyle/>
        <a:p>
          <a:endParaRPr lang="en-US"/>
        </a:p>
      </dgm:t>
    </dgm:pt>
    <dgm:pt modelId="{EF785052-C288-4962-9F57-7DE9AD5BEBC4}">
      <dgm:prSet phldrT="[Text]"/>
      <dgm:spPr/>
      <dgm:t>
        <a:bodyPr/>
        <a:lstStyle/>
        <a:p>
          <a:r>
            <a:rPr lang="en-US" b="1" dirty="0" smtClean="0"/>
            <a:t>Promotion</a:t>
          </a:r>
          <a:endParaRPr lang="en-US" b="1" dirty="0"/>
        </a:p>
      </dgm:t>
    </dgm:pt>
    <dgm:pt modelId="{F611E283-73D0-403B-8DE8-2F4B370B5DC7}" type="parTrans" cxnId="{8559983D-1605-4B0E-A863-0F4FD4AE0716}">
      <dgm:prSet/>
      <dgm:spPr/>
      <dgm:t>
        <a:bodyPr/>
        <a:lstStyle/>
        <a:p>
          <a:endParaRPr lang="en-US"/>
        </a:p>
      </dgm:t>
    </dgm:pt>
    <dgm:pt modelId="{2538B079-B4B0-4C2B-8EC7-C7FCF48FA2FE}" type="sibTrans" cxnId="{8559983D-1605-4B0E-A863-0F4FD4AE0716}">
      <dgm:prSet/>
      <dgm:spPr/>
      <dgm:t>
        <a:bodyPr/>
        <a:lstStyle/>
        <a:p>
          <a:endParaRPr lang="en-US"/>
        </a:p>
      </dgm:t>
    </dgm:pt>
    <dgm:pt modelId="{3AAF60AE-1D67-4C3D-B0D2-75478CF50968}">
      <dgm:prSet phldrT="[Text]"/>
      <dgm:spPr/>
      <dgm:t>
        <a:bodyPr/>
        <a:lstStyle/>
        <a:p>
          <a:r>
            <a:rPr lang="en-US" b="1" dirty="0" smtClean="0"/>
            <a:t>Contact</a:t>
          </a:r>
          <a:endParaRPr lang="en-US" b="1" dirty="0"/>
        </a:p>
      </dgm:t>
    </dgm:pt>
    <dgm:pt modelId="{53540745-C35A-4FC5-A8B4-B7CD4162776F}" type="parTrans" cxnId="{1E413C80-625E-4AC8-8B97-E17948A3BAFD}">
      <dgm:prSet/>
      <dgm:spPr/>
      <dgm:t>
        <a:bodyPr/>
        <a:lstStyle/>
        <a:p>
          <a:endParaRPr lang="en-US"/>
        </a:p>
      </dgm:t>
    </dgm:pt>
    <dgm:pt modelId="{325E146B-0724-474D-ACCD-D0CF3DAC66C1}" type="sibTrans" cxnId="{1E413C80-625E-4AC8-8B97-E17948A3BAFD}">
      <dgm:prSet/>
      <dgm:spPr/>
      <dgm:t>
        <a:bodyPr/>
        <a:lstStyle/>
        <a:p>
          <a:endParaRPr lang="en-US"/>
        </a:p>
      </dgm:t>
    </dgm:pt>
    <dgm:pt modelId="{E1B568BF-7F57-465B-85FF-87DC2C56AADA}">
      <dgm:prSet phldrT="[Text]"/>
      <dgm:spPr/>
      <dgm:t>
        <a:bodyPr/>
        <a:lstStyle/>
        <a:p>
          <a:r>
            <a:rPr lang="en-US" b="1" dirty="0" smtClean="0"/>
            <a:t>Matching</a:t>
          </a:r>
          <a:endParaRPr lang="en-US" b="1" dirty="0"/>
        </a:p>
      </dgm:t>
    </dgm:pt>
    <dgm:pt modelId="{30FE41AD-AA37-47C1-94F3-9E40AC8503D4}" type="parTrans" cxnId="{FC78FB9D-5F2F-4FE3-BCFE-91361FD3FD4D}">
      <dgm:prSet/>
      <dgm:spPr/>
      <dgm:t>
        <a:bodyPr/>
        <a:lstStyle/>
        <a:p>
          <a:endParaRPr lang="en-US"/>
        </a:p>
      </dgm:t>
    </dgm:pt>
    <dgm:pt modelId="{DB127270-CD11-4176-91CC-E4DB3BA01E2F}" type="sibTrans" cxnId="{FC78FB9D-5F2F-4FE3-BCFE-91361FD3FD4D}">
      <dgm:prSet/>
      <dgm:spPr/>
      <dgm:t>
        <a:bodyPr/>
        <a:lstStyle/>
        <a:p>
          <a:endParaRPr lang="en-US"/>
        </a:p>
      </dgm:t>
    </dgm:pt>
    <dgm:pt modelId="{53C39151-E643-4243-8279-DF0FB11A0C1F}">
      <dgm:prSet phldrT="[Text]"/>
      <dgm:spPr/>
      <dgm:t>
        <a:bodyPr/>
        <a:lstStyle/>
        <a:p>
          <a:r>
            <a:rPr lang="en-US" b="1" dirty="0" smtClean="0"/>
            <a:t>Negotiation</a:t>
          </a:r>
          <a:endParaRPr lang="en-US" b="1" dirty="0"/>
        </a:p>
      </dgm:t>
    </dgm:pt>
    <dgm:pt modelId="{342DA4C5-8069-4B8A-965F-447678DFFC03}" type="parTrans" cxnId="{BB7AEA0B-0764-4C1A-B938-71BD9740F80D}">
      <dgm:prSet/>
      <dgm:spPr/>
      <dgm:t>
        <a:bodyPr/>
        <a:lstStyle/>
        <a:p>
          <a:endParaRPr lang="en-US"/>
        </a:p>
      </dgm:t>
    </dgm:pt>
    <dgm:pt modelId="{545C17D7-4DC9-4C0B-81EA-EF1A4F083C35}" type="sibTrans" cxnId="{BB7AEA0B-0764-4C1A-B938-71BD9740F80D}">
      <dgm:prSet/>
      <dgm:spPr/>
      <dgm:t>
        <a:bodyPr/>
        <a:lstStyle/>
        <a:p>
          <a:endParaRPr lang="en-US"/>
        </a:p>
      </dgm:t>
    </dgm:pt>
    <dgm:pt modelId="{B94509F1-C5A2-4A28-B1D6-DA6946C8FFE3}">
      <dgm:prSet phldrT="[Text]"/>
      <dgm:spPr/>
      <dgm:t>
        <a:bodyPr/>
        <a:lstStyle/>
        <a:p>
          <a:r>
            <a:rPr lang="en-US" b="1" dirty="0" smtClean="0"/>
            <a:t>Physical distribution</a:t>
          </a:r>
          <a:endParaRPr lang="en-US" b="1" dirty="0"/>
        </a:p>
      </dgm:t>
    </dgm:pt>
    <dgm:pt modelId="{ADD60A84-C777-4217-8762-790AC5430665}" type="parTrans" cxnId="{DF4A26F6-0B51-4572-8FC0-7FD005FF50AF}">
      <dgm:prSet/>
      <dgm:spPr/>
      <dgm:t>
        <a:bodyPr/>
        <a:lstStyle/>
        <a:p>
          <a:endParaRPr lang="en-US"/>
        </a:p>
      </dgm:t>
    </dgm:pt>
    <dgm:pt modelId="{F8D85286-07BA-45DD-93FC-9E069B34215B}" type="sibTrans" cxnId="{DF4A26F6-0B51-4572-8FC0-7FD005FF50AF}">
      <dgm:prSet/>
      <dgm:spPr/>
      <dgm:t>
        <a:bodyPr/>
        <a:lstStyle/>
        <a:p>
          <a:endParaRPr lang="en-US"/>
        </a:p>
      </dgm:t>
    </dgm:pt>
    <dgm:pt modelId="{BAC2C1A2-742A-4E20-9A3D-294DBDC5D146}">
      <dgm:prSet phldrT="[Text]"/>
      <dgm:spPr/>
      <dgm:t>
        <a:bodyPr/>
        <a:lstStyle/>
        <a:p>
          <a:r>
            <a:rPr lang="en-US" b="1" dirty="0" smtClean="0"/>
            <a:t>Financing</a:t>
          </a:r>
          <a:endParaRPr lang="en-US" b="1" dirty="0"/>
        </a:p>
      </dgm:t>
    </dgm:pt>
    <dgm:pt modelId="{49B7C469-4579-43CC-B9C2-CCF6E3381DC3}" type="parTrans" cxnId="{336E5E4A-5C3A-41F4-98CA-3B90C7A5F465}">
      <dgm:prSet/>
      <dgm:spPr/>
      <dgm:t>
        <a:bodyPr/>
        <a:lstStyle/>
        <a:p>
          <a:endParaRPr lang="en-US"/>
        </a:p>
      </dgm:t>
    </dgm:pt>
    <dgm:pt modelId="{185137D9-2D0B-4732-B57A-12DD3CCE6CD6}" type="sibTrans" cxnId="{336E5E4A-5C3A-41F4-98CA-3B90C7A5F465}">
      <dgm:prSet/>
      <dgm:spPr/>
      <dgm:t>
        <a:bodyPr/>
        <a:lstStyle/>
        <a:p>
          <a:endParaRPr lang="en-US"/>
        </a:p>
      </dgm:t>
    </dgm:pt>
    <dgm:pt modelId="{6860030D-0A81-3F42-8326-DC7B1A689394}">
      <dgm:prSet phldrT="[Text]"/>
      <dgm:spPr/>
      <dgm:t>
        <a:bodyPr/>
        <a:lstStyle/>
        <a:p>
          <a:r>
            <a:rPr lang="en-US" b="1" dirty="0" smtClean="0"/>
            <a:t>Risk taking</a:t>
          </a:r>
          <a:endParaRPr lang="en-US" b="1" dirty="0"/>
        </a:p>
      </dgm:t>
    </dgm:pt>
    <dgm:pt modelId="{93BD0CA3-BB08-4940-86B1-CFB645AFFB91}" type="parTrans" cxnId="{78A12A4A-73F9-6D43-958B-EBDA2F8DB030}">
      <dgm:prSet/>
      <dgm:spPr/>
      <dgm:t>
        <a:bodyPr/>
        <a:lstStyle/>
        <a:p>
          <a:endParaRPr lang="en-US"/>
        </a:p>
      </dgm:t>
    </dgm:pt>
    <dgm:pt modelId="{55FDC3E6-7549-2141-B4C9-4D80A2853360}" type="sibTrans" cxnId="{78A12A4A-73F9-6D43-958B-EBDA2F8DB030}">
      <dgm:prSet/>
      <dgm:spPr/>
      <dgm:t>
        <a:bodyPr/>
        <a:lstStyle/>
        <a:p>
          <a:endParaRPr lang="en-US"/>
        </a:p>
      </dgm:t>
    </dgm:pt>
    <dgm:pt modelId="{65399501-A881-4E3D-B071-83B368AF214D}" type="pres">
      <dgm:prSet presAssocID="{6C17C770-CA54-4BE3-9475-7038A357A1B2}" presName="diagram" presStyleCnt="0">
        <dgm:presLayoutVars>
          <dgm:dir/>
          <dgm:resizeHandles val="exact"/>
        </dgm:presLayoutVars>
      </dgm:prSet>
      <dgm:spPr/>
      <dgm:t>
        <a:bodyPr/>
        <a:lstStyle/>
        <a:p>
          <a:endParaRPr lang="en-US"/>
        </a:p>
      </dgm:t>
    </dgm:pt>
    <dgm:pt modelId="{AB138CDD-3268-4BBA-AC1F-B1C7BAE05B12}" type="pres">
      <dgm:prSet presAssocID="{72D6666D-2FAB-4519-837E-4B0D90E5EE8C}" presName="node" presStyleLbl="node1" presStyleIdx="0" presStyleCnt="8">
        <dgm:presLayoutVars>
          <dgm:bulletEnabled val="1"/>
        </dgm:presLayoutVars>
      </dgm:prSet>
      <dgm:spPr/>
      <dgm:t>
        <a:bodyPr/>
        <a:lstStyle/>
        <a:p>
          <a:endParaRPr lang="en-US"/>
        </a:p>
      </dgm:t>
    </dgm:pt>
    <dgm:pt modelId="{3E473FE9-8262-4A1F-AA1F-94290D649761}" type="pres">
      <dgm:prSet presAssocID="{EBF30239-7944-4312-A466-84ADF6B9D109}" presName="sibTrans" presStyleCnt="0"/>
      <dgm:spPr/>
    </dgm:pt>
    <dgm:pt modelId="{32D0E8BD-84F0-4114-ACD6-0BCE05C6372F}" type="pres">
      <dgm:prSet presAssocID="{EF785052-C288-4962-9F57-7DE9AD5BEBC4}" presName="node" presStyleLbl="node1" presStyleIdx="1" presStyleCnt="8">
        <dgm:presLayoutVars>
          <dgm:bulletEnabled val="1"/>
        </dgm:presLayoutVars>
      </dgm:prSet>
      <dgm:spPr/>
      <dgm:t>
        <a:bodyPr/>
        <a:lstStyle/>
        <a:p>
          <a:endParaRPr lang="en-US"/>
        </a:p>
      </dgm:t>
    </dgm:pt>
    <dgm:pt modelId="{488FADE8-BBED-4BFC-A416-167A9084827D}" type="pres">
      <dgm:prSet presAssocID="{2538B079-B4B0-4C2B-8EC7-C7FCF48FA2FE}" presName="sibTrans" presStyleCnt="0"/>
      <dgm:spPr/>
    </dgm:pt>
    <dgm:pt modelId="{E09423AC-F3BC-492B-8E85-F9F2DB722C55}" type="pres">
      <dgm:prSet presAssocID="{3AAF60AE-1D67-4C3D-B0D2-75478CF50968}" presName="node" presStyleLbl="node1" presStyleIdx="2" presStyleCnt="8">
        <dgm:presLayoutVars>
          <dgm:bulletEnabled val="1"/>
        </dgm:presLayoutVars>
      </dgm:prSet>
      <dgm:spPr/>
      <dgm:t>
        <a:bodyPr/>
        <a:lstStyle/>
        <a:p>
          <a:endParaRPr lang="en-US"/>
        </a:p>
      </dgm:t>
    </dgm:pt>
    <dgm:pt modelId="{DCE93431-026A-49F7-92DF-52FDB18472B9}" type="pres">
      <dgm:prSet presAssocID="{325E146B-0724-474D-ACCD-D0CF3DAC66C1}" presName="sibTrans" presStyleCnt="0"/>
      <dgm:spPr/>
    </dgm:pt>
    <dgm:pt modelId="{3E0E7CAA-908D-445B-8CF8-EB68EABD970B}" type="pres">
      <dgm:prSet presAssocID="{E1B568BF-7F57-465B-85FF-87DC2C56AADA}" presName="node" presStyleLbl="node1" presStyleIdx="3" presStyleCnt="8">
        <dgm:presLayoutVars>
          <dgm:bulletEnabled val="1"/>
        </dgm:presLayoutVars>
      </dgm:prSet>
      <dgm:spPr/>
      <dgm:t>
        <a:bodyPr/>
        <a:lstStyle/>
        <a:p>
          <a:endParaRPr lang="en-US"/>
        </a:p>
      </dgm:t>
    </dgm:pt>
    <dgm:pt modelId="{E7517737-9620-4FB8-8BA7-734FBC6A36AD}" type="pres">
      <dgm:prSet presAssocID="{DB127270-CD11-4176-91CC-E4DB3BA01E2F}" presName="sibTrans" presStyleCnt="0"/>
      <dgm:spPr/>
    </dgm:pt>
    <dgm:pt modelId="{D90424F1-6118-4DE7-8566-60AB4522720E}" type="pres">
      <dgm:prSet presAssocID="{53C39151-E643-4243-8279-DF0FB11A0C1F}" presName="node" presStyleLbl="node1" presStyleIdx="4" presStyleCnt="8">
        <dgm:presLayoutVars>
          <dgm:bulletEnabled val="1"/>
        </dgm:presLayoutVars>
      </dgm:prSet>
      <dgm:spPr/>
      <dgm:t>
        <a:bodyPr/>
        <a:lstStyle/>
        <a:p>
          <a:endParaRPr lang="en-US"/>
        </a:p>
      </dgm:t>
    </dgm:pt>
    <dgm:pt modelId="{5386094B-1D22-42AF-B4C5-A59E3C2147EB}" type="pres">
      <dgm:prSet presAssocID="{545C17D7-4DC9-4C0B-81EA-EF1A4F083C35}" presName="sibTrans" presStyleCnt="0"/>
      <dgm:spPr/>
    </dgm:pt>
    <dgm:pt modelId="{C556D2B0-3711-450D-9F7C-EF33CCA3F1BF}" type="pres">
      <dgm:prSet presAssocID="{B94509F1-C5A2-4A28-B1D6-DA6946C8FFE3}" presName="node" presStyleLbl="node1" presStyleIdx="5" presStyleCnt="8">
        <dgm:presLayoutVars>
          <dgm:bulletEnabled val="1"/>
        </dgm:presLayoutVars>
      </dgm:prSet>
      <dgm:spPr/>
      <dgm:t>
        <a:bodyPr/>
        <a:lstStyle/>
        <a:p>
          <a:endParaRPr lang="en-US"/>
        </a:p>
      </dgm:t>
    </dgm:pt>
    <dgm:pt modelId="{33BD9FCF-4186-40AC-B486-17B1D7A3713B}" type="pres">
      <dgm:prSet presAssocID="{F8D85286-07BA-45DD-93FC-9E069B34215B}" presName="sibTrans" presStyleCnt="0"/>
      <dgm:spPr/>
    </dgm:pt>
    <dgm:pt modelId="{08F962C5-5DC3-4C8B-99A8-D86583696D82}" type="pres">
      <dgm:prSet presAssocID="{BAC2C1A2-742A-4E20-9A3D-294DBDC5D146}" presName="node" presStyleLbl="node1" presStyleIdx="6" presStyleCnt="8">
        <dgm:presLayoutVars>
          <dgm:bulletEnabled val="1"/>
        </dgm:presLayoutVars>
      </dgm:prSet>
      <dgm:spPr/>
      <dgm:t>
        <a:bodyPr/>
        <a:lstStyle/>
        <a:p>
          <a:endParaRPr lang="en-US"/>
        </a:p>
      </dgm:t>
    </dgm:pt>
    <dgm:pt modelId="{D9F47C37-CFE2-B54E-8BCE-5FDB23A76B50}" type="pres">
      <dgm:prSet presAssocID="{185137D9-2D0B-4732-B57A-12DD3CCE6CD6}" presName="sibTrans" presStyleCnt="0"/>
      <dgm:spPr/>
    </dgm:pt>
    <dgm:pt modelId="{12333244-C1F6-8443-B664-8F448F775CFF}" type="pres">
      <dgm:prSet presAssocID="{6860030D-0A81-3F42-8326-DC7B1A689394}" presName="node" presStyleLbl="node1" presStyleIdx="7" presStyleCnt="8">
        <dgm:presLayoutVars>
          <dgm:bulletEnabled val="1"/>
        </dgm:presLayoutVars>
      </dgm:prSet>
      <dgm:spPr/>
      <dgm:t>
        <a:bodyPr/>
        <a:lstStyle/>
        <a:p>
          <a:endParaRPr lang="en-US"/>
        </a:p>
      </dgm:t>
    </dgm:pt>
  </dgm:ptLst>
  <dgm:cxnLst>
    <dgm:cxn modelId="{90394EC3-8C19-44F3-BDCA-B535035332D7}" type="presOf" srcId="{6860030D-0A81-3F42-8326-DC7B1A689394}" destId="{12333244-C1F6-8443-B664-8F448F775CFF}" srcOrd="0" destOrd="0" presId="urn:microsoft.com/office/officeart/2005/8/layout/default"/>
    <dgm:cxn modelId="{1E413C80-625E-4AC8-8B97-E17948A3BAFD}" srcId="{6C17C770-CA54-4BE3-9475-7038A357A1B2}" destId="{3AAF60AE-1D67-4C3D-B0D2-75478CF50968}" srcOrd="2" destOrd="0" parTransId="{53540745-C35A-4FC5-A8B4-B7CD4162776F}" sibTransId="{325E146B-0724-474D-ACCD-D0CF3DAC66C1}"/>
    <dgm:cxn modelId="{FC78FB9D-5F2F-4FE3-BCFE-91361FD3FD4D}" srcId="{6C17C770-CA54-4BE3-9475-7038A357A1B2}" destId="{E1B568BF-7F57-465B-85FF-87DC2C56AADA}" srcOrd="3" destOrd="0" parTransId="{30FE41AD-AA37-47C1-94F3-9E40AC8503D4}" sibTransId="{DB127270-CD11-4176-91CC-E4DB3BA01E2F}"/>
    <dgm:cxn modelId="{958EB28B-BB88-4CCF-BA8A-F765A024BAA8}" type="presOf" srcId="{EF785052-C288-4962-9F57-7DE9AD5BEBC4}" destId="{32D0E8BD-84F0-4114-ACD6-0BCE05C6372F}" srcOrd="0" destOrd="0" presId="urn:microsoft.com/office/officeart/2005/8/layout/default"/>
    <dgm:cxn modelId="{B1E87125-E0BD-42D7-9C8E-C111CF454DAA}" type="presOf" srcId="{BAC2C1A2-742A-4E20-9A3D-294DBDC5D146}" destId="{08F962C5-5DC3-4C8B-99A8-D86583696D82}" srcOrd="0" destOrd="0" presId="urn:microsoft.com/office/officeart/2005/8/layout/default"/>
    <dgm:cxn modelId="{E14112E9-3063-439C-9E17-BF634EB58650}" type="presOf" srcId="{72D6666D-2FAB-4519-837E-4B0D90E5EE8C}" destId="{AB138CDD-3268-4BBA-AC1F-B1C7BAE05B12}" srcOrd="0" destOrd="0" presId="urn:microsoft.com/office/officeart/2005/8/layout/default"/>
    <dgm:cxn modelId="{62FA1B9F-92AF-4017-ABBD-C51469CB5FDD}" type="presOf" srcId="{B94509F1-C5A2-4A28-B1D6-DA6946C8FFE3}" destId="{C556D2B0-3711-450D-9F7C-EF33CCA3F1BF}" srcOrd="0" destOrd="0" presId="urn:microsoft.com/office/officeart/2005/8/layout/default"/>
    <dgm:cxn modelId="{8559983D-1605-4B0E-A863-0F4FD4AE0716}" srcId="{6C17C770-CA54-4BE3-9475-7038A357A1B2}" destId="{EF785052-C288-4962-9F57-7DE9AD5BEBC4}" srcOrd="1" destOrd="0" parTransId="{F611E283-73D0-403B-8DE8-2F4B370B5DC7}" sibTransId="{2538B079-B4B0-4C2B-8EC7-C7FCF48FA2FE}"/>
    <dgm:cxn modelId="{78A12A4A-73F9-6D43-958B-EBDA2F8DB030}" srcId="{6C17C770-CA54-4BE3-9475-7038A357A1B2}" destId="{6860030D-0A81-3F42-8326-DC7B1A689394}" srcOrd="7" destOrd="0" parTransId="{93BD0CA3-BB08-4940-86B1-CFB645AFFB91}" sibTransId="{55FDC3E6-7549-2141-B4C9-4D80A2853360}"/>
    <dgm:cxn modelId="{8777850A-D1AF-4467-AEAE-62D61A46C0B3}" srcId="{6C17C770-CA54-4BE3-9475-7038A357A1B2}" destId="{72D6666D-2FAB-4519-837E-4B0D90E5EE8C}" srcOrd="0" destOrd="0" parTransId="{9E87D077-656A-4982-A57F-5D9A34AB5E85}" sibTransId="{EBF30239-7944-4312-A466-84ADF6B9D109}"/>
    <dgm:cxn modelId="{103839F2-22DC-439F-B986-50EF361DA5F9}" type="presOf" srcId="{6C17C770-CA54-4BE3-9475-7038A357A1B2}" destId="{65399501-A881-4E3D-B071-83B368AF214D}" srcOrd="0" destOrd="0" presId="urn:microsoft.com/office/officeart/2005/8/layout/default"/>
    <dgm:cxn modelId="{A2CBE473-69EC-4625-9EE0-2DE1DA9378AF}" type="presOf" srcId="{E1B568BF-7F57-465B-85FF-87DC2C56AADA}" destId="{3E0E7CAA-908D-445B-8CF8-EB68EABD970B}" srcOrd="0" destOrd="0" presId="urn:microsoft.com/office/officeart/2005/8/layout/default"/>
    <dgm:cxn modelId="{DF4A26F6-0B51-4572-8FC0-7FD005FF50AF}" srcId="{6C17C770-CA54-4BE3-9475-7038A357A1B2}" destId="{B94509F1-C5A2-4A28-B1D6-DA6946C8FFE3}" srcOrd="5" destOrd="0" parTransId="{ADD60A84-C777-4217-8762-790AC5430665}" sibTransId="{F8D85286-07BA-45DD-93FC-9E069B34215B}"/>
    <dgm:cxn modelId="{B65BB51D-DF19-4F47-97B9-AFD000873DAC}" type="presOf" srcId="{3AAF60AE-1D67-4C3D-B0D2-75478CF50968}" destId="{E09423AC-F3BC-492B-8E85-F9F2DB722C55}" srcOrd="0" destOrd="0" presId="urn:microsoft.com/office/officeart/2005/8/layout/default"/>
    <dgm:cxn modelId="{BB7AEA0B-0764-4C1A-B938-71BD9740F80D}" srcId="{6C17C770-CA54-4BE3-9475-7038A357A1B2}" destId="{53C39151-E643-4243-8279-DF0FB11A0C1F}" srcOrd="4" destOrd="0" parTransId="{342DA4C5-8069-4B8A-965F-447678DFFC03}" sibTransId="{545C17D7-4DC9-4C0B-81EA-EF1A4F083C35}"/>
    <dgm:cxn modelId="{336E5E4A-5C3A-41F4-98CA-3B90C7A5F465}" srcId="{6C17C770-CA54-4BE3-9475-7038A357A1B2}" destId="{BAC2C1A2-742A-4E20-9A3D-294DBDC5D146}" srcOrd="6" destOrd="0" parTransId="{49B7C469-4579-43CC-B9C2-CCF6E3381DC3}" sibTransId="{185137D9-2D0B-4732-B57A-12DD3CCE6CD6}"/>
    <dgm:cxn modelId="{95E06D75-0C1B-4DF0-9923-4AEDF065ED83}" type="presOf" srcId="{53C39151-E643-4243-8279-DF0FB11A0C1F}" destId="{D90424F1-6118-4DE7-8566-60AB4522720E}" srcOrd="0" destOrd="0" presId="urn:microsoft.com/office/officeart/2005/8/layout/default"/>
    <dgm:cxn modelId="{4A0E44C6-908C-48BB-A559-D5C1D37BCE6F}" type="presParOf" srcId="{65399501-A881-4E3D-B071-83B368AF214D}" destId="{AB138CDD-3268-4BBA-AC1F-B1C7BAE05B12}" srcOrd="0" destOrd="0" presId="urn:microsoft.com/office/officeart/2005/8/layout/default"/>
    <dgm:cxn modelId="{E335874E-A6B6-4068-806A-740B9BC88A50}" type="presParOf" srcId="{65399501-A881-4E3D-B071-83B368AF214D}" destId="{3E473FE9-8262-4A1F-AA1F-94290D649761}" srcOrd="1" destOrd="0" presId="urn:microsoft.com/office/officeart/2005/8/layout/default"/>
    <dgm:cxn modelId="{12ACBF4A-5E55-49B8-ACF5-B88DE4199496}" type="presParOf" srcId="{65399501-A881-4E3D-B071-83B368AF214D}" destId="{32D0E8BD-84F0-4114-ACD6-0BCE05C6372F}" srcOrd="2" destOrd="0" presId="urn:microsoft.com/office/officeart/2005/8/layout/default"/>
    <dgm:cxn modelId="{DB22805E-4FAE-4449-8CDB-772CF9866855}" type="presParOf" srcId="{65399501-A881-4E3D-B071-83B368AF214D}" destId="{488FADE8-BBED-4BFC-A416-167A9084827D}" srcOrd="3" destOrd="0" presId="urn:microsoft.com/office/officeart/2005/8/layout/default"/>
    <dgm:cxn modelId="{326F440B-FEB8-4B42-AD34-C2370EDC0E3A}" type="presParOf" srcId="{65399501-A881-4E3D-B071-83B368AF214D}" destId="{E09423AC-F3BC-492B-8E85-F9F2DB722C55}" srcOrd="4" destOrd="0" presId="urn:microsoft.com/office/officeart/2005/8/layout/default"/>
    <dgm:cxn modelId="{51B9B0FD-EEA7-4CBC-BEDC-8C7A6AFB050D}" type="presParOf" srcId="{65399501-A881-4E3D-B071-83B368AF214D}" destId="{DCE93431-026A-49F7-92DF-52FDB18472B9}" srcOrd="5" destOrd="0" presId="urn:microsoft.com/office/officeart/2005/8/layout/default"/>
    <dgm:cxn modelId="{AA473B52-AAAD-4FC6-BA67-7D0E195E8B3B}" type="presParOf" srcId="{65399501-A881-4E3D-B071-83B368AF214D}" destId="{3E0E7CAA-908D-445B-8CF8-EB68EABD970B}" srcOrd="6" destOrd="0" presId="urn:microsoft.com/office/officeart/2005/8/layout/default"/>
    <dgm:cxn modelId="{DE60BF75-AA1B-4EF3-8A5D-5FCA0E72E998}" type="presParOf" srcId="{65399501-A881-4E3D-B071-83B368AF214D}" destId="{E7517737-9620-4FB8-8BA7-734FBC6A36AD}" srcOrd="7" destOrd="0" presId="urn:microsoft.com/office/officeart/2005/8/layout/default"/>
    <dgm:cxn modelId="{DCC014C0-CB0D-441E-A2C9-0EE9E667CED2}" type="presParOf" srcId="{65399501-A881-4E3D-B071-83B368AF214D}" destId="{D90424F1-6118-4DE7-8566-60AB4522720E}" srcOrd="8" destOrd="0" presId="urn:microsoft.com/office/officeart/2005/8/layout/default"/>
    <dgm:cxn modelId="{104B2AED-E981-4AF8-B46D-D5928159FAC0}" type="presParOf" srcId="{65399501-A881-4E3D-B071-83B368AF214D}" destId="{5386094B-1D22-42AF-B4C5-A59E3C2147EB}" srcOrd="9" destOrd="0" presId="urn:microsoft.com/office/officeart/2005/8/layout/default"/>
    <dgm:cxn modelId="{77E40D6C-1A22-4292-AF11-46C5A836BD4D}" type="presParOf" srcId="{65399501-A881-4E3D-B071-83B368AF214D}" destId="{C556D2B0-3711-450D-9F7C-EF33CCA3F1BF}" srcOrd="10" destOrd="0" presId="urn:microsoft.com/office/officeart/2005/8/layout/default"/>
    <dgm:cxn modelId="{67938966-30A4-48D5-A894-8A499F2A1D0C}" type="presParOf" srcId="{65399501-A881-4E3D-B071-83B368AF214D}" destId="{33BD9FCF-4186-40AC-B486-17B1D7A3713B}" srcOrd="11" destOrd="0" presId="urn:microsoft.com/office/officeart/2005/8/layout/default"/>
    <dgm:cxn modelId="{071AF8DF-EC9B-4BB6-852E-59417831A333}" type="presParOf" srcId="{65399501-A881-4E3D-B071-83B368AF214D}" destId="{08F962C5-5DC3-4C8B-99A8-D86583696D82}" srcOrd="12" destOrd="0" presId="urn:microsoft.com/office/officeart/2005/8/layout/default"/>
    <dgm:cxn modelId="{6C963F1D-725A-4DB2-AE9E-4161B1251C97}" type="presParOf" srcId="{65399501-A881-4E3D-B071-83B368AF214D}" destId="{D9F47C37-CFE2-B54E-8BCE-5FDB23A76B50}" srcOrd="13" destOrd="0" presId="urn:microsoft.com/office/officeart/2005/8/layout/default"/>
    <dgm:cxn modelId="{DFE9932C-721F-4E31-B72E-52F17183B18B}" type="presParOf" srcId="{65399501-A881-4E3D-B071-83B368AF214D}" destId="{12333244-C1F6-8443-B664-8F448F775CFF}" srcOrd="14"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B138CDD-3268-4BBA-AC1F-B1C7BAE05B12}">
      <dsp:nvSpPr>
        <dsp:cNvPr id="0" name=""/>
        <dsp:cNvSpPr/>
      </dsp:nvSpPr>
      <dsp:spPr>
        <a:xfrm>
          <a:off x="682585" y="2753"/>
          <a:ext cx="2359446" cy="14156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smtClean="0"/>
            <a:t>Information</a:t>
          </a:r>
          <a:endParaRPr lang="en-US" sz="3300" b="1" kern="1200" dirty="0"/>
        </a:p>
      </dsp:txBody>
      <dsp:txXfrm>
        <a:off x="682585" y="2753"/>
        <a:ext cx="2359446" cy="1415668"/>
      </dsp:txXfrm>
    </dsp:sp>
    <dsp:sp modelId="{32D0E8BD-84F0-4114-ACD6-0BCE05C6372F}">
      <dsp:nvSpPr>
        <dsp:cNvPr id="0" name=""/>
        <dsp:cNvSpPr/>
      </dsp:nvSpPr>
      <dsp:spPr>
        <a:xfrm>
          <a:off x="3277976" y="2753"/>
          <a:ext cx="2359446" cy="14156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smtClean="0"/>
            <a:t>Promotion</a:t>
          </a:r>
          <a:endParaRPr lang="en-US" sz="3300" b="1" kern="1200" dirty="0"/>
        </a:p>
      </dsp:txBody>
      <dsp:txXfrm>
        <a:off x="3277976" y="2753"/>
        <a:ext cx="2359446" cy="1415668"/>
      </dsp:txXfrm>
    </dsp:sp>
    <dsp:sp modelId="{E09423AC-F3BC-492B-8E85-F9F2DB722C55}">
      <dsp:nvSpPr>
        <dsp:cNvPr id="0" name=""/>
        <dsp:cNvSpPr/>
      </dsp:nvSpPr>
      <dsp:spPr>
        <a:xfrm>
          <a:off x="5873368" y="2753"/>
          <a:ext cx="2359446" cy="14156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smtClean="0"/>
            <a:t>Contact</a:t>
          </a:r>
          <a:endParaRPr lang="en-US" sz="3300" b="1" kern="1200" dirty="0"/>
        </a:p>
      </dsp:txBody>
      <dsp:txXfrm>
        <a:off x="5873368" y="2753"/>
        <a:ext cx="2359446" cy="1415668"/>
      </dsp:txXfrm>
    </dsp:sp>
    <dsp:sp modelId="{3E0E7CAA-908D-445B-8CF8-EB68EABD970B}">
      <dsp:nvSpPr>
        <dsp:cNvPr id="0" name=""/>
        <dsp:cNvSpPr/>
      </dsp:nvSpPr>
      <dsp:spPr>
        <a:xfrm>
          <a:off x="682585" y="1654365"/>
          <a:ext cx="2359446" cy="14156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smtClean="0"/>
            <a:t>Matching</a:t>
          </a:r>
          <a:endParaRPr lang="en-US" sz="3300" b="1" kern="1200" dirty="0"/>
        </a:p>
      </dsp:txBody>
      <dsp:txXfrm>
        <a:off x="682585" y="1654365"/>
        <a:ext cx="2359446" cy="1415668"/>
      </dsp:txXfrm>
    </dsp:sp>
    <dsp:sp modelId="{D90424F1-6118-4DE7-8566-60AB4522720E}">
      <dsp:nvSpPr>
        <dsp:cNvPr id="0" name=""/>
        <dsp:cNvSpPr/>
      </dsp:nvSpPr>
      <dsp:spPr>
        <a:xfrm>
          <a:off x="3277976" y="1654365"/>
          <a:ext cx="2359446" cy="14156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smtClean="0"/>
            <a:t>Negotiation</a:t>
          </a:r>
          <a:endParaRPr lang="en-US" sz="3300" b="1" kern="1200" dirty="0"/>
        </a:p>
      </dsp:txBody>
      <dsp:txXfrm>
        <a:off x="3277976" y="1654365"/>
        <a:ext cx="2359446" cy="1415668"/>
      </dsp:txXfrm>
    </dsp:sp>
    <dsp:sp modelId="{C556D2B0-3711-450D-9F7C-EF33CCA3F1BF}">
      <dsp:nvSpPr>
        <dsp:cNvPr id="0" name=""/>
        <dsp:cNvSpPr/>
      </dsp:nvSpPr>
      <dsp:spPr>
        <a:xfrm>
          <a:off x="5873368" y="1654365"/>
          <a:ext cx="2359446" cy="14156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smtClean="0"/>
            <a:t>Physical distribution</a:t>
          </a:r>
          <a:endParaRPr lang="en-US" sz="3300" b="1" kern="1200" dirty="0"/>
        </a:p>
      </dsp:txBody>
      <dsp:txXfrm>
        <a:off x="5873368" y="1654365"/>
        <a:ext cx="2359446" cy="1415668"/>
      </dsp:txXfrm>
    </dsp:sp>
    <dsp:sp modelId="{08F962C5-5DC3-4C8B-99A8-D86583696D82}">
      <dsp:nvSpPr>
        <dsp:cNvPr id="0" name=""/>
        <dsp:cNvSpPr/>
      </dsp:nvSpPr>
      <dsp:spPr>
        <a:xfrm>
          <a:off x="1980280" y="3305978"/>
          <a:ext cx="2359446" cy="14156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smtClean="0"/>
            <a:t>Financing</a:t>
          </a:r>
          <a:endParaRPr lang="en-US" sz="3300" b="1" kern="1200" dirty="0"/>
        </a:p>
      </dsp:txBody>
      <dsp:txXfrm>
        <a:off x="1980280" y="3305978"/>
        <a:ext cx="2359446" cy="1415668"/>
      </dsp:txXfrm>
    </dsp:sp>
    <dsp:sp modelId="{12333244-C1F6-8443-B664-8F448F775CFF}">
      <dsp:nvSpPr>
        <dsp:cNvPr id="0" name=""/>
        <dsp:cNvSpPr/>
      </dsp:nvSpPr>
      <dsp:spPr>
        <a:xfrm>
          <a:off x="4575672" y="3305978"/>
          <a:ext cx="2359446" cy="14156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dirty="0" smtClean="0"/>
            <a:t>Risk taking</a:t>
          </a:r>
          <a:endParaRPr lang="en-US" sz="3300" b="1" kern="1200" dirty="0"/>
        </a:p>
      </dsp:txBody>
      <dsp:txXfrm>
        <a:off x="4575672" y="3305978"/>
        <a:ext cx="2359446" cy="141566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66236B-0F7F-4E73-ACD6-721F19DF3DDA}" type="datetimeFigureOut">
              <a:rPr lang="en-US" smtClean="0"/>
              <a:pPr/>
              <a:t>4/13/2012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0CE813-9275-459E-BEDC-94832E89865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endParaRPr lang="en-US" smtClean="0"/>
          </a:p>
        </p:txBody>
      </p:sp>
      <p:sp>
        <p:nvSpPr>
          <p:cNvPr id="20484" name="Slide Number Placeholder 3"/>
          <p:cNvSpPr>
            <a:spLocks noGrp="1"/>
          </p:cNvSpPr>
          <p:nvPr>
            <p:ph type="sldNum" sz="quarter" idx="5"/>
          </p:nvPr>
        </p:nvSpPr>
        <p:spPr bwMode="auto">
          <a:noFill/>
          <a:ln>
            <a:miter lim="800000"/>
            <a:headEnd/>
            <a:tailEnd/>
          </a:ln>
        </p:spPr>
        <p:txBody>
          <a:bodyPr/>
          <a:lstStyle/>
          <a:p>
            <a:fld id="{2279B4F4-CF38-472B-BF8E-ADC18918CECF}" type="slidenum">
              <a:rPr lang="en-US"/>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251D37-8117-40E7-A43B-C82A156AD9A7}" type="datetimeFigureOut">
              <a:rPr lang="en-US" smtClean="0"/>
              <a:pPr/>
              <a:t>4/13/2012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251D37-8117-40E7-A43B-C82A156AD9A7}" type="datetimeFigureOut">
              <a:rPr lang="en-US" smtClean="0"/>
              <a:pPr/>
              <a:t>4/13/2012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251D37-8117-40E7-A43B-C82A156AD9A7}" type="datetimeFigureOut">
              <a:rPr lang="en-US" smtClean="0"/>
              <a:pPr/>
              <a:t>4/13/2012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251D37-8117-40E7-A43B-C82A156AD9A7}" type="datetimeFigureOut">
              <a:rPr lang="en-US" smtClean="0"/>
              <a:pPr/>
              <a:t>4/13/2012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251D37-8117-40E7-A43B-C82A156AD9A7}" type="datetimeFigureOut">
              <a:rPr lang="en-US" smtClean="0"/>
              <a:pPr/>
              <a:t>4/13/2012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251D37-8117-40E7-A43B-C82A156AD9A7}" type="datetimeFigureOut">
              <a:rPr lang="en-US" smtClean="0"/>
              <a:pPr/>
              <a:t>4/13/2012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251D37-8117-40E7-A43B-C82A156AD9A7}" type="datetimeFigureOut">
              <a:rPr lang="en-US" smtClean="0"/>
              <a:pPr/>
              <a:t>4/13/2012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251D37-8117-40E7-A43B-C82A156AD9A7}" type="datetimeFigureOut">
              <a:rPr lang="en-US" smtClean="0"/>
              <a:pPr/>
              <a:t>4/13/2012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251D37-8117-40E7-A43B-C82A156AD9A7}" type="datetimeFigureOut">
              <a:rPr lang="en-US" smtClean="0"/>
              <a:pPr/>
              <a:t>4/13/2012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251D37-8117-40E7-A43B-C82A156AD9A7}" type="datetimeFigureOut">
              <a:rPr lang="en-US" smtClean="0"/>
              <a:pPr/>
              <a:t>4/13/2012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251D37-8117-40E7-A43B-C82A156AD9A7}" type="datetimeFigureOut">
              <a:rPr lang="en-US" smtClean="0"/>
              <a:pPr/>
              <a:t>4/13/2012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8231A6-26A3-486C-8BC3-98B1F012F89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lnSpc>
                <a:spcPts val="3600"/>
              </a:lnSpc>
              <a:defRPr sz="40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251D37-8117-40E7-A43B-C82A156AD9A7}" type="datetimeFigureOut">
              <a:rPr lang="en-US" smtClean="0"/>
              <a:pPr/>
              <a:t>4/13/2012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8231A6-26A3-486C-8BC3-98B1F012F89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290691"/>
            <a:ext cx="8610600" cy="6124754"/>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12</a:t>
            </a:r>
          </a:p>
          <a:p>
            <a:pPr algn="ctr"/>
            <a:endParaRPr lang="en-US" sz="3600" b="1" i="1" dirty="0" smtClean="0">
              <a:latin typeface="Calibri" charset="0"/>
            </a:endParaRPr>
          </a:p>
          <a:p>
            <a:pPr algn="ctr"/>
            <a:endParaRPr lang="en-US" sz="3600" b="1" i="1" dirty="0" smtClean="0">
              <a:latin typeface="Calibri" charset="0"/>
            </a:endParaRPr>
          </a:p>
          <a:p>
            <a:pPr algn="ctr"/>
            <a:r>
              <a:rPr lang="en-US" sz="4400" b="1" dirty="0" smtClean="0">
                <a:latin typeface="Calibri" charset="0"/>
              </a:rPr>
              <a:t>Marketing Channels:   </a:t>
            </a:r>
          </a:p>
          <a:p>
            <a:pPr algn="ctr"/>
            <a:r>
              <a:rPr lang="en-US" sz="4400" b="1" dirty="0" smtClean="0">
                <a:latin typeface="Calibri" charset="0"/>
              </a:rPr>
              <a:t>Delivering Customer Value</a:t>
            </a:r>
            <a:endParaRPr lang="en-US" sz="4000"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457200" y="2312920"/>
            <a:ext cx="8382000" cy="2259080"/>
          </a:xfrm>
          <a:prstGeom prst="rect">
            <a:avLst/>
          </a:prstGeom>
          <a:noFill/>
          <a:ln>
            <a:solidFill>
              <a:schemeClr val="tx2">
                <a:lumMod val="40000"/>
                <a:lumOff val="60000"/>
              </a:schemeClr>
            </a:solidFill>
          </a:ln>
        </p:spPr>
        <p:txBody>
          <a:bodyPr wrap="square" rtlCol="0">
            <a:spAutoFit/>
          </a:bodyPr>
          <a:lstStyle/>
          <a:p>
            <a:r>
              <a:rPr lang="en-US" dirty="0" smtClean="0">
                <a:latin typeface="Calibri" charset="0"/>
              </a:rPr>
              <a:t>Supply Chains and the Value Delivery Network</a:t>
            </a:r>
          </a:p>
          <a:p>
            <a:r>
              <a:rPr lang="en-US" dirty="0" smtClean="0">
                <a:latin typeface="Calibri" charset="0"/>
              </a:rPr>
              <a:t>The Nature and Importance of Marketing Channels</a:t>
            </a:r>
          </a:p>
          <a:p>
            <a:r>
              <a:rPr lang="en-US" dirty="0" smtClean="0">
                <a:latin typeface="Calibri" charset="0"/>
              </a:rPr>
              <a:t>Channel Behavior and Organization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dirty="0" smtClean="0"/>
              <a:t>Supply Chains &amp; Value Delivery Network</a:t>
            </a:r>
          </a:p>
        </p:txBody>
      </p:sp>
      <p:sp>
        <p:nvSpPr>
          <p:cNvPr id="19459" name="Rectangle 3"/>
          <p:cNvSpPr>
            <a:spLocks noGrp="1" noChangeArrowheads="1"/>
          </p:cNvSpPr>
          <p:nvPr>
            <p:ph idx="1"/>
          </p:nvPr>
        </p:nvSpPr>
        <p:spPr>
          <a:xfrm>
            <a:off x="685800" y="2057400"/>
            <a:ext cx="7772400" cy="4114800"/>
          </a:xfrm>
        </p:spPr>
        <p:txBody>
          <a:bodyPr/>
          <a:lstStyle/>
          <a:p>
            <a:pPr marL="533400" indent="-533400">
              <a:lnSpc>
                <a:spcPct val="80000"/>
              </a:lnSpc>
              <a:buFontTx/>
              <a:buNone/>
            </a:pPr>
            <a:endParaRPr lang="en-US" b="1" dirty="0" smtClean="0">
              <a:latin typeface="Calibri" charset="0"/>
            </a:endParaRPr>
          </a:p>
          <a:p>
            <a:pPr marL="533400" indent="-533400">
              <a:lnSpc>
                <a:spcPct val="80000"/>
              </a:lnSpc>
              <a:buFontTx/>
              <a:buNone/>
            </a:pPr>
            <a:r>
              <a:rPr lang="en-US" b="1" dirty="0" smtClean="0">
                <a:latin typeface="Calibri" charset="0"/>
              </a:rPr>
              <a:t>Upstream partners </a:t>
            </a:r>
            <a:r>
              <a:rPr lang="en-US" dirty="0" smtClean="0">
                <a:latin typeface="Calibri" charset="0"/>
              </a:rPr>
              <a:t>include raw material suppliers, components, parts, information, finances, and expertise to create a product or service</a:t>
            </a:r>
          </a:p>
          <a:p>
            <a:pPr marL="533400" indent="-533400">
              <a:lnSpc>
                <a:spcPct val="80000"/>
              </a:lnSpc>
              <a:buFontTx/>
              <a:buNone/>
            </a:pPr>
            <a:endParaRPr lang="en-US" dirty="0" smtClean="0">
              <a:latin typeface="Calibri" charset="0"/>
            </a:endParaRPr>
          </a:p>
          <a:p>
            <a:pPr marL="533400" indent="-533400">
              <a:lnSpc>
                <a:spcPct val="80000"/>
              </a:lnSpc>
              <a:buFontTx/>
              <a:buNone/>
            </a:pPr>
            <a:r>
              <a:rPr lang="en-US" b="1" dirty="0" smtClean="0">
                <a:latin typeface="Calibri" charset="0"/>
              </a:rPr>
              <a:t>Downstream partners </a:t>
            </a:r>
            <a:r>
              <a:rPr lang="en-US" dirty="0" smtClean="0">
                <a:latin typeface="Calibri" charset="0"/>
              </a:rPr>
              <a:t>include the marketing channels or distribution channels that look toward the customer</a:t>
            </a:r>
          </a:p>
        </p:txBody>
      </p:sp>
      <p:sp>
        <p:nvSpPr>
          <p:cNvPr id="19460" name="Text Placeholder 3"/>
          <p:cNvSpPr>
            <a:spLocks noGrp="1"/>
          </p:cNvSpPr>
          <p:nvPr>
            <p:ph type="body" sz="quarter" idx="13"/>
          </p:nvPr>
        </p:nvSpPr>
        <p:spPr>
          <a:xfrm>
            <a:off x="914400" y="1143000"/>
            <a:ext cx="7162800" cy="381000"/>
          </a:xfrm>
        </p:spPr>
        <p:txBody>
          <a:bodyPr>
            <a:noAutofit/>
          </a:bodyPr>
          <a:lstStyle/>
          <a:p>
            <a:pPr>
              <a:spcBef>
                <a:spcPct val="0"/>
              </a:spcBef>
            </a:pPr>
            <a:r>
              <a:rPr lang="en-US" sz="2400" dirty="0" smtClean="0">
                <a:solidFill>
                  <a:schemeClr val="tx1"/>
                </a:solidFill>
                <a:latin typeface="Arial" charset="0"/>
              </a:rPr>
              <a:t>Supply Chain Partners</a:t>
            </a:r>
          </a:p>
          <a:p>
            <a:pPr>
              <a:spcBef>
                <a:spcPct val="0"/>
              </a:spcBef>
            </a:pPr>
            <a:endParaRPr lang="en-US" sz="2400" dirty="0" smtClean="0">
              <a:solidFill>
                <a:schemeClr val="tx1"/>
              </a:solidFill>
              <a:latin typeface="Arial"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dirty="0" smtClean="0"/>
              <a:t>Supply Chains &amp; Value Delivery Network</a:t>
            </a:r>
          </a:p>
        </p:txBody>
      </p:sp>
      <p:sp>
        <p:nvSpPr>
          <p:cNvPr id="19459" name="Rectangle 3"/>
          <p:cNvSpPr>
            <a:spLocks noGrp="1" noChangeArrowheads="1"/>
          </p:cNvSpPr>
          <p:nvPr>
            <p:ph idx="1"/>
          </p:nvPr>
        </p:nvSpPr>
        <p:spPr>
          <a:xfrm>
            <a:off x="685800" y="2057400"/>
            <a:ext cx="7772400" cy="4114800"/>
          </a:xfrm>
        </p:spPr>
        <p:txBody>
          <a:bodyPr/>
          <a:lstStyle/>
          <a:p>
            <a:pPr marL="533400" indent="-533400">
              <a:lnSpc>
                <a:spcPct val="90000"/>
              </a:lnSpc>
              <a:buFontTx/>
              <a:buNone/>
            </a:pPr>
            <a:endParaRPr lang="en-US" b="1" dirty="0" smtClean="0">
              <a:latin typeface="Calibri" charset="0"/>
            </a:endParaRPr>
          </a:p>
          <a:p>
            <a:pPr marL="533400" indent="-533400">
              <a:lnSpc>
                <a:spcPct val="90000"/>
              </a:lnSpc>
              <a:buFontTx/>
              <a:buNone/>
            </a:pPr>
            <a:r>
              <a:rPr lang="en-US" b="1" dirty="0" smtClean="0">
                <a:latin typeface="Calibri" charset="0"/>
              </a:rPr>
              <a:t>Supply chain</a:t>
            </a:r>
            <a:r>
              <a:rPr lang="en-US" dirty="0" smtClean="0">
                <a:latin typeface="Calibri" charset="0"/>
              </a:rPr>
              <a:t> “make and sell” view includes the firm’s raw materials, productive inputs, and factory capacity</a:t>
            </a:r>
          </a:p>
        </p:txBody>
      </p:sp>
      <p:sp>
        <p:nvSpPr>
          <p:cNvPr id="19460" name="Text Placeholder 3"/>
          <p:cNvSpPr>
            <a:spLocks noGrp="1"/>
          </p:cNvSpPr>
          <p:nvPr>
            <p:ph type="body" sz="quarter" idx="13"/>
          </p:nvPr>
        </p:nvSpPr>
        <p:spPr>
          <a:xfrm>
            <a:off x="914400" y="1143000"/>
            <a:ext cx="7162800" cy="381000"/>
          </a:xfrm>
        </p:spPr>
        <p:txBody>
          <a:bodyPr>
            <a:noAutofit/>
          </a:bodyPr>
          <a:lstStyle/>
          <a:p>
            <a:pPr>
              <a:spcBef>
                <a:spcPct val="0"/>
              </a:spcBef>
            </a:pPr>
            <a:r>
              <a:rPr lang="en-US" sz="2400" dirty="0" smtClean="0">
                <a:solidFill>
                  <a:schemeClr val="tx1"/>
                </a:solidFill>
                <a:latin typeface="Arial" charset="0"/>
              </a:rPr>
              <a:t>Supply Chain Views</a:t>
            </a:r>
          </a:p>
          <a:p>
            <a:pPr>
              <a:spcBef>
                <a:spcPct val="0"/>
              </a:spcBef>
            </a:pPr>
            <a:endParaRPr lang="en-US" sz="2400" dirty="0" smtClean="0">
              <a:solidFill>
                <a:schemeClr val="tx1"/>
              </a:solidFill>
              <a:latin typeface="Arial"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dirty="0" smtClean="0"/>
              <a:t>Supply Chains &amp; Value Delivery Network</a:t>
            </a:r>
          </a:p>
        </p:txBody>
      </p:sp>
      <p:sp>
        <p:nvSpPr>
          <p:cNvPr id="19459" name="Rectangle 3"/>
          <p:cNvSpPr>
            <a:spLocks noGrp="1" noChangeArrowheads="1"/>
          </p:cNvSpPr>
          <p:nvPr>
            <p:ph idx="1"/>
          </p:nvPr>
        </p:nvSpPr>
        <p:spPr>
          <a:xfrm>
            <a:off x="685800" y="2057400"/>
            <a:ext cx="7772400" cy="4114800"/>
          </a:xfrm>
        </p:spPr>
        <p:txBody>
          <a:bodyPr/>
          <a:lstStyle/>
          <a:p>
            <a:pPr marL="533400" indent="-533400">
              <a:lnSpc>
                <a:spcPct val="90000"/>
              </a:lnSpc>
              <a:buFontTx/>
              <a:buNone/>
            </a:pPr>
            <a:endParaRPr lang="en-US" dirty="0" smtClean="0">
              <a:latin typeface="Calibri" charset="0"/>
            </a:endParaRPr>
          </a:p>
          <a:p>
            <a:pPr marL="533400" indent="-533400">
              <a:lnSpc>
                <a:spcPct val="90000"/>
              </a:lnSpc>
              <a:buFontTx/>
              <a:buNone/>
            </a:pPr>
            <a:r>
              <a:rPr lang="en-US" b="1" dirty="0" smtClean="0">
                <a:latin typeface="Calibri" charset="0"/>
              </a:rPr>
              <a:t>Demand chain</a:t>
            </a:r>
            <a:r>
              <a:rPr lang="en-US" dirty="0" smtClean="0">
                <a:latin typeface="Calibri" charset="0"/>
              </a:rPr>
              <a:t> “sense and respond” view suggests that planning starts with the needs of the target customer, and the firm responds to these needs by organizing a chain of resources and activities with the goal of creating customer value</a:t>
            </a:r>
          </a:p>
        </p:txBody>
      </p:sp>
      <p:sp>
        <p:nvSpPr>
          <p:cNvPr id="19460" name="Text Placeholder 3"/>
          <p:cNvSpPr>
            <a:spLocks noGrp="1"/>
          </p:cNvSpPr>
          <p:nvPr>
            <p:ph type="body" sz="quarter" idx="13"/>
          </p:nvPr>
        </p:nvSpPr>
        <p:spPr>
          <a:xfrm>
            <a:off x="914400" y="1143000"/>
            <a:ext cx="7162800" cy="381000"/>
          </a:xfrm>
        </p:spPr>
        <p:txBody>
          <a:bodyPr>
            <a:noAutofit/>
          </a:bodyPr>
          <a:lstStyle/>
          <a:p>
            <a:pPr>
              <a:spcBef>
                <a:spcPct val="0"/>
              </a:spcBef>
            </a:pPr>
            <a:r>
              <a:rPr lang="en-US" sz="2400" dirty="0" smtClean="0">
                <a:solidFill>
                  <a:schemeClr val="tx1"/>
                </a:solidFill>
                <a:latin typeface="Arial" charset="0"/>
              </a:rPr>
              <a:t>Supply Chain Views</a:t>
            </a:r>
          </a:p>
          <a:p>
            <a:pPr>
              <a:spcBef>
                <a:spcPct val="0"/>
              </a:spcBef>
            </a:pPr>
            <a:endParaRPr lang="en-US" sz="2400" dirty="0" smtClean="0">
              <a:solidFill>
                <a:schemeClr val="tx1"/>
              </a:solidFill>
              <a:latin typeface="Arial"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dirty="0" smtClean="0"/>
              <a:t>Supply Chains &amp; Value Delivery Network</a:t>
            </a:r>
          </a:p>
        </p:txBody>
      </p:sp>
      <p:sp>
        <p:nvSpPr>
          <p:cNvPr id="19459" name="Rectangle 3"/>
          <p:cNvSpPr>
            <a:spLocks noGrp="1" noChangeArrowheads="1"/>
          </p:cNvSpPr>
          <p:nvPr>
            <p:ph idx="1"/>
          </p:nvPr>
        </p:nvSpPr>
        <p:spPr>
          <a:xfrm>
            <a:off x="685800" y="2057400"/>
            <a:ext cx="7772400" cy="4114800"/>
          </a:xfrm>
        </p:spPr>
        <p:txBody>
          <a:bodyPr/>
          <a:lstStyle/>
          <a:p>
            <a:pPr>
              <a:buFontTx/>
              <a:buNone/>
            </a:pPr>
            <a:endParaRPr lang="en-US" b="1" dirty="0" smtClean="0">
              <a:latin typeface="Calibri" charset="0"/>
            </a:endParaRPr>
          </a:p>
          <a:p>
            <a:pPr>
              <a:buFontTx/>
              <a:buNone/>
            </a:pPr>
            <a:r>
              <a:rPr lang="en-US" b="1" dirty="0" smtClean="0">
                <a:latin typeface="Calibri" charset="0"/>
              </a:rPr>
              <a:t>Value delivery network</a:t>
            </a:r>
            <a:r>
              <a:rPr lang="en-US" dirty="0" smtClean="0">
                <a:latin typeface="Calibri" charset="0"/>
              </a:rPr>
              <a:t> is the firm’s suppliers, distributors, and ultimately customers who partner with each other to improve the performance of the entire system</a:t>
            </a:r>
          </a:p>
          <a:p>
            <a:endParaRPr lang="en-US" dirty="0" smtClean="0">
              <a:latin typeface="Calibri" charset="0"/>
            </a:endParaRPr>
          </a:p>
        </p:txBody>
      </p:sp>
      <p:sp>
        <p:nvSpPr>
          <p:cNvPr id="19460" name="Text Placeholder 3"/>
          <p:cNvSpPr>
            <a:spLocks noGrp="1"/>
          </p:cNvSpPr>
          <p:nvPr>
            <p:ph type="body" sz="quarter" idx="13"/>
          </p:nvPr>
        </p:nvSpPr>
        <p:spPr>
          <a:xfrm>
            <a:off x="914400" y="1143000"/>
            <a:ext cx="7162800" cy="381000"/>
          </a:xfrm>
        </p:spPr>
        <p:txBody>
          <a:bodyPr>
            <a:noAutofit/>
          </a:bodyPr>
          <a:lstStyle/>
          <a:p>
            <a:pPr>
              <a:spcBef>
                <a:spcPct val="0"/>
              </a:spcBef>
            </a:pPr>
            <a:r>
              <a:rPr lang="en-US" sz="2400" dirty="0" smtClean="0">
                <a:solidFill>
                  <a:schemeClr val="tx1"/>
                </a:solidFill>
                <a:latin typeface="Arial" charset="0"/>
              </a:rPr>
              <a:t>Value Delivery Network</a:t>
            </a:r>
          </a:p>
          <a:p>
            <a:pPr>
              <a:spcBef>
                <a:spcPct val="0"/>
              </a:spcBef>
            </a:pPr>
            <a:endParaRPr lang="en-US" sz="2400" dirty="0" smtClean="0">
              <a:solidFill>
                <a:schemeClr val="tx1"/>
              </a:solidFill>
              <a:latin typeface="Arial"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dirty="0" smtClean="0"/>
              <a:t>Nature &amp; Importance of </a:t>
            </a:r>
            <a:br>
              <a:rPr lang="en-US" dirty="0" smtClean="0"/>
            </a:br>
            <a:r>
              <a:rPr lang="en-US" dirty="0" smtClean="0"/>
              <a:t>Marketing Channels</a:t>
            </a:r>
          </a:p>
        </p:txBody>
      </p:sp>
      <p:sp>
        <p:nvSpPr>
          <p:cNvPr id="19459" name="Rectangle 3"/>
          <p:cNvSpPr>
            <a:spLocks noGrp="1" noChangeArrowheads="1"/>
          </p:cNvSpPr>
          <p:nvPr>
            <p:ph idx="1"/>
          </p:nvPr>
        </p:nvSpPr>
        <p:spPr>
          <a:xfrm>
            <a:off x="685800" y="2057400"/>
            <a:ext cx="7772400" cy="4114800"/>
          </a:xfrm>
        </p:spPr>
        <p:txBody>
          <a:bodyPr/>
          <a:lstStyle/>
          <a:p>
            <a:pPr marL="533400" indent="-533400">
              <a:buFontTx/>
              <a:buNone/>
            </a:pPr>
            <a:endParaRPr lang="en-US" b="1" dirty="0" smtClean="0">
              <a:solidFill>
                <a:srgbClr val="1A643E"/>
              </a:solidFill>
              <a:latin typeface="Calibri" charset="0"/>
            </a:endParaRPr>
          </a:p>
          <a:p>
            <a:pPr marL="533400" indent="-533400">
              <a:buFontTx/>
              <a:buNone/>
            </a:pPr>
            <a:r>
              <a:rPr lang="en-US" b="1" dirty="0" smtClean="0">
                <a:latin typeface="Calibri" charset="0"/>
              </a:rPr>
              <a:t>Intermediaries</a:t>
            </a:r>
            <a:r>
              <a:rPr lang="en-US" dirty="0" smtClean="0">
                <a:latin typeface="Calibri" charset="0"/>
              </a:rPr>
              <a:t> offer producers greater efficiency in making goods available to target markets. Through their contacts, experience, specialization, and scale of operations, intermediaries usually offer the firm more than it can achieve on its own.</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How Channel Members Add Value</a:t>
            </a:r>
          </a:p>
          <a:p>
            <a:pPr>
              <a:spcBef>
                <a:spcPct val="0"/>
              </a:spcBef>
            </a:pPr>
            <a:endParaRPr lang="en-US" sz="2400" dirty="0" smtClean="0">
              <a:solidFill>
                <a:schemeClr val="tx1"/>
              </a:solidFill>
              <a:latin typeface="Arial"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dirty="0" smtClean="0"/>
              <a:t>Nature &amp; Importance of </a:t>
            </a:r>
            <a:br>
              <a:rPr lang="en-US" dirty="0" smtClean="0"/>
            </a:br>
            <a:r>
              <a:rPr lang="en-US" dirty="0" smtClean="0"/>
              <a:t>Marketing Channels</a:t>
            </a:r>
          </a:p>
        </p:txBody>
      </p:sp>
      <p:sp>
        <p:nvSpPr>
          <p:cNvPr id="19459" name="Rectangle 3"/>
          <p:cNvSpPr>
            <a:spLocks noGrp="1" noChangeArrowheads="1"/>
          </p:cNvSpPr>
          <p:nvPr>
            <p:ph idx="1"/>
          </p:nvPr>
        </p:nvSpPr>
        <p:spPr>
          <a:xfrm>
            <a:off x="685800" y="2057400"/>
            <a:ext cx="7772400" cy="4495800"/>
          </a:xfrm>
        </p:spPr>
        <p:txBody>
          <a:bodyPr>
            <a:normAutofit/>
          </a:bodyPr>
          <a:lstStyle/>
          <a:p>
            <a:endParaRPr lang="en-US" dirty="0" smtClean="0">
              <a:latin typeface="Calibri" charset="0"/>
            </a:endParaRPr>
          </a:p>
          <a:p>
            <a:r>
              <a:rPr lang="en-US" dirty="0" smtClean="0">
                <a:latin typeface="Calibri" charset="0"/>
              </a:rPr>
              <a:t>From an economic view, intermediaries transform the assortment of products into assortments wanted by consumers</a:t>
            </a:r>
          </a:p>
          <a:p>
            <a:r>
              <a:rPr lang="en-US" dirty="0" smtClean="0">
                <a:latin typeface="Calibri" charset="0"/>
              </a:rPr>
              <a:t>Channel members add value by bridging the major time, place, and possession gaps that separate goods and services from those who would use them</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How Channel Members Add Value</a:t>
            </a:r>
          </a:p>
          <a:p>
            <a:pPr>
              <a:spcBef>
                <a:spcPct val="0"/>
              </a:spcBef>
            </a:pPr>
            <a:endParaRPr lang="en-US" sz="2400" dirty="0" smtClean="0">
              <a:solidFill>
                <a:schemeClr val="tx1"/>
              </a:solidFill>
              <a:latin typeface="Arial"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dirty="0" smtClean="0"/>
              <a:t>Nature &amp; Importance of </a:t>
            </a:r>
            <a:br>
              <a:rPr lang="en-US" dirty="0" smtClean="0"/>
            </a:br>
            <a:r>
              <a:rPr lang="en-US" dirty="0" smtClean="0"/>
              <a:t>Marketing Channels</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How Channel Members Add Value</a:t>
            </a:r>
          </a:p>
          <a:p>
            <a:pPr>
              <a:spcBef>
                <a:spcPct val="0"/>
              </a:spcBef>
            </a:pPr>
            <a:endParaRPr lang="en-US" sz="2400" dirty="0" smtClean="0">
              <a:solidFill>
                <a:schemeClr val="tx1"/>
              </a:solidFill>
              <a:latin typeface="Arial" charset="0"/>
            </a:endParaRPr>
          </a:p>
        </p:txBody>
      </p:sp>
      <p:pic>
        <p:nvPicPr>
          <p:cNvPr id="6" name="Picture 6" descr="fig12_01wo"/>
          <p:cNvPicPr>
            <a:picLocks noChangeAspect="1" noChangeArrowheads="1"/>
          </p:cNvPicPr>
          <p:nvPr/>
        </p:nvPicPr>
        <p:blipFill>
          <a:blip r:embed="rId3" cstate="print"/>
          <a:srcRect/>
          <a:stretch>
            <a:fillRect/>
          </a:stretch>
        </p:blipFill>
        <p:spPr bwMode="auto">
          <a:xfrm>
            <a:off x="0" y="2362200"/>
            <a:ext cx="9049929" cy="3733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dirty="0" smtClean="0"/>
              <a:t>Nature &amp; Importance of </a:t>
            </a:r>
            <a:br>
              <a:rPr lang="en-US" dirty="0" smtClean="0"/>
            </a:br>
            <a:r>
              <a:rPr lang="en-US" dirty="0" smtClean="0"/>
              <a:t>Marketing Channels</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How Channel Members Add Value</a:t>
            </a:r>
          </a:p>
          <a:p>
            <a:pPr>
              <a:spcBef>
                <a:spcPct val="0"/>
              </a:spcBef>
            </a:pPr>
            <a:endParaRPr lang="en-US" sz="2400" dirty="0" smtClean="0">
              <a:solidFill>
                <a:schemeClr val="tx1"/>
              </a:solidFill>
              <a:latin typeface="Arial" charset="0"/>
            </a:endParaRPr>
          </a:p>
        </p:txBody>
      </p:sp>
      <p:graphicFrame>
        <p:nvGraphicFramePr>
          <p:cNvPr id="5" name="Diagram 4"/>
          <p:cNvGraphicFramePr/>
          <p:nvPr/>
        </p:nvGraphicFramePr>
        <p:xfrm>
          <a:off x="0" y="1905000"/>
          <a:ext cx="89154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dirty="0" smtClean="0"/>
              <a:t>Nature &amp; Importance of </a:t>
            </a:r>
            <a:br>
              <a:rPr lang="en-US" dirty="0" smtClean="0"/>
            </a:br>
            <a:r>
              <a:rPr lang="en-US" dirty="0" smtClean="0"/>
              <a:t>Marketing Channels</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How Channel Members Add Value</a:t>
            </a:r>
          </a:p>
          <a:p>
            <a:pPr>
              <a:spcBef>
                <a:spcPct val="0"/>
              </a:spcBef>
            </a:pPr>
            <a:endParaRPr lang="en-US" sz="2400" dirty="0" smtClean="0">
              <a:solidFill>
                <a:schemeClr val="tx1"/>
              </a:solidFill>
              <a:latin typeface="Arial" charset="0"/>
            </a:endParaRPr>
          </a:p>
        </p:txBody>
      </p:sp>
      <p:sp>
        <p:nvSpPr>
          <p:cNvPr id="6" name="Rectangle 3"/>
          <p:cNvSpPr>
            <a:spLocks noGrp="1" noChangeArrowheads="1"/>
          </p:cNvSpPr>
          <p:nvPr>
            <p:ph idx="1"/>
          </p:nvPr>
        </p:nvSpPr>
        <p:spPr>
          <a:xfrm>
            <a:off x="685800" y="2362200"/>
            <a:ext cx="7772400" cy="4495800"/>
          </a:xfrm>
        </p:spPr>
        <p:txBody>
          <a:bodyPr>
            <a:normAutofit/>
          </a:bodyPr>
          <a:lstStyle/>
          <a:p>
            <a:r>
              <a:rPr lang="en-US" b="1" dirty="0" smtClean="0">
                <a:latin typeface="Calibri" charset="0"/>
              </a:rPr>
              <a:t>Information: </a:t>
            </a:r>
            <a:r>
              <a:rPr lang="en-US" dirty="0" smtClean="0">
                <a:latin typeface="Calibri" charset="0"/>
              </a:rPr>
              <a:t>Gathering and distributing marketing research and intelligence information.</a:t>
            </a:r>
          </a:p>
          <a:p>
            <a:r>
              <a:rPr lang="en-US" b="1" dirty="0" smtClean="0">
                <a:latin typeface="Calibri" charset="0"/>
              </a:rPr>
              <a:t>Promotion:</a:t>
            </a:r>
            <a:r>
              <a:rPr lang="en-US" dirty="0" smtClean="0">
                <a:latin typeface="Calibri" charset="0"/>
              </a:rPr>
              <a:t> Developing and spreading persuasive communications about an offer. </a:t>
            </a:r>
          </a:p>
          <a:p>
            <a:r>
              <a:rPr lang="en-US" b="1" dirty="0" smtClean="0">
                <a:latin typeface="Calibri" charset="0"/>
              </a:rPr>
              <a:t>Contact:</a:t>
            </a:r>
            <a:r>
              <a:rPr lang="en-US" dirty="0" smtClean="0">
                <a:latin typeface="Calibri" charset="0"/>
              </a:rPr>
              <a:t> Finding and communicating with prospective buyers.</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dirty="0" smtClean="0"/>
              <a:t>Nature &amp; Importance of </a:t>
            </a:r>
            <a:br>
              <a:rPr lang="en-US" dirty="0" smtClean="0"/>
            </a:br>
            <a:r>
              <a:rPr lang="en-US" dirty="0" smtClean="0"/>
              <a:t>Marketing Channels</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How Channel Members Add Value</a:t>
            </a:r>
          </a:p>
          <a:p>
            <a:pPr>
              <a:spcBef>
                <a:spcPct val="0"/>
              </a:spcBef>
            </a:pPr>
            <a:endParaRPr lang="en-US" sz="2400" dirty="0" smtClean="0">
              <a:solidFill>
                <a:schemeClr val="tx1"/>
              </a:solidFill>
              <a:latin typeface="Arial" charset="0"/>
            </a:endParaRPr>
          </a:p>
        </p:txBody>
      </p:sp>
      <p:sp>
        <p:nvSpPr>
          <p:cNvPr id="6" name="Rectangle 3"/>
          <p:cNvSpPr>
            <a:spLocks noGrp="1" noChangeArrowheads="1"/>
          </p:cNvSpPr>
          <p:nvPr>
            <p:ph idx="1"/>
          </p:nvPr>
        </p:nvSpPr>
        <p:spPr>
          <a:xfrm>
            <a:off x="685800" y="2362200"/>
            <a:ext cx="7772400" cy="4495800"/>
          </a:xfrm>
        </p:spPr>
        <p:txBody>
          <a:bodyPr>
            <a:normAutofit/>
          </a:bodyPr>
          <a:lstStyle/>
          <a:p>
            <a:r>
              <a:rPr lang="en-US" b="1" dirty="0" smtClean="0">
                <a:latin typeface="Calibri" charset="0"/>
              </a:rPr>
              <a:t>Matching: </a:t>
            </a:r>
            <a:r>
              <a:rPr lang="en-US" dirty="0" smtClean="0">
                <a:latin typeface="Calibri" charset="0"/>
              </a:rPr>
              <a:t>Shaping and fitting the offer to the buyer’s needs</a:t>
            </a:r>
          </a:p>
          <a:p>
            <a:r>
              <a:rPr lang="en-US" b="1" dirty="0" smtClean="0">
                <a:latin typeface="Calibri" charset="0"/>
              </a:rPr>
              <a:t>Negotiation: </a:t>
            </a:r>
            <a:r>
              <a:rPr lang="en-US" dirty="0" smtClean="0">
                <a:latin typeface="Calibri" charset="0"/>
              </a:rPr>
              <a:t>Reaching an agreement on price and other terms of the offer. </a:t>
            </a:r>
          </a:p>
          <a:p>
            <a:r>
              <a:rPr lang="en-US" b="1" dirty="0" smtClean="0">
                <a:latin typeface="Calibri" charset="0"/>
              </a:rPr>
              <a:t>Physical Distribution: </a:t>
            </a:r>
            <a:r>
              <a:rPr lang="en-US" dirty="0" smtClean="0">
                <a:latin typeface="Calibri" charset="0"/>
              </a:rPr>
              <a:t>Transporting and storing goods.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dirty="0" smtClean="0"/>
              <a:t>Nature &amp; Importance of </a:t>
            </a:r>
            <a:br>
              <a:rPr lang="en-US" dirty="0" smtClean="0"/>
            </a:br>
            <a:r>
              <a:rPr lang="en-US" dirty="0" smtClean="0"/>
              <a:t>Marketing Channels</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How Channel Members Add Value</a:t>
            </a:r>
          </a:p>
          <a:p>
            <a:pPr>
              <a:spcBef>
                <a:spcPct val="0"/>
              </a:spcBef>
            </a:pPr>
            <a:endParaRPr lang="en-US" sz="2400" dirty="0" smtClean="0">
              <a:solidFill>
                <a:schemeClr val="tx1"/>
              </a:solidFill>
              <a:latin typeface="Arial" charset="0"/>
            </a:endParaRPr>
          </a:p>
        </p:txBody>
      </p:sp>
      <p:sp>
        <p:nvSpPr>
          <p:cNvPr id="6" name="Rectangle 3"/>
          <p:cNvSpPr>
            <a:spLocks noGrp="1" noChangeArrowheads="1"/>
          </p:cNvSpPr>
          <p:nvPr>
            <p:ph idx="1"/>
          </p:nvPr>
        </p:nvSpPr>
        <p:spPr>
          <a:xfrm>
            <a:off x="685800" y="2362200"/>
            <a:ext cx="7772400" cy="4495800"/>
          </a:xfrm>
        </p:spPr>
        <p:txBody>
          <a:bodyPr>
            <a:normAutofit/>
          </a:bodyPr>
          <a:lstStyle/>
          <a:p>
            <a:r>
              <a:rPr lang="en-US" b="1" dirty="0" smtClean="0">
                <a:latin typeface="Calibri" charset="0"/>
              </a:rPr>
              <a:t>Financing: </a:t>
            </a:r>
            <a:r>
              <a:rPr lang="en-US" dirty="0" smtClean="0">
                <a:latin typeface="Calibri" charset="0"/>
              </a:rPr>
              <a:t>Acquiring and using funds to cover the costs of the channel work.</a:t>
            </a:r>
          </a:p>
          <a:p>
            <a:r>
              <a:rPr lang="en-US" b="1" dirty="0" smtClean="0">
                <a:latin typeface="Calibri" charset="0"/>
              </a:rPr>
              <a:t>Risk Taking:</a:t>
            </a:r>
            <a:r>
              <a:rPr lang="en-US" dirty="0" smtClean="0">
                <a:latin typeface="Calibri" charset="0"/>
              </a:rPr>
              <a:t> Assuming the risks of carrying out the channel work.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dirty="0" smtClean="0"/>
              <a:t>Nature &amp; Importance of </a:t>
            </a:r>
            <a:br>
              <a:rPr lang="en-US" dirty="0" smtClean="0"/>
            </a:br>
            <a:r>
              <a:rPr lang="en-US" dirty="0" smtClean="0"/>
              <a:t>Marketing Channels</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Number of Channel Levels</a:t>
            </a:r>
          </a:p>
        </p:txBody>
      </p:sp>
      <p:pic>
        <p:nvPicPr>
          <p:cNvPr id="7" name="Picture 6" descr="fig12_02wo"/>
          <p:cNvPicPr>
            <a:picLocks noChangeAspect="1" noChangeArrowheads="1"/>
          </p:cNvPicPr>
          <p:nvPr/>
        </p:nvPicPr>
        <p:blipFill>
          <a:blip r:embed="rId3" cstate="print"/>
          <a:srcRect/>
          <a:stretch>
            <a:fillRect/>
          </a:stretch>
        </p:blipFill>
        <p:spPr bwMode="auto">
          <a:xfrm>
            <a:off x="76200" y="2211354"/>
            <a:ext cx="8915400" cy="388464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dirty="0" smtClean="0"/>
              <a:t>Nature &amp; Importance of </a:t>
            </a:r>
            <a:br>
              <a:rPr lang="en-US" dirty="0" smtClean="0"/>
            </a:br>
            <a:r>
              <a:rPr lang="en-US" dirty="0" smtClean="0"/>
              <a:t>Marketing Channels</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Number of Channel Levels</a:t>
            </a:r>
          </a:p>
        </p:txBody>
      </p:sp>
      <p:sp>
        <p:nvSpPr>
          <p:cNvPr id="5" name="Rectangle 3"/>
          <p:cNvSpPr>
            <a:spLocks noGrp="1" noChangeArrowheads="1"/>
          </p:cNvSpPr>
          <p:nvPr>
            <p:ph idx="1"/>
          </p:nvPr>
        </p:nvSpPr>
        <p:spPr>
          <a:xfrm>
            <a:off x="457200" y="2179637"/>
            <a:ext cx="8229600" cy="4525963"/>
          </a:xfrm>
        </p:spPr>
        <p:txBody>
          <a:bodyPr/>
          <a:lstStyle/>
          <a:p>
            <a:pPr>
              <a:buFontTx/>
              <a:buNone/>
            </a:pPr>
            <a:r>
              <a:rPr lang="en-US" dirty="0" smtClean="0">
                <a:latin typeface="Calibri" charset="0"/>
              </a:rPr>
              <a:t>Connected by types of flows:</a:t>
            </a:r>
          </a:p>
          <a:p>
            <a:r>
              <a:rPr lang="en-US" dirty="0" smtClean="0">
                <a:latin typeface="Calibri" charset="0"/>
              </a:rPr>
              <a:t>Physical flow of products</a:t>
            </a:r>
          </a:p>
          <a:p>
            <a:r>
              <a:rPr lang="en-US" dirty="0" smtClean="0">
                <a:latin typeface="Calibri" charset="0"/>
              </a:rPr>
              <a:t>Flow of ownership</a:t>
            </a:r>
          </a:p>
          <a:p>
            <a:r>
              <a:rPr lang="en-US" dirty="0" smtClean="0">
                <a:latin typeface="Calibri" charset="0"/>
              </a:rPr>
              <a:t>Payment flow</a:t>
            </a:r>
          </a:p>
          <a:p>
            <a:r>
              <a:rPr lang="en-US" dirty="0" smtClean="0">
                <a:latin typeface="Calibri" charset="0"/>
              </a:rPr>
              <a:t>Information flow</a:t>
            </a:r>
          </a:p>
          <a:p>
            <a:r>
              <a:rPr lang="en-US" dirty="0" smtClean="0">
                <a:latin typeface="Calibri" charset="0"/>
              </a:rPr>
              <a:t>Promotion flow</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Behavior and Organization</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Number of Channel Levels</a:t>
            </a:r>
          </a:p>
        </p:txBody>
      </p:sp>
      <p:sp>
        <p:nvSpPr>
          <p:cNvPr id="5" name="Rectangle 3"/>
          <p:cNvSpPr>
            <a:spLocks noGrp="1" noChangeArrowheads="1"/>
          </p:cNvSpPr>
          <p:nvPr>
            <p:ph idx="1"/>
          </p:nvPr>
        </p:nvSpPr>
        <p:spPr>
          <a:xfrm>
            <a:off x="457200" y="2484437"/>
            <a:ext cx="8229600" cy="4525963"/>
          </a:xfrm>
        </p:spPr>
        <p:txBody>
          <a:bodyPr>
            <a:normAutofit/>
          </a:bodyPr>
          <a:lstStyle/>
          <a:p>
            <a:pPr marL="533400" indent="-533400">
              <a:lnSpc>
                <a:spcPct val="80000"/>
              </a:lnSpc>
              <a:buFontTx/>
              <a:buNone/>
            </a:pPr>
            <a:r>
              <a:rPr lang="en-US" sz="3600" b="1" dirty="0" smtClean="0">
                <a:latin typeface="Calibri" charset="0"/>
              </a:rPr>
              <a:t>Marketing channel </a:t>
            </a:r>
            <a:r>
              <a:rPr lang="en-US" sz="3600" dirty="0" smtClean="0">
                <a:latin typeface="Calibri" charset="0"/>
              </a:rPr>
              <a:t>consists of firms that have partnered for their common good with each member playing a specialized role.</a:t>
            </a:r>
          </a:p>
          <a:p>
            <a:pPr marL="533400" indent="-533400">
              <a:lnSpc>
                <a:spcPct val="80000"/>
              </a:lnSpc>
              <a:buFontTx/>
              <a:buNone/>
            </a:pPr>
            <a:endParaRPr lang="en-US" sz="3600" dirty="0" smtClean="0">
              <a:latin typeface="Calibri"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Behavior and Organization</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Number of Channel Levels</a:t>
            </a:r>
          </a:p>
        </p:txBody>
      </p:sp>
      <p:sp>
        <p:nvSpPr>
          <p:cNvPr id="5" name="Rectangle 3"/>
          <p:cNvSpPr>
            <a:spLocks noGrp="1" noChangeArrowheads="1"/>
          </p:cNvSpPr>
          <p:nvPr>
            <p:ph idx="1"/>
          </p:nvPr>
        </p:nvSpPr>
        <p:spPr>
          <a:xfrm>
            <a:off x="457200" y="2484437"/>
            <a:ext cx="8229600" cy="4525963"/>
          </a:xfrm>
        </p:spPr>
        <p:txBody>
          <a:bodyPr>
            <a:normAutofit/>
          </a:bodyPr>
          <a:lstStyle/>
          <a:p>
            <a:pPr marL="533400" indent="-533400">
              <a:lnSpc>
                <a:spcPct val="80000"/>
              </a:lnSpc>
              <a:buFontTx/>
              <a:buNone/>
            </a:pPr>
            <a:r>
              <a:rPr lang="en-US" sz="3600" b="1" dirty="0" smtClean="0">
                <a:latin typeface="Calibri" charset="0"/>
              </a:rPr>
              <a:t>Channel conflict</a:t>
            </a:r>
            <a:r>
              <a:rPr lang="en-US" sz="3600" dirty="0" smtClean="0">
                <a:latin typeface="Calibri" charset="0"/>
              </a:rPr>
              <a:t> refers to disagreement over goals, roles, and rewards by channel members</a:t>
            </a:r>
          </a:p>
          <a:p>
            <a:pPr marL="533400" indent="-533400">
              <a:lnSpc>
                <a:spcPct val="80000"/>
              </a:lnSpc>
              <a:buFontTx/>
              <a:buNone/>
            </a:pPr>
            <a:endParaRPr lang="en-US" sz="3600" dirty="0" smtClean="0">
              <a:latin typeface="Calibri" charset="0"/>
            </a:endParaRPr>
          </a:p>
          <a:p>
            <a:pPr marL="533400" indent="-533400">
              <a:lnSpc>
                <a:spcPct val="80000"/>
              </a:lnSpc>
            </a:pPr>
            <a:r>
              <a:rPr lang="en-US" sz="3600" dirty="0" smtClean="0">
                <a:latin typeface="Calibri" charset="0"/>
              </a:rPr>
              <a:t>Horizontal conflict</a:t>
            </a:r>
          </a:p>
          <a:p>
            <a:pPr marL="533400" indent="-533400">
              <a:lnSpc>
                <a:spcPct val="80000"/>
              </a:lnSpc>
            </a:pPr>
            <a:r>
              <a:rPr lang="en-US" sz="3600" dirty="0" smtClean="0">
                <a:latin typeface="Calibri" charset="0"/>
              </a:rPr>
              <a:t>Vertical conflict</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Behavior and Organization</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Number of Channel Levels</a:t>
            </a:r>
          </a:p>
        </p:txBody>
      </p:sp>
      <p:sp>
        <p:nvSpPr>
          <p:cNvPr id="5" name="Rectangle 3"/>
          <p:cNvSpPr>
            <a:spLocks noGrp="1" noChangeArrowheads="1"/>
          </p:cNvSpPr>
          <p:nvPr>
            <p:ph idx="1"/>
          </p:nvPr>
        </p:nvSpPr>
        <p:spPr>
          <a:xfrm>
            <a:off x="457200" y="2286000"/>
            <a:ext cx="8229600" cy="4525963"/>
          </a:xfrm>
        </p:spPr>
        <p:txBody>
          <a:bodyPr>
            <a:normAutofit/>
          </a:bodyPr>
          <a:lstStyle/>
          <a:p>
            <a:pPr marL="533400" indent="-533400">
              <a:lnSpc>
                <a:spcPct val="80000"/>
              </a:lnSpc>
            </a:pPr>
            <a:r>
              <a:rPr lang="en-US" sz="3600" b="1" dirty="0" smtClean="0">
                <a:latin typeface="Calibri" charset="0"/>
              </a:rPr>
              <a:t>Horizontal conflict</a:t>
            </a:r>
          </a:p>
          <a:p>
            <a:pPr marL="933450" lvl="1" indent="-533400">
              <a:lnSpc>
                <a:spcPct val="80000"/>
              </a:lnSpc>
            </a:pPr>
            <a:r>
              <a:rPr lang="en-US" dirty="0" smtClean="0">
                <a:latin typeface="Calibri" charset="0"/>
              </a:rPr>
              <a:t>Among firms at the same level of the channel. </a:t>
            </a:r>
          </a:p>
          <a:p>
            <a:pPr marL="533400" indent="-533400">
              <a:lnSpc>
                <a:spcPct val="80000"/>
              </a:lnSpc>
            </a:pPr>
            <a:r>
              <a:rPr lang="en-US" sz="3600" b="1" dirty="0" smtClean="0">
                <a:latin typeface="Calibri" charset="0"/>
              </a:rPr>
              <a:t>Vertical conflict</a:t>
            </a:r>
          </a:p>
          <a:p>
            <a:pPr marL="933450" lvl="1" indent="-533400">
              <a:lnSpc>
                <a:spcPct val="80000"/>
              </a:lnSpc>
            </a:pPr>
            <a:r>
              <a:rPr lang="en-US" dirty="0" smtClean="0">
                <a:latin typeface="Calibri" charset="0"/>
              </a:rPr>
              <a:t>Between different levels of the same channel which is even more common.</a:t>
            </a:r>
            <a:r>
              <a:rPr lang="en-US" sz="2400" dirty="0" smtClean="0">
                <a:latin typeface="Calibri" charset="0"/>
              </a:rPr>
              <a:t> </a:t>
            </a:r>
          </a:p>
          <a:p>
            <a:pPr marL="933450" lvl="1" indent="-533400">
              <a:lnSpc>
                <a:spcPct val="80000"/>
              </a:lnSpc>
              <a:buNone/>
            </a:pPr>
            <a:endParaRPr lang="en-US" dirty="0" smtClean="0">
              <a:latin typeface="Calibri" charset="0"/>
            </a:endParaRPr>
          </a:p>
          <a:p>
            <a:pPr marL="933450" lvl="1" indent="-533400">
              <a:lnSpc>
                <a:spcPct val="80000"/>
              </a:lnSpc>
              <a:buNone/>
            </a:pPr>
            <a:endParaRPr lang="en-US" sz="3600" b="1" dirty="0" smtClean="0">
              <a:latin typeface="Calibri" charset="0"/>
            </a:endParaRPr>
          </a:p>
          <a:p>
            <a:pPr marL="0" lvl="1" indent="0" algn="ctr">
              <a:lnSpc>
                <a:spcPct val="80000"/>
              </a:lnSpc>
              <a:buNone/>
            </a:pPr>
            <a:r>
              <a:rPr lang="en-US" b="1" dirty="0" smtClean="0">
                <a:latin typeface="Calibri" charset="0"/>
              </a:rPr>
              <a:t>Some conflict in channels takes the form of healthy competition, which is good for the channel.</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Behavior and Organization</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Conventional Distributions Systems </a:t>
            </a:r>
          </a:p>
          <a:p>
            <a:pPr>
              <a:spcBef>
                <a:spcPct val="0"/>
              </a:spcBef>
            </a:pPr>
            <a:endParaRPr lang="en-US" sz="2400" dirty="0" smtClean="0">
              <a:solidFill>
                <a:schemeClr val="tx1"/>
              </a:solidFill>
              <a:latin typeface="Arial" charset="0"/>
            </a:endParaRPr>
          </a:p>
        </p:txBody>
      </p:sp>
      <p:sp>
        <p:nvSpPr>
          <p:cNvPr id="5" name="Rectangle 3"/>
          <p:cNvSpPr>
            <a:spLocks noGrp="1" noChangeArrowheads="1"/>
          </p:cNvSpPr>
          <p:nvPr>
            <p:ph idx="1"/>
          </p:nvPr>
        </p:nvSpPr>
        <p:spPr>
          <a:xfrm>
            <a:off x="457200" y="2179637"/>
            <a:ext cx="8229600" cy="4525963"/>
          </a:xfrm>
        </p:spPr>
        <p:txBody>
          <a:bodyPr/>
          <a:lstStyle/>
          <a:p>
            <a:pPr marL="533400" indent="-533400">
              <a:buFontTx/>
              <a:buNone/>
            </a:pPr>
            <a:r>
              <a:rPr lang="en-US" b="1" dirty="0" smtClean="0">
                <a:latin typeface="Calibri" charset="0"/>
              </a:rPr>
              <a:t>Conventional distribution systems </a:t>
            </a:r>
            <a:r>
              <a:rPr lang="en-US" dirty="0" smtClean="0">
                <a:latin typeface="Calibri" charset="0"/>
              </a:rPr>
              <a:t>consist of one or more independent producers, wholesalers, and retailers. Each seeks to maximize its own profits, and there is little control over the other members and no formal means for assigning roles and resolving conflict.</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Behavior and Organization</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Vertical Marketing Systems </a:t>
            </a:r>
          </a:p>
          <a:p>
            <a:pPr>
              <a:spcBef>
                <a:spcPct val="0"/>
              </a:spcBef>
            </a:pPr>
            <a:endParaRPr lang="en-US" sz="2400" dirty="0" smtClean="0">
              <a:solidFill>
                <a:schemeClr val="tx1"/>
              </a:solidFill>
              <a:latin typeface="Arial" charset="0"/>
            </a:endParaRPr>
          </a:p>
        </p:txBody>
      </p:sp>
      <p:sp>
        <p:nvSpPr>
          <p:cNvPr id="5" name="Rectangle 3"/>
          <p:cNvSpPr>
            <a:spLocks noGrp="1" noChangeArrowheads="1"/>
          </p:cNvSpPr>
          <p:nvPr>
            <p:ph idx="1"/>
          </p:nvPr>
        </p:nvSpPr>
        <p:spPr>
          <a:xfrm>
            <a:off x="457200" y="2179637"/>
            <a:ext cx="8229600" cy="4525963"/>
          </a:xfrm>
        </p:spPr>
        <p:txBody>
          <a:bodyPr/>
          <a:lstStyle/>
          <a:p>
            <a:pPr marL="533400" indent="-533400">
              <a:lnSpc>
                <a:spcPct val="90000"/>
              </a:lnSpc>
              <a:buFontTx/>
              <a:buNone/>
            </a:pPr>
            <a:endParaRPr lang="en-US" dirty="0" smtClean="0">
              <a:solidFill>
                <a:srgbClr val="1A643E"/>
              </a:solidFill>
              <a:latin typeface="Calibri" charset="0"/>
            </a:endParaRPr>
          </a:p>
          <a:p>
            <a:pPr marL="533400" indent="-533400">
              <a:lnSpc>
                <a:spcPct val="90000"/>
              </a:lnSpc>
              <a:buFontTx/>
              <a:buNone/>
            </a:pPr>
            <a:r>
              <a:rPr lang="en-US" b="1" dirty="0" smtClean="0">
                <a:latin typeface="Calibri" charset="0"/>
              </a:rPr>
              <a:t>Vertical marketing systems (VMSs)</a:t>
            </a:r>
            <a:r>
              <a:rPr lang="en-US" dirty="0" smtClean="0">
                <a:latin typeface="Calibri" charset="0"/>
              </a:rPr>
              <a:t> provide channel leadership and consist of producers, wholesalers, and retailers acting as a unified system and consist of:</a:t>
            </a:r>
          </a:p>
          <a:p>
            <a:pPr marL="533400" indent="-533400">
              <a:lnSpc>
                <a:spcPct val="90000"/>
              </a:lnSpc>
            </a:pPr>
            <a:r>
              <a:rPr lang="en-US" dirty="0" smtClean="0">
                <a:latin typeface="Calibri" charset="0"/>
              </a:rPr>
              <a:t>Corporate marketing systems</a:t>
            </a:r>
          </a:p>
          <a:p>
            <a:pPr marL="533400" indent="-533400">
              <a:lnSpc>
                <a:spcPct val="90000"/>
              </a:lnSpc>
            </a:pPr>
            <a:r>
              <a:rPr lang="en-US" dirty="0" smtClean="0">
                <a:latin typeface="Calibri" charset="0"/>
              </a:rPr>
              <a:t>Contractual marketing systems</a:t>
            </a:r>
          </a:p>
          <a:p>
            <a:pPr marL="533400" indent="-533400">
              <a:lnSpc>
                <a:spcPct val="90000"/>
              </a:lnSpc>
            </a:pPr>
            <a:r>
              <a:rPr lang="en-US" dirty="0" smtClean="0">
                <a:latin typeface="Calibri" charset="0"/>
              </a:rPr>
              <a:t>Administered marketing systems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Behavior and Organization</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Vertical Marketing Systems </a:t>
            </a:r>
          </a:p>
          <a:p>
            <a:pPr>
              <a:spcBef>
                <a:spcPct val="0"/>
              </a:spcBef>
            </a:pPr>
            <a:endParaRPr lang="en-US" sz="2400" dirty="0" smtClean="0">
              <a:solidFill>
                <a:schemeClr val="tx1"/>
              </a:solidFill>
              <a:latin typeface="Arial" charset="0"/>
            </a:endParaRPr>
          </a:p>
        </p:txBody>
      </p:sp>
      <p:sp>
        <p:nvSpPr>
          <p:cNvPr id="5" name="Rectangle 3"/>
          <p:cNvSpPr>
            <a:spLocks noGrp="1" noChangeArrowheads="1"/>
          </p:cNvSpPr>
          <p:nvPr>
            <p:ph idx="1"/>
          </p:nvPr>
        </p:nvSpPr>
        <p:spPr>
          <a:xfrm>
            <a:off x="457200" y="2179637"/>
            <a:ext cx="8229600" cy="4525963"/>
          </a:xfrm>
        </p:spPr>
        <p:txBody>
          <a:bodyPr/>
          <a:lstStyle/>
          <a:p>
            <a:pPr>
              <a:buFontTx/>
              <a:buNone/>
            </a:pPr>
            <a:endParaRPr lang="en-US" b="1" dirty="0" smtClean="0">
              <a:latin typeface="Calibri" charset="0"/>
            </a:endParaRPr>
          </a:p>
          <a:p>
            <a:pPr>
              <a:buFontTx/>
              <a:buNone/>
            </a:pPr>
            <a:r>
              <a:rPr lang="en-US" b="1" dirty="0" smtClean="0">
                <a:latin typeface="Calibri" charset="0"/>
              </a:rPr>
              <a:t>Corporate vertical marketing system </a:t>
            </a:r>
            <a:r>
              <a:rPr lang="en-US" dirty="0" smtClean="0">
                <a:latin typeface="Calibri" charset="0"/>
              </a:rPr>
              <a:t>integrates successive stages of production and distribution under single ownership </a:t>
            </a:r>
          </a:p>
          <a:p>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Behavior and Organization</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Vertical Marketing Systems </a:t>
            </a:r>
          </a:p>
          <a:p>
            <a:pPr>
              <a:spcBef>
                <a:spcPct val="0"/>
              </a:spcBef>
            </a:pPr>
            <a:endParaRPr lang="en-US" sz="2400" dirty="0" smtClean="0">
              <a:solidFill>
                <a:schemeClr val="tx1"/>
              </a:solidFill>
              <a:latin typeface="Arial" charset="0"/>
            </a:endParaRPr>
          </a:p>
        </p:txBody>
      </p:sp>
      <p:sp>
        <p:nvSpPr>
          <p:cNvPr id="5" name="Rectangle 3"/>
          <p:cNvSpPr>
            <a:spLocks noGrp="1" noChangeArrowheads="1"/>
          </p:cNvSpPr>
          <p:nvPr>
            <p:ph idx="1"/>
          </p:nvPr>
        </p:nvSpPr>
        <p:spPr>
          <a:xfrm>
            <a:off x="457200" y="2179637"/>
            <a:ext cx="8229600" cy="4525963"/>
          </a:xfrm>
        </p:spPr>
        <p:txBody>
          <a:bodyPr/>
          <a:lstStyle/>
          <a:p>
            <a:pPr marL="533400" indent="-533400">
              <a:buFontTx/>
              <a:buNone/>
            </a:pPr>
            <a:endParaRPr lang="en-US" dirty="0" smtClean="0">
              <a:latin typeface="Calibri" charset="0"/>
            </a:endParaRPr>
          </a:p>
          <a:p>
            <a:pPr marL="533400" indent="-533400">
              <a:buFontTx/>
              <a:buNone/>
            </a:pPr>
            <a:r>
              <a:rPr lang="en-US" b="1" dirty="0" smtClean="0">
                <a:latin typeface="Calibri" charset="0"/>
              </a:rPr>
              <a:t>Contractual vertical marketing system</a:t>
            </a:r>
            <a:r>
              <a:rPr lang="en-US" dirty="0" smtClean="0">
                <a:latin typeface="Calibri" charset="0"/>
              </a:rPr>
              <a:t> consists of independent firms at different levels of production and distribution who join together through contracts to obtain more economies or sales impact than each could achieve alone. The most common form is the franchise organization.</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Behavior and Organization</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Vertical Marketing Systems </a:t>
            </a:r>
          </a:p>
          <a:p>
            <a:pPr>
              <a:spcBef>
                <a:spcPct val="0"/>
              </a:spcBef>
            </a:pPr>
            <a:endParaRPr lang="en-US" sz="2400" dirty="0" smtClean="0">
              <a:solidFill>
                <a:schemeClr val="tx1"/>
              </a:solidFill>
              <a:latin typeface="Arial" charset="0"/>
            </a:endParaRPr>
          </a:p>
        </p:txBody>
      </p:sp>
      <p:sp>
        <p:nvSpPr>
          <p:cNvPr id="5" name="Rectangle 3"/>
          <p:cNvSpPr>
            <a:spLocks noGrp="1" noChangeArrowheads="1"/>
          </p:cNvSpPr>
          <p:nvPr>
            <p:ph idx="1"/>
          </p:nvPr>
        </p:nvSpPr>
        <p:spPr>
          <a:xfrm>
            <a:off x="457200" y="2179637"/>
            <a:ext cx="8382000" cy="4525963"/>
          </a:xfrm>
        </p:spPr>
        <p:txBody>
          <a:bodyPr>
            <a:normAutofit/>
          </a:bodyPr>
          <a:lstStyle/>
          <a:p>
            <a:pPr marL="533400" indent="-533400">
              <a:buFontTx/>
              <a:buNone/>
            </a:pPr>
            <a:endParaRPr lang="en-US" dirty="0" smtClean="0">
              <a:latin typeface="Calibri" charset="0"/>
            </a:endParaRPr>
          </a:p>
          <a:p>
            <a:pPr marL="533400" indent="-533400">
              <a:buFontTx/>
              <a:buNone/>
            </a:pPr>
            <a:r>
              <a:rPr lang="en-US" b="1" dirty="0" smtClean="0">
                <a:latin typeface="Calibri" charset="0"/>
              </a:rPr>
              <a:t>Franchise organization</a:t>
            </a:r>
            <a:r>
              <a:rPr lang="en-US" dirty="0" smtClean="0">
                <a:latin typeface="Calibri" charset="0"/>
              </a:rPr>
              <a:t> links several stages in the production distribution process</a:t>
            </a:r>
          </a:p>
          <a:p>
            <a:pPr marL="914400" lvl="1" indent="-457200"/>
            <a:r>
              <a:rPr lang="en-US" dirty="0" smtClean="0">
                <a:latin typeface="Calibri" charset="0"/>
              </a:rPr>
              <a:t>Manufacturer-sponsored retailer franchise system</a:t>
            </a:r>
          </a:p>
          <a:p>
            <a:pPr marL="914400" lvl="1" indent="-457200"/>
            <a:r>
              <a:rPr lang="en-US" dirty="0" smtClean="0">
                <a:latin typeface="Calibri" charset="0"/>
              </a:rPr>
              <a:t>Manufacturer-sponsored wholesaler franchise system</a:t>
            </a:r>
          </a:p>
          <a:p>
            <a:pPr marL="914400" lvl="1" indent="-457200"/>
            <a:r>
              <a:rPr lang="en-US" dirty="0" smtClean="0">
                <a:latin typeface="Calibri" charset="0"/>
              </a:rPr>
              <a:t>Service firm-sponsored retailer franchise system</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Behavior and Organization</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Vertical Marketing Systems </a:t>
            </a:r>
          </a:p>
          <a:p>
            <a:pPr>
              <a:spcBef>
                <a:spcPct val="0"/>
              </a:spcBef>
            </a:pPr>
            <a:endParaRPr lang="en-US" sz="2400" dirty="0" smtClean="0">
              <a:solidFill>
                <a:schemeClr val="tx1"/>
              </a:solidFill>
              <a:latin typeface="Arial" charset="0"/>
            </a:endParaRPr>
          </a:p>
        </p:txBody>
      </p:sp>
      <p:sp>
        <p:nvSpPr>
          <p:cNvPr id="5" name="Rectangle 3"/>
          <p:cNvSpPr>
            <a:spLocks noGrp="1" noChangeArrowheads="1"/>
          </p:cNvSpPr>
          <p:nvPr>
            <p:ph idx="1"/>
          </p:nvPr>
        </p:nvSpPr>
        <p:spPr>
          <a:xfrm>
            <a:off x="457200" y="2179637"/>
            <a:ext cx="8153400" cy="4525963"/>
          </a:xfrm>
        </p:spPr>
        <p:txBody>
          <a:bodyPr>
            <a:normAutofit/>
          </a:bodyPr>
          <a:lstStyle/>
          <a:p>
            <a:pPr marL="914400" lvl="1" indent="-457200">
              <a:buFontTx/>
              <a:buNone/>
            </a:pPr>
            <a:endParaRPr lang="en-US" dirty="0" smtClean="0">
              <a:latin typeface="Calibri" charset="0"/>
            </a:endParaRPr>
          </a:p>
          <a:p>
            <a:pPr marL="914400" lvl="1" indent="-457200">
              <a:buFontTx/>
              <a:buNone/>
            </a:pPr>
            <a:r>
              <a:rPr lang="en-US" sz="3200" b="1" dirty="0" smtClean="0">
                <a:latin typeface="Calibri" charset="0"/>
              </a:rPr>
              <a:t>Administered vertical marketing</a:t>
            </a:r>
            <a:r>
              <a:rPr lang="en-US" sz="3200" dirty="0" smtClean="0">
                <a:latin typeface="Calibri" charset="0"/>
              </a:rPr>
              <a:t> </a:t>
            </a:r>
            <a:r>
              <a:rPr lang="en-US" sz="3200" b="1" dirty="0" smtClean="0">
                <a:latin typeface="Calibri" charset="0"/>
              </a:rPr>
              <a:t>system</a:t>
            </a:r>
            <a:r>
              <a:rPr lang="en-US" sz="3200" dirty="0" smtClean="0">
                <a:latin typeface="Calibri" charset="0"/>
              </a:rPr>
              <a:t> has a few dominant channel members without common ownership. Leadership comes from size and power.</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Behavior and Organization</a:t>
            </a:r>
          </a:p>
        </p:txBody>
      </p:sp>
      <p:sp>
        <p:nvSpPr>
          <p:cNvPr id="19460" name="Text Placeholder 3"/>
          <p:cNvSpPr>
            <a:spLocks noGrp="1"/>
          </p:cNvSpPr>
          <p:nvPr>
            <p:ph type="body" sz="quarter" idx="13"/>
          </p:nvPr>
        </p:nvSpPr>
        <p:spPr>
          <a:xfrm>
            <a:off x="914400" y="1295400"/>
            <a:ext cx="7162800" cy="381000"/>
          </a:xfrm>
        </p:spPr>
        <p:txBody>
          <a:bodyPr>
            <a:noAutofit/>
          </a:bodyPr>
          <a:lstStyle/>
          <a:p>
            <a:pPr>
              <a:spcBef>
                <a:spcPct val="0"/>
              </a:spcBef>
            </a:pPr>
            <a:r>
              <a:rPr lang="en-US" sz="2400" dirty="0" smtClean="0">
                <a:solidFill>
                  <a:schemeClr val="tx1"/>
                </a:solidFill>
                <a:latin typeface="Arial" charset="0"/>
              </a:rPr>
              <a:t>Horizontal Marketing Systems </a:t>
            </a:r>
          </a:p>
          <a:p>
            <a:pPr>
              <a:spcBef>
                <a:spcPct val="0"/>
              </a:spcBef>
            </a:pPr>
            <a:endParaRPr lang="en-US" sz="2400" dirty="0" smtClean="0">
              <a:solidFill>
                <a:schemeClr val="tx1"/>
              </a:solidFill>
              <a:latin typeface="Arial" charset="0"/>
            </a:endParaRPr>
          </a:p>
        </p:txBody>
      </p:sp>
      <p:sp>
        <p:nvSpPr>
          <p:cNvPr id="5" name="Rectangle 3"/>
          <p:cNvSpPr>
            <a:spLocks noGrp="1" noChangeArrowheads="1"/>
          </p:cNvSpPr>
          <p:nvPr>
            <p:ph idx="1"/>
          </p:nvPr>
        </p:nvSpPr>
        <p:spPr>
          <a:xfrm>
            <a:off x="457200" y="2179637"/>
            <a:ext cx="8153400" cy="4525963"/>
          </a:xfrm>
        </p:spPr>
        <p:txBody>
          <a:bodyPr>
            <a:normAutofit/>
          </a:bodyPr>
          <a:lstStyle/>
          <a:p>
            <a:pPr marL="228600" lvl="1" indent="-171450">
              <a:lnSpc>
                <a:spcPct val="80000"/>
              </a:lnSpc>
              <a:buFontTx/>
              <a:buNone/>
            </a:pPr>
            <a:endParaRPr lang="en-US" sz="3200" b="1" dirty="0" smtClean="0">
              <a:latin typeface="Calibri" charset="0"/>
            </a:endParaRPr>
          </a:p>
          <a:p>
            <a:pPr marL="228600" lvl="1" indent="-171450">
              <a:lnSpc>
                <a:spcPct val="80000"/>
              </a:lnSpc>
              <a:buFontTx/>
              <a:buNone/>
            </a:pPr>
            <a:r>
              <a:rPr lang="en-US" sz="3200" b="1" dirty="0" smtClean="0">
                <a:latin typeface="Calibri" charset="0"/>
              </a:rPr>
              <a:t>Horizontal marketing systems</a:t>
            </a:r>
            <a:r>
              <a:rPr lang="en-US" sz="3200" dirty="0" smtClean="0">
                <a:latin typeface="Calibri" charset="0"/>
              </a:rPr>
              <a:t> are when two or more companies at one level join together to follow a new marketing opportunity. Companies combine financial, production, or marketing resources to accomplish more than any one company could alone.</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Behavior and Organization</a:t>
            </a:r>
          </a:p>
        </p:txBody>
      </p:sp>
      <p:sp>
        <p:nvSpPr>
          <p:cNvPr id="19460" name="Text Placeholder 3"/>
          <p:cNvSpPr>
            <a:spLocks noGrp="1"/>
          </p:cNvSpPr>
          <p:nvPr>
            <p:ph type="body" sz="quarter" idx="13"/>
          </p:nvPr>
        </p:nvSpPr>
        <p:spPr>
          <a:xfrm>
            <a:off x="914400" y="1295400"/>
            <a:ext cx="7162800" cy="381000"/>
          </a:xfrm>
        </p:spPr>
        <p:txBody>
          <a:bodyPr>
            <a:noAutofit/>
          </a:bodyPr>
          <a:lstStyle/>
          <a:p>
            <a:pPr marL="533400" indent="-533400">
              <a:spcBef>
                <a:spcPct val="0"/>
              </a:spcBef>
            </a:pPr>
            <a:r>
              <a:rPr lang="en-US" sz="2400" dirty="0" smtClean="0">
                <a:solidFill>
                  <a:schemeClr val="tx1"/>
                </a:solidFill>
                <a:latin typeface="Arial" charset="0"/>
              </a:rPr>
              <a:t>Multichannel Distribution Systems </a:t>
            </a:r>
          </a:p>
          <a:p>
            <a:pPr marL="533400" indent="-533400">
              <a:spcBef>
                <a:spcPct val="0"/>
              </a:spcBef>
            </a:pPr>
            <a:r>
              <a:rPr lang="en-US" sz="2400" dirty="0" smtClean="0">
                <a:solidFill>
                  <a:schemeClr val="tx1"/>
                </a:solidFill>
                <a:latin typeface="Arial" charset="0"/>
              </a:rPr>
              <a:t>Hybrid Marketing Channels</a:t>
            </a:r>
          </a:p>
          <a:p>
            <a:pPr marL="533400" indent="-533400">
              <a:spcBef>
                <a:spcPct val="0"/>
              </a:spcBef>
            </a:pPr>
            <a:endParaRPr lang="en-US" sz="2400" dirty="0" smtClean="0">
              <a:solidFill>
                <a:schemeClr val="tx1"/>
              </a:solidFill>
              <a:latin typeface="Arial" charset="0"/>
            </a:endParaRPr>
          </a:p>
        </p:txBody>
      </p:sp>
      <p:sp>
        <p:nvSpPr>
          <p:cNvPr id="5" name="Rectangle 3"/>
          <p:cNvSpPr>
            <a:spLocks noGrp="1" noChangeArrowheads="1"/>
          </p:cNvSpPr>
          <p:nvPr>
            <p:ph idx="1"/>
          </p:nvPr>
        </p:nvSpPr>
        <p:spPr>
          <a:xfrm>
            <a:off x="457200" y="2179637"/>
            <a:ext cx="8153400" cy="4525963"/>
          </a:xfrm>
        </p:spPr>
        <p:txBody>
          <a:bodyPr>
            <a:normAutofit/>
          </a:bodyPr>
          <a:lstStyle/>
          <a:p>
            <a:pPr marL="914400" lvl="1" indent="-457200">
              <a:buFontTx/>
              <a:buNone/>
            </a:pPr>
            <a:endParaRPr lang="en-US" sz="3200" b="1" dirty="0" smtClean="0">
              <a:latin typeface="Calibri" charset="0"/>
            </a:endParaRPr>
          </a:p>
          <a:p>
            <a:pPr marL="914400" lvl="1" indent="-457200">
              <a:buFontTx/>
              <a:buNone/>
            </a:pPr>
            <a:r>
              <a:rPr lang="en-US" sz="3200" b="1" dirty="0" smtClean="0">
                <a:latin typeface="Calibri" charset="0"/>
              </a:rPr>
              <a:t>Multichannel Distribution systems (Hybrid marketing channels)</a:t>
            </a:r>
            <a:r>
              <a:rPr lang="en-US" sz="3200" dirty="0" smtClean="0">
                <a:latin typeface="Calibri" charset="0"/>
              </a:rPr>
              <a:t> are when a single firm sets up two or more marketing channels to reach one or more customer segments</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Behavior and Organization</a:t>
            </a:r>
          </a:p>
        </p:txBody>
      </p:sp>
      <p:sp>
        <p:nvSpPr>
          <p:cNvPr id="19460" name="Text Placeholder 3"/>
          <p:cNvSpPr>
            <a:spLocks noGrp="1"/>
          </p:cNvSpPr>
          <p:nvPr>
            <p:ph type="body" sz="quarter" idx="13"/>
          </p:nvPr>
        </p:nvSpPr>
        <p:spPr>
          <a:xfrm>
            <a:off x="914400" y="1295400"/>
            <a:ext cx="7162800" cy="381000"/>
          </a:xfrm>
        </p:spPr>
        <p:txBody>
          <a:bodyPr>
            <a:noAutofit/>
          </a:bodyPr>
          <a:lstStyle/>
          <a:p>
            <a:pPr marL="533400" indent="-533400">
              <a:spcBef>
                <a:spcPct val="0"/>
              </a:spcBef>
            </a:pPr>
            <a:r>
              <a:rPr lang="en-US" sz="2400" dirty="0" smtClean="0">
                <a:solidFill>
                  <a:schemeClr val="tx1"/>
                </a:solidFill>
                <a:latin typeface="Arial" charset="0"/>
              </a:rPr>
              <a:t>Multichannel Distribution Systems </a:t>
            </a:r>
          </a:p>
          <a:p>
            <a:pPr marL="533400" indent="-533400">
              <a:spcBef>
                <a:spcPct val="0"/>
              </a:spcBef>
            </a:pPr>
            <a:endParaRPr lang="en-US" sz="2400" dirty="0" smtClean="0">
              <a:solidFill>
                <a:schemeClr val="tx1"/>
              </a:solidFill>
              <a:latin typeface="Arial" charset="0"/>
            </a:endParaRPr>
          </a:p>
          <a:p>
            <a:pPr marL="533400" indent="-533400">
              <a:spcBef>
                <a:spcPct val="0"/>
              </a:spcBef>
            </a:pPr>
            <a:endParaRPr lang="en-US" sz="2400" dirty="0" smtClean="0">
              <a:solidFill>
                <a:schemeClr val="tx1"/>
              </a:solidFill>
              <a:latin typeface="Arial" charset="0"/>
            </a:endParaRPr>
          </a:p>
        </p:txBody>
      </p:sp>
      <p:pic>
        <p:nvPicPr>
          <p:cNvPr id="7" name="Picture 6" descr="fig12_04wo"/>
          <p:cNvPicPr>
            <a:picLocks noChangeAspect="1" noChangeArrowheads="1"/>
          </p:cNvPicPr>
          <p:nvPr/>
        </p:nvPicPr>
        <p:blipFill>
          <a:blip r:embed="rId3" cstate="print"/>
          <a:srcRect/>
          <a:stretch>
            <a:fillRect/>
          </a:stretch>
        </p:blipFill>
        <p:spPr bwMode="auto">
          <a:xfrm>
            <a:off x="381000" y="1752601"/>
            <a:ext cx="8382118" cy="510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228600"/>
            <a:ext cx="9144000" cy="1143000"/>
          </a:xfrm>
        </p:spPr>
        <p:txBody>
          <a:bodyPr>
            <a:noAutofit/>
          </a:bodyPr>
          <a:lstStyle/>
          <a:p>
            <a:r>
              <a:rPr lang="en-US" sz="4400" dirty="0" smtClean="0"/>
              <a:t>Channel Behavior and Organization</a:t>
            </a:r>
          </a:p>
        </p:txBody>
      </p:sp>
      <p:sp>
        <p:nvSpPr>
          <p:cNvPr id="19460" name="Text Placeholder 3"/>
          <p:cNvSpPr>
            <a:spLocks noGrp="1"/>
          </p:cNvSpPr>
          <p:nvPr>
            <p:ph type="body" sz="quarter" idx="13"/>
          </p:nvPr>
        </p:nvSpPr>
        <p:spPr>
          <a:xfrm>
            <a:off x="914400" y="1295400"/>
            <a:ext cx="7162800" cy="381000"/>
          </a:xfrm>
        </p:spPr>
        <p:txBody>
          <a:bodyPr>
            <a:noAutofit/>
          </a:bodyPr>
          <a:lstStyle/>
          <a:p>
            <a:pPr marL="533400" indent="-533400">
              <a:spcBef>
                <a:spcPct val="0"/>
              </a:spcBef>
            </a:pPr>
            <a:r>
              <a:rPr lang="en-US" sz="2400" dirty="0" smtClean="0">
                <a:solidFill>
                  <a:schemeClr val="tx1"/>
                </a:solidFill>
                <a:latin typeface="Arial" charset="0"/>
              </a:rPr>
              <a:t>Changing Channel Organization</a:t>
            </a:r>
          </a:p>
        </p:txBody>
      </p:sp>
      <p:sp>
        <p:nvSpPr>
          <p:cNvPr id="6" name="Rectangle 3"/>
          <p:cNvSpPr>
            <a:spLocks noGrp="1" noChangeArrowheads="1"/>
          </p:cNvSpPr>
          <p:nvPr>
            <p:ph idx="1"/>
          </p:nvPr>
        </p:nvSpPr>
        <p:spPr>
          <a:xfrm>
            <a:off x="838200" y="1981200"/>
            <a:ext cx="7620000" cy="4114800"/>
          </a:xfrm>
        </p:spPr>
        <p:txBody>
          <a:bodyPr/>
          <a:lstStyle/>
          <a:p>
            <a:pPr marL="533400" indent="-533400" algn="ctr">
              <a:buFontTx/>
              <a:buNone/>
            </a:pPr>
            <a:endParaRPr lang="en-US" sz="2400" b="1" i="1" dirty="0" smtClean="0">
              <a:latin typeface="Times New Roman" charset="0"/>
            </a:endParaRPr>
          </a:p>
          <a:p>
            <a:pPr marL="533400" indent="-533400">
              <a:buFontTx/>
              <a:buNone/>
            </a:pPr>
            <a:r>
              <a:rPr lang="en-US" sz="2800" b="1" dirty="0" smtClean="0">
                <a:latin typeface="Calibri" charset="0"/>
              </a:rPr>
              <a:t>Disintermediation</a:t>
            </a:r>
            <a:r>
              <a:rPr lang="en-US" sz="2800" dirty="0" smtClean="0">
                <a:latin typeface="Calibri" charset="0"/>
              </a:rPr>
              <a:t> occurs when product or service producers cut out intermediaries and go directly to final buyers, or when radically new types of channel intermediaries displace traditional ones</a:t>
            </a:r>
          </a:p>
        </p:txBody>
      </p:sp>
      <p:sp>
        <p:nvSpPr>
          <p:cNvPr id="5" name="Flowchart: Summing Junction 4"/>
          <p:cNvSpPr/>
          <p:nvPr/>
        </p:nvSpPr>
        <p:spPr>
          <a:xfrm>
            <a:off x="8763000" y="6477000"/>
            <a:ext cx="381000" cy="381000"/>
          </a:xfrm>
          <a:prstGeom prst="flowChartSummingJunc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609600"/>
            <a:ext cx="8229600" cy="5516563"/>
          </a:xfrm>
        </p:spPr>
        <p:txBody>
          <a:bodyPr>
            <a:normAutofit/>
          </a:bodyPr>
          <a:lstStyle/>
          <a:p>
            <a:pPr>
              <a:buNone/>
            </a:pPr>
            <a:r>
              <a:rPr lang="en-US" sz="3600" dirty="0" smtClean="0"/>
              <a:t>This </a:t>
            </a:r>
            <a:r>
              <a:rPr lang="en-US" sz="3600" dirty="0" err="1" smtClean="0"/>
              <a:t>Powerpoint</a:t>
            </a:r>
            <a:r>
              <a:rPr lang="en-US" sz="3600" dirty="0" smtClean="0"/>
              <a:t> Presentation was adopted from Pearson </a:t>
            </a:r>
            <a:r>
              <a:rPr lang="en-US" sz="3600" dirty="0"/>
              <a:t>Education Inc</a:t>
            </a:r>
            <a:r>
              <a:rPr lang="en-US" sz="3600" dirty="0" smtClean="0"/>
              <a:t>. (</a:t>
            </a:r>
            <a:r>
              <a:rPr lang="en-US" sz="3600" dirty="0" err="1"/>
              <a:t>Prentic</a:t>
            </a:r>
            <a:r>
              <a:rPr lang="en-US" sz="3600" dirty="0"/>
              <a:t> Hall) for the Text Book </a:t>
            </a:r>
            <a:r>
              <a:rPr lang="en-US" sz="3600" dirty="0" smtClean="0"/>
              <a:t>of this </a:t>
            </a:r>
            <a:r>
              <a:rPr lang="en-US" sz="3600" dirty="0"/>
              <a:t>course</a:t>
            </a:r>
            <a:r>
              <a:rPr lang="en-US" sz="3600" dirty="0" smtClean="0"/>
              <a:t>: Principles of Marketing 13th </a:t>
            </a:r>
            <a:r>
              <a:rPr lang="en-US" sz="3600" dirty="0"/>
              <a:t>Edition by </a:t>
            </a:r>
            <a:r>
              <a:rPr lang="en-US" sz="3600" dirty="0" smtClean="0"/>
              <a:t>Phillip Kotler and Gary Armstrong. </a:t>
            </a:r>
          </a:p>
          <a:p>
            <a:pPr>
              <a:buNone/>
            </a:pPr>
            <a:endParaRPr lang="en-US" sz="3600" dirty="0"/>
          </a:p>
          <a:p>
            <a:pPr>
              <a:buNone/>
            </a:pPr>
            <a:r>
              <a:rPr lang="en-US" sz="3600" dirty="0" smtClean="0"/>
              <a:t>Necessary changes are being made as per the recording needs of this lecture and VCOMSATS.</a:t>
            </a:r>
            <a:endParaRPr lang="en-US" sz="3600" dirty="0"/>
          </a:p>
          <a:p>
            <a:pPr>
              <a:buNone/>
            </a:pP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TotalTime>
  <Words>1004</Words>
  <Application>Microsoft Office PowerPoint</Application>
  <PresentationFormat>On-screen Show (4:3)</PresentationFormat>
  <Paragraphs>166</Paragraphs>
  <Slides>29</Slides>
  <Notes>26</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Topics to Cover</vt:lpstr>
      <vt:lpstr>Supply Chains &amp; Value Delivery Network</vt:lpstr>
      <vt:lpstr>Supply Chains &amp; Value Delivery Network</vt:lpstr>
      <vt:lpstr>Supply Chains &amp; Value Delivery Network</vt:lpstr>
      <vt:lpstr>Supply Chains &amp; Value Delivery Network</vt:lpstr>
      <vt:lpstr>Nature &amp; Importance of  Marketing Channels</vt:lpstr>
      <vt:lpstr>Nature &amp; Importance of  Marketing Channels</vt:lpstr>
      <vt:lpstr>Nature &amp; Importance of  Marketing Channels</vt:lpstr>
      <vt:lpstr>Nature &amp; Importance of  Marketing Channels</vt:lpstr>
      <vt:lpstr>Nature &amp; Importance of  Marketing Channels</vt:lpstr>
      <vt:lpstr>Nature &amp; Importance of  Marketing Channels</vt:lpstr>
      <vt:lpstr>Nature &amp; Importance of  Marketing Channels</vt:lpstr>
      <vt:lpstr>Nature &amp; Importance of  Marketing Channels</vt:lpstr>
      <vt:lpstr>Nature &amp; Importance of  Marketing Channels</vt:lpstr>
      <vt:lpstr>Channel Behavior and Organization</vt:lpstr>
      <vt:lpstr>Channel Behavior and Organization</vt:lpstr>
      <vt:lpstr>Channel Behavior and Organization</vt:lpstr>
      <vt:lpstr>Channel Behavior and Organization</vt:lpstr>
      <vt:lpstr>Channel Behavior and Organization</vt:lpstr>
      <vt:lpstr>Channel Behavior and Organization</vt:lpstr>
      <vt:lpstr>Channel Behavior and Organization</vt:lpstr>
      <vt:lpstr>Channel Behavior and Organization</vt:lpstr>
      <vt:lpstr>Channel Behavior and Organization</vt:lpstr>
      <vt:lpstr>Channel Behavior and Organization</vt:lpstr>
      <vt:lpstr>Channel Behavior and Organization</vt:lpstr>
      <vt:lpstr>Channel Behavior and Organization</vt:lpstr>
      <vt:lpstr>Channel Behavior and Organization</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18</cp:revision>
  <dcterms:created xsi:type="dcterms:W3CDTF">2012-04-09T02:53:25Z</dcterms:created>
  <dcterms:modified xsi:type="dcterms:W3CDTF">2012-04-13T04:48:57Z</dcterms:modified>
</cp:coreProperties>
</file>