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83" r:id="rId2"/>
    <p:sldId id="284" r:id="rId3"/>
    <p:sldId id="257" r:id="rId4"/>
    <p:sldId id="286" r:id="rId5"/>
    <p:sldId id="289" r:id="rId6"/>
    <p:sldId id="287" r:id="rId7"/>
    <p:sldId id="288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6" r:id="rId24"/>
    <p:sldId id="305" r:id="rId25"/>
    <p:sldId id="307" r:id="rId26"/>
    <p:sldId id="308" r:id="rId27"/>
    <p:sldId id="309" r:id="rId28"/>
    <p:sldId id="310" r:id="rId29"/>
    <p:sldId id="311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AB7F54-6F2E-4F70-A732-B4C92589295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E2C1CBC-CD02-4BCF-A09B-1C39A6049285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tx1"/>
              </a:solidFill>
            </a:rPr>
            <a:t>Discount and allowance pricing</a:t>
          </a:r>
          <a:endParaRPr lang="en-US" sz="2800" b="1" dirty="0">
            <a:solidFill>
              <a:schemeClr val="tx1"/>
            </a:solidFill>
          </a:endParaRPr>
        </a:p>
      </dgm:t>
    </dgm:pt>
    <dgm:pt modelId="{D0966B9F-2703-43A2-9F27-C21128B27CC0}" type="parTrans" cxnId="{12064FC0-3001-404E-BC29-553FEDA038E6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267BFEC8-6112-4252-9F17-84607EB25FA3}" type="sibTrans" cxnId="{12064FC0-3001-404E-BC29-553FEDA038E6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96BED9AE-81A5-42EB-928E-352E29093709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tx1"/>
              </a:solidFill>
            </a:rPr>
            <a:t>Segmented pricing</a:t>
          </a:r>
          <a:endParaRPr lang="en-US" sz="2800" b="1" dirty="0">
            <a:solidFill>
              <a:schemeClr val="tx1"/>
            </a:solidFill>
          </a:endParaRPr>
        </a:p>
      </dgm:t>
    </dgm:pt>
    <dgm:pt modelId="{BCA96B29-C082-42F8-AD98-7C68ECF06597}" type="parTrans" cxnId="{64897552-D2C6-45C7-AB38-22D54B3BE3AF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048F5E2D-1800-4864-9D8F-F5FEAF9F91A1}" type="sibTrans" cxnId="{64897552-D2C6-45C7-AB38-22D54B3BE3AF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D4DD896C-5D23-426F-84C2-ED4A5F5BA356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tx1"/>
              </a:solidFill>
            </a:rPr>
            <a:t>Psychological pricing</a:t>
          </a:r>
          <a:endParaRPr lang="en-US" sz="2800" b="1" dirty="0">
            <a:solidFill>
              <a:schemeClr val="tx1"/>
            </a:solidFill>
          </a:endParaRPr>
        </a:p>
      </dgm:t>
    </dgm:pt>
    <dgm:pt modelId="{A22ACC41-33F7-49E9-AADB-897CDF379D2E}" type="parTrans" cxnId="{66CEF39F-35EE-4391-A4F7-FF532086C9B5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B0EA9851-4969-4F4C-ABAA-4FFCBE021AF0}" type="sibTrans" cxnId="{66CEF39F-35EE-4391-A4F7-FF532086C9B5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6766B810-8650-4879-B968-457C905FF3D5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tx1"/>
              </a:solidFill>
            </a:rPr>
            <a:t>Promotional pricing</a:t>
          </a:r>
          <a:endParaRPr lang="en-US" sz="2800" b="1" dirty="0">
            <a:solidFill>
              <a:schemeClr val="tx1"/>
            </a:solidFill>
          </a:endParaRPr>
        </a:p>
      </dgm:t>
    </dgm:pt>
    <dgm:pt modelId="{1C0131B8-C9C3-4972-85A7-93A4CFA59E5B}" type="parTrans" cxnId="{A5C1960E-B82A-46B6-BF42-2AF3870133D5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544FE6F8-E8FC-4308-8455-A8545931A628}" type="sibTrans" cxnId="{A5C1960E-B82A-46B6-BF42-2AF3870133D5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2B9FC9B2-1C96-44AF-9C90-DF78DE9D4565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tx1"/>
              </a:solidFill>
            </a:rPr>
            <a:t>Geographic pricing</a:t>
          </a:r>
          <a:endParaRPr lang="en-US" sz="2800" b="1" dirty="0">
            <a:solidFill>
              <a:schemeClr val="tx1"/>
            </a:solidFill>
          </a:endParaRPr>
        </a:p>
      </dgm:t>
    </dgm:pt>
    <dgm:pt modelId="{1B2AEF0E-9091-4A1B-A8A1-9E3FFB5CD817}" type="parTrans" cxnId="{BF0D8E0A-AA9B-484D-9F24-E23BDB1DA3EE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982BC40C-41D6-4CF3-8334-339002213D1B}" type="sibTrans" cxnId="{BF0D8E0A-AA9B-484D-9F24-E23BDB1DA3EE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8370295C-07F5-4E1B-8BEF-12BA5E55250E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tx1"/>
              </a:solidFill>
            </a:rPr>
            <a:t>Dynamic pricing</a:t>
          </a:r>
          <a:endParaRPr lang="en-US" sz="2800" b="1" dirty="0">
            <a:solidFill>
              <a:schemeClr val="tx1"/>
            </a:solidFill>
          </a:endParaRPr>
        </a:p>
      </dgm:t>
    </dgm:pt>
    <dgm:pt modelId="{6BFAB1AE-8597-4054-AB30-A9CC114D5BE4}" type="parTrans" cxnId="{13744B3E-4E74-412A-9A8B-9EAEBAC904D8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98448D68-B46F-4C90-9C36-9FE38A043655}" type="sibTrans" cxnId="{13744B3E-4E74-412A-9A8B-9EAEBAC904D8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88CE712A-BC2A-4476-BDDA-C2942F908E2C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tx1"/>
              </a:solidFill>
            </a:rPr>
            <a:t>International pricing</a:t>
          </a:r>
          <a:endParaRPr lang="en-US" sz="2800" b="1" dirty="0">
            <a:solidFill>
              <a:schemeClr val="tx1"/>
            </a:solidFill>
          </a:endParaRPr>
        </a:p>
      </dgm:t>
    </dgm:pt>
    <dgm:pt modelId="{A1997033-D133-49C4-8F68-4F9F504091E8}" type="parTrans" cxnId="{38BF2A42-5DAD-419B-A222-D3BD6BB7C763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5D814566-04CC-404A-8160-10030D83CE30}" type="sibTrans" cxnId="{38BF2A42-5DAD-419B-A222-D3BD6BB7C763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8B00C77A-0F1A-453C-B1AB-3AC42F097A0A}" type="pres">
      <dgm:prSet presAssocID="{12AB7F54-6F2E-4F70-A732-B4C92589295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AA95D6A-C4FB-455A-9954-76F670070021}" type="pres">
      <dgm:prSet presAssocID="{6E2C1CBC-CD02-4BCF-A09B-1C39A6049285}" presName="node" presStyleLbl="node1" presStyleIdx="0" presStyleCnt="7" custScaleX="1223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A2AC62-6AF3-4913-9391-333B69F67AF7}" type="pres">
      <dgm:prSet presAssocID="{267BFEC8-6112-4252-9F17-84607EB25FA3}" presName="sibTrans" presStyleCnt="0"/>
      <dgm:spPr/>
      <dgm:t>
        <a:bodyPr/>
        <a:lstStyle/>
        <a:p>
          <a:endParaRPr lang="en-US"/>
        </a:p>
      </dgm:t>
    </dgm:pt>
    <dgm:pt modelId="{7CE8B4F6-BB6D-4B2B-8C61-44B809EF2647}" type="pres">
      <dgm:prSet presAssocID="{96BED9AE-81A5-42EB-928E-352E29093709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AB963B-12D8-4E6E-9590-BFFC1316A58A}" type="pres">
      <dgm:prSet presAssocID="{048F5E2D-1800-4864-9D8F-F5FEAF9F91A1}" presName="sibTrans" presStyleCnt="0"/>
      <dgm:spPr/>
      <dgm:t>
        <a:bodyPr/>
        <a:lstStyle/>
        <a:p>
          <a:endParaRPr lang="en-US"/>
        </a:p>
      </dgm:t>
    </dgm:pt>
    <dgm:pt modelId="{79E305AF-41E6-4E1F-807B-674516980219}" type="pres">
      <dgm:prSet presAssocID="{D4DD896C-5D23-426F-84C2-ED4A5F5BA356}" presName="node" presStyleLbl="node1" presStyleIdx="2" presStyleCnt="7" custScaleX="1196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6119B7-60B2-48F1-8358-DDB9333840D3}" type="pres">
      <dgm:prSet presAssocID="{B0EA9851-4969-4F4C-ABAA-4FFCBE021AF0}" presName="sibTrans" presStyleCnt="0"/>
      <dgm:spPr/>
      <dgm:t>
        <a:bodyPr/>
        <a:lstStyle/>
        <a:p>
          <a:endParaRPr lang="en-US"/>
        </a:p>
      </dgm:t>
    </dgm:pt>
    <dgm:pt modelId="{FC0A0326-DC1C-497B-BB3E-449F6E235C6A}" type="pres">
      <dgm:prSet presAssocID="{6766B810-8650-4879-B968-457C905FF3D5}" presName="node" presStyleLbl="node1" presStyleIdx="3" presStyleCnt="7" custScaleX="1240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BF698A-49C4-44A2-83F7-27DE8603D4E2}" type="pres">
      <dgm:prSet presAssocID="{544FE6F8-E8FC-4308-8455-A8545931A628}" presName="sibTrans" presStyleCnt="0"/>
      <dgm:spPr/>
      <dgm:t>
        <a:bodyPr/>
        <a:lstStyle/>
        <a:p>
          <a:endParaRPr lang="en-US"/>
        </a:p>
      </dgm:t>
    </dgm:pt>
    <dgm:pt modelId="{10E0C38D-7787-43A9-8785-8D4ED2BE8E5A}" type="pres">
      <dgm:prSet presAssocID="{2B9FC9B2-1C96-44AF-9C90-DF78DE9D4565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B0B9A1-0215-4115-B5BA-2904D4FE39E5}" type="pres">
      <dgm:prSet presAssocID="{982BC40C-41D6-4CF3-8334-339002213D1B}" presName="sibTrans" presStyleCnt="0"/>
      <dgm:spPr/>
      <dgm:t>
        <a:bodyPr/>
        <a:lstStyle/>
        <a:p>
          <a:endParaRPr lang="en-US"/>
        </a:p>
      </dgm:t>
    </dgm:pt>
    <dgm:pt modelId="{9AB04465-9EEA-45AB-8337-494A78F1DCB0}" type="pres">
      <dgm:prSet presAssocID="{8370295C-07F5-4E1B-8BEF-12BA5E55250E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A19587-5C67-4FA0-9233-714398028610}" type="pres">
      <dgm:prSet presAssocID="{98448D68-B46F-4C90-9C36-9FE38A043655}" presName="sibTrans" presStyleCnt="0"/>
      <dgm:spPr/>
      <dgm:t>
        <a:bodyPr/>
        <a:lstStyle/>
        <a:p>
          <a:endParaRPr lang="en-US"/>
        </a:p>
      </dgm:t>
    </dgm:pt>
    <dgm:pt modelId="{F6EBE5F8-194F-4812-801E-9F957696C9A8}" type="pres">
      <dgm:prSet presAssocID="{88CE712A-BC2A-4476-BDDA-C2942F908E2C}" presName="node" presStyleLbl="node1" presStyleIdx="6" presStyleCnt="7" custScaleX="1076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520DD3-52AC-4E59-B1AB-6F5538370B9B}" type="presOf" srcId="{D4DD896C-5D23-426F-84C2-ED4A5F5BA356}" destId="{79E305AF-41E6-4E1F-807B-674516980219}" srcOrd="0" destOrd="0" presId="urn:microsoft.com/office/officeart/2005/8/layout/default"/>
    <dgm:cxn modelId="{A5C1960E-B82A-46B6-BF42-2AF3870133D5}" srcId="{12AB7F54-6F2E-4F70-A732-B4C92589295E}" destId="{6766B810-8650-4879-B968-457C905FF3D5}" srcOrd="3" destOrd="0" parTransId="{1C0131B8-C9C3-4972-85A7-93A4CFA59E5B}" sibTransId="{544FE6F8-E8FC-4308-8455-A8545931A628}"/>
    <dgm:cxn modelId="{E89C29A7-A791-4056-8243-7547E1FE5EB1}" type="presOf" srcId="{8370295C-07F5-4E1B-8BEF-12BA5E55250E}" destId="{9AB04465-9EEA-45AB-8337-494A78F1DCB0}" srcOrd="0" destOrd="0" presId="urn:microsoft.com/office/officeart/2005/8/layout/default"/>
    <dgm:cxn modelId="{BF0D8E0A-AA9B-484D-9F24-E23BDB1DA3EE}" srcId="{12AB7F54-6F2E-4F70-A732-B4C92589295E}" destId="{2B9FC9B2-1C96-44AF-9C90-DF78DE9D4565}" srcOrd="4" destOrd="0" parTransId="{1B2AEF0E-9091-4A1B-A8A1-9E3FFB5CD817}" sibTransId="{982BC40C-41D6-4CF3-8334-339002213D1B}"/>
    <dgm:cxn modelId="{13744B3E-4E74-412A-9A8B-9EAEBAC904D8}" srcId="{12AB7F54-6F2E-4F70-A732-B4C92589295E}" destId="{8370295C-07F5-4E1B-8BEF-12BA5E55250E}" srcOrd="5" destOrd="0" parTransId="{6BFAB1AE-8597-4054-AB30-A9CC114D5BE4}" sibTransId="{98448D68-B46F-4C90-9C36-9FE38A043655}"/>
    <dgm:cxn modelId="{017A77D5-C23E-4748-A37F-8BF147304C7C}" type="presOf" srcId="{6E2C1CBC-CD02-4BCF-A09B-1C39A6049285}" destId="{9AA95D6A-C4FB-455A-9954-76F670070021}" srcOrd="0" destOrd="0" presId="urn:microsoft.com/office/officeart/2005/8/layout/default"/>
    <dgm:cxn modelId="{4830ED10-C1C5-47E4-8426-600E23CBF0F3}" type="presOf" srcId="{2B9FC9B2-1C96-44AF-9C90-DF78DE9D4565}" destId="{10E0C38D-7787-43A9-8785-8D4ED2BE8E5A}" srcOrd="0" destOrd="0" presId="urn:microsoft.com/office/officeart/2005/8/layout/default"/>
    <dgm:cxn modelId="{66CEF39F-35EE-4391-A4F7-FF532086C9B5}" srcId="{12AB7F54-6F2E-4F70-A732-B4C92589295E}" destId="{D4DD896C-5D23-426F-84C2-ED4A5F5BA356}" srcOrd="2" destOrd="0" parTransId="{A22ACC41-33F7-49E9-AADB-897CDF379D2E}" sibTransId="{B0EA9851-4969-4F4C-ABAA-4FFCBE021AF0}"/>
    <dgm:cxn modelId="{F961652D-0335-4BFF-A21C-BD14F9FDC111}" type="presOf" srcId="{96BED9AE-81A5-42EB-928E-352E29093709}" destId="{7CE8B4F6-BB6D-4B2B-8C61-44B809EF2647}" srcOrd="0" destOrd="0" presId="urn:microsoft.com/office/officeart/2005/8/layout/default"/>
    <dgm:cxn modelId="{84C43273-7FE2-4264-B058-715244FABC3E}" type="presOf" srcId="{12AB7F54-6F2E-4F70-A732-B4C92589295E}" destId="{8B00C77A-0F1A-453C-B1AB-3AC42F097A0A}" srcOrd="0" destOrd="0" presId="urn:microsoft.com/office/officeart/2005/8/layout/default"/>
    <dgm:cxn modelId="{38BF2A42-5DAD-419B-A222-D3BD6BB7C763}" srcId="{12AB7F54-6F2E-4F70-A732-B4C92589295E}" destId="{88CE712A-BC2A-4476-BDDA-C2942F908E2C}" srcOrd="6" destOrd="0" parTransId="{A1997033-D133-49C4-8F68-4F9F504091E8}" sibTransId="{5D814566-04CC-404A-8160-10030D83CE30}"/>
    <dgm:cxn modelId="{12064FC0-3001-404E-BC29-553FEDA038E6}" srcId="{12AB7F54-6F2E-4F70-A732-B4C92589295E}" destId="{6E2C1CBC-CD02-4BCF-A09B-1C39A6049285}" srcOrd="0" destOrd="0" parTransId="{D0966B9F-2703-43A2-9F27-C21128B27CC0}" sibTransId="{267BFEC8-6112-4252-9F17-84607EB25FA3}"/>
    <dgm:cxn modelId="{64897552-D2C6-45C7-AB38-22D54B3BE3AF}" srcId="{12AB7F54-6F2E-4F70-A732-B4C92589295E}" destId="{96BED9AE-81A5-42EB-928E-352E29093709}" srcOrd="1" destOrd="0" parTransId="{BCA96B29-C082-42F8-AD98-7C68ECF06597}" sibTransId="{048F5E2D-1800-4864-9D8F-F5FEAF9F91A1}"/>
    <dgm:cxn modelId="{535ABE67-43D6-4006-8CDB-8BF4F1307E48}" type="presOf" srcId="{88CE712A-BC2A-4476-BDDA-C2942F908E2C}" destId="{F6EBE5F8-194F-4812-801E-9F957696C9A8}" srcOrd="0" destOrd="0" presId="urn:microsoft.com/office/officeart/2005/8/layout/default"/>
    <dgm:cxn modelId="{AC21B5F7-3186-400D-B3E7-7400F3E5A0B5}" type="presOf" srcId="{6766B810-8650-4879-B968-457C905FF3D5}" destId="{FC0A0326-DC1C-497B-BB3E-449F6E235C6A}" srcOrd="0" destOrd="0" presId="urn:microsoft.com/office/officeart/2005/8/layout/default"/>
    <dgm:cxn modelId="{3FF441A1-0E92-4257-9B4A-9DA27DDD9403}" type="presParOf" srcId="{8B00C77A-0F1A-453C-B1AB-3AC42F097A0A}" destId="{9AA95D6A-C4FB-455A-9954-76F670070021}" srcOrd="0" destOrd="0" presId="urn:microsoft.com/office/officeart/2005/8/layout/default"/>
    <dgm:cxn modelId="{6BE86B15-EE66-42DE-A076-3C8F64AEC94D}" type="presParOf" srcId="{8B00C77A-0F1A-453C-B1AB-3AC42F097A0A}" destId="{9AA2AC62-6AF3-4913-9391-333B69F67AF7}" srcOrd="1" destOrd="0" presId="urn:microsoft.com/office/officeart/2005/8/layout/default"/>
    <dgm:cxn modelId="{67B851EE-A80D-43E6-B967-B8AD00DBF085}" type="presParOf" srcId="{8B00C77A-0F1A-453C-B1AB-3AC42F097A0A}" destId="{7CE8B4F6-BB6D-4B2B-8C61-44B809EF2647}" srcOrd="2" destOrd="0" presId="urn:microsoft.com/office/officeart/2005/8/layout/default"/>
    <dgm:cxn modelId="{5FFDB5A0-E9E5-46D8-9506-EF79AE6E8A91}" type="presParOf" srcId="{8B00C77A-0F1A-453C-B1AB-3AC42F097A0A}" destId="{C9AB963B-12D8-4E6E-9590-BFFC1316A58A}" srcOrd="3" destOrd="0" presId="urn:microsoft.com/office/officeart/2005/8/layout/default"/>
    <dgm:cxn modelId="{1D9C609D-3820-4A26-8A64-DD84C8E96B03}" type="presParOf" srcId="{8B00C77A-0F1A-453C-B1AB-3AC42F097A0A}" destId="{79E305AF-41E6-4E1F-807B-674516980219}" srcOrd="4" destOrd="0" presId="urn:microsoft.com/office/officeart/2005/8/layout/default"/>
    <dgm:cxn modelId="{73FCD5A6-8F41-4393-8F97-F19CAA76F033}" type="presParOf" srcId="{8B00C77A-0F1A-453C-B1AB-3AC42F097A0A}" destId="{D56119B7-60B2-48F1-8358-DDB9333840D3}" srcOrd="5" destOrd="0" presId="urn:microsoft.com/office/officeart/2005/8/layout/default"/>
    <dgm:cxn modelId="{F66817C6-9D94-4A60-B643-31B91D0DB499}" type="presParOf" srcId="{8B00C77A-0F1A-453C-B1AB-3AC42F097A0A}" destId="{FC0A0326-DC1C-497B-BB3E-449F6E235C6A}" srcOrd="6" destOrd="0" presId="urn:microsoft.com/office/officeart/2005/8/layout/default"/>
    <dgm:cxn modelId="{18F41BD4-8FAB-41BC-A2D0-5D241BB3B437}" type="presParOf" srcId="{8B00C77A-0F1A-453C-B1AB-3AC42F097A0A}" destId="{5DBF698A-49C4-44A2-83F7-27DE8603D4E2}" srcOrd="7" destOrd="0" presId="urn:microsoft.com/office/officeart/2005/8/layout/default"/>
    <dgm:cxn modelId="{D3788A27-B741-47BD-BE91-34E5BA9FCE67}" type="presParOf" srcId="{8B00C77A-0F1A-453C-B1AB-3AC42F097A0A}" destId="{10E0C38D-7787-43A9-8785-8D4ED2BE8E5A}" srcOrd="8" destOrd="0" presId="urn:microsoft.com/office/officeart/2005/8/layout/default"/>
    <dgm:cxn modelId="{4B63DEB3-2A48-4992-AF67-4CD3F4DEF310}" type="presParOf" srcId="{8B00C77A-0F1A-453C-B1AB-3AC42F097A0A}" destId="{84B0B9A1-0215-4115-B5BA-2904D4FE39E5}" srcOrd="9" destOrd="0" presId="urn:microsoft.com/office/officeart/2005/8/layout/default"/>
    <dgm:cxn modelId="{F642D3A9-E5F2-4B70-8B73-805D1E005ABA}" type="presParOf" srcId="{8B00C77A-0F1A-453C-B1AB-3AC42F097A0A}" destId="{9AB04465-9EEA-45AB-8337-494A78F1DCB0}" srcOrd="10" destOrd="0" presId="urn:microsoft.com/office/officeart/2005/8/layout/default"/>
    <dgm:cxn modelId="{B40B9405-D29D-4CA0-B25C-6BDF493DA2A8}" type="presParOf" srcId="{8B00C77A-0F1A-453C-B1AB-3AC42F097A0A}" destId="{9AA19587-5C67-4FA0-9233-714398028610}" srcOrd="11" destOrd="0" presId="urn:microsoft.com/office/officeart/2005/8/layout/default"/>
    <dgm:cxn modelId="{0C02526C-9726-4C6F-BC9C-07967D94911A}" type="presParOf" srcId="{8B00C77A-0F1A-453C-B1AB-3AC42F097A0A}" destId="{F6EBE5F8-194F-4812-801E-9F957696C9A8}" srcOrd="12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FE755B-1A02-4EAF-B146-B8DAC332819F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6F8C60C-16BE-40CA-B263-9715D38BC727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Price cuts occur due to:</a:t>
          </a:r>
          <a:endParaRPr lang="en-US" b="1" dirty="0">
            <a:solidFill>
              <a:schemeClr val="tx1"/>
            </a:solidFill>
          </a:endParaRPr>
        </a:p>
      </dgm:t>
    </dgm:pt>
    <dgm:pt modelId="{7334BF97-9BBA-4014-A6DC-2BB1E445FD7B}" type="parTrans" cxnId="{AEE18706-C0E9-40BE-BA02-9EDCF6F8267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AE755D6C-6E42-4690-8059-EE91CF1EE532}" type="sibTrans" cxnId="{AEE18706-C0E9-40BE-BA02-9EDCF6F8267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71DE077F-580B-4AE6-9C75-2BD49B0B82F0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Excess capacity</a:t>
          </a:r>
          <a:endParaRPr lang="en-US" b="1" dirty="0">
            <a:solidFill>
              <a:schemeClr val="tx1"/>
            </a:solidFill>
          </a:endParaRPr>
        </a:p>
      </dgm:t>
    </dgm:pt>
    <dgm:pt modelId="{286353A0-EC1D-4911-B40B-F3BDF122CA94}" type="parTrans" cxnId="{A5129CC0-4106-4BC7-99F6-4A928AC4123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41DB609-16F4-4AEB-A2BF-CC01D97FDD57}" type="sibTrans" cxnId="{A5129CC0-4106-4BC7-99F6-4A928AC4123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6ABDAA0F-DC62-4181-9949-8A2B73DD3978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Price increase from:</a:t>
          </a:r>
          <a:endParaRPr lang="en-US" b="1" dirty="0">
            <a:solidFill>
              <a:schemeClr val="tx1"/>
            </a:solidFill>
          </a:endParaRPr>
        </a:p>
      </dgm:t>
    </dgm:pt>
    <dgm:pt modelId="{3D33D5BB-D00A-4A6B-9109-5560528F7511}" type="parTrans" cxnId="{3DD8197C-EE1A-4956-A869-577C9B8174F6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40B9BDE-4EBC-47CB-B167-C32A533DCA89}" type="sibTrans" cxnId="{3DD8197C-EE1A-4956-A869-577C9B8174F6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F3F23DDF-A2E8-4D94-A0CA-9D9D8821AC63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Cost inflation</a:t>
          </a:r>
          <a:endParaRPr lang="en-US" b="1" dirty="0">
            <a:solidFill>
              <a:schemeClr val="tx1"/>
            </a:solidFill>
          </a:endParaRPr>
        </a:p>
      </dgm:t>
    </dgm:pt>
    <dgm:pt modelId="{F72FBFBC-F414-410A-A6E8-2E3EF5DC890C}" type="parTrans" cxnId="{F64F4773-9D19-4DC7-AF74-169DE4DCBA5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ED6C6FF-110C-499A-BC29-640D10B9D520}" type="sibTrans" cxnId="{F64F4773-9D19-4DC7-AF74-169DE4DCBA5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BA70EAE-3C3A-4241-B1D7-7D1803CBE3BA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Increased market share</a:t>
          </a:r>
          <a:endParaRPr lang="en-US" b="1" dirty="0">
            <a:solidFill>
              <a:schemeClr val="tx1"/>
            </a:solidFill>
          </a:endParaRPr>
        </a:p>
      </dgm:t>
    </dgm:pt>
    <dgm:pt modelId="{50C0AF09-92A8-4636-8161-467D202353B4}" type="parTrans" cxnId="{4EF4A801-7B43-465C-BA35-025C371DF45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32D9CD9-5097-4006-9A42-69B9581A3047}" type="sibTrans" cxnId="{4EF4A801-7B43-465C-BA35-025C371DF45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80EED7A-733A-490A-9DAA-4BEB3AE7B87E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Increased demand</a:t>
          </a:r>
          <a:endParaRPr lang="en-US" b="1" dirty="0">
            <a:solidFill>
              <a:schemeClr val="tx1"/>
            </a:solidFill>
          </a:endParaRPr>
        </a:p>
      </dgm:t>
    </dgm:pt>
    <dgm:pt modelId="{3733570A-E30F-45D4-B2D1-2818C4A7F02A}" type="parTrans" cxnId="{43504095-F3F2-485F-AA9A-B79913DF95B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7B36CF68-8FA5-4BA2-A116-F521BBE223E8}" type="sibTrans" cxnId="{43504095-F3F2-485F-AA9A-B79913DF95B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6CCA211F-41ED-42B1-BE14-E1E282A80E48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Lack of supply</a:t>
          </a:r>
          <a:endParaRPr lang="en-US" b="1" dirty="0">
            <a:solidFill>
              <a:schemeClr val="tx1"/>
            </a:solidFill>
          </a:endParaRPr>
        </a:p>
      </dgm:t>
    </dgm:pt>
    <dgm:pt modelId="{147AFD48-3C0C-411C-9F7D-612F724E143A}" type="parTrans" cxnId="{0DCE935B-56D4-4737-9B82-0876C88815E5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6A6CFDF-2808-418D-A66C-0BA6DAA88BB4}" type="sibTrans" cxnId="{0DCE935B-56D4-4737-9B82-0876C88815E5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FBB30825-AF21-41F9-82B8-76D816C1A62F}" type="pres">
      <dgm:prSet presAssocID="{7CFE755B-1A02-4EAF-B146-B8DAC332819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DF31EB-A411-45EB-AE05-9E7817ED7A93}" type="pres">
      <dgm:prSet presAssocID="{26F8C60C-16BE-40CA-B263-9715D38BC72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9C96EE-E6CD-4669-9136-80A19702054A}" type="pres">
      <dgm:prSet presAssocID="{26F8C60C-16BE-40CA-B263-9715D38BC72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76AFD3-B0AD-4F09-BD17-42F87C457577}" type="pres">
      <dgm:prSet presAssocID="{6ABDAA0F-DC62-4181-9949-8A2B73DD397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5E97A3-3F6B-4228-BE43-A08411D4BF16}" type="pres">
      <dgm:prSet presAssocID="{6ABDAA0F-DC62-4181-9949-8A2B73DD3978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F4A801-7B43-465C-BA35-025C371DF45B}" srcId="{26F8C60C-16BE-40CA-B263-9715D38BC727}" destId="{1BA70EAE-3C3A-4241-B1D7-7D1803CBE3BA}" srcOrd="1" destOrd="0" parTransId="{50C0AF09-92A8-4636-8161-467D202353B4}" sibTransId="{032D9CD9-5097-4006-9A42-69B9581A3047}"/>
    <dgm:cxn modelId="{0DCE935B-56D4-4737-9B82-0876C88815E5}" srcId="{6ABDAA0F-DC62-4181-9949-8A2B73DD3978}" destId="{6CCA211F-41ED-42B1-BE14-E1E282A80E48}" srcOrd="2" destOrd="0" parTransId="{147AFD48-3C0C-411C-9F7D-612F724E143A}" sibTransId="{16A6CFDF-2808-418D-A66C-0BA6DAA88BB4}"/>
    <dgm:cxn modelId="{F6C2C25C-1E2E-428D-BB0B-04E33DAC0DBA}" type="presOf" srcId="{71DE077F-580B-4AE6-9C75-2BD49B0B82F0}" destId="{A79C96EE-E6CD-4669-9136-80A19702054A}" srcOrd="0" destOrd="0" presId="urn:microsoft.com/office/officeart/2005/8/layout/vList2"/>
    <dgm:cxn modelId="{8DDD45CF-47B7-4674-A2FB-0805020720CB}" type="presOf" srcId="{380EED7A-733A-490A-9DAA-4BEB3AE7B87E}" destId="{0A5E97A3-3F6B-4228-BE43-A08411D4BF16}" srcOrd="0" destOrd="1" presId="urn:microsoft.com/office/officeart/2005/8/layout/vList2"/>
    <dgm:cxn modelId="{F3D92461-18F6-4A3E-BB6D-A2BF36990857}" type="presOf" srcId="{6ABDAA0F-DC62-4181-9949-8A2B73DD3978}" destId="{1D76AFD3-B0AD-4F09-BD17-42F87C457577}" srcOrd="0" destOrd="0" presId="urn:microsoft.com/office/officeart/2005/8/layout/vList2"/>
    <dgm:cxn modelId="{AEE18706-C0E9-40BE-BA02-9EDCF6F82672}" srcId="{7CFE755B-1A02-4EAF-B146-B8DAC332819F}" destId="{26F8C60C-16BE-40CA-B263-9715D38BC727}" srcOrd="0" destOrd="0" parTransId="{7334BF97-9BBA-4014-A6DC-2BB1E445FD7B}" sibTransId="{AE755D6C-6E42-4690-8059-EE91CF1EE532}"/>
    <dgm:cxn modelId="{D3D3B6EA-4BB1-49FC-A2D4-C4C5DE9BF7D1}" type="presOf" srcId="{6CCA211F-41ED-42B1-BE14-E1E282A80E48}" destId="{0A5E97A3-3F6B-4228-BE43-A08411D4BF16}" srcOrd="0" destOrd="2" presId="urn:microsoft.com/office/officeart/2005/8/layout/vList2"/>
    <dgm:cxn modelId="{F5425892-EF5D-45B8-A638-50ED9982E5F1}" type="presOf" srcId="{7CFE755B-1A02-4EAF-B146-B8DAC332819F}" destId="{FBB30825-AF21-41F9-82B8-76D816C1A62F}" srcOrd="0" destOrd="0" presId="urn:microsoft.com/office/officeart/2005/8/layout/vList2"/>
    <dgm:cxn modelId="{A5129CC0-4106-4BC7-99F6-4A928AC41233}" srcId="{26F8C60C-16BE-40CA-B263-9715D38BC727}" destId="{71DE077F-580B-4AE6-9C75-2BD49B0B82F0}" srcOrd="0" destOrd="0" parTransId="{286353A0-EC1D-4911-B40B-F3BDF122CA94}" sibTransId="{341DB609-16F4-4AEB-A2BF-CC01D97FDD57}"/>
    <dgm:cxn modelId="{196461BF-F533-4395-8750-0459E7FA3314}" type="presOf" srcId="{26F8C60C-16BE-40CA-B263-9715D38BC727}" destId="{AEDF31EB-A411-45EB-AE05-9E7817ED7A93}" srcOrd="0" destOrd="0" presId="urn:microsoft.com/office/officeart/2005/8/layout/vList2"/>
    <dgm:cxn modelId="{59BAF872-A742-4C7C-A234-8C1ECAA17431}" type="presOf" srcId="{1BA70EAE-3C3A-4241-B1D7-7D1803CBE3BA}" destId="{A79C96EE-E6CD-4669-9136-80A19702054A}" srcOrd="0" destOrd="1" presId="urn:microsoft.com/office/officeart/2005/8/layout/vList2"/>
    <dgm:cxn modelId="{43504095-F3F2-485F-AA9A-B79913DF95BB}" srcId="{6ABDAA0F-DC62-4181-9949-8A2B73DD3978}" destId="{380EED7A-733A-490A-9DAA-4BEB3AE7B87E}" srcOrd="1" destOrd="0" parTransId="{3733570A-E30F-45D4-B2D1-2818C4A7F02A}" sibTransId="{7B36CF68-8FA5-4BA2-A116-F521BBE223E8}"/>
    <dgm:cxn modelId="{3DD8197C-EE1A-4956-A869-577C9B8174F6}" srcId="{7CFE755B-1A02-4EAF-B146-B8DAC332819F}" destId="{6ABDAA0F-DC62-4181-9949-8A2B73DD3978}" srcOrd="1" destOrd="0" parTransId="{3D33D5BB-D00A-4A6B-9109-5560528F7511}" sibTransId="{B40B9BDE-4EBC-47CB-B167-C32A533DCA89}"/>
    <dgm:cxn modelId="{B6D69E58-4688-40AF-B40C-10754CFFDD56}" type="presOf" srcId="{F3F23DDF-A2E8-4D94-A0CA-9D9D8821AC63}" destId="{0A5E97A3-3F6B-4228-BE43-A08411D4BF16}" srcOrd="0" destOrd="0" presId="urn:microsoft.com/office/officeart/2005/8/layout/vList2"/>
    <dgm:cxn modelId="{F64F4773-9D19-4DC7-AF74-169DE4DCBA53}" srcId="{6ABDAA0F-DC62-4181-9949-8A2B73DD3978}" destId="{F3F23DDF-A2E8-4D94-A0CA-9D9D8821AC63}" srcOrd="0" destOrd="0" parTransId="{F72FBFBC-F414-410A-A6E8-2E3EF5DC890C}" sibTransId="{EED6C6FF-110C-499A-BC29-640D10B9D520}"/>
    <dgm:cxn modelId="{4ED0DBB9-79FD-42BE-8ECD-2D0CD80CE865}" type="presParOf" srcId="{FBB30825-AF21-41F9-82B8-76D816C1A62F}" destId="{AEDF31EB-A411-45EB-AE05-9E7817ED7A93}" srcOrd="0" destOrd="0" presId="urn:microsoft.com/office/officeart/2005/8/layout/vList2"/>
    <dgm:cxn modelId="{12CA8EA4-2D47-4A02-9B6F-2DBE0DA34C8E}" type="presParOf" srcId="{FBB30825-AF21-41F9-82B8-76D816C1A62F}" destId="{A79C96EE-E6CD-4669-9136-80A19702054A}" srcOrd="1" destOrd="0" presId="urn:microsoft.com/office/officeart/2005/8/layout/vList2"/>
    <dgm:cxn modelId="{49702609-5C61-45BC-B329-F55679135ABC}" type="presParOf" srcId="{FBB30825-AF21-41F9-82B8-76D816C1A62F}" destId="{1D76AFD3-B0AD-4F09-BD17-42F87C457577}" srcOrd="2" destOrd="0" presId="urn:microsoft.com/office/officeart/2005/8/layout/vList2"/>
    <dgm:cxn modelId="{03B8D426-BDB5-4DF7-87CB-BD0E54AB8E75}" type="presParOf" srcId="{FBB30825-AF21-41F9-82B8-76D816C1A62F}" destId="{0A5E97A3-3F6B-4228-BE43-A08411D4BF16}" srcOrd="3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6D47C0-1E11-431A-948C-CCCE22E6D27C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9956BEE-26FA-4D14-9C0E-DE6AE7A9149C}">
      <dgm:prSet custT="1"/>
      <dgm:spPr/>
      <dgm:t>
        <a:bodyPr/>
        <a:lstStyle/>
        <a:p>
          <a:pPr rtl="0"/>
          <a:r>
            <a:rPr lang="en-US" sz="3600" b="1" dirty="0" smtClean="0">
              <a:solidFill>
                <a:schemeClr val="tx1"/>
              </a:solidFill>
            </a:rPr>
            <a:t>Price increases</a:t>
          </a:r>
          <a:endParaRPr lang="en-US" sz="3600" b="1" dirty="0">
            <a:solidFill>
              <a:schemeClr val="tx1"/>
            </a:solidFill>
          </a:endParaRPr>
        </a:p>
      </dgm:t>
    </dgm:pt>
    <dgm:pt modelId="{E596C965-1310-411F-80A4-3920DAD1F933}" type="parTrans" cxnId="{2298895A-78C8-42AC-AA75-3DA4C9C18467}">
      <dgm:prSet/>
      <dgm:spPr/>
      <dgm:t>
        <a:bodyPr/>
        <a:lstStyle/>
        <a:p>
          <a:endParaRPr lang="en-US"/>
        </a:p>
      </dgm:t>
    </dgm:pt>
    <dgm:pt modelId="{CD1BD7EF-0B4E-48E9-A7BA-3ADB5FE305E6}" type="sibTrans" cxnId="{2298895A-78C8-42AC-AA75-3DA4C9C18467}">
      <dgm:prSet/>
      <dgm:spPr/>
      <dgm:t>
        <a:bodyPr/>
        <a:lstStyle/>
        <a:p>
          <a:endParaRPr lang="en-US"/>
        </a:p>
      </dgm:t>
    </dgm:pt>
    <dgm:pt modelId="{783E7743-8A95-4709-A759-319E1C91AEE8}">
      <dgm:prSet/>
      <dgm:spPr/>
      <dgm:t>
        <a:bodyPr/>
        <a:lstStyle/>
        <a:p>
          <a:pPr rtl="0"/>
          <a:r>
            <a:rPr lang="en-US" b="0" dirty="0" smtClean="0"/>
            <a:t>Product is “hot”</a:t>
          </a:r>
          <a:endParaRPr lang="en-US" dirty="0"/>
        </a:p>
      </dgm:t>
    </dgm:pt>
    <dgm:pt modelId="{F39B38A1-3BC3-4B81-BEB8-B20EB5B3A8B8}" type="parTrans" cxnId="{BEDEAECF-CA71-4862-AF4F-DD9CEB1B3F01}">
      <dgm:prSet/>
      <dgm:spPr/>
      <dgm:t>
        <a:bodyPr/>
        <a:lstStyle/>
        <a:p>
          <a:endParaRPr lang="en-US"/>
        </a:p>
      </dgm:t>
    </dgm:pt>
    <dgm:pt modelId="{F9A4C0C0-17F9-4066-BD54-C291E06D2167}" type="sibTrans" cxnId="{BEDEAECF-CA71-4862-AF4F-DD9CEB1B3F01}">
      <dgm:prSet/>
      <dgm:spPr/>
      <dgm:t>
        <a:bodyPr/>
        <a:lstStyle/>
        <a:p>
          <a:endParaRPr lang="en-US"/>
        </a:p>
      </dgm:t>
    </dgm:pt>
    <dgm:pt modelId="{777F739B-C407-4250-8A1B-4890E09B5830}">
      <dgm:prSet/>
      <dgm:spPr/>
      <dgm:t>
        <a:bodyPr/>
        <a:lstStyle/>
        <a:p>
          <a:pPr rtl="0"/>
          <a:r>
            <a:rPr lang="en-US" b="0" dirty="0" smtClean="0"/>
            <a:t>Company greed</a:t>
          </a:r>
          <a:endParaRPr lang="en-US" dirty="0"/>
        </a:p>
      </dgm:t>
    </dgm:pt>
    <dgm:pt modelId="{4E415A2D-A741-428F-BF8D-A0F4772BA148}" type="parTrans" cxnId="{849294B0-AAAA-428A-82A8-9D2F430315F6}">
      <dgm:prSet/>
      <dgm:spPr/>
      <dgm:t>
        <a:bodyPr/>
        <a:lstStyle/>
        <a:p>
          <a:endParaRPr lang="en-US"/>
        </a:p>
      </dgm:t>
    </dgm:pt>
    <dgm:pt modelId="{EEAC1650-659D-4CCE-A190-6FA7B46C16D2}" type="sibTrans" cxnId="{849294B0-AAAA-428A-82A8-9D2F430315F6}">
      <dgm:prSet/>
      <dgm:spPr/>
      <dgm:t>
        <a:bodyPr/>
        <a:lstStyle/>
        <a:p>
          <a:endParaRPr lang="en-US"/>
        </a:p>
      </dgm:t>
    </dgm:pt>
    <dgm:pt modelId="{E17AA45F-5008-4B7F-93CC-E5FB3385686B}">
      <dgm:prSet custT="1"/>
      <dgm:spPr/>
      <dgm:t>
        <a:bodyPr/>
        <a:lstStyle/>
        <a:p>
          <a:pPr rtl="0"/>
          <a:r>
            <a:rPr lang="en-US" sz="3600" b="1" dirty="0" smtClean="0">
              <a:solidFill>
                <a:schemeClr val="tx1"/>
              </a:solidFill>
            </a:rPr>
            <a:t>Price cuts</a:t>
          </a:r>
          <a:endParaRPr lang="en-US" sz="3600" b="1" dirty="0">
            <a:solidFill>
              <a:schemeClr val="tx1"/>
            </a:solidFill>
          </a:endParaRPr>
        </a:p>
      </dgm:t>
    </dgm:pt>
    <dgm:pt modelId="{C8F571B3-81E8-4C78-8EB2-B546CD5CAEF8}" type="parTrans" cxnId="{2565E208-D795-4055-8300-83EA461EC615}">
      <dgm:prSet/>
      <dgm:spPr/>
      <dgm:t>
        <a:bodyPr/>
        <a:lstStyle/>
        <a:p>
          <a:endParaRPr lang="en-US"/>
        </a:p>
      </dgm:t>
    </dgm:pt>
    <dgm:pt modelId="{334555A1-4E3B-411E-B648-D2B5E1F59743}" type="sibTrans" cxnId="{2565E208-D795-4055-8300-83EA461EC615}">
      <dgm:prSet/>
      <dgm:spPr/>
      <dgm:t>
        <a:bodyPr/>
        <a:lstStyle/>
        <a:p>
          <a:endParaRPr lang="en-US"/>
        </a:p>
      </dgm:t>
    </dgm:pt>
    <dgm:pt modelId="{CCA1382E-DEF3-4B85-A24A-77146561033B}">
      <dgm:prSet/>
      <dgm:spPr/>
      <dgm:t>
        <a:bodyPr/>
        <a:lstStyle/>
        <a:p>
          <a:pPr rtl="0"/>
          <a:r>
            <a:rPr lang="en-US" b="0" dirty="0" smtClean="0"/>
            <a:t>New models will be available</a:t>
          </a:r>
          <a:endParaRPr lang="en-US" dirty="0"/>
        </a:p>
      </dgm:t>
    </dgm:pt>
    <dgm:pt modelId="{FD86D8B9-DB36-42B2-9D66-486D87E57FA8}" type="parTrans" cxnId="{4E0DAD12-77AB-4BC6-92D6-DC99154964CF}">
      <dgm:prSet/>
      <dgm:spPr/>
      <dgm:t>
        <a:bodyPr/>
        <a:lstStyle/>
        <a:p>
          <a:endParaRPr lang="en-US"/>
        </a:p>
      </dgm:t>
    </dgm:pt>
    <dgm:pt modelId="{B56D4FDF-ED78-4369-88E4-1AA7BFAE31D6}" type="sibTrans" cxnId="{4E0DAD12-77AB-4BC6-92D6-DC99154964CF}">
      <dgm:prSet/>
      <dgm:spPr/>
      <dgm:t>
        <a:bodyPr/>
        <a:lstStyle/>
        <a:p>
          <a:endParaRPr lang="en-US"/>
        </a:p>
      </dgm:t>
    </dgm:pt>
    <dgm:pt modelId="{59D38884-A846-49C3-9804-D6F8D64D2FFA}">
      <dgm:prSet/>
      <dgm:spPr/>
      <dgm:t>
        <a:bodyPr/>
        <a:lstStyle/>
        <a:p>
          <a:pPr rtl="0"/>
          <a:r>
            <a:rPr lang="en-US" b="0" dirty="0" smtClean="0"/>
            <a:t>Models are not selling well</a:t>
          </a:r>
          <a:endParaRPr lang="en-US" dirty="0"/>
        </a:p>
      </dgm:t>
    </dgm:pt>
    <dgm:pt modelId="{EAFECFAF-ED76-4139-8DB3-BD0E2F975FB9}" type="parTrans" cxnId="{82081454-C7BB-4239-9594-3A32D47083FF}">
      <dgm:prSet/>
      <dgm:spPr/>
      <dgm:t>
        <a:bodyPr/>
        <a:lstStyle/>
        <a:p>
          <a:endParaRPr lang="en-US"/>
        </a:p>
      </dgm:t>
    </dgm:pt>
    <dgm:pt modelId="{71684DC3-9EFD-4586-9FEE-D852DDBFE2D5}" type="sibTrans" cxnId="{82081454-C7BB-4239-9594-3A32D47083FF}">
      <dgm:prSet/>
      <dgm:spPr/>
      <dgm:t>
        <a:bodyPr/>
        <a:lstStyle/>
        <a:p>
          <a:endParaRPr lang="en-US"/>
        </a:p>
      </dgm:t>
    </dgm:pt>
    <dgm:pt modelId="{C2F8B1AC-03A4-4213-B973-7550A2F9A387}">
      <dgm:prSet/>
      <dgm:spPr/>
      <dgm:t>
        <a:bodyPr/>
        <a:lstStyle/>
        <a:p>
          <a:pPr rtl="0"/>
          <a:r>
            <a:rPr lang="en-US" b="0" dirty="0" smtClean="0"/>
            <a:t>Quality issues</a:t>
          </a:r>
          <a:endParaRPr lang="en-US" dirty="0"/>
        </a:p>
      </dgm:t>
    </dgm:pt>
    <dgm:pt modelId="{1B489CB9-343F-49B3-B198-C0AEDFA81510}" type="parTrans" cxnId="{1AA9B55C-28DE-4D1F-A208-36C95953D95B}">
      <dgm:prSet/>
      <dgm:spPr/>
      <dgm:t>
        <a:bodyPr/>
        <a:lstStyle/>
        <a:p>
          <a:endParaRPr lang="en-US"/>
        </a:p>
      </dgm:t>
    </dgm:pt>
    <dgm:pt modelId="{92C3A347-EEA7-410F-8644-C892684E0CA0}" type="sibTrans" cxnId="{1AA9B55C-28DE-4D1F-A208-36C95953D95B}">
      <dgm:prSet/>
      <dgm:spPr/>
      <dgm:t>
        <a:bodyPr/>
        <a:lstStyle/>
        <a:p>
          <a:endParaRPr lang="en-US"/>
        </a:p>
      </dgm:t>
    </dgm:pt>
    <dgm:pt modelId="{4FB5C215-8743-495D-89AC-33BDF56469F7}" type="pres">
      <dgm:prSet presAssocID="{E56D47C0-1E11-431A-948C-CCCE22E6D27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9188B8-7006-4597-9DAC-A9036AAD5937}" type="pres">
      <dgm:prSet presAssocID="{79956BEE-26FA-4D14-9C0E-DE6AE7A9149C}" presName="composite" presStyleCnt="0"/>
      <dgm:spPr/>
    </dgm:pt>
    <dgm:pt modelId="{FB250375-4900-4B7A-A38F-4424E9A27EE3}" type="pres">
      <dgm:prSet presAssocID="{79956BEE-26FA-4D14-9C0E-DE6AE7A9149C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B25597-D665-43A7-9AB3-F12D6ABE6E8F}" type="pres">
      <dgm:prSet presAssocID="{79956BEE-26FA-4D14-9C0E-DE6AE7A9149C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B6B2BD-363A-444A-9B30-6A29C30D7E36}" type="pres">
      <dgm:prSet presAssocID="{CD1BD7EF-0B4E-48E9-A7BA-3ADB5FE305E6}" presName="space" presStyleCnt="0"/>
      <dgm:spPr/>
    </dgm:pt>
    <dgm:pt modelId="{61BE8317-54C4-4CD1-84C3-6A7F15895A52}" type="pres">
      <dgm:prSet presAssocID="{E17AA45F-5008-4B7F-93CC-E5FB3385686B}" presName="composite" presStyleCnt="0"/>
      <dgm:spPr/>
    </dgm:pt>
    <dgm:pt modelId="{044A2D1F-5E70-448C-80CD-D7FDB432988D}" type="pres">
      <dgm:prSet presAssocID="{E17AA45F-5008-4B7F-93CC-E5FB3385686B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3E28F5-D7C2-43F5-98CD-D43931CBDEE5}" type="pres">
      <dgm:prSet presAssocID="{E17AA45F-5008-4B7F-93CC-E5FB3385686B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081454-C7BB-4239-9594-3A32D47083FF}" srcId="{E17AA45F-5008-4B7F-93CC-E5FB3385686B}" destId="{59D38884-A846-49C3-9804-D6F8D64D2FFA}" srcOrd="1" destOrd="0" parTransId="{EAFECFAF-ED76-4139-8DB3-BD0E2F975FB9}" sibTransId="{71684DC3-9EFD-4586-9FEE-D852DDBFE2D5}"/>
    <dgm:cxn modelId="{4E0DAD12-77AB-4BC6-92D6-DC99154964CF}" srcId="{E17AA45F-5008-4B7F-93CC-E5FB3385686B}" destId="{CCA1382E-DEF3-4B85-A24A-77146561033B}" srcOrd="0" destOrd="0" parTransId="{FD86D8B9-DB36-42B2-9D66-486D87E57FA8}" sibTransId="{B56D4FDF-ED78-4369-88E4-1AA7BFAE31D6}"/>
    <dgm:cxn modelId="{849294B0-AAAA-428A-82A8-9D2F430315F6}" srcId="{79956BEE-26FA-4D14-9C0E-DE6AE7A9149C}" destId="{777F739B-C407-4250-8A1B-4890E09B5830}" srcOrd="1" destOrd="0" parTransId="{4E415A2D-A741-428F-BF8D-A0F4772BA148}" sibTransId="{EEAC1650-659D-4CCE-A190-6FA7B46C16D2}"/>
    <dgm:cxn modelId="{1A589806-1222-4885-9BE7-82DCF81F57C6}" type="presOf" srcId="{79956BEE-26FA-4D14-9C0E-DE6AE7A9149C}" destId="{FB250375-4900-4B7A-A38F-4424E9A27EE3}" srcOrd="0" destOrd="0" presId="urn:microsoft.com/office/officeart/2005/8/layout/hList1"/>
    <dgm:cxn modelId="{2298895A-78C8-42AC-AA75-3DA4C9C18467}" srcId="{E56D47C0-1E11-431A-948C-CCCE22E6D27C}" destId="{79956BEE-26FA-4D14-9C0E-DE6AE7A9149C}" srcOrd="0" destOrd="0" parTransId="{E596C965-1310-411F-80A4-3920DAD1F933}" sibTransId="{CD1BD7EF-0B4E-48E9-A7BA-3ADB5FE305E6}"/>
    <dgm:cxn modelId="{1AA9B55C-28DE-4D1F-A208-36C95953D95B}" srcId="{E17AA45F-5008-4B7F-93CC-E5FB3385686B}" destId="{C2F8B1AC-03A4-4213-B973-7550A2F9A387}" srcOrd="2" destOrd="0" parTransId="{1B489CB9-343F-49B3-B198-C0AEDFA81510}" sibTransId="{92C3A347-EEA7-410F-8644-C892684E0CA0}"/>
    <dgm:cxn modelId="{EF0A0406-D311-4CF2-A7D3-9926B7B2A513}" type="presOf" srcId="{59D38884-A846-49C3-9804-D6F8D64D2FFA}" destId="{B43E28F5-D7C2-43F5-98CD-D43931CBDEE5}" srcOrd="0" destOrd="1" presId="urn:microsoft.com/office/officeart/2005/8/layout/hList1"/>
    <dgm:cxn modelId="{6EA14A6C-BF7E-4E88-BD15-0DC445D5BAA3}" type="presOf" srcId="{777F739B-C407-4250-8A1B-4890E09B5830}" destId="{C3B25597-D665-43A7-9AB3-F12D6ABE6E8F}" srcOrd="0" destOrd="1" presId="urn:microsoft.com/office/officeart/2005/8/layout/hList1"/>
    <dgm:cxn modelId="{9B8ED675-030F-45F9-8433-B1707D5058FF}" type="presOf" srcId="{E56D47C0-1E11-431A-948C-CCCE22E6D27C}" destId="{4FB5C215-8743-495D-89AC-33BDF56469F7}" srcOrd="0" destOrd="0" presId="urn:microsoft.com/office/officeart/2005/8/layout/hList1"/>
    <dgm:cxn modelId="{BEDEAECF-CA71-4862-AF4F-DD9CEB1B3F01}" srcId="{79956BEE-26FA-4D14-9C0E-DE6AE7A9149C}" destId="{783E7743-8A95-4709-A759-319E1C91AEE8}" srcOrd="0" destOrd="0" parTransId="{F39B38A1-3BC3-4B81-BEB8-B20EB5B3A8B8}" sibTransId="{F9A4C0C0-17F9-4066-BD54-C291E06D2167}"/>
    <dgm:cxn modelId="{40E74EB7-1EB6-431E-A512-A35761840377}" type="presOf" srcId="{CCA1382E-DEF3-4B85-A24A-77146561033B}" destId="{B43E28F5-D7C2-43F5-98CD-D43931CBDEE5}" srcOrd="0" destOrd="0" presId="urn:microsoft.com/office/officeart/2005/8/layout/hList1"/>
    <dgm:cxn modelId="{D3F0B50B-EB9F-4A1E-953A-6044DBF2BEBE}" type="presOf" srcId="{783E7743-8A95-4709-A759-319E1C91AEE8}" destId="{C3B25597-D665-43A7-9AB3-F12D6ABE6E8F}" srcOrd="0" destOrd="0" presId="urn:microsoft.com/office/officeart/2005/8/layout/hList1"/>
    <dgm:cxn modelId="{2565E208-D795-4055-8300-83EA461EC615}" srcId="{E56D47C0-1E11-431A-948C-CCCE22E6D27C}" destId="{E17AA45F-5008-4B7F-93CC-E5FB3385686B}" srcOrd="1" destOrd="0" parTransId="{C8F571B3-81E8-4C78-8EB2-B546CD5CAEF8}" sibTransId="{334555A1-4E3B-411E-B648-D2B5E1F59743}"/>
    <dgm:cxn modelId="{80F82528-D3B6-47BE-AEEF-C8E807FF34C3}" type="presOf" srcId="{C2F8B1AC-03A4-4213-B973-7550A2F9A387}" destId="{B43E28F5-D7C2-43F5-98CD-D43931CBDEE5}" srcOrd="0" destOrd="2" presId="urn:microsoft.com/office/officeart/2005/8/layout/hList1"/>
    <dgm:cxn modelId="{76D4E9A3-36A4-4446-A80B-B3B1BCD3FC9E}" type="presOf" srcId="{E17AA45F-5008-4B7F-93CC-E5FB3385686B}" destId="{044A2D1F-5E70-448C-80CD-D7FDB432988D}" srcOrd="0" destOrd="0" presId="urn:microsoft.com/office/officeart/2005/8/layout/hList1"/>
    <dgm:cxn modelId="{4DCB7AFC-E337-484B-998A-3F218163A189}" type="presParOf" srcId="{4FB5C215-8743-495D-89AC-33BDF56469F7}" destId="{559188B8-7006-4597-9DAC-A9036AAD5937}" srcOrd="0" destOrd="0" presId="urn:microsoft.com/office/officeart/2005/8/layout/hList1"/>
    <dgm:cxn modelId="{1FC69E17-89A6-4B55-AF7F-D879A5E9CB3E}" type="presParOf" srcId="{559188B8-7006-4597-9DAC-A9036AAD5937}" destId="{FB250375-4900-4B7A-A38F-4424E9A27EE3}" srcOrd="0" destOrd="0" presId="urn:microsoft.com/office/officeart/2005/8/layout/hList1"/>
    <dgm:cxn modelId="{4D03B216-2544-45A6-B3BF-D1EACD9ABE02}" type="presParOf" srcId="{559188B8-7006-4597-9DAC-A9036AAD5937}" destId="{C3B25597-D665-43A7-9AB3-F12D6ABE6E8F}" srcOrd="1" destOrd="0" presId="urn:microsoft.com/office/officeart/2005/8/layout/hList1"/>
    <dgm:cxn modelId="{BDEE8594-14BD-4996-9988-76DB9F4ECDC7}" type="presParOf" srcId="{4FB5C215-8743-495D-89AC-33BDF56469F7}" destId="{4EB6B2BD-363A-444A-9B30-6A29C30D7E36}" srcOrd="1" destOrd="0" presId="urn:microsoft.com/office/officeart/2005/8/layout/hList1"/>
    <dgm:cxn modelId="{DFF5B866-A1BD-4063-827A-5E6515E9F7B8}" type="presParOf" srcId="{4FB5C215-8743-495D-89AC-33BDF56469F7}" destId="{61BE8317-54C4-4CD1-84C3-6A7F15895A52}" srcOrd="2" destOrd="0" presId="urn:microsoft.com/office/officeart/2005/8/layout/hList1"/>
    <dgm:cxn modelId="{07CB5AD4-EBE8-4C9E-BD54-04AEFC1B3B79}" type="presParOf" srcId="{61BE8317-54C4-4CD1-84C3-6A7F15895A52}" destId="{044A2D1F-5E70-448C-80CD-D7FDB432988D}" srcOrd="0" destOrd="0" presId="urn:microsoft.com/office/officeart/2005/8/layout/hList1"/>
    <dgm:cxn modelId="{93EDB8C9-1BE0-4CAB-8E0F-6205985F71D9}" type="presParOf" srcId="{61BE8317-54C4-4CD1-84C3-6A7F15895A52}" destId="{B43E28F5-D7C2-43F5-98CD-D43931CBDEE5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6D47C0-1E11-431A-948C-CCCE22E6D27C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9956BEE-26FA-4D14-9C0E-DE6AE7A9149C}">
      <dgm:prSet custT="1"/>
      <dgm:spPr/>
      <dgm:t>
        <a:bodyPr/>
        <a:lstStyle/>
        <a:p>
          <a:pPr rtl="0"/>
          <a:r>
            <a:rPr lang="en-US" sz="3600" b="1" dirty="0" smtClean="0">
              <a:solidFill>
                <a:schemeClr val="tx1"/>
              </a:solidFill>
            </a:rPr>
            <a:t>Price increases</a:t>
          </a:r>
          <a:endParaRPr lang="en-US" sz="3600" b="1" dirty="0">
            <a:solidFill>
              <a:schemeClr val="tx1"/>
            </a:solidFill>
          </a:endParaRPr>
        </a:p>
      </dgm:t>
    </dgm:pt>
    <dgm:pt modelId="{E596C965-1310-411F-80A4-3920DAD1F933}" type="parTrans" cxnId="{2298895A-78C8-42AC-AA75-3DA4C9C18467}">
      <dgm:prSet/>
      <dgm:spPr/>
      <dgm:t>
        <a:bodyPr/>
        <a:lstStyle/>
        <a:p>
          <a:endParaRPr lang="en-US"/>
        </a:p>
      </dgm:t>
    </dgm:pt>
    <dgm:pt modelId="{CD1BD7EF-0B4E-48E9-A7BA-3ADB5FE305E6}" type="sibTrans" cxnId="{2298895A-78C8-42AC-AA75-3DA4C9C18467}">
      <dgm:prSet/>
      <dgm:spPr/>
      <dgm:t>
        <a:bodyPr/>
        <a:lstStyle/>
        <a:p>
          <a:endParaRPr lang="en-US"/>
        </a:p>
      </dgm:t>
    </dgm:pt>
    <dgm:pt modelId="{783E7743-8A95-4709-A759-319E1C91AEE8}">
      <dgm:prSet/>
      <dgm:spPr/>
      <dgm:t>
        <a:bodyPr/>
        <a:lstStyle/>
        <a:p>
          <a:pPr rtl="0"/>
          <a:r>
            <a:rPr lang="en-US" b="0" dirty="0" smtClean="0"/>
            <a:t>All the competitors may or may not behave alike because of differences in size, market share or policies. </a:t>
          </a:r>
          <a:endParaRPr lang="en-US" dirty="0"/>
        </a:p>
      </dgm:t>
    </dgm:pt>
    <dgm:pt modelId="{F39B38A1-3BC3-4B81-BEB8-B20EB5B3A8B8}" type="parTrans" cxnId="{BEDEAECF-CA71-4862-AF4F-DD9CEB1B3F01}">
      <dgm:prSet/>
      <dgm:spPr/>
      <dgm:t>
        <a:bodyPr/>
        <a:lstStyle/>
        <a:p>
          <a:endParaRPr lang="en-US"/>
        </a:p>
      </dgm:t>
    </dgm:pt>
    <dgm:pt modelId="{F9A4C0C0-17F9-4066-BD54-C291E06D2167}" type="sibTrans" cxnId="{BEDEAECF-CA71-4862-AF4F-DD9CEB1B3F01}">
      <dgm:prSet/>
      <dgm:spPr/>
      <dgm:t>
        <a:bodyPr/>
        <a:lstStyle/>
        <a:p>
          <a:endParaRPr lang="en-US"/>
        </a:p>
      </dgm:t>
    </dgm:pt>
    <dgm:pt modelId="{E17AA45F-5008-4B7F-93CC-E5FB3385686B}">
      <dgm:prSet custT="1"/>
      <dgm:spPr/>
      <dgm:t>
        <a:bodyPr/>
        <a:lstStyle/>
        <a:p>
          <a:pPr rtl="0"/>
          <a:r>
            <a:rPr lang="en-US" sz="3600" b="1" dirty="0" smtClean="0">
              <a:solidFill>
                <a:schemeClr val="tx1"/>
              </a:solidFill>
            </a:rPr>
            <a:t>Price cuts</a:t>
          </a:r>
          <a:endParaRPr lang="en-US" sz="3600" b="1" dirty="0">
            <a:solidFill>
              <a:schemeClr val="tx1"/>
            </a:solidFill>
          </a:endParaRPr>
        </a:p>
      </dgm:t>
    </dgm:pt>
    <dgm:pt modelId="{C8F571B3-81E8-4C78-8EB2-B546CD5CAEF8}" type="parTrans" cxnId="{2565E208-D795-4055-8300-83EA461EC615}">
      <dgm:prSet/>
      <dgm:spPr/>
      <dgm:t>
        <a:bodyPr/>
        <a:lstStyle/>
        <a:p>
          <a:endParaRPr lang="en-US"/>
        </a:p>
      </dgm:t>
    </dgm:pt>
    <dgm:pt modelId="{334555A1-4E3B-411E-B648-D2B5E1F59743}" type="sibTrans" cxnId="{2565E208-D795-4055-8300-83EA461EC615}">
      <dgm:prSet/>
      <dgm:spPr/>
      <dgm:t>
        <a:bodyPr/>
        <a:lstStyle/>
        <a:p>
          <a:endParaRPr lang="en-US"/>
        </a:p>
      </dgm:t>
    </dgm:pt>
    <dgm:pt modelId="{CCA1382E-DEF3-4B85-A24A-77146561033B}">
      <dgm:prSet/>
      <dgm:spPr/>
      <dgm:t>
        <a:bodyPr/>
        <a:lstStyle/>
        <a:p>
          <a:pPr rtl="0"/>
          <a:r>
            <a:rPr lang="en-US" b="0" dirty="0" smtClean="0"/>
            <a:t>Company is trying to grab a larger market share</a:t>
          </a:r>
          <a:endParaRPr lang="en-US" dirty="0"/>
        </a:p>
      </dgm:t>
    </dgm:pt>
    <dgm:pt modelId="{FD86D8B9-DB36-42B2-9D66-486D87E57FA8}" type="parTrans" cxnId="{4E0DAD12-77AB-4BC6-92D6-DC99154964CF}">
      <dgm:prSet/>
      <dgm:spPr/>
      <dgm:t>
        <a:bodyPr/>
        <a:lstStyle/>
        <a:p>
          <a:endParaRPr lang="en-US"/>
        </a:p>
      </dgm:t>
    </dgm:pt>
    <dgm:pt modelId="{B56D4FDF-ED78-4369-88E4-1AA7BFAE31D6}" type="sibTrans" cxnId="{4E0DAD12-77AB-4BC6-92D6-DC99154964CF}">
      <dgm:prSet/>
      <dgm:spPr/>
      <dgm:t>
        <a:bodyPr/>
        <a:lstStyle/>
        <a:p>
          <a:endParaRPr lang="en-US"/>
        </a:p>
      </dgm:t>
    </dgm:pt>
    <dgm:pt modelId="{FE55C238-3998-475E-8B2C-E386A2C8148F}">
      <dgm:prSet/>
      <dgm:spPr/>
      <dgm:t>
        <a:bodyPr/>
        <a:lstStyle/>
        <a:p>
          <a:pPr rtl="0"/>
          <a:r>
            <a:rPr lang="en-US" dirty="0" smtClean="0"/>
            <a:t>Doing poorly and trying to boost its sales</a:t>
          </a:r>
          <a:endParaRPr lang="en-US" dirty="0"/>
        </a:p>
      </dgm:t>
    </dgm:pt>
    <dgm:pt modelId="{B26D8BCE-FEE8-4CE2-9321-D69DDF078FB8}" type="parTrans" cxnId="{089BE286-288C-49B3-95A5-4483F00BF6C4}">
      <dgm:prSet/>
      <dgm:spPr/>
      <dgm:t>
        <a:bodyPr/>
        <a:lstStyle/>
        <a:p>
          <a:endParaRPr lang="en-US"/>
        </a:p>
      </dgm:t>
    </dgm:pt>
    <dgm:pt modelId="{A72B2183-E077-46EE-B802-7345EDA97DA9}" type="sibTrans" cxnId="{089BE286-288C-49B3-95A5-4483F00BF6C4}">
      <dgm:prSet/>
      <dgm:spPr/>
      <dgm:t>
        <a:bodyPr/>
        <a:lstStyle/>
        <a:p>
          <a:endParaRPr lang="en-US"/>
        </a:p>
      </dgm:t>
    </dgm:pt>
    <dgm:pt modelId="{04DF3101-C8C5-47A6-9397-0C89F48BA9D8}">
      <dgm:prSet/>
      <dgm:spPr/>
      <dgm:t>
        <a:bodyPr/>
        <a:lstStyle/>
        <a:p>
          <a:pPr rtl="0"/>
          <a:r>
            <a:rPr lang="en-US" dirty="0" smtClean="0"/>
            <a:t>Company wants the whole industry to cut prices</a:t>
          </a:r>
          <a:endParaRPr lang="en-US" dirty="0"/>
        </a:p>
      </dgm:t>
    </dgm:pt>
    <dgm:pt modelId="{D864A3EA-84AB-462E-BAD4-70D5FF0479EE}" type="parTrans" cxnId="{FF817AB4-4005-4E93-BE76-F7E7CC59CD9D}">
      <dgm:prSet/>
      <dgm:spPr/>
      <dgm:t>
        <a:bodyPr/>
        <a:lstStyle/>
        <a:p>
          <a:endParaRPr lang="en-US"/>
        </a:p>
      </dgm:t>
    </dgm:pt>
    <dgm:pt modelId="{7EF8770F-7137-473D-8EE2-3BB0CE331CDB}" type="sibTrans" cxnId="{FF817AB4-4005-4E93-BE76-F7E7CC59CD9D}">
      <dgm:prSet/>
      <dgm:spPr/>
      <dgm:t>
        <a:bodyPr/>
        <a:lstStyle/>
        <a:p>
          <a:endParaRPr lang="en-US"/>
        </a:p>
      </dgm:t>
    </dgm:pt>
    <dgm:pt modelId="{4FB5C215-8743-495D-89AC-33BDF56469F7}" type="pres">
      <dgm:prSet presAssocID="{E56D47C0-1E11-431A-948C-CCCE22E6D27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9188B8-7006-4597-9DAC-A9036AAD5937}" type="pres">
      <dgm:prSet presAssocID="{79956BEE-26FA-4D14-9C0E-DE6AE7A9149C}" presName="composite" presStyleCnt="0"/>
      <dgm:spPr/>
    </dgm:pt>
    <dgm:pt modelId="{FB250375-4900-4B7A-A38F-4424E9A27EE3}" type="pres">
      <dgm:prSet presAssocID="{79956BEE-26FA-4D14-9C0E-DE6AE7A9149C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B25597-D665-43A7-9AB3-F12D6ABE6E8F}" type="pres">
      <dgm:prSet presAssocID="{79956BEE-26FA-4D14-9C0E-DE6AE7A9149C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B6B2BD-363A-444A-9B30-6A29C30D7E36}" type="pres">
      <dgm:prSet presAssocID="{CD1BD7EF-0B4E-48E9-A7BA-3ADB5FE305E6}" presName="space" presStyleCnt="0"/>
      <dgm:spPr/>
    </dgm:pt>
    <dgm:pt modelId="{61BE8317-54C4-4CD1-84C3-6A7F15895A52}" type="pres">
      <dgm:prSet presAssocID="{E17AA45F-5008-4B7F-93CC-E5FB3385686B}" presName="composite" presStyleCnt="0"/>
      <dgm:spPr/>
    </dgm:pt>
    <dgm:pt modelId="{044A2D1F-5E70-448C-80CD-D7FDB432988D}" type="pres">
      <dgm:prSet presAssocID="{E17AA45F-5008-4B7F-93CC-E5FB3385686B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3E28F5-D7C2-43F5-98CD-D43931CBDEE5}" type="pres">
      <dgm:prSet presAssocID="{E17AA45F-5008-4B7F-93CC-E5FB3385686B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0DAD12-77AB-4BC6-92D6-DC99154964CF}" srcId="{E17AA45F-5008-4B7F-93CC-E5FB3385686B}" destId="{CCA1382E-DEF3-4B85-A24A-77146561033B}" srcOrd="0" destOrd="0" parTransId="{FD86D8B9-DB36-42B2-9D66-486D87E57FA8}" sibTransId="{B56D4FDF-ED78-4369-88E4-1AA7BFAE31D6}"/>
    <dgm:cxn modelId="{F61D3C60-8C17-4431-A2AC-A4000EE699D6}" type="presOf" srcId="{04DF3101-C8C5-47A6-9397-0C89F48BA9D8}" destId="{B43E28F5-D7C2-43F5-98CD-D43931CBDEE5}" srcOrd="0" destOrd="2" presId="urn:microsoft.com/office/officeart/2005/8/layout/hList1"/>
    <dgm:cxn modelId="{2298895A-78C8-42AC-AA75-3DA4C9C18467}" srcId="{E56D47C0-1E11-431A-948C-CCCE22E6D27C}" destId="{79956BEE-26FA-4D14-9C0E-DE6AE7A9149C}" srcOrd="0" destOrd="0" parTransId="{E596C965-1310-411F-80A4-3920DAD1F933}" sibTransId="{CD1BD7EF-0B4E-48E9-A7BA-3ADB5FE305E6}"/>
    <dgm:cxn modelId="{089BE286-288C-49B3-95A5-4483F00BF6C4}" srcId="{E17AA45F-5008-4B7F-93CC-E5FB3385686B}" destId="{FE55C238-3998-475E-8B2C-E386A2C8148F}" srcOrd="1" destOrd="0" parTransId="{B26D8BCE-FEE8-4CE2-9321-D69DDF078FB8}" sibTransId="{A72B2183-E077-46EE-B802-7345EDA97DA9}"/>
    <dgm:cxn modelId="{84BCD225-D229-4B8C-9B6E-3106F9EBB050}" type="presOf" srcId="{CCA1382E-DEF3-4B85-A24A-77146561033B}" destId="{B43E28F5-D7C2-43F5-98CD-D43931CBDEE5}" srcOrd="0" destOrd="0" presId="urn:microsoft.com/office/officeart/2005/8/layout/hList1"/>
    <dgm:cxn modelId="{FF817AB4-4005-4E93-BE76-F7E7CC59CD9D}" srcId="{E17AA45F-5008-4B7F-93CC-E5FB3385686B}" destId="{04DF3101-C8C5-47A6-9397-0C89F48BA9D8}" srcOrd="2" destOrd="0" parTransId="{D864A3EA-84AB-462E-BAD4-70D5FF0479EE}" sibTransId="{7EF8770F-7137-473D-8EE2-3BB0CE331CDB}"/>
    <dgm:cxn modelId="{BEDEAECF-CA71-4862-AF4F-DD9CEB1B3F01}" srcId="{79956BEE-26FA-4D14-9C0E-DE6AE7A9149C}" destId="{783E7743-8A95-4709-A759-319E1C91AEE8}" srcOrd="0" destOrd="0" parTransId="{F39B38A1-3BC3-4B81-BEB8-B20EB5B3A8B8}" sibTransId="{F9A4C0C0-17F9-4066-BD54-C291E06D2167}"/>
    <dgm:cxn modelId="{BC81F6D8-41D5-4E94-AB46-8427DD0D8CE1}" type="presOf" srcId="{E17AA45F-5008-4B7F-93CC-E5FB3385686B}" destId="{044A2D1F-5E70-448C-80CD-D7FDB432988D}" srcOrd="0" destOrd="0" presId="urn:microsoft.com/office/officeart/2005/8/layout/hList1"/>
    <dgm:cxn modelId="{A6C272A3-6140-4CD3-AF7E-987D519D7976}" type="presOf" srcId="{783E7743-8A95-4709-A759-319E1C91AEE8}" destId="{C3B25597-D665-43A7-9AB3-F12D6ABE6E8F}" srcOrd="0" destOrd="0" presId="urn:microsoft.com/office/officeart/2005/8/layout/hList1"/>
    <dgm:cxn modelId="{28A8DA6A-E0B0-4693-9723-5AD083555394}" type="presOf" srcId="{E56D47C0-1E11-431A-948C-CCCE22E6D27C}" destId="{4FB5C215-8743-495D-89AC-33BDF56469F7}" srcOrd="0" destOrd="0" presId="urn:microsoft.com/office/officeart/2005/8/layout/hList1"/>
    <dgm:cxn modelId="{2565E208-D795-4055-8300-83EA461EC615}" srcId="{E56D47C0-1E11-431A-948C-CCCE22E6D27C}" destId="{E17AA45F-5008-4B7F-93CC-E5FB3385686B}" srcOrd="1" destOrd="0" parTransId="{C8F571B3-81E8-4C78-8EB2-B546CD5CAEF8}" sibTransId="{334555A1-4E3B-411E-B648-D2B5E1F59743}"/>
    <dgm:cxn modelId="{F00F6F9C-A79B-4B32-A466-15302C454D2F}" type="presOf" srcId="{79956BEE-26FA-4D14-9C0E-DE6AE7A9149C}" destId="{FB250375-4900-4B7A-A38F-4424E9A27EE3}" srcOrd="0" destOrd="0" presId="urn:microsoft.com/office/officeart/2005/8/layout/hList1"/>
    <dgm:cxn modelId="{954CD0A3-9EDA-4A5F-86B0-F69D1A9A3167}" type="presOf" srcId="{FE55C238-3998-475E-8B2C-E386A2C8148F}" destId="{B43E28F5-D7C2-43F5-98CD-D43931CBDEE5}" srcOrd="0" destOrd="1" presId="urn:microsoft.com/office/officeart/2005/8/layout/hList1"/>
    <dgm:cxn modelId="{610952C9-71AE-4E83-9A91-4510ED0B85A8}" type="presParOf" srcId="{4FB5C215-8743-495D-89AC-33BDF56469F7}" destId="{559188B8-7006-4597-9DAC-A9036AAD5937}" srcOrd="0" destOrd="0" presId="urn:microsoft.com/office/officeart/2005/8/layout/hList1"/>
    <dgm:cxn modelId="{1C59DCDD-E524-4F2F-917E-8A7008DBA40D}" type="presParOf" srcId="{559188B8-7006-4597-9DAC-A9036AAD5937}" destId="{FB250375-4900-4B7A-A38F-4424E9A27EE3}" srcOrd="0" destOrd="0" presId="urn:microsoft.com/office/officeart/2005/8/layout/hList1"/>
    <dgm:cxn modelId="{2B5DCCC7-F21D-40FF-B22B-BAB9F2A78CDB}" type="presParOf" srcId="{559188B8-7006-4597-9DAC-A9036AAD5937}" destId="{C3B25597-D665-43A7-9AB3-F12D6ABE6E8F}" srcOrd="1" destOrd="0" presId="urn:microsoft.com/office/officeart/2005/8/layout/hList1"/>
    <dgm:cxn modelId="{C2FAA7C5-025B-467A-BE6B-896A81BFE6A0}" type="presParOf" srcId="{4FB5C215-8743-495D-89AC-33BDF56469F7}" destId="{4EB6B2BD-363A-444A-9B30-6A29C30D7E36}" srcOrd="1" destOrd="0" presId="urn:microsoft.com/office/officeart/2005/8/layout/hList1"/>
    <dgm:cxn modelId="{9A3E5A23-9249-4C69-8390-B456E11DD34D}" type="presParOf" srcId="{4FB5C215-8743-495D-89AC-33BDF56469F7}" destId="{61BE8317-54C4-4CD1-84C3-6A7F15895A52}" srcOrd="2" destOrd="0" presId="urn:microsoft.com/office/officeart/2005/8/layout/hList1"/>
    <dgm:cxn modelId="{573A558A-AEAA-4825-80DC-2A6E0EEB9134}" type="presParOf" srcId="{61BE8317-54C4-4CD1-84C3-6A7F15895A52}" destId="{044A2D1F-5E70-448C-80CD-D7FDB432988D}" srcOrd="0" destOrd="0" presId="urn:microsoft.com/office/officeart/2005/8/layout/hList1"/>
    <dgm:cxn modelId="{C792D600-B62E-4D6B-A874-ECABDC932875}" type="presParOf" srcId="{61BE8317-54C4-4CD1-84C3-6A7F15895A52}" destId="{B43E28F5-D7C2-43F5-98CD-D43931CBDEE5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A95D6A-C4FB-455A-9954-76F670070021}">
      <dsp:nvSpPr>
        <dsp:cNvPr id="0" name=""/>
        <dsp:cNvSpPr/>
      </dsp:nvSpPr>
      <dsp:spPr>
        <a:xfrm>
          <a:off x="1563249" y="1190"/>
          <a:ext cx="3168930" cy="155376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Discount and allowance pricing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1563249" y="1190"/>
        <a:ext cx="3168930" cy="1553765"/>
      </dsp:txXfrm>
    </dsp:sp>
    <dsp:sp modelId="{7CE8B4F6-BB6D-4B2B-8C61-44B809EF2647}">
      <dsp:nvSpPr>
        <dsp:cNvPr id="0" name=""/>
        <dsp:cNvSpPr/>
      </dsp:nvSpPr>
      <dsp:spPr>
        <a:xfrm>
          <a:off x="4991141" y="1190"/>
          <a:ext cx="2589609" cy="155376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Segmented pricing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4991141" y="1190"/>
        <a:ext cx="2589609" cy="1553765"/>
      </dsp:txXfrm>
    </dsp:sp>
    <dsp:sp modelId="{79E305AF-41E6-4E1F-807B-674516980219}">
      <dsp:nvSpPr>
        <dsp:cNvPr id="0" name=""/>
        <dsp:cNvSpPr/>
      </dsp:nvSpPr>
      <dsp:spPr>
        <a:xfrm>
          <a:off x="1285979" y="1813917"/>
          <a:ext cx="3099503" cy="155376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Psychological pricing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1285979" y="1813917"/>
        <a:ext cx="3099503" cy="1553765"/>
      </dsp:txXfrm>
    </dsp:sp>
    <dsp:sp modelId="{FC0A0326-DC1C-497B-BB3E-449F6E235C6A}">
      <dsp:nvSpPr>
        <dsp:cNvPr id="0" name=""/>
        <dsp:cNvSpPr/>
      </dsp:nvSpPr>
      <dsp:spPr>
        <a:xfrm>
          <a:off x="4644444" y="1813917"/>
          <a:ext cx="3213575" cy="155376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Promotional pricing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4644444" y="1813917"/>
        <a:ext cx="3213575" cy="1553765"/>
      </dsp:txXfrm>
    </dsp:sp>
    <dsp:sp modelId="{10E0C38D-7787-43A9-8785-8D4ED2BE8E5A}">
      <dsp:nvSpPr>
        <dsp:cNvPr id="0" name=""/>
        <dsp:cNvSpPr/>
      </dsp:nvSpPr>
      <dsp:spPr>
        <a:xfrm>
          <a:off x="330193" y="3626643"/>
          <a:ext cx="2589609" cy="155376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Geographic pricing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330193" y="3626643"/>
        <a:ext cx="2589609" cy="1553765"/>
      </dsp:txXfrm>
    </dsp:sp>
    <dsp:sp modelId="{9AB04465-9EEA-45AB-8337-494A78F1DCB0}">
      <dsp:nvSpPr>
        <dsp:cNvPr id="0" name=""/>
        <dsp:cNvSpPr/>
      </dsp:nvSpPr>
      <dsp:spPr>
        <a:xfrm>
          <a:off x="3178764" y="3626643"/>
          <a:ext cx="2589609" cy="155376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Dynamic pricing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3178764" y="3626643"/>
        <a:ext cx="2589609" cy="1553765"/>
      </dsp:txXfrm>
    </dsp:sp>
    <dsp:sp modelId="{F6EBE5F8-194F-4812-801E-9F957696C9A8}">
      <dsp:nvSpPr>
        <dsp:cNvPr id="0" name=""/>
        <dsp:cNvSpPr/>
      </dsp:nvSpPr>
      <dsp:spPr>
        <a:xfrm>
          <a:off x="6027334" y="3626643"/>
          <a:ext cx="2786471" cy="155376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International pricing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6027334" y="3626643"/>
        <a:ext cx="2786471" cy="155376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6236B-0F7F-4E73-ACD6-721F19DF3DDA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CE813-9275-459E-BEDC-94832E8986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In slideshow view, click on movie icon to launch General Electric video snippet.  See accompanying DVD for full video segment.</a:t>
            </a:r>
          </a:p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CE6E5A-A745-4E8C-A92F-E8E3DBBF7EA3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1D37-8117-40E7-A43B-C82A156AD9A7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31A6-26A3-486C-8BC3-98B1F012F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1D37-8117-40E7-A43B-C82A156AD9A7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31A6-26A3-486C-8BC3-98B1F012F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1D37-8117-40E7-A43B-C82A156AD9A7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31A6-26A3-486C-8BC3-98B1F012F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1D37-8117-40E7-A43B-C82A156AD9A7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31A6-26A3-486C-8BC3-98B1F012F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1D37-8117-40E7-A43B-C82A156AD9A7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31A6-26A3-486C-8BC3-98B1F012F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1D37-8117-40E7-A43B-C82A156AD9A7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31A6-26A3-486C-8BC3-98B1F012F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1D37-8117-40E7-A43B-C82A156AD9A7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31A6-26A3-486C-8BC3-98B1F012F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1D37-8117-40E7-A43B-C82A156AD9A7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31A6-26A3-486C-8BC3-98B1F012F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1D37-8117-40E7-A43B-C82A156AD9A7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31A6-26A3-486C-8BC3-98B1F012F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1D37-8117-40E7-A43B-C82A156AD9A7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31A6-26A3-486C-8BC3-98B1F012F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1D37-8117-40E7-A43B-C82A156AD9A7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31A6-26A3-486C-8BC3-98B1F012F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>
            <a:lvl1pPr>
              <a:lnSpc>
                <a:spcPts val="3600"/>
              </a:lnSpc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371600"/>
            <a:ext cx="7162800" cy="381000"/>
          </a:xfrm>
        </p:spPr>
        <p:txBody>
          <a:bodyPr/>
          <a:lstStyle>
            <a:lvl1pPr algn="ctr"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51D37-8117-40E7-A43B-C82A156AD9A7}" type="datetimeFigureOut">
              <a:rPr lang="en-US" smtClean="0"/>
              <a:pPr/>
              <a:t>4/12/2012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231A6-26A3-486C-8BC3-98B1F012F8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90691"/>
            <a:ext cx="8610600" cy="618630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11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4400" b="1" dirty="0" smtClean="0">
              <a:latin typeface="Calibri" charset="0"/>
            </a:endParaRPr>
          </a:p>
          <a:p>
            <a:pPr algn="ctr"/>
            <a:r>
              <a:rPr lang="en-US" sz="4400" b="1" dirty="0" smtClean="0">
                <a:latin typeface="Calibri" charset="0"/>
              </a:rPr>
              <a:t>Pricing Strategies</a:t>
            </a:r>
          </a:p>
          <a:p>
            <a:pPr algn="ctr"/>
            <a:endParaRPr lang="en-US" sz="4000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762000" y="2483989"/>
            <a:ext cx="7924800" cy="176663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charset="0"/>
              </a:rPr>
              <a:t>Price Adjustment Strategies</a:t>
            </a:r>
          </a:p>
          <a:p>
            <a:r>
              <a:rPr lang="en-US" dirty="0" smtClean="0">
                <a:latin typeface="Calibri" charset="0"/>
              </a:rPr>
              <a:t>Price Changes</a:t>
            </a:r>
          </a:p>
          <a:p>
            <a:r>
              <a:rPr lang="en-US" dirty="0" smtClean="0">
                <a:latin typeface="Calibri" charset="0"/>
              </a:rPr>
              <a:t>Public Policy and Pricing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0" y="1447800"/>
          <a:ext cx="91440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533400" indent="-533400" algn="ctr"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Discount and allowance pricing</a:t>
            </a:r>
            <a:r>
              <a:rPr lang="en-US" dirty="0" smtClean="0">
                <a:latin typeface="Calibri" charset="0"/>
              </a:rPr>
              <a:t> reduces prices to reward customer responses such as paying early or promoting the product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Discounts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Allowances</a:t>
            </a:r>
          </a:p>
          <a:p>
            <a:pPr marL="533400" indent="-533400"/>
            <a:endParaRPr lang="en-US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81200" y="1219200"/>
            <a:ext cx="480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Discount and allowance pricing</a:t>
            </a:r>
            <a:r>
              <a:rPr lang="en-US" sz="2800" dirty="0" smtClean="0">
                <a:latin typeface="Calibri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533400" indent="-533400" algn="ctr"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buNone/>
            </a:pPr>
            <a:r>
              <a:rPr lang="en-US" b="1" dirty="0" smtClean="0">
                <a:latin typeface="Calibri" charset="0"/>
              </a:rPr>
              <a:t>Discounts</a:t>
            </a:r>
          </a:p>
          <a:p>
            <a:pPr marL="533400" indent="-533400">
              <a:buNone/>
            </a:pPr>
            <a:r>
              <a:rPr lang="en-US" b="1" dirty="0" smtClean="0">
                <a:latin typeface="Calibri" charset="0"/>
              </a:rPr>
              <a:t>	</a:t>
            </a:r>
            <a:r>
              <a:rPr lang="en-US" dirty="0" smtClean="0">
                <a:latin typeface="Calibri" charset="0"/>
              </a:rPr>
              <a:t>A straight reduction in price on purchases during a stated period of time</a:t>
            </a:r>
          </a:p>
          <a:p>
            <a:pPr marL="533400" indent="-533400"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buNone/>
            </a:pPr>
            <a:r>
              <a:rPr lang="en-US" b="1" dirty="0" smtClean="0">
                <a:latin typeface="Calibri" charset="0"/>
              </a:rPr>
              <a:t>Allowances</a:t>
            </a:r>
          </a:p>
          <a:p>
            <a:pPr marL="533400" indent="-533400">
              <a:buNone/>
            </a:pPr>
            <a:r>
              <a:rPr lang="en-US" dirty="0" smtClean="0">
                <a:latin typeface="Calibri" charset="0"/>
              </a:rPr>
              <a:t>	Promotional money paid by manufacturers to retailers in return for an agreement to feature the manufacturer’s products in some way. 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81200" y="1219200"/>
            <a:ext cx="480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Discount and allowance pricing</a:t>
            </a:r>
            <a:r>
              <a:rPr lang="en-US" sz="2800" dirty="0" smtClean="0">
                <a:latin typeface="Calibri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533400" indent="-533400" algn="ctr">
              <a:buFontTx/>
              <a:buNone/>
            </a:pPr>
            <a:endParaRPr lang="en-US" dirty="0" smtClean="0">
              <a:solidFill>
                <a:srgbClr val="1A643E"/>
              </a:solidFill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Segmented pricing</a:t>
            </a:r>
            <a:r>
              <a:rPr lang="en-US" dirty="0" smtClean="0">
                <a:latin typeface="Calibri" charset="0"/>
              </a:rPr>
              <a:t> is used when a company sells a product at two or more prices even though the difference is not based on cost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0" y="1143000"/>
            <a:ext cx="30351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Segmented pricing</a:t>
            </a:r>
            <a:r>
              <a:rPr lang="en-US" sz="2800" dirty="0" smtClean="0">
                <a:latin typeface="Calibri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dirty="0" smtClean="0">
                <a:latin typeface="Calibri" charset="0"/>
              </a:rPr>
              <a:t>To be effective:</a:t>
            </a:r>
          </a:p>
          <a:p>
            <a:r>
              <a:rPr lang="en-US" dirty="0" smtClean="0">
                <a:latin typeface="Calibri" charset="0"/>
              </a:rPr>
              <a:t>Market must be </a:t>
            </a:r>
            <a:r>
              <a:rPr lang="en-US" dirty="0" err="1" smtClean="0">
                <a:latin typeface="Calibri" charset="0"/>
              </a:rPr>
              <a:t>segmentable</a:t>
            </a:r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Segments must show different degrees of demand</a:t>
            </a:r>
          </a:p>
          <a:p>
            <a:r>
              <a:rPr lang="en-US" dirty="0" smtClean="0">
                <a:latin typeface="Calibri" charset="0"/>
              </a:rPr>
              <a:t>Watching the market cannot exceed the extra revenue obtained from the price difference</a:t>
            </a:r>
          </a:p>
          <a:p>
            <a:r>
              <a:rPr lang="en-US" dirty="0" smtClean="0">
                <a:latin typeface="Calibri" charset="0"/>
              </a:rPr>
              <a:t>Must be legal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0" y="1143000"/>
            <a:ext cx="30351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Segmented pricing</a:t>
            </a:r>
            <a:r>
              <a:rPr lang="en-US" sz="2800" dirty="0" smtClean="0">
                <a:latin typeface="Calibri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743200"/>
            <a:ext cx="8229600" cy="3733800"/>
          </a:xfrm>
        </p:spPr>
        <p:txBody>
          <a:bodyPr>
            <a:normAutofit/>
          </a:bodyPr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Psychological pricing</a:t>
            </a:r>
            <a:r>
              <a:rPr lang="en-US" dirty="0" smtClean="0">
                <a:latin typeface="Calibri" charset="0"/>
              </a:rPr>
              <a:t> occurs when sellers consider the psychology of prices and not simply the economics; the price is used to say something about the product. </a:t>
            </a:r>
          </a:p>
        </p:txBody>
      </p:sp>
      <p:sp>
        <p:nvSpPr>
          <p:cNvPr id="5" name="Rectangle 4"/>
          <p:cNvSpPr/>
          <p:nvPr/>
        </p:nvSpPr>
        <p:spPr>
          <a:xfrm>
            <a:off x="2897446" y="1143000"/>
            <a:ext cx="33362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Psychological pricing</a:t>
            </a:r>
            <a:r>
              <a:rPr lang="en-US" sz="2800" dirty="0" smtClean="0">
                <a:latin typeface="Calibri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419600"/>
          </a:xfrm>
        </p:spPr>
        <p:txBody>
          <a:bodyPr>
            <a:normAutofit/>
          </a:bodyPr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Reference prices </a:t>
            </a:r>
            <a:r>
              <a:rPr lang="en-US" dirty="0" smtClean="0">
                <a:latin typeface="Calibri" charset="0"/>
              </a:rPr>
              <a:t>(an important aspect of psychological pricing) are prices that buyers carry in their minds and refer to when looking at a given product</a:t>
            </a:r>
          </a:p>
          <a:p>
            <a:pPr marL="914400" lvl="1" indent="-457200"/>
            <a:r>
              <a:rPr lang="en-US" dirty="0" smtClean="0">
                <a:latin typeface="Calibri" charset="0"/>
              </a:rPr>
              <a:t>Noting current prices</a:t>
            </a:r>
          </a:p>
          <a:p>
            <a:pPr marL="914400" lvl="1" indent="-457200"/>
            <a:r>
              <a:rPr lang="en-US" dirty="0" smtClean="0">
                <a:latin typeface="Calibri" charset="0"/>
              </a:rPr>
              <a:t>Remembering past prices</a:t>
            </a:r>
          </a:p>
          <a:p>
            <a:pPr marL="914400" lvl="1" indent="-457200"/>
            <a:r>
              <a:rPr lang="en-US" dirty="0" smtClean="0">
                <a:latin typeface="Calibri" charset="0"/>
              </a:rPr>
              <a:t>Assessing the buying situations</a:t>
            </a:r>
            <a:endParaRPr lang="en-US" sz="3200" dirty="0" smtClean="0">
              <a:latin typeface="Calibri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97446" y="1143000"/>
            <a:ext cx="33362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Psychological pricing</a:t>
            </a:r>
            <a:r>
              <a:rPr lang="en-US" sz="2800" dirty="0" smtClean="0">
                <a:latin typeface="Calibri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419600"/>
          </a:xfrm>
        </p:spPr>
        <p:txBody>
          <a:bodyPr>
            <a:normAutofit fontScale="92500"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Promotional pricing </a:t>
            </a:r>
            <a:r>
              <a:rPr lang="en-US" dirty="0" smtClean="0">
                <a:latin typeface="Calibri" charset="0"/>
              </a:rPr>
              <a:t>is when prices are temporarily priced below list price or cost to increase demand</a:t>
            </a:r>
          </a:p>
          <a:p>
            <a:r>
              <a:rPr lang="en-US" dirty="0" smtClean="0">
                <a:latin typeface="Calibri" charset="0"/>
              </a:rPr>
              <a:t>Loss leaders</a:t>
            </a:r>
          </a:p>
          <a:p>
            <a:r>
              <a:rPr lang="en-US" dirty="0" smtClean="0">
                <a:latin typeface="Calibri" charset="0"/>
              </a:rPr>
              <a:t>Special event pricing</a:t>
            </a:r>
          </a:p>
          <a:p>
            <a:r>
              <a:rPr lang="en-US" dirty="0" smtClean="0">
                <a:latin typeface="Calibri" charset="0"/>
              </a:rPr>
              <a:t>Cash rebates</a:t>
            </a:r>
          </a:p>
          <a:p>
            <a:r>
              <a:rPr lang="en-US" dirty="0" smtClean="0">
                <a:latin typeface="Calibri" charset="0"/>
              </a:rPr>
              <a:t>Low-interest financing</a:t>
            </a:r>
          </a:p>
          <a:p>
            <a:r>
              <a:rPr lang="en-US" dirty="0" smtClean="0">
                <a:latin typeface="Calibri" charset="0"/>
              </a:rPr>
              <a:t>Longer warrantees</a:t>
            </a:r>
          </a:p>
          <a:p>
            <a:r>
              <a:rPr lang="en-US" dirty="0" smtClean="0">
                <a:latin typeface="Calibri" charset="0"/>
              </a:rPr>
              <a:t>Free maintenance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2958971" y="1143000"/>
            <a:ext cx="32131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Promotional pricing</a:t>
            </a:r>
            <a:r>
              <a:rPr lang="en-US" sz="2800" dirty="0" smtClean="0">
                <a:latin typeface="Calibri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4196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Risks of promotional pricing include</a:t>
            </a:r>
          </a:p>
          <a:p>
            <a:r>
              <a:rPr lang="en-US" dirty="0" smtClean="0">
                <a:latin typeface="Calibri" charset="0"/>
              </a:rPr>
              <a:t>Used too frequently, and copies by competitors can create “deal-prone” customers who will wait for promotions and avoid buying at regular price</a:t>
            </a:r>
          </a:p>
          <a:p>
            <a:r>
              <a:rPr lang="en-US" dirty="0" smtClean="0">
                <a:latin typeface="Calibri" charset="0"/>
              </a:rPr>
              <a:t>Creates price wars</a:t>
            </a:r>
          </a:p>
        </p:txBody>
      </p:sp>
      <p:sp>
        <p:nvSpPr>
          <p:cNvPr id="5" name="Rectangle 4"/>
          <p:cNvSpPr/>
          <p:nvPr/>
        </p:nvSpPr>
        <p:spPr>
          <a:xfrm>
            <a:off x="2958971" y="1143000"/>
            <a:ext cx="32131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Promotional pricing</a:t>
            </a:r>
            <a:r>
              <a:rPr lang="en-US" sz="2800" dirty="0" smtClean="0">
                <a:latin typeface="Calibri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382000" cy="49530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Geographical pricing </a:t>
            </a:r>
            <a:r>
              <a:rPr lang="en-US" dirty="0" smtClean="0">
                <a:latin typeface="Calibri" charset="0"/>
              </a:rPr>
              <a:t>is used for customers in different parts of the country or the world.</a:t>
            </a:r>
          </a:p>
          <a:p>
            <a:pPr>
              <a:buFontTx/>
              <a:buNone/>
            </a:pPr>
            <a:endParaRPr lang="en-US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Types of geographical pricing strategies</a:t>
            </a:r>
          </a:p>
          <a:p>
            <a:r>
              <a:rPr lang="en-US" dirty="0" smtClean="0">
                <a:latin typeface="Calibri" charset="0"/>
              </a:rPr>
              <a:t>FOB-origin pricing</a:t>
            </a:r>
          </a:p>
          <a:p>
            <a:r>
              <a:rPr lang="en-US" dirty="0" smtClean="0">
                <a:latin typeface="Calibri" charset="0"/>
              </a:rPr>
              <a:t>Uniformed-delivered pricing</a:t>
            </a:r>
          </a:p>
          <a:p>
            <a:r>
              <a:rPr lang="en-US" dirty="0" smtClean="0">
                <a:latin typeface="Calibri" charset="0"/>
              </a:rPr>
              <a:t>Zone pricing</a:t>
            </a:r>
          </a:p>
          <a:p>
            <a:r>
              <a:rPr lang="en-US" dirty="0" smtClean="0">
                <a:latin typeface="Calibri" charset="0"/>
              </a:rPr>
              <a:t>Basing-point pricing</a:t>
            </a:r>
          </a:p>
          <a:p>
            <a:r>
              <a:rPr lang="en-US" dirty="0" smtClean="0">
                <a:latin typeface="Calibri" charset="0"/>
              </a:rPr>
              <a:t>Freight-absorption pricing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2866415" y="1143000"/>
            <a:ext cx="33983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Geographical pricing</a:t>
            </a:r>
            <a:r>
              <a:rPr lang="en-US" sz="2800" dirty="0" smtClean="0">
                <a:latin typeface="Calibri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419600"/>
          </a:xfrm>
        </p:spPr>
        <p:txBody>
          <a:bodyPr>
            <a:normAutofit/>
          </a:bodyPr>
          <a:lstStyle/>
          <a:p>
            <a:pPr marL="533400" indent="-533400"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buNone/>
            </a:pPr>
            <a:r>
              <a:rPr lang="en-US" b="1" dirty="0" smtClean="0">
                <a:latin typeface="Calibri" charset="0"/>
              </a:rPr>
              <a:t>FOB-origin (free on board) pricing</a:t>
            </a:r>
            <a:r>
              <a:rPr lang="en-US" dirty="0" smtClean="0">
                <a:latin typeface="Calibri" charset="0"/>
              </a:rPr>
              <a:t> means that the goods are delivered to the carrier and the title and responsibility passes to the customer 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66415" y="1143000"/>
            <a:ext cx="33983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Geographical pricing</a:t>
            </a:r>
            <a:r>
              <a:rPr lang="en-US" sz="2800" dirty="0" smtClean="0">
                <a:latin typeface="Calibri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419600"/>
          </a:xfrm>
        </p:spPr>
        <p:txBody>
          <a:bodyPr>
            <a:normAutofit/>
          </a:bodyPr>
          <a:lstStyle/>
          <a:p>
            <a:pPr marL="533400" indent="-533400"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buNone/>
            </a:pPr>
            <a:r>
              <a:rPr lang="en-US" b="1" dirty="0" smtClean="0">
                <a:latin typeface="Calibri" charset="0"/>
              </a:rPr>
              <a:t>Uniformed-delivered pricing</a:t>
            </a:r>
            <a:r>
              <a:rPr lang="en-US" dirty="0" smtClean="0">
                <a:latin typeface="Calibri" charset="0"/>
              </a:rPr>
              <a:t> means the company charges the same price plus freight to all customers, regardless of location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2866415" y="1143000"/>
            <a:ext cx="33983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Geographical pricing</a:t>
            </a:r>
            <a:r>
              <a:rPr lang="en-US" sz="2800" dirty="0" smtClean="0">
                <a:latin typeface="Calibri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419600"/>
          </a:xfrm>
        </p:spPr>
        <p:txBody>
          <a:bodyPr>
            <a:normAutofit/>
          </a:bodyPr>
          <a:lstStyle/>
          <a:p>
            <a:pPr marL="533400" indent="-533400">
              <a:lnSpc>
                <a:spcPct val="90000"/>
              </a:lnSpc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buNone/>
            </a:pPr>
            <a:r>
              <a:rPr lang="en-US" b="1" dirty="0" smtClean="0">
                <a:latin typeface="Calibri" charset="0"/>
              </a:rPr>
              <a:t>Zone pricing</a:t>
            </a:r>
            <a:r>
              <a:rPr lang="en-US" dirty="0" smtClean="0">
                <a:latin typeface="Calibri" charset="0"/>
              </a:rPr>
              <a:t> means that the company sets up two or more zones where customers within a given zone pay a single total price</a:t>
            </a:r>
          </a:p>
        </p:txBody>
      </p:sp>
      <p:sp>
        <p:nvSpPr>
          <p:cNvPr id="5" name="Rectangle 4"/>
          <p:cNvSpPr/>
          <p:nvPr/>
        </p:nvSpPr>
        <p:spPr>
          <a:xfrm>
            <a:off x="2866415" y="1143000"/>
            <a:ext cx="33983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Geographical pricing</a:t>
            </a:r>
            <a:r>
              <a:rPr lang="en-US" sz="2800" dirty="0" smtClean="0">
                <a:latin typeface="Calibri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419600"/>
          </a:xfrm>
        </p:spPr>
        <p:txBody>
          <a:bodyPr>
            <a:normAutofit/>
          </a:bodyPr>
          <a:lstStyle/>
          <a:p>
            <a:pPr marL="533400" indent="-533400">
              <a:lnSpc>
                <a:spcPct val="90000"/>
              </a:lnSpc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buNone/>
            </a:pPr>
            <a:r>
              <a:rPr lang="en-US" b="1" dirty="0" smtClean="0">
                <a:latin typeface="Calibri" charset="0"/>
              </a:rPr>
              <a:t>Basing-point pricing</a:t>
            </a:r>
            <a:r>
              <a:rPr lang="en-US" dirty="0" smtClean="0">
                <a:latin typeface="Calibri" charset="0"/>
              </a:rPr>
              <a:t> means that a seller selects a given city as a “basing point” and charges all customers the freight cost associated from that city to the customer location, regardless of the city from which the goods are actually shipped</a:t>
            </a:r>
          </a:p>
        </p:txBody>
      </p:sp>
      <p:sp>
        <p:nvSpPr>
          <p:cNvPr id="5" name="Rectangle 4"/>
          <p:cNvSpPr/>
          <p:nvPr/>
        </p:nvSpPr>
        <p:spPr>
          <a:xfrm>
            <a:off x="2866415" y="1143000"/>
            <a:ext cx="33983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Geographical pricing</a:t>
            </a:r>
            <a:r>
              <a:rPr lang="en-US" sz="2800" dirty="0" smtClean="0">
                <a:latin typeface="Calibri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419600"/>
          </a:xfrm>
        </p:spPr>
        <p:txBody>
          <a:bodyPr>
            <a:normAutofit/>
          </a:bodyPr>
          <a:lstStyle/>
          <a:p>
            <a:pPr marL="533400" indent="-533400" algn="ctr">
              <a:buFontTx/>
              <a:buNone/>
            </a:pPr>
            <a:endParaRPr lang="en-US" dirty="0" smtClean="0">
              <a:solidFill>
                <a:srgbClr val="1A643E"/>
              </a:solidFill>
              <a:latin typeface="Calibri" charset="0"/>
            </a:endParaRPr>
          </a:p>
          <a:p>
            <a:pPr marL="533400" indent="-533400">
              <a:buNone/>
            </a:pPr>
            <a:r>
              <a:rPr lang="en-US" b="1" dirty="0" smtClean="0">
                <a:latin typeface="Calibri" charset="0"/>
              </a:rPr>
              <a:t>Freight-absorption pricing</a:t>
            </a:r>
            <a:r>
              <a:rPr lang="en-US" dirty="0" smtClean="0">
                <a:latin typeface="Calibri" charset="0"/>
              </a:rPr>
              <a:t> means the seller absorbs all or part of the actual freight charge as an incentive to attract business in competitive markets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66415" y="1143000"/>
            <a:ext cx="33983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Geographical pricing</a:t>
            </a:r>
            <a:r>
              <a:rPr lang="en-US" sz="2800" dirty="0" smtClean="0">
                <a:latin typeface="Calibri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4196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Dynamic pricing </a:t>
            </a:r>
            <a:r>
              <a:rPr lang="en-US" dirty="0" smtClean="0">
                <a:latin typeface="Calibri" charset="0"/>
              </a:rPr>
              <a:t>is when prices are adjusted continually to meet the characteristics and needs of the individual customer and situations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3197241" y="1143000"/>
            <a:ext cx="27366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Dynamic pricing</a:t>
            </a:r>
            <a:r>
              <a:rPr lang="en-US" sz="2800" dirty="0" smtClean="0">
                <a:latin typeface="Calibri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Price-Adjustment Strategies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4196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International pricing </a:t>
            </a:r>
            <a:r>
              <a:rPr lang="en-US" dirty="0" smtClean="0">
                <a:latin typeface="Calibri" charset="0"/>
              </a:rPr>
              <a:t>is when prices are set in a specific country based on country-specific factors</a:t>
            </a:r>
          </a:p>
          <a:p>
            <a:r>
              <a:rPr lang="en-US" dirty="0" smtClean="0">
                <a:latin typeface="Calibri" charset="0"/>
              </a:rPr>
              <a:t>Economic conditions</a:t>
            </a:r>
          </a:p>
          <a:p>
            <a:r>
              <a:rPr lang="en-US" dirty="0" smtClean="0">
                <a:latin typeface="Calibri" charset="0"/>
              </a:rPr>
              <a:t>Competitive conditions</a:t>
            </a:r>
          </a:p>
          <a:p>
            <a:r>
              <a:rPr lang="en-US" dirty="0" smtClean="0">
                <a:latin typeface="Calibri" charset="0"/>
              </a:rPr>
              <a:t>Laws and regulations</a:t>
            </a:r>
          </a:p>
          <a:p>
            <a:r>
              <a:rPr lang="en-US" dirty="0" smtClean="0">
                <a:latin typeface="Calibri" charset="0"/>
              </a:rPr>
              <a:t>Infrastructure</a:t>
            </a:r>
          </a:p>
          <a:p>
            <a:r>
              <a:rPr lang="en-US" dirty="0" smtClean="0">
                <a:latin typeface="Calibri" charset="0"/>
              </a:rPr>
              <a:t>Company marketing objective</a:t>
            </a:r>
          </a:p>
        </p:txBody>
      </p:sp>
      <p:sp>
        <p:nvSpPr>
          <p:cNvPr id="5" name="Rectangle 4"/>
          <p:cNvSpPr/>
          <p:nvPr/>
        </p:nvSpPr>
        <p:spPr>
          <a:xfrm>
            <a:off x="2872539" y="1143000"/>
            <a:ext cx="33860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International pricing</a:t>
            </a:r>
            <a:r>
              <a:rPr lang="en-US" sz="2800" dirty="0" smtClean="0">
                <a:latin typeface="Calibri" charset="0"/>
              </a:rPr>
              <a:t> 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 Changes 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382000" cy="4648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>
              <a:latin typeface="Calibri" charset="0"/>
            </a:endParaRPr>
          </a:p>
          <a:p>
            <a:r>
              <a:rPr lang="en-US" b="1" dirty="0" smtClean="0">
                <a:latin typeface="Calibri" charset="0"/>
              </a:rPr>
              <a:t>Price cuts</a:t>
            </a:r>
          </a:p>
          <a:p>
            <a:pPr>
              <a:buNone/>
            </a:pPr>
            <a:endParaRPr lang="en-US" dirty="0" smtClean="0">
              <a:latin typeface="Calibri" charset="0"/>
            </a:endParaRPr>
          </a:p>
          <a:p>
            <a:r>
              <a:rPr lang="en-US" b="1" dirty="0" smtClean="0">
                <a:latin typeface="Calibri" charset="0"/>
              </a:rPr>
              <a:t>Price increases</a:t>
            </a:r>
          </a:p>
        </p:txBody>
      </p:sp>
      <p:sp>
        <p:nvSpPr>
          <p:cNvPr id="6" name="Rectangle 5"/>
          <p:cNvSpPr/>
          <p:nvPr/>
        </p:nvSpPr>
        <p:spPr>
          <a:xfrm>
            <a:off x="2209800" y="11430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Initiating Pricing Changes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 Changes </a:t>
            </a:r>
          </a:p>
        </p:txBody>
      </p:sp>
      <p:sp>
        <p:nvSpPr>
          <p:cNvPr id="6" name="Rectangle 5"/>
          <p:cNvSpPr/>
          <p:nvPr/>
        </p:nvSpPr>
        <p:spPr>
          <a:xfrm>
            <a:off x="2209800" y="11430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Initiating Pricing Changes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85800" y="1981200"/>
          <a:ext cx="79248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 Changes 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8800" y="1143000"/>
            <a:ext cx="5486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Buyer Reactions to Pricing Changes</a:t>
            </a:r>
          </a:p>
        </p:txBody>
      </p:sp>
      <p:graphicFrame>
        <p:nvGraphicFramePr>
          <p:cNvPr id="10" name="Content Placeholder 5"/>
          <p:cNvGraphicFramePr>
            <a:graphicFrameLocks noGrp="1"/>
          </p:cNvGraphicFramePr>
          <p:nvPr>
            <p:ph idx="1"/>
          </p:nvPr>
        </p:nvGraphicFramePr>
        <p:xfrm>
          <a:off x="685800" y="2209800"/>
          <a:ext cx="74676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 Changes 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143000"/>
            <a:ext cx="6324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Competitor Reactions to Pricing Changes</a:t>
            </a:r>
          </a:p>
        </p:txBody>
      </p:sp>
      <p:graphicFrame>
        <p:nvGraphicFramePr>
          <p:cNvPr id="8" name="Content Placeholder 5"/>
          <p:cNvGraphicFramePr>
            <a:graphicFrameLocks/>
          </p:cNvGraphicFramePr>
          <p:nvPr/>
        </p:nvGraphicFramePr>
        <p:xfrm>
          <a:off x="457200" y="2209800"/>
          <a:ext cx="79248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 Changes 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143000"/>
            <a:ext cx="6172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Responding  to Pricing Changes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Questions</a:t>
            </a:r>
          </a:p>
          <a:p>
            <a:pPr lvl="1"/>
            <a:r>
              <a:rPr lang="en-US" dirty="0" smtClean="0">
                <a:latin typeface="Calibri" charset="0"/>
              </a:rPr>
              <a:t>Why did the competitor change the price?</a:t>
            </a:r>
          </a:p>
          <a:p>
            <a:pPr lvl="1"/>
            <a:r>
              <a:rPr lang="en-US" dirty="0" smtClean="0">
                <a:latin typeface="Calibri" charset="0"/>
              </a:rPr>
              <a:t>Is the price cut permanent or temporary?</a:t>
            </a:r>
          </a:p>
          <a:p>
            <a:pPr lvl="1"/>
            <a:r>
              <a:rPr lang="en-US" dirty="0" smtClean="0">
                <a:latin typeface="Calibri" charset="0"/>
              </a:rPr>
              <a:t>What is the effect on market share and profits?</a:t>
            </a:r>
          </a:p>
          <a:p>
            <a:pPr lvl="1"/>
            <a:r>
              <a:rPr lang="en-US" dirty="0" smtClean="0">
                <a:latin typeface="Calibri" charset="0"/>
              </a:rPr>
              <a:t>Will competitors respond?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 Changes 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143000"/>
            <a:ext cx="6172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Responding  to Pricing Changes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Solutions</a:t>
            </a:r>
          </a:p>
          <a:p>
            <a:pPr lvl="1"/>
            <a:r>
              <a:rPr lang="en-US" dirty="0" smtClean="0">
                <a:latin typeface="Calibri" charset="0"/>
              </a:rPr>
              <a:t>Reduce price to match competition</a:t>
            </a:r>
          </a:p>
          <a:p>
            <a:pPr lvl="1"/>
            <a:r>
              <a:rPr lang="en-US" dirty="0" smtClean="0">
                <a:latin typeface="Calibri" charset="0"/>
              </a:rPr>
              <a:t>Maintain price but raise the perceived value through communications</a:t>
            </a:r>
          </a:p>
          <a:p>
            <a:pPr lvl="1"/>
            <a:r>
              <a:rPr lang="en-US" dirty="0" smtClean="0">
                <a:latin typeface="Calibri" charset="0"/>
              </a:rPr>
              <a:t>Improve quality and increase price</a:t>
            </a:r>
          </a:p>
          <a:p>
            <a:pPr lvl="1"/>
            <a:r>
              <a:rPr lang="en-US" dirty="0" smtClean="0">
                <a:latin typeface="Calibri" charset="0"/>
              </a:rPr>
              <a:t>Launch a lower-price “fighting” brand</a:t>
            </a:r>
          </a:p>
          <a:p>
            <a:pPr lvl="1"/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Price Changes 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143000"/>
            <a:ext cx="6172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Responding  to Pricing Changes</a:t>
            </a:r>
          </a:p>
        </p:txBody>
      </p:sp>
      <p:pic>
        <p:nvPicPr>
          <p:cNvPr id="8" name="Picture 6" descr="fig11_01w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76400"/>
            <a:ext cx="825681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Public Policy and Pricing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143000"/>
            <a:ext cx="6172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b="1" dirty="0" smtClean="0">
                <a:latin typeface="Arial" charset="0"/>
              </a:rPr>
              <a:t>Pricing Within Channel Levels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609600" indent="-609600" algn="ctr">
              <a:lnSpc>
                <a:spcPct val="90000"/>
              </a:lnSpc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Price fixing</a:t>
            </a:r>
            <a:r>
              <a:rPr lang="en-US" dirty="0" smtClean="0">
                <a:latin typeface="Calibri" charset="0"/>
              </a:rPr>
              <a:t>: Sellers must set prices without talking to competitors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Predatory pricing</a:t>
            </a:r>
            <a:r>
              <a:rPr lang="en-US" dirty="0" smtClean="0">
                <a:latin typeface="Calibri" charset="0"/>
              </a:rPr>
              <a:t>: Selling below cost with the intention of punishing a competitor or gaining higher long-term profits by putting competitors out of business</a:t>
            </a:r>
          </a:p>
          <a:p>
            <a:pPr marL="609600" indent="-609600">
              <a:lnSpc>
                <a:spcPct val="90000"/>
              </a:lnSpc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Public Policy and Pricing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143000"/>
            <a:ext cx="6172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b="1" dirty="0" smtClean="0">
                <a:latin typeface="Arial" charset="0"/>
              </a:rPr>
              <a:t>Pricing Across Channel Levels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/>
          <a:lstStyle/>
          <a:p>
            <a:pPr marL="609600" indent="-609600" algn="ctr">
              <a:buFontTx/>
              <a:buNone/>
            </a:pPr>
            <a:endParaRPr lang="en-US" sz="3600" i="1" dirty="0" smtClean="0">
              <a:latin typeface="Times New Roman" charset="0"/>
            </a:endParaRPr>
          </a:p>
          <a:p>
            <a:pPr marL="609600" indent="-609600">
              <a:buFontTx/>
              <a:buNone/>
            </a:pPr>
            <a:r>
              <a:rPr lang="en-US" b="1" dirty="0" smtClean="0">
                <a:latin typeface="Calibri" charset="0"/>
              </a:rPr>
              <a:t>Retail (or resale) price maintenance </a:t>
            </a:r>
            <a:r>
              <a:rPr lang="en-US" dirty="0" smtClean="0">
                <a:latin typeface="Calibri" charset="0"/>
              </a:rPr>
              <a:t>is when a manufacturer requires a dealer to charge a specific retail price for its products </a:t>
            </a:r>
          </a:p>
          <a:p>
            <a:pPr marL="609600" indent="-609600"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609600" indent="-609600">
              <a:buFontTx/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Public Policy and Pricing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143000"/>
            <a:ext cx="6172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b="1" dirty="0" smtClean="0">
                <a:latin typeface="Arial" charset="0"/>
              </a:rPr>
              <a:t>Pricing Across Channel Levels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98637"/>
            <a:ext cx="8229600" cy="4830763"/>
          </a:xfrm>
        </p:spPr>
        <p:txBody>
          <a:bodyPr>
            <a:normAutofit fontScale="92500" lnSpcReduction="20000"/>
          </a:bodyPr>
          <a:lstStyle/>
          <a:p>
            <a:pPr marL="609600" indent="-609600">
              <a:lnSpc>
                <a:spcPct val="90000"/>
              </a:lnSpc>
              <a:buFontTx/>
              <a:buNone/>
            </a:pPr>
            <a:endParaRPr lang="en-US" sz="3600" b="1" dirty="0" smtClean="0">
              <a:latin typeface="Calibri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3600" b="1" dirty="0" smtClean="0">
                <a:latin typeface="Calibri" charset="0"/>
              </a:rPr>
              <a:t>Deceptive pricing </a:t>
            </a:r>
            <a:r>
              <a:rPr lang="en-US" sz="3600" dirty="0" smtClean="0">
                <a:latin typeface="Calibri" charset="0"/>
              </a:rPr>
              <a:t>occurs when a seller states prices or price savings that mislead consumers or are not actually available to consumers</a:t>
            </a:r>
          </a:p>
          <a:p>
            <a:pPr marL="609600" indent="-609600">
              <a:lnSpc>
                <a:spcPct val="90000"/>
              </a:lnSpc>
            </a:pPr>
            <a:r>
              <a:rPr lang="en-US" sz="3600" dirty="0" smtClean="0">
                <a:latin typeface="Calibri" charset="0"/>
              </a:rPr>
              <a:t>Scanner fraud failure of the seller to enter current or sale prices into the computer system</a:t>
            </a:r>
          </a:p>
          <a:p>
            <a:pPr marL="609600" indent="-609600">
              <a:lnSpc>
                <a:spcPct val="90000"/>
              </a:lnSpc>
            </a:pPr>
            <a:r>
              <a:rPr lang="en-US" sz="3600" dirty="0" smtClean="0">
                <a:latin typeface="Calibri" charset="0"/>
              </a:rPr>
              <a:t>Price confusion results when firms employ pricing methods that make it difficult for consumers to understand what price they are really paying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/>
              <a:t>This </a:t>
            </a:r>
            <a:r>
              <a:rPr lang="en-US" sz="3600" dirty="0" err="1" smtClean="0"/>
              <a:t>Powerpoint</a:t>
            </a:r>
            <a:r>
              <a:rPr lang="en-US" sz="3600" dirty="0" smtClean="0"/>
              <a:t> Presentation was adopted from Pearson </a:t>
            </a:r>
            <a:r>
              <a:rPr lang="en-US" sz="3600" dirty="0"/>
              <a:t>Education Inc</a:t>
            </a:r>
            <a:r>
              <a:rPr lang="en-US" sz="3600" dirty="0" smtClean="0"/>
              <a:t>. </a:t>
            </a:r>
            <a:r>
              <a:rPr lang="en-US" sz="3600" smtClean="0"/>
              <a:t>(</a:t>
            </a:r>
            <a:r>
              <a:rPr lang="en-US" sz="3600" smtClean="0"/>
              <a:t>Prentice </a:t>
            </a:r>
            <a:r>
              <a:rPr lang="en-US" sz="3600" dirty="0"/>
              <a:t>Hall) for the Text Book </a:t>
            </a:r>
            <a:r>
              <a:rPr lang="en-US" sz="3600" dirty="0" smtClean="0"/>
              <a:t>of this </a:t>
            </a:r>
            <a:r>
              <a:rPr lang="en-US" sz="3600" dirty="0"/>
              <a:t>course</a:t>
            </a:r>
            <a:r>
              <a:rPr lang="en-US" sz="3600" dirty="0" smtClean="0"/>
              <a:t>: Principles of Marketing 13th </a:t>
            </a:r>
            <a:r>
              <a:rPr lang="en-US" sz="3600" dirty="0"/>
              <a:t>Edition by </a:t>
            </a:r>
            <a:r>
              <a:rPr lang="en-US" sz="3600" dirty="0" smtClean="0"/>
              <a:t>Phillip Kotler and Gary Armstrong. </a:t>
            </a:r>
          </a:p>
          <a:p>
            <a:pPr>
              <a:buNone/>
            </a:pPr>
            <a:endParaRPr lang="en-US" sz="3600" dirty="0"/>
          </a:p>
          <a:p>
            <a:pPr>
              <a:buNone/>
            </a:pPr>
            <a:r>
              <a:rPr lang="en-US" sz="3600" dirty="0" smtClean="0"/>
              <a:t>Necessary changes are being made as per the recording needs of this lecture and VCOMSATS.</a:t>
            </a:r>
            <a:endParaRPr lang="en-US" sz="3600" dirty="0"/>
          </a:p>
          <a:p>
            <a:pPr>
              <a:buNone/>
            </a:pP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1631</Words>
  <Application>Microsoft Office PowerPoint</Application>
  <PresentationFormat>On-screen Show (4:3)</PresentationFormat>
  <Paragraphs>258</Paragraphs>
  <Slides>30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Topics to Cover</vt:lpstr>
      <vt:lpstr>Price-Adjustment Strategies</vt:lpstr>
      <vt:lpstr>Price-Adjustment Strategies</vt:lpstr>
      <vt:lpstr>Price-Adjustment Strategies</vt:lpstr>
      <vt:lpstr>Price-Adjustment Strategies</vt:lpstr>
      <vt:lpstr>Price-Adjustment Strategies</vt:lpstr>
      <vt:lpstr>Price-Adjustment Strategies</vt:lpstr>
      <vt:lpstr>Price-Adjustment Strategies</vt:lpstr>
      <vt:lpstr>Price-Adjustment Strategies</vt:lpstr>
      <vt:lpstr>Price-Adjustment Strategies</vt:lpstr>
      <vt:lpstr>Price-Adjustment Strategies</vt:lpstr>
      <vt:lpstr>Price-Adjustment Strategies</vt:lpstr>
      <vt:lpstr>Price-Adjustment Strategies</vt:lpstr>
      <vt:lpstr>Price-Adjustment Strategies</vt:lpstr>
      <vt:lpstr>Price-Adjustment Strategies</vt:lpstr>
      <vt:lpstr>Price-Adjustment Strategies</vt:lpstr>
      <vt:lpstr>Price-Adjustment Strategies</vt:lpstr>
      <vt:lpstr>Price-Adjustment Strategies</vt:lpstr>
      <vt:lpstr>Price Changes </vt:lpstr>
      <vt:lpstr>Price Changes </vt:lpstr>
      <vt:lpstr>Price Changes </vt:lpstr>
      <vt:lpstr>Price Changes </vt:lpstr>
      <vt:lpstr>Price Changes </vt:lpstr>
      <vt:lpstr>Price Changes </vt:lpstr>
      <vt:lpstr>Price Changes </vt:lpstr>
      <vt:lpstr>Public Policy and Pricing</vt:lpstr>
      <vt:lpstr>Public Policy and Pricing</vt:lpstr>
      <vt:lpstr>Public Policy and Pricing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NTS</cp:lastModifiedBy>
  <cp:revision>9</cp:revision>
  <dcterms:created xsi:type="dcterms:W3CDTF">2012-04-09T02:53:25Z</dcterms:created>
  <dcterms:modified xsi:type="dcterms:W3CDTF">2012-04-12T04:33:57Z</dcterms:modified>
</cp:coreProperties>
</file>