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03" r:id="rId2"/>
    <p:sldId id="304" r:id="rId3"/>
    <p:sldId id="257" r:id="rId4"/>
    <p:sldId id="258" r:id="rId5"/>
    <p:sldId id="259" r:id="rId6"/>
    <p:sldId id="260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270" r:id="rId21"/>
    <p:sldId id="319" r:id="rId22"/>
    <p:sldId id="320" r:id="rId23"/>
    <p:sldId id="273" r:id="rId24"/>
    <p:sldId id="321" r:id="rId25"/>
    <p:sldId id="322" r:id="rId26"/>
    <p:sldId id="325" r:id="rId27"/>
    <p:sldId id="326" r:id="rId28"/>
    <p:sldId id="323" r:id="rId29"/>
    <p:sldId id="32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9A0797-9D7D-43DE-93A0-DD44CB063F0D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3694E4F-035C-4536-8856-DF95CA0BF377}">
      <dgm:prSet custT="1"/>
      <dgm:spPr/>
      <dgm:t>
        <a:bodyPr/>
        <a:lstStyle/>
        <a:p>
          <a:pPr algn="ctr" rtl="0"/>
          <a:r>
            <a:rPr lang="en-US" sz="3200" b="1" dirty="0" smtClean="0"/>
            <a:t>Pure competition</a:t>
          </a:r>
          <a:endParaRPr lang="en-US" sz="3200" b="1" dirty="0"/>
        </a:p>
      </dgm:t>
    </dgm:pt>
    <dgm:pt modelId="{8C463D59-6DAE-40B4-A945-EE141F303AD0}" type="parTrans" cxnId="{41791F01-0A4B-470B-B0E7-A2193D5554DF}">
      <dgm:prSet/>
      <dgm:spPr/>
      <dgm:t>
        <a:bodyPr/>
        <a:lstStyle/>
        <a:p>
          <a:pPr algn="ctr"/>
          <a:endParaRPr lang="en-US" sz="2000" b="1"/>
        </a:p>
      </dgm:t>
    </dgm:pt>
    <dgm:pt modelId="{B516BEF0-91FC-4BD0-990B-0DD18268A6DF}" type="sibTrans" cxnId="{41791F01-0A4B-470B-B0E7-A2193D5554DF}">
      <dgm:prSet/>
      <dgm:spPr/>
      <dgm:t>
        <a:bodyPr/>
        <a:lstStyle/>
        <a:p>
          <a:pPr algn="ctr"/>
          <a:endParaRPr lang="en-US" sz="2000" b="1"/>
        </a:p>
      </dgm:t>
    </dgm:pt>
    <dgm:pt modelId="{C0DF9960-911A-4534-A712-4CE8FD19DA70}">
      <dgm:prSet custT="1"/>
      <dgm:spPr/>
      <dgm:t>
        <a:bodyPr/>
        <a:lstStyle/>
        <a:p>
          <a:pPr algn="ctr" rtl="0"/>
          <a:r>
            <a:rPr lang="en-US" sz="3200" b="1" dirty="0" smtClean="0"/>
            <a:t>Monopolistic competition</a:t>
          </a:r>
          <a:endParaRPr lang="en-US" sz="3200" b="1" dirty="0"/>
        </a:p>
      </dgm:t>
    </dgm:pt>
    <dgm:pt modelId="{6926934B-47CE-4FC7-8707-E8959A56746E}" type="parTrans" cxnId="{D2EB3AC9-FA51-4F45-A04D-7B713A27FDE0}">
      <dgm:prSet/>
      <dgm:spPr/>
      <dgm:t>
        <a:bodyPr/>
        <a:lstStyle/>
        <a:p>
          <a:pPr algn="ctr"/>
          <a:endParaRPr lang="en-US" sz="2000" b="1"/>
        </a:p>
      </dgm:t>
    </dgm:pt>
    <dgm:pt modelId="{BA695A30-B3CF-4A18-85D8-4AD66B90D5A9}" type="sibTrans" cxnId="{D2EB3AC9-FA51-4F45-A04D-7B713A27FDE0}">
      <dgm:prSet/>
      <dgm:spPr/>
      <dgm:t>
        <a:bodyPr/>
        <a:lstStyle/>
        <a:p>
          <a:pPr algn="ctr"/>
          <a:endParaRPr lang="en-US" sz="2000" b="1"/>
        </a:p>
      </dgm:t>
    </dgm:pt>
    <dgm:pt modelId="{7D95305A-8051-440A-8F32-3BE464183F7C}">
      <dgm:prSet custT="1"/>
      <dgm:spPr/>
      <dgm:t>
        <a:bodyPr/>
        <a:lstStyle/>
        <a:p>
          <a:pPr algn="ctr" rtl="0"/>
          <a:r>
            <a:rPr lang="en-US" sz="3200" b="1" dirty="0" smtClean="0"/>
            <a:t>Oligopolistic competition</a:t>
          </a:r>
          <a:endParaRPr lang="en-US" sz="3200" b="1" dirty="0"/>
        </a:p>
      </dgm:t>
    </dgm:pt>
    <dgm:pt modelId="{7FF108EC-E92B-4EDF-BD45-29FE0BCE04B0}" type="parTrans" cxnId="{3510363E-306B-4858-93A8-C2606EC7ECBF}">
      <dgm:prSet/>
      <dgm:spPr/>
      <dgm:t>
        <a:bodyPr/>
        <a:lstStyle/>
        <a:p>
          <a:pPr algn="ctr"/>
          <a:endParaRPr lang="en-US" sz="2000" b="1"/>
        </a:p>
      </dgm:t>
    </dgm:pt>
    <dgm:pt modelId="{496C9600-4453-4ECC-BAA2-B02E950B2959}" type="sibTrans" cxnId="{3510363E-306B-4858-93A8-C2606EC7ECBF}">
      <dgm:prSet/>
      <dgm:spPr/>
      <dgm:t>
        <a:bodyPr/>
        <a:lstStyle/>
        <a:p>
          <a:pPr algn="ctr"/>
          <a:endParaRPr lang="en-US" sz="2000" b="1"/>
        </a:p>
      </dgm:t>
    </dgm:pt>
    <dgm:pt modelId="{318A5C12-4F2E-46BA-8971-2B696ABF0F96}">
      <dgm:prSet custT="1"/>
      <dgm:spPr/>
      <dgm:t>
        <a:bodyPr/>
        <a:lstStyle/>
        <a:p>
          <a:pPr algn="ctr" rtl="0"/>
          <a:r>
            <a:rPr lang="en-US" sz="3200" b="1" dirty="0" smtClean="0"/>
            <a:t>Pure monopoly</a:t>
          </a:r>
          <a:endParaRPr lang="en-US" sz="3200" b="1" dirty="0"/>
        </a:p>
      </dgm:t>
    </dgm:pt>
    <dgm:pt modelId="{84578431-8AE8-46E0-97A2-FD15B0A92855}" type="parTrans" cxnId="{46F10E67-B675-4522-8A31-562459208000}">
      <dgm:prSet/>
      <dgm:spPr/>
      <dgm:t>
        <a:bodyPr/>
        <a:lstStyle/>
        <a:p>
          <a:pPr algn="ctr"/>
          <a:endParaRPr lang="en-US" sz="2000" b="1"/>
        </a:p>
      </dgm:t>
    </dgm:pt>
    <dgm:pt modelId="{2918553C-644E-4DA2-A8B0-A7BDA95A7534}" type="sibTrans" cxnId="{46F10E67-B675-4522-8A31-562459208000}">
      <dgm:prSet/>
      <dgm:spPr/>
      <dgm:t>
        <a:bodyPr/>
        <a:lstStyle/>
        <a:p>
          <a:pPr algn="ctr"/>
          <a:endParaRPr lang="en-US" sz="2000" b="1"/>
        </a:p>
      </dgm:t>
    </dgm:pt>
    <dgm:pt modelId="{88DEAD23-7304-4E81-A08F-C9DF64D460D1}" type="pres">
      <dgm:prSet presAssocID="{EA9A0797-9D7D-43DE-93A0-DD44CB063F0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82D7A3F-CA9E-49F0-9CE9-1F0A0EB0436E}" type="pres">
      <dgm:prSet presAssocID="{F3694E4F-035C-4536-8856-DF95CA0BF377}" presName="parentText" presStyleLbl="node1" presStyleIdx="0" presStyleCnt="4" custLinFactNeighborY="-2291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7D5AA2-013C-4425-A1BC-DA44D1D016A8}" type="pres">
      <dgm:prSet presAssocID="{B516BEF0-91FC-4BD0-990B-0DD18268A6DF}" presName="spacer" presStyleCnt="0"/>
      <dgm:spPr/>
    </dgm:pt>
    <dgm:pt modelId="{092B133D-BEE3-439C-A3A0-95D08B50D0C1}" type="pres">
      <dgm:prSet presAssocID="{C0DF9960-911A-4534-A712-4CE8FD19DA7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E04406-78AB-46F7-AD1F-D0EBF9389B8A}" type="pres">
      <dgm:prSet presAssocID="{BA695A30-B3CF-4A18-85D8-4AD66B90D5A9}" presName="spacer" presStyleCnt="0"/>
      <dgm:spPr/>
    </dgm:pt>
    <dgm:pt modelId="{8CBBC105-5472-4E11-B464-BF020AAF03CD}" type="pres">
      <dgm:prSet presAssocID="{7D95305A-8051-440A-8F32-3BE464183F7C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83F708-3A94-4AA0-BDDB-14B537C08346}" type="pres">
      <dgm:prSet presAssocID="{496C9600-4453-4ECC-BAA2-B02E950B2959}" presName="spacer" presStyleCnt="0"/>
      <dgm:spPr/>
    </dgm:pt>
    <dgm:pt modelId="{2198CC07-3446-42FE-A7C6-62259D8CE85C}" type="pres">
      <dgm:prSet presAssocID="{318A5C12-4F2E-46BA-8971-2B696ABF0F96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DD679D8-7EB1-499B-9724-2DA071AE9D64}" type="presOf" srcId="{7D95305A-8051-440A-8F32-3BE464183F7C}" destId="{8CBBC105-5472-4E11-B464-BF020AAF03CD}" srcOrd="0" destOrd="0" presId="urn:microsoft.com/office/officeart/2005/8/layout/vList2"/>
    <dgm:cxn modelId="{3510363E-306B-4858-93A8-C2606EC7ECBF}" srcId="{EA9A0797-9D7D-43DE-93A0-DD44CB063F0D}" destId="{7D95305A-8051-440A-8F32-3BE464183F7C}" srcOrd="2" destOrd="0" parTransId="{7FF108EC-E92B-4EDF-BD45-29FE0BCE04B0}" sibTransId="{496C9600-4453-4ECC-BAA2-B02E950B2959}"/>
    <dgm:cxn modelId="{41D582B3-D6B1-4B07-81E5-5057070A4084}" type="presOf" srcId="{F3694E4F-035C-4536-8856-DF95CA0BF377}" destId="{E82D7A3F-CA9E-49F0-9CE9-1F0A0EB0436E}" srcOrd="0" destOrd="0" presId="urn:microsoft.com/office/officeart/2005/8/layout/vList2"/>
    <dgm:cxn modelId="{C26F8FDC-F637-42DE-A9B3-6862F232F091}" type="presOf" srcId="{318A5C12-4F2E-46BA-8971-2B696ABF0F96}" destId="{2198CC07-3446-42FE-A7C6-62259D8CE85C}" srcOrd="0" destOrd="0" presId="urn:microsoft.com/office/officeart/2005/8/layout/vList2"/>
    <dgm:cxn modelId="{41791F01-0A4B-470B-B0E7-A2193D5554DF}" srcId="{EA9A0797-9D7D-43DE-93A0-DD44CB063F0D}" destId="{F3694E4F-035C-4536-8856-DF95CA0BF377}" srcOrd="0" destOrd="0" parTransId="{8C463D59-6DAE-40B4-A945-EE141F303AD0}" sibTransId="{B516BEF0-91FC-4BD0-990B-0DD18268A6DF}"/>
    <dgm:cxn modelId="{D2EB3AC9-FA51-4F45-A04D-7B713A27FDE0}" srcId="{EA9A0797-9D7D-43DE-93A0-DD44CB063F0D}" destId="{C0DF9960-911A-4534-A712-4CE8FD19DA70}" srcOrd="1" destOrd="0" parTransId="{6926934B-47CE-4FC7-8707-E8959A56746E}" sibTransId="{BA695A30-B3CF-4A18-85D8-4AD66B90D5A9}"/>
    <dgm:cxn modelId="{46F10E67-B675-4522-8A31-562459208000}" srcId="{EA9A0797-9D7D-43DE-93A0-DD44CB063F0D}" destId="{318A5C12-4F2E-46BA-8971-2B696ABF0F96}" srcOrd="3" destOrd="0" parTransId="{84578431-8AE8-46E0-97A2-FD15B0A92855}" sibTransId="{2918553C-644E-4DA2-A8B0-A7BDA95A7534}"/>
    <dgm:cxn modelId="{0F29A764-75F7-477E-A0B1-6216C2F6A176}" type="presOf" srcId="{EA9A0797-9D7D-43DE-93A0-DD44CB063F0D}" destId="{88DEAD23-7304-4E81-A08F-C9DF64D460D1}" srcOrd="0" destOrd="0" presId="urn:microsoft.com/office/officeart/2005/8/layout/vList2"/>
    <dgm:cxn modelId="{AA558373-BEEF-4B69-BFD2-6B8FB0D49C75}" type="presOf" srcId="{C0DF9960-911A-4534-A712-4CE8FD19DA70}" destId="{092B133D-BEE3-439C-A3A0-95D08B50D0C1}" srcOrd="0" destOrd="0" presId="urn:microsoft.com/office/officeart/2005/8/layout/vList2"/>
    <dgm:cxn modelId="{13963D0F-D190-468D-80B1-E75D32655475}" type="presParOf" srcId="{88DEAD23-7304-4E81-A08F-C9DF64D460D1}" destId="{E82D7A3F-CA9E-49F0-9CE9-1F0A0EB0436E}" srcOrd="0" destOrd="0" presId="urn:microsoft.com/office/officeart/2005/8/layout/vList2"/>
    <dgm:cxn modelId="{01F5690C-E455-456E-A6C2-D6322BDF1AA1}" type="presParOf" srcId="{88DEAD23-7304-4E81-A08F-C9DF64D460D1}" destId="{2D7D5AA2-013C-4425-A1BC-DA44D1D016A8}" srcOrd="1" destOrd="0" presId="urn:microsoft.com/office/officeart/2005/8/layout/vList2"/>
    <dgm:cxn modelId="{4D58BABD-8D0B-4E9C-9FDF-E9661BC862E0}" type="presParOf" srcId="{88DEAD23-7304-4E81-A08F-C9DF64D460D1}" destId="{092B133D-BEE3-439C-A3A0-95D08B50D0C1}" srcOrd="2" destOrd="0" presId="urn:microsoft.com/office/officeart/2005/8/layout/vList2"/>
    <dgm:cxn modelId="{DE235B1F-60E0-4DAA-BA4D-63B6FB2D6272}" type="presParOf" srcId="{88DEAD23-7304-4E81-A08F-C9DF64D460D1}" destId="{4FE04406-78AB-46F7-AD1F-D0EBF9389B8A}" srcOrd="3" destOrd="0" presId="urn:microsoft.com/office/officeart/2005/8/layout/vList2"/>
    <dgm:cxn modelId="{3E86AD54-3E78-4B8B-AC34-78CC483011B7}" type="presParOf" srcId="{88DEAD23-7304-4E81-A08F-C9DF64D460D1}" destId="{8CBBC105-5472-4E11-B464-BF020AAF03CD}" srcOrd="4" destOrd="0" presId="urn:microsoft.com/office/officeart/2005/8/layout/vList2"/>
    <dgm:cxn modelId="{A659BCBC-6AB0-464A-8C78-E295A9DB961A}" type="presParOf" srcId="{88DEAD23-7304-4E81-A08F-C9DF64D460D1}" destId="{BF83F708-3A94-4AA0-BDDB-14B537C08346}" srcOrd="5" destOrd="0" presId="urn:microsoft.com/office/officeart/2005/8/layout/vList2"/>
    <dgm:cxn modelId="{723D5B08-252F-4B69-9A9C-6183C9C94B57}" type="presParOf" srcId="{88DEAD23-7304-4E81-A08F-C9DF64D460D1}" destId="{2198CC07-3446-42FE-A7C6-62259D8CE85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2B583E-4049-4E39-8D87-DE827D79D462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6BCBE455-5E3F-4E94-9848-B36E8991B90C}">
      <dgm:prSet/>
      <dgm:spPr/>
      <dgm:t>
        <a:bodyPr/>
        <a:lstStyle/>
        <a:p>
          <a:pPr algn="ctr" rtl="0"/>
          <a:r>
            <a:rPr lang="en-US" b="1" dirty="0" smtClean="0">
              <a:solidFill>
                <a:schemeClr val="tx1"/>
              </a:solidFill>
            </a:rPr>
            <a:t>Economic conditions</a:t>
          </a:r>
          <a:endParaRPr lang="en-US" b="1" dirty="0">
            <a:solidFill>
              <a:schemeClr val="tx1"/>
            </a:solidFill>
          </a:endParaRPr>
        </a:p>
      </dgm:t>
    </dgm:pt>
    <dgm:pt modelId="{01B7E6CE-C2A7-443C-8E83-B2D2ADE2164E}" type="parTrans" cxnId="{0BCD0BD2-688B-4592-AFB4-64E4C188384F}">
      <dgm:prSet/>
      <dgm:spPr/>
      <dgm:t>
        <a:bodyPr/>
        <a:lstStyle/>
        <a:p>
          <a:pPr algn="ctr"/>
          <a:endParaRPr lang="en-US" b="1">
            <a:solidFill>
              <a:schemeClr val="tx1"/>
            </a:solidFill>
          </a:endParaRPr>
        </a:p>
      </dgm:t>
    </dgm:pt>
    <dgm:pt modelId="{AEBF687F-C21C-481C-A57E-BD1A5A9E5EC2}" type="sibTrans" cxnId="{0BCD0BD2-688B-4592-AFB4-64E4C188384F}">
      <dgm:prSet/>
      <dgm:spPr/>
      <dgm:t>
        <a:bodyPr/>
        <a:lstStyle/>
        <a:p>
          <a:pPr algn="ctr"/>
          <a:endParaRPr lang="en-US" b="1">
            <a:solidFill>
              <a:schemeClr val="tx1"/>
            </a:solidFill>
          </a:endParaRPr>
        </a:p>
      </dgm:t>
    </dgm:pt>
    <dgm:pt modelId="{06370EE4-B050-4D26-A41B-9E5487562849}">
      <dgm:prSet/>
      <dgm:spPr/>
      <dgm:t>
        <a:bodyPr/>
        <a:lstStyle/>
        <a:p>
          <a:pPr algn="ctr" rtl="0"/>
          <a:r>
            <a:rPr lang="en-US" b="1" dirty="0" smtClean="0">
              <a:solidFill>
                <a:schemeClr val="tx1"/>
              </a:solidFill>
            </a:rPr>
            <a:t>Reseller’s response to price </a:t>
          </a:r>
          <a:endParaRPr lang="en-US" b="1" dirty="0">
            <a:solidFill>
              <a:schemeClr val="tx1"/>
            </a:solidFill>
          </a:endParaRPr>
        </a:p>
      </dgm:t>
    </dgm:pt>
    <dgm:pt modelId="{9A76CA53-D2C2-472F-8A79-E5A8F4EAFD8C}" type="parTrans" cxnId="{20EE869A-A52F-4105-AA41-768D83CB2BF1}">
      <dgm:prSet/>
      <dgm:spPr/>
      <dgm:t>
        <a:bodyPr/>
        <a:lstStyle/>
        <a:p>
          <a:pPr algn="ctr"/>
          <a:endParaRPr lang="en-US" b="1">
            <a:solidFill>
              <a:schemeClr val="tx1"/>
            </a:solidFill>
          </a:endParaRPr>
        </a:p>
      </dgm:t>
    </dgm:pt>
    <dgm:pt modelId="{F2B15A05-770C-4F37-AB8C-BD319503960E}" type="sibTrans" cxnId="{20EE869A-A52F-4105-AA41-768D83CB2BF1}">
      <dgm:prSet/>
      <dgm:spPr/>
      <dgm:t>
        <a:bodyPr/>
        <a:lstStyle/>
        <a:p>
          <a:pPr algn="ctr"/>
          <a:endParaRPr lang="en-US" b="1">
            <a:solidFill>
              <a:schemeClr val="tx1"/>
            </a:solidFill>
          </a:endParaRPr>
        </a:p>
      </dgm:t>
    </dgm:pt>
    <dgm:pt modelId="{F7AE4D41-4566-4C08-90E5-7D443A000EDE}">
      <dgm:prSet/>
      <dgm:spPr/>
      <dgm:t>
        <a:bodyPr/>
        <a:lstStyle/>
        <a:p>
          <a:pPr algn="ctr" rtl="0"/>
          <a:r>
            <a:rPr lang="en-US" b="1" dirty="0" smtClean="0">
              <a:solidFill>
                <a:schemeClr val="tx1"/>
              </a:solidFill>
            </a:rPr>
            <a:t>Government</a:t>
          </a:r>
          <a:endParaRPr lang="en-US" b="1" dirty="0">
            <a:solidFill>
              <a:schemeClr val="tx1"/>
            </a:solidFill>
          </a:endParaRPr>
        </a:p>
      </dgm:t>
    </dgm:pt>
    <dgm:pt modelId="{931B48E7-3313-418D-9479-A5E2ACE761CF}" type="parTrans" cxnId="{0A4E619B-5F1C-421A-8F78-5F016A5DF7CD}">
      <dgm:prSet/>
      <dgm:spPr/>
      <dgm:t>
        <a:bodyPr/>
        <a:lstStyle/>
        <a:p>
          <a:pPr algn="ctr"/>
          <a:endParaRPr lang="en-US" b="1">
            <a:solidFill>
              <a:schemeClr val="tx1"/>
            </a:solidFill>
          </a:endParaRPr>
        </a:p>
      </dgm:t>
    </dgm:pt>
    <dgm:pt modelId="{26006C79-363A-45A1-AC6D-E2A9BD867367}" type="sibTrans" cxnId="{0A4E619B-5F1C-421A-8F78-5F016A5DF7CD}">
      <dgm:prSet/>
      <dgm:spPr/>
      <dgm:t>
        <a:bodyPr/>
        <a:lstStyle/>
        <a:p>
          <a:pPr algn="ctr"/>
          <a:endParaRPr lang="en-US" b="1">
            <a:solidFill>
              <a:schemeClr val="tx1"/>
            </a:solidFill>
          </a:endParaRPr>
        </a:p>
      </dgm:t>
    </dgm:pt>
    <dgm:pt modelId="{07A2D0EE-79D4-4229-B1FB-7DDE9FCC33FC}">
      <dgm:prSet/>
      <dgm:spPr/>
      <dgm:t>
        <a:bodyPr/>
        <a:lstStyle/>
        <a:p>
          <a:pPr algn="ctr" rtl="0"/>
          <a:r>
            <a:rPr lang="en-US" b="1" dirty="0" smtClean="0">
              <a:solidFill>
                <a:schemeClr val="tx1"/>
              </a:solidFill>
            </a:rPr>
            <a:t>Social concerns</a:t>
          </a:r>
          <a:endParaRPr lang="en-US" b="1" dirty="0">
            <a:solidFill>
              <a:schemeClr val="tx1"/>
            </a:solidFill>
          </a:endParaRPr>
        </a:p>
      </dgm:t>
    </dgm:pt>
    <dgm:pt modelId="{1EDE051D-1A6A-4E9C-AD4F-E61B4921E6EB}" type="parTrans" cxnId="{EED8903D-193F-4B27-8DB2-420B44C6573F}">
      <dgm:prSet/>
      <dgm:spPr/>
      <dgm:t>
        <a:bodyPr/>
        <a:lstStyle/>
        <a:p>
          <a:pPr algn="ctr"/>
          <a:endParaRPr lang="en-US" b="1">
            <a:solidFill>
              <a:schemeClr val="tx1"/>
            </a:solidFill>
          </a:endParaRPr>
        </a:p>
      </dgm:t>
    </dgm:pt>
    <dgm:pt modelId="{CAC621F2-3EC2-4A8E-945B-436DD11279F0}" type="sibTrans" cxnId="{EED8903D-193F-4B27-8DB2-420B44C6573F}">
      <dgm:prSet/>
      <dgm:spPr/>
      <dgm:t>
        <a:bodyPr/>
        <a:lstStyle/>
        <a:p>
          <a:pPr algn="ctr"/>
          <a:endParaRPr lang="en-US" b="1">
            <a:solidFill>
              <a:schemeClr val="tx1"/>
            </a:solidFill>
          </a:endParaRPr>
        </a:p>
      </dgm:t>
    </dgm:pt>
    <dgm:pt modelId="{34AEE5F2-F88A-4CB9-A940-DC0E9061BAF2}" type="pres">
      <dgm:prSet presAssocID="{CC2B583E-4049-4E39-8D87-DE827D79D46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0DF0E17-994A-4EF7-A66E-168508F7951A}" type="pres">
      <dgm:prSet presAssocID="{6BCBE455-5E3F-4E94-9848-B36E8991B90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2F1E7E-0778-4216-8DD2-1FF71FEFFA7C}" type="pres">
      <dgm:prSet presAssocID="{AEBF687F-C21C-481C-A57E-BD1A5A9E5EC2}" presName="spacer" presStyleCnt="0"/>
      <dgm:spPr/>
    </dgm:pt>
    <dgm:pt modelId="{68AA413F-2B37-420F-8F40-756323B9C122}" type="pres">
      <dgm:prSet presAssocID="{06370EE4-B050-4D26-A41B-9E5487562849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F72205-7A17-4B75-86D8-258720AB3000}" type="pres">
      <dgm:prSet presAssocID="{F2B15A05-770C-4F37-AB8C-BD319503960E}" presName="spacer" presStyleCnt="0"/>
      <dgm:spPr/>
    </dgm:pt>
    <dgm:pt modelId="{3B80254D-A270-4773-BB96-E978AF6796E4}" type="pres">
      <dgm:prSet presAssocID="{F7AE4D41-4566-4C08-90E5-7D443A000EDE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6552D5-7675-4E13-B91D-E9C17557E252}" type="pres">
      <dgm:prSet presAssocID="{26006C79-363A-45A1-AC6D-E2A9BD867367}" presName="spacer" presStyleCnt="0"/>
      <dgm:spPr/>
    </dgm:pt>
    <dgm:pt modelId="{FE136E24-E207-4A51-8012-91A3F16D639F}" type="pres">
      <dgm:prSet presAssocID="{07A2D0EE-79D4-4229-B1FB-7DDE9FCC33FC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09CB10F-A2C7-488B-9678-0D2FF2AA1482}" type="presOf" srcId="{F7AE4D41-4566-4C08-90E5-7D443A000EDE}" destId="{3B80254D-A270-4773-BB96-E978AF6796E4}" srcOrd="0" destOrd="0" presId="urn:microsoft.com/office/officeart/2005/8/layout/vList2"/>
    <dgm:cxn modelId="{C847FF4E-565F-4349-9189-42C9EAF60135}" type="presOf" srcId="{CC2B583E-4049-4E39-8D87-DE827D79D462}" destId="{34AEE5F2-F88A-4CB9-A940-DC0E9061BAF2}" srcOrd="0" destOrd="0" presId="urn:microsoft.com/office/officeart/2005/8/layout/vList2"/>
    <dgm:cxn modelId="{60CD58B7-769C-4EF1-B872-41068139CD7F}" type="presOf" srcId="{6BCBE455-5E3F-4E94-9848-B36E8991B90C}" destId="{D0DF0E17-994A-4EF7-A66E-168508F7951A}" srcOrd="0" destOrd="0" presId="urn:microsoft.com/office/officeart/2005/8/layout/vList2"/>
    <dgm:cxn modelId="{EED8903D-193F-4B27-8DB2-420B44C6573F}" srcId="{CC2B583E-4049-4E39-8D87-DE827D79D462}" destId="{07A2D0EE-79D4-4229-B1FB-7DDE9FCC33FC}" srcOrd="3" destOrd="0" parTransId="{1EDE051D-1A6A-4E9C-AD4F-E61B4921E6EB}" sibTransId="{CAC621F2-3EC2-4A8E-945B-436DD11279F0}"/>
    <dgm:cxn modelId="{3616AF3E-4F72-498A-A98A-34DDB44354ED}" type="presOf" srcId="{06370EE4-B050-4D26-A41B-9E5487562849}" destId="{68AA413F-2B37-420F-8F40-756323B9C122}" srcOrd="0" destOrd="0" presId="urn:microsoft.com/office/officeart/2005/8/layout/vList2"/>
    <dgm:cxn modelId="{0A4E619B-5F1C-421A-8F78-5F016A5DF7CD}" srcId="{CC2B583E-4049-4E39-8D87-DE827D79D462}" destId="{F7AE4D41-4566-4C08-90E5-7D443A000EDE}" srcOrd="2" destOrd="0" parTransId="{931B48E7-3313-418D-9479-A5E2ACE761CF}" sibTransId="{26006C79-363A-45A1-AC6D-E2A9BD867367}"/>
    <dgm:cxn modelId="{0BCD0BD2-688B-4592-AFB4-64E4C188384F}" srcId="{CC2B583E-4049-4E39-8D87-DE827D79D462}" destId="{6BCBE455-5E3F-4E94-9848-B36E8991B90C}" srcOrd="0" destOrd="0" parTransId="{01B7E6CE-C2A7-443C-8E83-B2D2ADE2164E}" sibTransId="{AEBF687F-C21C-481C-A57E-BD1A5A9E5EC2}"/>
    <dgm:cxn modelId="{20EE869A-A52F-4105-AA41-768D83CB2BF1}" srcId="{CC2B583E-4049-4E39-8D87-DE827D79D462}" destId="{06370EE4-B050-4D26-A41B-9E5487562849}" srcOrd="1" destOrd="0" parTransId="{9A76CA53-D2C2-472F-8A79-E5A8F4EAFD8C}" sibTransId="{F2B15A05-770C-4F37-AB8C-BD319503960E}"/>
    <dgm:cxn modelId="{2F0987C6-6ACD-48F8-B9B7-CDD0C7A09D95}" type="presOf" srcId="{07A2D0EE-79D4-4229-B1FB-7DDE9FCC33FC}" destId="{FE136E24-E207-4A51-8012-91A3F16D639F}" srcOrd="0" destOrd="0" presId="urn:microsoft.com/office/officeart/2005/8/layout/vList2"/>
    <dgm:cxn modelId="{01F10902-A662-4FF7-9E47-D507B8947FF0}" type="presParOf" srcId="{34AEE5F2-F88A-4CB9-A940-DC0E9061BAF2}" destId="{D0DF0E17-994A-4EF7-A66E-168508F7951A}" srcOrd="0" destOrd="0" presId="urn:microsoft.com/office/officeart/2005/8/layout/vList2"/>
    <dgm:cxn modelId="{13CCDF37-CAE3-4298-8944-1F4E1D65D092}" type="presParOf" srcId="{34AEE5F2-F88A-4CB9-A940-DC0E9061BAF2}" destId="{8D2F1E7E-0778-4216-8DD2-1FF71FEFFA7C}" srcOrd="1" destOrd="0" presId="urn:microsoft.com/office/officeart/2005/8/layout/vList2"/>
    <dgm:cxn modelId="{E2615ACC-9A46-42EC-926D-B67D01A5326B}" type="presParOf" srcId="{34AEE5F2-F88A-4CB9-A940-DC0E9061BAF2}" destId="{68AA413F-2B37-420F-8F40-756323B9C122}" srcOrd="2" destOrd="0" presId="urn:microsoft.com/office/officeart/2005/8/layout/vList2"/>
    <dgm:cxn modelId="{0A323196-2739-4AC5-842B-C7F9B2C88B07}" type="presParOf" srcId="{34AEE5F2-F88A-4CB9-A940-DC0E9061BAF2}" destId="{F2F72205-7A17-4B75-86D8-258720AB3000}" srcOrd="3" destOrd="0" presId="urn:microsoft.com/office/officeart/2005/8/layout/vList2"/>
    <dgm:cxn modelId="{F2DFEABE-8D73-486A-8ECB-40C0F3CB6860}" type="presParOf" srcId="{34AEE5F2-F88A-4CB9-A940-DC0E9061BAF2}" destId="{3B80254D-A270-4773-BB96-E978AF6796E4}" srcOrd="4" destOrd="0" presId="urn:microsoft.com/office/officeart/2005/8/layout/vList2"/>
    <dgm:cxn modelId="{7706693C-B833-4C8B-A5CB-204EB3D39E3B}" type="presParOf" srcId="{34AEE5F2-F88A-4CB9-A940-DC0E9061BAF2}" destId="{C56552D5-7675-4E13-B91D-E9C17557E252}" srcOrd="5" destOrd="0" presId="urn:microsoft.com/office/officeart/2005/8/layout/vList2"/>
    <dgm:cxn modelId="{6BC0F634-85CD-484A-BDB7-8C827B15832A}" type="presParOf" srcId="{34AEE5F2-F88A-4CB9-A940-DC0E9061BAF2}" destId="{FE136E24-E207-4A51-8012-91A3F16D639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5371DE0-34EC-42D4-AC9B-B66632A7AF55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82A2B82-C079-49AB-A369-EE45739DF7D9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Product line pricing</a:t>
          </a:r>
          <a:endParaRPr lang="en-US" b="1" dirty="0">
            <a:solidFill>
              <a:schemeClr val="tx1"/>
            </a:solidFill>
          </a:endParaRPr>
        </a:p>
      </dgm:t>
    </dgm:pt>
    <dgm:pt modelId="{0ACBC9B6-5F86-4EDD-86F2-ED0341EAE3AA}" type="parTrans" cxnId="{72E0CDC7-9074-4F19-995A-1082F0E25F7B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CD85E8D3-DCA7-410D-B758-E65580E5131B}" type="sibTrans" cxnId="{72E0CDC7-9074-4F19-995A-1082F0E25F7B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156E0629-0FEC-41AC-8E40-6C8175D312B3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Optional- product pricing</a:t>
          </a:r>
          <a:endParaRPr lang="en-US" b="1" dirty="0">
            <a:solidFill>
              <a:schemeClr val="tx1"/>
            </a:solidFill>
          </a:endParaRPr>
        </a:p>
      </dgm:t>
    </dgm:pt>
    <dgm:pt modelId="{D49C7E4D-AE8D-4851-B8FA-393C4A2EA3DC}" type="parTrans" cxnId="{96CF6DE3-3C7E-417A-9A2B-1C343AEE2FA6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123DA7B4-FA38-4334-A820-2866A05F35C7}" type="sibTrans" cxnId="{96CF6DE3-3C7E-417A-9A2B-1C343AEE2FA6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D0D99A3D-9542-4EBA-B15B-D543FD995EB3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Captive- product pricing</a:t>
          </a:r>
          <a:endParaRPr lang="en-US" b="1" dirty="0">
            <a:solidFill>
              <a:schemeClr val="tx1"/>
            </a:solidFill>
          </a:endParaRPr>
        </a:p>
      </dgm:t>
    </dgm:pt>
    <dgm:pt modelId="{7F878F12-A112-48C2-9443-BF42FD8242E6}" type="parTrans" cxnId="{C3FE27F1-8794-494B-8C6F-240F91EDDE20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35B7FC83-6136-4707-AAC7-80A2A989894F}" type="sibTrans" cxnId="{C3FE27F1-8794-494B-8C6F-240F91EDDE20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C92B4E72-3FAF-4C45-8495-C4A618F4EC3D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By-product pricing</a:t>
          </a:r>
          <a:endParaRPr lang="en-US" b="1" dirty="0">
            <a:solidFill>
              <a:schemeClr val="tx1"/>
            </a:solidFill>
          </a:endParaRPr>
        </a:p>
      </dgm:t>
    </dgm:pt>
    <dgm:pt modelId="{9643B15F-909D-4610-9239-960B7F5FFF45}" type="parTrans" cxnId="{992719A8-A061-4994-A2BF-5C9841D9419A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F4B2BA87-31A6-4C52-807E-826242CB1976}" type="sibTrans" cxnId="{992719A8-A061-4994-A2BF-5C9841D9419A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7032B9DC-5C73-447E-A20D-34D967353FB0}">
      <dgm:prSet/>
      <dgm:spPr/>
      <dgm:t>
        <a:bodyPr/>
        <a:lstStyle/>
        <a:p>
          <a:pPr rtl="0"/>
          <a:r>
            <a:rPr lang="en-US" b="1" dirty="0" smtClean="0">
              <a:solidFill>
                <a:schemeClr val="tx1"/>
              </a:solidFill>
            </a:rPr>
            <a:t>Product bundle pricing</a:t>
          </a:r>
          <a:endParaRPr lang="en-US" b="1" dirty="0">
            <a:solidFill>
              <a:schemeClr val="tx1"/>
            </a:solidFill>
          </a:endParaRPr>
        </a:p>
      </dgm:t>
    </dgm:pt>
    <dgm:pt modelId="{AD14C660-58DD-4D5F-9846-51E538E56D00}" type="parTrans" cxnId="{7E571D3A-FAA9-4B74-A651-B651E1771064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CEEDBBAE-D117-40D7-A7A7-621FBA0B9A80}" type="sibTrans" cxnId="{7E571D3A-FAA9-4B74-A651-B651E1771064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74053AFE-9CAE-45CA-AA9B-4BAF98E7238A}" type="pres">
      <dgm:prSet presAssocID="{05371DE0-34EC-42D4-AC9B-B66632A7AF5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8F1BC43-E2C2-41F5-8A04-8F155ABB78EA}" type="pres">
      <dgm:prSet presAssocID="{E82A2B82-C079-49AB-A369-EE45739DF7D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57BBD1-771D-48B2-AE6F-FD8A0F8F0322}" type="pres">
      <dgm:prSet presAssocID="{CD85E8D3-DCA7-410D-B758-E65580E5131B}" presName="sibTrans" presStyleCnt="0"/>
      <dgm:spPr/>
      <dgm:t>
        <a:bodyPr/>
        <a:lstStyle/>
        <a:p>
          <a:endParaRPr lang="en-US"/>
        </a:p>
      </dgm:t>
    </dgm:pt>
    <dgm:pt modelId="{839FD2AA-CEEF-40A5-8046-FCD6066BF506}" type="pres">
      <dgm:prSet presAssocID="{156E0629-0FEC-41AC-8E40-6C8175D312B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F827CF-7FE2-47DA-AA3B-49D7F1126137}" type="pres">
      <dgm:prSet presAssocID="{123DA7B4-FA38-4334-A820-2866A05F35C7}" presName="sibTrans" presStyleCnt="0"/>
      <dgm:spPr/>
      <dgm:t>
        <a:bodyPr/>
        <a:lstStyle/>
        <a:p>
          <a:endParaRPr lang="en-US"/>
        </a:p>
      </dgm:t>
    </dgm:pt>
    <dgm:pt modelId="{878ACB6C-1438-453B-A80D-2E3CA7C15FA6}" type="pres">
      <dgm:prSet presAssocID="{D0D99A3D-9542-4EBA-B15B-D543FD995EB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A4EAA1-B9B6-4EC4-9D13-0DA8087EE003}" type="pres">
      <dgm:prSet presAssocID="{35B7FC83-6136-4707-AAC7-80A2A989894F}" presName="sibTrans" presStyleCnt="0"/>
      <dgm:spPr/>
      <dgm:t>
        <a:bodyPr/>
        <a:lstStyle/>
        <a:p>
          <a:endParaRPr lang="en-US"/>
        </a:p>
      </dgm:t>
    </dgm:pt>
    <dgm:pt modelId="{27B884BD-467D-4155-BA44-C7FC088B268F}" type="pres">
      <dgm:prSet presAssocID="{C92B4E72-3FAF-4C45-8495-C4A618F4EC3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2AAD4A-9C59-4C0A-92AE-42EC756374B2}" type="pres">
      <dgm:prSet presAssocID="{F4B2BA87-31A6-4C52-807E-826242CB1976}" presName="sibTrans" presStyleCnt="0"/>
      <dgm:spPr/>
      <dgm:t>
        <a:bodyPr/>
        <a:lstStyle/>
        <a:p>
          <a:endParaRPr lang="en-US"/>
        </a:p>
      </dgm:t>
    </dgm:pt>
    <dgm:pt modelId="{DD39166E-813B-4E8A-A1CC-5B72CA95288C}" type="pres">
      <dgm:prSet presAssocID="{7032B9DC-5C73-447E-A20D-34D967353FB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6CF6DE3-3C7E-417A-9A2B-1C343AEE2FA6}" srcId="{05371DE0-34EC-42D4-AC9B-B66632A7AF55}" destId="{156E0629-0FEC-41AC-8E40-6C8175D312B3}" srcOrd="1" destOrd="0" parTransId="{D49C7E4D-AE8D-4851-B8FA-393C4A2EA3DC}" sibTransId="{123DA7B4-FA38-4334-A820-2866A05F35C7}"/>
    <dgm:cxn modelId="{49AA54FE-A106-455E-87EC-AAEE456B2AD0}" type="presOf" srcId="{C92B4E72-3FAF-4C45-8495-C4A618F4EC3D}" destId="{27B884BD-467D-4155-BA44-C7FC088B268F}" srcOrd="0" destOrd="0" presId="urn:microsoft.com/office/officeart/2005/8/layout/default"/>
    <dgm:cxn modelId="{7E571D3A-FAA9-4B74-A651-B651E1771064}" srcId="{05371DE0-34EC-42D4-AC9B-B66632A7AF55}" destId="{7032B9DC-5C73-447E-A20D-34D967353FB0}" srcOrd="4" destOrd="0" parTransId="{AD14C660-58DD-4D5F-9846-51E538E56D00}" sibTransId="{CEEDBBAE-D117-40D7-A7A7-621FBA0B9A80}"/>
    <dgm:cxn modelId="{8D88D471-5C90-4ED6-B443-2F6787A910D9}" type="presOf" srcId="{156E0629-0FEC-41AC-8E40-6C8175D312B3}" destId="{839FD2AA-CEEF-40A5-8046-FCD6066BF506}" srcOrd="0" destOrd="0" presId="urn:microsoft.com/office/officeart/2005/8/layout/default"/>
    <dgm:cxn modelId="{FECD9C3B-C6CF-4172-B096-1EEBC5035F6E}" type="presOf" srcId="{E82A2B82-C079-49AB-A369-EE45739DF7D9}" destId="{88F1BC43-E2C2-41F5-8A04-8F155ABB78EA}" srcOrd="0" destOrd="0" presId="urn:microsoft.com/office/officeart/2005/8/layout/default"/>
    <dgm:cxn modelId="{992719A8-A061-4994-A2BF-5C9841D9419A}" srcId="{05371DE0-34EC-42D4-AC9B-B66632A7AF55}" destId="{C92B4E72-3FAF-4C45-8495-C4A618F4EC3D}" srcOrd="3" destOrd="0" parTransId="{9643B15F-909D-4610-9239-960B7F5FFF45}" sibTransId="{F4B2BA87-31A6-4C52-807E-826242CB1976}"/>
    <dgm:cxn modelId="{13AAD2EB-118A-4183-93A7-8F3EFE1E1674}" type="presOf" srcId="{05371DE0-34EC-42D4-AC9B-B66632A7AF55}" destId="{74053AFE-9CAE-45CA-AA9B-4BAF98E7238A}" srcOrd="0" destOrd="0" presId="urn:microsoft.com/office/officeart/2005/8/layout/default"/>
    <dgm:cxn modelId="{97DFA6F3-694D-4930-82D3-1CD9D0914769}" type="presOf" srcId="{D0D99A3D-9542-4EBA-B15B-D543FD995EB3}" destId="{878ACB6C-1438-453B-A80D-2E3CA7C15FA6}" srcOrd="0" destOrd="0" presId="urn:microsoft.com/office/officeart/2005/8/layout/default"/>
    <dgm:cxn modelId="{C3FE27F1-8794-494B-8C6F-240F91EDDE20}" srcId="{05371DE0-34EC-42D4-AC9B-B66632A7AF55}" destId="{D0D99A3D-9542-4EBA-B15B-D543FD995EB3}" srcOrd="2" destOrd="0" parTransId="{7F878F12-A112-48C2-9443-BF42FD8242E6}" sibTransId="{35B7FC83-6136-4707-AAC7-80A2A989894F}"/>
    <dgm:cxn modelId="{754EADC2-7013-436B-86AD-E6E8660751F5}" type="presOf" srcId="{7032B9DC-5C73-447E-A20D-34D967353FB0}" destId="{DD39166E-813B-4E8A-A1CC-5B72CA95288C}" srcOrd="0" destOrd="0" presId="urn:microsoft.com/office/officeart/2005/8/layout/default"/>
    <dgm:cxn modelId="{72E0CDC7-9074-4F19-995A-1082F0E25F7B}" srcId="{05371DE0-34EC-42D4-AC9B-B66632A7AF55}" destId="{E82A2B82-C079-49AB-A369-EE45739DF7D9}" srcOrd="0" destOrd="0" parTransId="{0ACBC9B6-5F86-4EDD-86F2-ED0341EAE3AA}" sibTransId="{CD85E8D3-DCA7-410D-B758-E65580E5131B}"/>
    <dgm:cxn modelId="{C3A94D0A-08E0-4573-B1A4-73EA6836C78D}" type="presParOf" srcId="{74053AFE-9CAE-45CA-AA9B-4BAF98E7238A}" destId="{88F1BC43-E2C2-41F5-8A04-8F155ABB78EA}" srcOrd="0" destOrd="0" presId="urn:microsoft.com/office/officeart/2005/8/layout/default"/>
    <dgm:cxn modelId="{6B7F3EE5-24BB-4B29-A0AB-FD247A1D5666}" type="presParOf" srcId="{74053AFE-9CAE-45CA-AA9B-4BAF98E7238A}" destId="{6C57BBD1-771D-48B2-AE6F-FD8A0F8F0322}" srcOrd="1" destOrd="0" presId="urn:microsoft.com/office/officeart/2005/8/layout/default"/>
    <dgm:cxn modelId="{C33056CF-AC3D-4720-B577-96DC803C75CB}" type="presParOf" srcId="{74053AFE-9CAE-45CA-AA9B-4BAF98E7238A}" destId="{839FD2AA-CEEF-40A5-8046-FCD6066BF506}" srcOrd="2" destOrd="0" presId="urn:microsoft.com/office/officeart/2005/8/layout/default"/>
    <dgm:cxn modelId="{2DB922E3-786A-4F56-BFFC-BD19E55DB15C}" type="presParOf" srcId="{74053AFE-9CAE-45CA-AA9B-4BAF98E7238A}" destId="{B2F827CF-7FE2-47DA-AA3B-49D7F1126137}" srcOrd="3" destOrd="0" presId="urn:microsoft.com/office/officeart/2005/8/layout/default"/>
    <dgm:cxn modelId="{6BFC4709-B0DD-4C06-AA2F-C52DF2CBD1F5}" type="presParOf" srcId="{74053AFE-9CAE-45CA-AA9B-4BAF98E7238A}" destId="{878ACB6C-1438-453B-A80D-2E3CA7C15FA6}" srcOrd="4" destOrd="0" presId="urn:microsoft.com/office/officeart/2005/8/layout/default"/>
    <dgm:cxn modelId="{484FE52C-D490-493C-A72B-D6DB273059E9}" type="presParOf" srcId="{74053AFE-9CAE-45CA-AA9B-4BAF98E7238A}" destId="{B6A4EAA1-B9B6-4EC4-9D13-0DA8087EE003}" srcOrd="5" destOrd="0" presId="urn:microsoft.com/office/officeart/2005/8/layout/default"/>
    <dgm:cxn modelId="{BE0DCFCA-D67B-4D17-A3E0-A0385F5969B6}" type="presParOf" srcId="{74053AFE-9CAE-45CA-AA9B-4BAF98E7238A}" destId="{27B884BD-467D-4155-BA44-C7FC088B268F}" srcOrd="6" destOrd="0" presId="urn:microsoft.com/office/officeart/2005/8/layout/default"/>
    <dgm:cxn modelId="{807F7B67-4638-46C6-8092-82D72D7B9FFC}" type="presParOf" srcId="{74053AFE-9CAE-45CA-AA9B-4BAF98E7238A}" destId="{A52AAD4A-9C59-4C0A-92AE-42EC756374B2}" srcOrd="7" destOrd="0" presId="urn:microsoft.com/office/officeart/2005/8/layout/default"/>
    <dgm:cxn modelId="{3858FB30-ADDA-4618-B1E2-CFA2FB8CD5A9}" type="presParOf" srcId="{74053AFE-9CAE-45CA-AA9B-4BAF98E7238A}" destId="{DD39166E-813B-4E8A-A1CC-5B72CA95288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82D7A3F-CA9E-49F0-9CE9-1F0A0EB0436E}">
      <dsp:nvSpPr>
        <dsp:cNvPr id="0" name=""/>
        <dsp:cNvSpPr/>
      </dsp:nvSpPr>
      <dsp:spPr>
        <a:xfrm>
          <a:off x="0" y="0"/>
          <a:ext cx="6248400" cy="8611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Pure competition</a:t>
          </a:r>
          <a:endParaRPr lang="en-US" sz="3200" b="1" kern="1200" dirty="0"/>
        </a:p>
      </dsp:txBody>
      <dsp:txXfrm>
        <a:off x="0" y="0"/>
        <a:ext cx="6248400" cy="861120"/>
      </dsp:txXfrm>
    </dsp:sp>
    <dsp:sp modelId="{092B133D-BEE3-439C-A3A0-95D08B50D0C1}">
      <dsp:nvSpPr>
        <dsp:cNvPr id="0" name=""/>
        <dsp:cNvSpPr/>
      </dsp:nvSpPr>
      <dsp:spPr>
        <a:xfrm>
          <a:off x="0" y="1020502"/>
          <a:ext cx="6248400" cy="8611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Monopolistic competition</a:t>
          </a:r>
          <a:endParaRPr lang="en-US" sz="3200" b="1" kern="1200" dirty="0"/>
        </a:p>
      </dsp:txBody>
      <dsp:txXfrm>
        <a:off x="0" y="1020502"/>
        <a:ext cx="6248400" cy="861120"/>
      </dsp:txXfrm>
    </dsp:sp>
    <dsp:sp modelId="{8CBBC105-5472-4E11-B464-BF020AAF03CD}">
      <dsp:nvSpPr>
        <dsp:cNvPr id="0" name=""/>
        <dsp:cNvSpPr/>
      </dsp:nvSpPr>
      <dsp:spPr>
        <a:xfrm>
          <a:off x="0" y="2014102"/>
          <a:ext cx="6248400" cy="8611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Oligopolistic competition</a:t>
          </a:r>
          <a:endParaRPr lang="en-US" sz="3200" b="1" kern="1200" dirty="0"/>
        </a:p>
      </dsp:txBody>
      <dsp:txXfrm>
        <a:off x="0" y="2014102"/>
        <a:ext cx="6248400" cy="861120"/>
      </dsp:txXfrm>
    </dsp:sp>
    <dsp:sp modelId="{2198CC07-3446-42FE-A7C6-62259D8CE85C}">
      <dsp:nvSpPr>
        <dsp:cNvPr id="0" name=""/>
        <dsp:cNvSpPr/>
      </dsp:nvSpPr>
      <dsp:spPr>
        <a:xfrm>
          <a:off x="0" y="3007702"/>
          <a:ext cx="6248400" cy="8611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Pure monopoly</a:t>
          </a:r>
          <a:endParaRPr lang="en-US" sz="3200" b="1" kern="1200" dirty="0"/>
        </a:p>
      </dsp:txBody>
      <dsp:txXfrm>
        <a:off x="0" y="3007702"/>
        <a:ext cx="6248400" cy="86112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94547-6E35-4879-8A7F-29439A51C2ED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FAFD42-B094-4E3C-92BE-1209DCB65F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D84732B-A87A-4173-B93D-C7655A435D9D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549B2C4-6F18-4E19-B6F8-7B51B6A9C33B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549B2C4-6F18-4E19-B6F8-7B51B6A9C33B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549B2C4-6F18-4E19-B6F8-7B51B6A9C33B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1DC34F1-A0B7-47EA-BEEC-1F49A680E60F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1DC34F1-A0B7-47EA-BEEC-1F49A680E60F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1DC34F1-A0B7-47EA-BEEC-1F49A680E60F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1DC34F1-A0B7-47EA-BEEC-1F49A680E60F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1DC34F1-A0B7-47EA-BEEC-1F49A680E60F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1DC34F1-A0B7-47EA-BEEC-1F49A680E60F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1DC34F1-A0B7-47EA-BEEC-1F49A680E60F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BEF8-640A-4607-A2C0-4367FFDBF64C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5A34-95B3-4C12-96AF-FCAFC65491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BEF8-640A-4607-A2C0-4367FFDBF64C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5A34-95B3-4C12-96AF-FCAFC65491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BEF8-640A-4607-A2C0-4367FFDBF64C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5A34-95B3-4C12-96AF-FCAFC65491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BEF8-640A-4607-A2C0-4367FFDBF64C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5A34-95B3-4C12-96AF-FCAFC65491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BEF8-640A-4607-A2C0-4367FFDBF64C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5A34-95B3-4C12-96AF-FCAFC65491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BEF8-640A-4607-A2C0-4367FFDBF64C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5A34-95B3-4C12-96AF-FCAFC65491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BEF8-640A-4607-A2C0-4367FFDBF64C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5A34-95B3-4C12-96AF-FCAFC65491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BEF8-640A-4607-A2C0-4367FFDBF64C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5A34-95B3-4C12-96AF-FCAFC65491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BEF8-640A-4607-A2C0-4367FFDBF64C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5A34-95B3-4C12-96AF-FCAFC65491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BEF8-640A-4607-A2C0-4367FFDBF64C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5A34-95B3-4C12-96AF-FCAFC65491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BEF8-640A-4607-A2C0-4367FFDBF64C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5A34-95B3-4C12-96AF-FCAFC65491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>
            <a:lvl1pPr>
              <a:lnSpc>
                <a:spcPts val="3600"/>
              </a:lnSpc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0" y="1371600"/>
            <a:ext cx="7162800" cy="381000"/>
          </a:xfrm>
        </p:spPr>
        <p:txBody>
          <a:bodyPr/>
          <a:lstStyle>
            <a:lvl1pPr algn="ctr">
              <a:buNone/>
              <a:defRPr sz="2800" b="1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69BEF8-640A-4607-A2C0-4367FFDBF64C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05A34-95B3-4C12-96AF-FCAFC654910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152400"/>
            <a:ext cx="8610600" cy="647700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Chapter 10</a:t>
            </a: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r>
              <a:rPr lang="en-US" sz="4400" b="1" dirty="0" smtClean="0">
                <a:latin typeface="Calibri" charset="0"/>
              </a:rPr>
              <a:t>Pricing: </a:t>
            </a:r>
          </a:p>
          <a:p>
            <a:pPr algn="ctr"/>
            <a:r>
              <a:rPr lang="en-US" sz="4400" b="1" dirty="0" smtClean="0">
                <a:latin typeface="Calibri" charset="0"/>
              </a:rPr>
              <a:t>Understanding and Capturing </a:t>
            </a:r>
          </a:p>
          <a:p>
            <a:pPr algn="ctr"/>
            <a:r>
              <a:rPr lang="en-US" sz="4400" b="1" dirty="0" smtClean="0">
                <a:latin typeface="Calibri" charset="0"/>
              </a:rPr>
              <a:t>Customer Value</a:t>
            </a:r>
            <a:endParaRPr lang="en-US" sz="4000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Topics to Cover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762000" y="2483989"/>
            <a:ext cx="7924800" cy="107721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charset="0"/>
              </a:rPr>
              <a:t>Other Internal and External Considerations Affecting Price Decisions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Considerations in Setting Price</a:t>
            </a:r>
          </a:p>
        </p:txBody>
      </p:sp>
      <p:pic>
        <p:nvPicPr>
          <p:cNvPr id="62467" name="Picture 5" descr="fig10_01w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4415" y="2667000"/>
            <a:ext cx="919841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609600" y="1371600"/>
            <a:ext cx="7924800" cy="9144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Other Internal and External Considerations Affecting Price Decisions</a:t>
            </a:r>
          </a:p>
          <a:p>
            <a:endParaRPr lang="en-US" sz="2800" b="1" dirty="0" smtClean="0"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286000"/>
            <a:ext cx="7696200" cy="4114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Customer perceptions of value set the upper limit for prices, and costs set the lower limit</a:t>
            </a:r>
          </a:p>
          <a:p>
            <a:pPr>
              <a:lnSpc>
                <a:spcPct val="80000"/>
              </a:lnSpc>
            </a:pPr>
            <a:r>
              <a:rPr lang="en-US" dirty="0" smtClean="0">
                <a:latin typeface="Calibri" charset="0"/>
              </a:rPr>
              <a:t>Companies must consider internal and external factors when setting prices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609600" y="1371600"/>
            <a:ext cx="7924800" cy="9144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Other Internal and External Considerations Affecting Price Decisions</a:t>
            </a:r>
          </a:p>
          <a:p>
            <a:endParaRPr lang="en-US" sz="2800" b="1" dirty="0" smtClean="0"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286000"/>
            <a:ext cx="7924800" cy="4114800"/>
          </a:xfrm>
        </p:spPr>
        <p:txBody>
          <a:bodyPr>
            <a:normAutofit/>
          </a:bodyPr>
          <a:lstStyle/>
          <a:p>
            <a:pPr marL="533400" indent="-533400" algn="ctr"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Target costing</a:t>
            </a:r>
            <a:r>
              <a:rPr lang="en-US" dirty="0" smtClean="0">
                <a:latin typeface="Calibri" charset="0"/>
              </a:rPr>
              <a:t> starts with an ideal selling price based on consumer value considerations and then targets costs that will ensure that the price is met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609600" y="1371600"/>
            <a:ext cx="7924800" cy="12954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Other Internal and External Considerations Affecting Price Decisions</a:t>
            </a:r>
          </a:p>
          <a:p>
            <a:pPr algn="ctr"/>
            <a:r>
              <a:rPr lang="en-US" sz="2800" dirty="0" smtClean="0">
                <a:latin typeface="Calibri" charset="0"/>
              </a:rPr>
              <a:t>The Market and Demand</a:t>
            </a:r>
          </a:p>
          <a:p>
            <a:endParaRPr lang="en-US" sz="2800" b="1" dirty="0" smtClean="0"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286000"/>
            <a:ext cx="7924800" cy="4114800"/>
          </a:xfrm>
        </p:spPr>
        <p:txBody>
          <a:bodyPr>
            <a:normAutofit/>
          </a:bodyPr>
          <a:lstStyle/>
          <a:p>
            <a:endParaRPr lang="en-US" dirty="0" smtClean="0">
              <a:latin typeface="Calibri" charset="0"/>
            </a:endParaRPr>
          </a:p>
          <a:p>
            <a:endParaRPr lang="en-US" dirty="0" smtClean="0">
              <a:latin typeface="Calibri" charset="0"/>
            </a:endParaRPr>
          </a:p>
          <a:p>
            <a:pPr>
              <a:buNone/>
            </a:pPr>
            <a:r>
              <a:rPr lang="en-US" dirty="0" smtClean="0">
                <a:latin typeface="Calibri" charset="0"/>
              </a:rPr>
              <a:t>Before setting prices, the marketer must understand the relationship between price and demand for its products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609600" y="1371600"/>
            <a:ext cx="7924800" cy="12954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Other Internal and External Considerations Affecting Price Decisions</a:t>
            </a:r>
          </a:p>
          <a:p>
            <a:pPr algn="ctr"/>
            <a:r>
              <a:rPr lang="en-US" sz="2800" dirty="0" smtClean="0">
                <a:latin typeface="Calibri" charset="0"/>
              </a:rPr>
              <a:t>Competition</a:t>
            </a:r>
          </a:p>
          <a:p>
            <a:endParaRPr lang="en-US" sz="2800" b="1" dirty="0" smtClean="0">
              <a:latin typeface="Calibri" charset="0"/>
            </a:endParaRPr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1371600" y="2809874"/>
          <a:ext cx="6248400" cy="3895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609600" y="1371600"/>
            <a:ext cx="7924800" cy="12954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Other Internal and External Considerations Affecting Price Decisions</a:t>
            </a:r>
          </a:p>
          <a:p>
            <a:pPr algn="ctr"/>
            <a:r>
              <a:rPr lang="en-US" sz="2800" dirty="0" smtClean="0">
                <a:latin typeface="Calibri" charset="0"/>
              </a:rPr>
              <a:t>Competition</a:t>
            </a:r>
          </a:p>
          <a:p>
            <a:endParaRPr lang="en-US" sz="2800" b="1" dirty="0" smtClean="0"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895600"/>
            <a:ext cx="8686800" cy="36576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charset="0"/>
              </a:rPr>
              <a:t>Under </a:t>
            </a:r>
            <a:r>
              <a:rPr lang="en-US" b="1" dirty="0" smtClean="0">
                <a:latin typeface="Calibri" charset="0"/>
              </a:rPr>
              <a:t>pure competition</a:t>
            </a:r>
            <a:r>
              <a:rPr lang="en-US" dirty="0" smtClean="0">
                <a:latin typeface="Calibri" charset="0"/>
              </a:rPr>
              <a:t>, the market consists of many buyers and sellers trading in a uniform commodity such as wheat, copper, financial services etc. </a:t>
            </a:r>
          </a:p>
          <a:p>
            <a:r>
              <a:rPr lang="en-US" dirty="0" smtClean="0">
                <a:latin typeface="Calibri" charset="0"/>
              </a:rPr>
              <a:t>No single buyer or seller has much effect on the going market price.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609600" y="1371600"/>
            <a:ext cx="7924800" cy="12954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Other Internal and External Considerations Affecting Price Decisions</a:t>
            </a:r>
          </a:p>
          <a:p>
            <a:pPr algn="ctr"/>
            <a:r>
              <a:rPr lang="en-US" sz="2800" dirty="0" smtClean="0">
                <a:latin typeface="Calibri" charset="0"/>
              </a:rPr>
              <a:t>Competition</a:t>
            </a:r>
          </a:p>
          <a:p>
            <a:endParaRPr lang="en-US" sz="2800" b="1" dirty="0" smtClean="0"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895600"/>
            <a:ext cx="8686800" cy="36576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charset="0"/>
              </a:rPr>
              <a:t>Under </a:t>
            </a:r>
            <a:r>
              <a:rPr lang="en-US" b="1" dirty="0" smtClean="0">
                <a:latin typeface="Calibri" charset="0"/>
              </a:rPr>
              <a:t>monopolistic competition</a:t>
            </a:r>
            <a:r>
              <a:rPr lang="en-US" dirty="0" smtClean="0">
                <a:latin typeface="Calibri" charset="0"/>
              </a:rPr>
              <a:t>, the market consists of many buyers and sellers who trade over a range of prices rather than a single market price. </a:t>
            </a:r>
          </a:p>
          <a:p>
            <a:r>
              <a:rPr lang="en-US" dirty="0" smtClean="0">
                <a:latin typeface="Calibri" charset="0"/>
              </a:rPr>
              <a:t>A range of prices occurs because sellers can differentiate their offers to buyers.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609600" y="1371600"/>
            <a:ext cx="7924800" cy="12954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Other Internal and External Considerations Affecting Price Decisions</a:t>
            </a:r>
          </a:p>
          <a:p>
            <a:pPr algn="ctr"/>
            <a:r>
              <a:rPr lang="en-US" sz="2800" dirty="0" smtClean="0">
                <a:latin typeface="Calibri" charset="0"/>
              </a:rPr>
              <a:t>Competition</a:t>
            </a:r>
          </a:p>
          <a:p>
            <a:endParaRPr lang="en-US" sz="2800" b="1" dirty="0" smtClean="0"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895600"/>
            <a:ext cx="8686800" cy="36576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charset="0"/>
              </a:rPr>
              <a:t>Under </a:t>
            </a:r>
            <a:r>
              <a:rPr lang="en-US" b="1" dirty="0" smtClean="0">
                <a:latin typeface="Calibri" charset="0"/>
              </a:rPr>
              <a:t>oligopolistic competition</a:t>
            </a:r>
            <a:r>
              <a:rPr lang="en-US" dirty="0" smtClean="0">
                <a:latin typeface="Calibri" charset="0"/>
              </a:rPr>
              <a:t>, the market consists of a few sellers who are highly sensitive to each other’s pricing and marketing strategies. </a:t>
            </a:r>
          </a:p>
          <a:p>
            <a:r>
              <a:rPr lang="en-US" dirty="0" smtClean="0">
                <a:latin typeface="Calibri" charset="0"/>
              </a:rPr>
              <a:t>The product can be uniform or non-uniform. </a:t>
            </a:r>
          </a:p>
          <a:p>
            <a:r>
              <a:rPr lang="en-US" dirty="0" smtClean="0">
                <a:latin typeface="Calibri" charset="0"/>
              </a:rPr>
              <a:t>There are few sellers because it is difficult for new sellers to enter the market.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609600" y="1371600"/>
            <a:ext cx="7924800" cy="12954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Other Internal and External Considerations Affecting Price Decisions</a:t>
            </a:r>
          </a:p>
          <a:p>
            <a:pPr algn="ctr"/>
            <a:r>
              <a:rPr lang="en-US" sz="2800" dirty="0" smtClean="0">
                <a:latin typeface="Calibri" charset="0"/>
              </a:rPr>
              <a:t>Competition</a:t>
            </a:r>
          </a:p>
          <a:p>
            <a:endParaRPr lang="en-US" sz="2800" b="1" dirty="0" smtClean="0"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895600"/>
            <a:ext cx="8686800" cy="36576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charset="0"/>
              </a:rPr>
              <a:t>Under </a:t>
            </a:r>
            <a:r>
              <a:rPr lang="en-US" b="1" dirty="0" smtClean="0">
                <a:latin typeface="Calibri" charset="0"/>
              </a:rPr>
              <a:t>pure monopoly</a:t>
            </a:r>
            <a:r>
              <a:rPr lang="en-US" dirty="0" smtClean="0">
                <a:latin typeface="Calibri" charset="0"/>
              </a:rPr>
              <a:t>, the market consists of one seller. </a:t>
            </a:r>
          </a:p>
          <a:p>
            <a:r>
              <a:rPr lang="en-US" dirty="0" smtClean="0">
                <a:latin typeface="Calibri" charset="0"/>
              </a:rPr>
              <a:t>The seller may be a government monopoly, a private regulated monopoly, or a private non-regulated monopoly.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609600" y="1371600"/>
            <a:ext cx="7924800" cy="12954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Other Internal and External Considerations Affecting Price Decisions</a:t>
            </a:r>
          </a:p>
          <a:p>
            <a:pPr algn="ctr"/>
            <a:r>
              <a:rPr lang="en-US" sz="2800" dirty="0" smtClean="0">
                <a:latin typeface="Calibri" charset="0"/>
              </a:rPr>
              <a:t>Demand Curve</a:t>
            </a:r>
          </a:p>
          <a:p>
            <a:endParaRPr lang="en-US" sz="2800" b="1" dirty="0" smtClean="0"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895600"/>
            <a:ext cx="8686800" cy="3657600"/>
          </a:xfrm>
        </p:spPr>
        <p:txBody>
          <a:bodyPr>
            <a:normAutofit fontScale="92500"/>
          </a:bodyPr>
          <a:lstStyle/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The demand curve </a:t>
            </a:r>
            <a:r>
              <a:rPr lang="en-US" dirty="0" smtClean="0">
                <a:latin typeface="Calibri" charset="0"/>
              </a:rPr>
              <a:t>shows the number of units the market will buy in a given period at different prices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Normally, demand and price are inversely related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Higher price = lower demand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For prestige (luxury) goods, higher price can equal higher demand when consumers perceive higher prices as higher quality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609600" y="1371600"/>
            <a:ext cx="7924800" cy="12954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Other Internal and External Considerations Affecting Price Decisions</a:t>
            </a:r>
          </a:p>
          <a:p>
            <a:pPr algn="ctr"/>
            <a:r>
              <a:rPr lang="en-US" sz="2800" dirty="0" smtClean="0">
                <a:latin typeface="Calibri" charset="0"/>
              </a:rPr>
              <a:t>Demand Curve</a:t>
            </a:r>
          </a:p>
          <a:p>
            <a:endParaRPr lang="en-US" sz="2800" b="1" dirty="0" smtClean="0"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743200"/>
            <a:ext cx="8686800" cy="4114800"/>
          </a:xfrm>
        </p:spPr>
        <p:txBody>
          <a:bodyPr>
            <a:normAutofit/>
          </a:bodyPr>
          <a:lstStyle/>
          <a:p>
            <a:pPr marL="533400" indent="-533400">
              <a:lnSpc>
                <a:spcPct val="80000"/>
              </a:lnSpc>
              <a:buFontTx/>
              <a:buNone/>
            </a:pPr>
            <a:r>
              <a:rPr lang="en-US" sz="2800" b="1" dirty="0" smtClean="0">
                <a:latin typeface="Calibri" charset="0"/>
              </a:rPr>
              <a:t>Price elasticity of demand</a:t>
            </a:r>
            <a:r>
              <a:rPr lang="en-US" sz="2800" dirty="0" smtClean="0">
                <a:latin typeface="Calibri" charset="0"/>
              </a:rPr>
              <a:t> illustrates the response of demand to a change in price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endParaRPr lang="en-US" sz="2400" dirty="0" smtClean="0">
              <a:latin typeface="Calibri" charset="0"/>
            </a:endParaRPr>
          </a:p>
          <a:p>
            <a:pPr marL="914400" lvl="1" indent="-457200">
              <a:lnSpc>
                <a:spcPct val="80000"/>
              </a:lnSpc>
              <a:buFontTx/>
              <a:buNone/>
            </a:pPr>
            <a:r>
              <a:rPr lang="en-US" sz="2400" b="1" dirty="0" smtClean="0">
                <a:latin typeface="Calibri" charset="0"/>
              </a:rPr>
              <a:t>Inelastic demand</a:t>
            </a:r>
            <a:r>
              <a:rPr lang="en-US" sz="2400" dirty="0" smtClean="0">
                <a:latin typeface="Calibri" charset="0"/>
              </a:rPr>
              <a:t> occurs when demand hardly changes when there is a small change in price </a:t>
            </a:r>
          </a:p>
          <a:p>
            <a:pPr marL="914400" lvl="1" indent="-457200">
              <a:lnSpc>
                <a:spcPct val="80000"/>
              </a:lnSpc>
              <a:buFontTx/>
              <a:buNone/>
            </a:pPr>
            <a:endParaRPr lang="en-US" sz="2400" dirty="0" smtClean="0">
              <a:latin typeface="Calibri" charset="0"/>
            </a:endParaRPr>
          </a:p>
          <a:p>
            <a:pPr marL="914400" lvl="1" indent="-457200">
              <a:lnSpc>
                <a:spcPct val="80000"/>
              </a:lnSpc>
              <a:buFontTx/>
              <a:buNone/>
            </a:pPr>
            <a:r>
              <a:rPr lang="en-US" sz="2400" b="1" dirty="0" smtClean="0">
                <a:latin typeface="Calibri" charset="0"/>
              </a:rPr>
              <a:t>Elastic demand</a:t>
            </a:r>
            <a:r>
              <a:rPr lang="en-US" sz="2400" dirty="0" smtClean="0">
                <a:latin typeface="Calibri" charset="0"/>
              </a:rPr>
              <a:t> occurs when demand changes greatly for a small change in price</a:t>
            </a:r>
            <a:endParaRPr lang="en-US" sz="2000" dirty="0" smtClean="0">
              <a:latin typeface="Calibri" charset="0"/>
            </a:endParaRPr>
          </a:p>
          <a:p>
            <a:pPr marL="914400" lvl="1" indent="-457200">
              <a:lnSpc>
                <a:spcPct val="80000"/>
              </a:lnSpc>
              <a:buFontTx/>
              <a:buNone/>
            </a:pPr>
            <a:endParaRPr lang="en-US" sz="2000" dirty="0" smtClean="0">
              <a:latin typeface="Calibri" charset="0"/>
            </a:endParaRP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en-US" sz="2800" b="1" dirty="0" smtClean="0">
                <a:latin typeface="Calibri" charset="0"/>
              </a:rPr>
              <a:t>Price elasticity of demand </a:t>
            </a:r>
            <a:r>
              <a:rPr lang="en-US" sz="2800" dirty="0" smtClean="0">
                <a:latin typeface="Calibri" charset="0"/>
              </a:rPr>
              <a:t>= </a:t>
            </a:r>
            <a:r>
              <a:rPr lang="en-US" sz="2800" u="sng" dirty="0" smtClean="0">
                <a:latin typeface="Calibri" charset="0"/>
              </a:rPr>
              <a:t>% change in quantity demand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en-US" sz="2800" dirty="0" smtClean="0">
                <a:latin typeface="Calibri" charset="0"/>
              </a:rPr>
              <a:t>                                                    % change in price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609600" y="1371600"/>
            <a:ext cx="7924800" cy="12954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Other Internal and External Considerations Affecting Price Decisions</a:t>
            </a:r>
          </a:p>
          <a:p>
            <a:pPr algn="ctr"/>
            <a:r>
              <a:rPr lang="en-US" sz="2800" dirty="0" smtClean="0">
                <a:latin typeface="Calibri" charset="0"/>
              </a:rPr>
              <a:t>Competitor’s Strategies </a:t>
            </a:r>
          </a:p>
          <a:p>
            <a:endParaRPr lang="en-US" sz="2800" b="1" dirty="0" smtClean="0"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3276600"/>
            <a:ext cx="8077200" cy="32766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charset="0"/>
              </a:rPr>
              <a:t>Comparison of offering in terms of customer value</a:t>
            </a:r>
          </a:p>
          <a:p>
            <a:r>
              <a:rPr lang="en-US" dirty="0" smtClean="0">
                <a:latin typeface="Calibri" charset="0"/>
              </a:rPr>
              <a:t>Strength of competitors</a:t>
            </a:r>
          </a:p>
          <a:p>
            <a:r>
              <a:rPr lang="en-US" dirty="0" smtClean="0">
                <a:latin typeface="Calibri" charset="0"/>
              </a:rPr>
              <a:t>Competition pricing strategies</a:t>
            </a:r>
          </a:p>
          <a:p>
            <a:r>
              <a:rPr lang="en-US" dirty="0" smtClean="0">
                <a:latin typeface="Calibri" charset="0"/>
              </a:rPr>
              <a:t>Customer price sensitivity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609600" y="1371600"/>
            <a:ext cx="7924800" cy="12954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Other Internal and External Considerations Affecting Price Decisions</a:t>
            </a:r>
          </a:p>
          <a:p>
            <a:pPr algn="ctr"/>
            <a:r>
              <a:rPr lang="en-US" sz="2800" dirty="0" smtClean="0">
                <a:latin typeface="Calibri" charset="0"/>
              </a:rPr>
              <a:t> </a:t>
            </a:r>
          </a:p>
          <a:p>
            <a:endParaRPr lang="en-US" sz="2800" b="1" dirty="0" smtClean="0">
              <a:latin typeface="Calibri" charset="0"/>
            </a:endParaRPr>
          </a:p>
        </p:txBody>
      </p:sp>
      <p:graphicFrame>
        <p:nvGraphicFramePr>
          <p:cNvPr id="5" name="Content Placeholder 7"/>
          <p:cNvGraphicFramePr>
            <a:graphicFrameLocks noGrp="1"/>
          </p:cNvGraphicFramePr>
          <p:nvPr>
            <p:ph idx="1"/>
          </p:nvPr>
        </p:nvGraphicFramePr>
        <p:xfrm>
          <a:off x="533400" y="2819400"/>
          <a:ext cx="80010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609600" y="1371600"/>
            <a:ext cx="7924800" cy="12954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Other Internal and External Considerations Affecting Price Decisions</a:t>
            </a:r>
          </a:p>
          <a:p>
            <a:pPr algn="ctr"/>
            <a:r>
              <a:rPr lang="en-US" sz="2800" dirty="0" smtClean="0">
                <a:latin typeface="Calibri" charset="0"/>
              </a:rPr>
              <a:t> </a:t>
            </a:r>
          </a:p>
          <a:p>
            <a:endParaRPr lang="en-US" sz="2800" b="1" dirty="0" smtClean="0">
              <a:latin typeface="Calibri" charset="0"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514600"/>
            <a:ext cx="8077200" cy="40386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 charset="0"/>
              </a:rPr>
              <a:t>Economic conditions </a:t>
            </a:r>
            <a:r>
              <a:rPr lang="en-US" dirty="0" smtClean="0">
                <a:latin typeface="Calibri" charset="0"/>
              </a:rPr>
              <a:t>such as boom or recession, inflation, and interest rates affect pricing decisions because they affect both consumer perceptions of the product’s price and value and the costs of producing a product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609600" y="1371600"/>
            <a:ext cx="7924800" cy="12954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ctr"/>
            <a:r>
              <a:rPr lang="en-US" sz="2800" b="1" dirty="0" smtClean="0">
                <a:latin typeface="Calibri" charset="0"/>
              </a:rPr>
              <a:t>Other Internal and External Considerations Affecting Price Decisions</a:t>
            </a:r>
          </a:p>
          <a:p>
            <a:pPr algn="ctr"/>
            <a:r>
              <a:rPr lang="en-US" sz="2800" dirty="0" smtClean="0">
                <a:latin typeface="Calibri" charset="0"/>
              </a:rPr>
              <a:t> </a:t>
            </a:r>
          </a:p>
          <a:p>
            <a:endParaRPr lang="en-US" sz="2800" b="1" dirty="0" smtClean="0">
              <a:latin typeface="Calibri" charset="0"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514600"/>
            <a:ext cx="8077200" cy="40386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Calibri" charset="0"/>
              </a:rPr>
              <a:t>The company should set prices that give </a:t>
            </a:r>
            <a:r>
              <a:rPr lang="en-US" b="1" dirty="0" smtClean="0">
                <a:latin typeface="Calibri" charset="0"/>
              </a:rPr>
              <a:t>resellers </a:t>
            </a:r>
            <a:r>
              <a:rPr lang="en-US" dirty="0" smtClean="0">
                <a:latin typeface="Calibri" charset="0"/>
              </a:rPr>
              <a:t>a fair profit, encourage their support, and help them to sell the product effectively. </a:t>
            </a:r>
          </a:p>
          <a:p>
            <a:r>
              <a:rPr lang="en-US" b="1" dirty="0" smtClean="0">
                <a:latin typeface="Calibri" charset="0"/>
              </a:rPr>
              <a:t>Government </a:t>
            </a:r>
            <a:r>
              <a:rPr lang="en-US" dirty="0" smtClean="0">
                <a:latin typeface="Calibri" charset="0"/>
              </a:rPr>
              <a:t>is also an important external influence on pricing decisions. </a:t>
            </a:r>
          </a:p>
          <a:p>
            <a:r>
              <a:rPr lang="en-US" dirty="0" smtClean="0">
                <a:latin typeface="Calibri" charset="0"/>
              </a:rPr>
              <a:t>Social-concerns need to be taken into consideration when setting prices.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290691"/>
            <a:ext cx="8610600" cy="618630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Chapter 11</a:t>
            </a: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4400" b="1" dirty="0" smtClean="0">
              <a:latin typeface="Calibri" charset="0"/>
            </a:endParaRPr>
          </a:p>
          <a:p>
            <a:pPr algn="ctr"/>
            <a:r>
              <a:rPr lang="en-US" sz="4400" b="1" dirty="0" smtClean="0">
                <a:latin typeface="Calibri" charset="0"/>
              </a:rPr>
              <a:t>Pricing Strategies</a:t>
            </a:r>
          </a:p>
          <a:p>
            <a:pPr algn="ctr"/>
            <a:endParaRPr lang="en-US" sz="4000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Topics to Cover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762000" y="2483989"/>
            <a:ext cx="7924800" cy="235756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charset="0"/>
              </a:rPr>
              <a:t>New-Product Pricing Strategies</a:t>
            </a:r>
          </a:p>
          <a:p>
            <a:r>
              <a:rPr lang="en-US" dirty="0" smtClean="0">
                <a:latin typeface="Calibri" charset="0"/>
              </a:rPr>
              <a:t>Product Mix Pricing Strategies</a:t>
            </a:r>
          </a:p>
          <a:p>
            <a:r>
              <a:rPr lang="en-US" dirty="0" smtClean="0">
                <a:latin typeface="Calibri" charset="0"/>
              </a:rPr>
              <a:t>Price Adjustment Strategies</a:t>
            </a:r>
          </a:p>
          <a:p>
            <a:r>
              <a:rPr lang="en-US" dirty="0" smtClean="0">
                <a:latin typeface="Calibri" charset="0"/>
              </a:rPr>
              <a:t>Price Changes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8991600" cy="1143000"/>
          </a:xfrm>
        </p:spPr>
        <p:txBody>
          <a:bodyPr>
            <a:noAutofit/>
          </a:bodyPr>
          <a:lstStyle/>
          <a:p>
            <a:r>
              <a:rPr lang="en-US" sz="5000" dirty="0" smtClean="0"/>
              <a:t>New-Product Pricing Strategies</a:t>
            </a:r>
          </a:p>
        </p:txBody>
      </p:sp>
      <p:sp>
        <p:nvSpPr>
          <p:cNvPr id="20483" name="Content Placeholder 5"/>
          <p:cNvSpPr>
            <a:spLocks noGrp="1"/>
          </p:cNvSpPr>
          <p:nvPr>
            <p:ph idx="1"/>
          </p:nvPr>
        </p:nvSpPr>
        <p:spPr>
          <a:xfrm>
            <a:off x="609600" y="2362200"/>
            <a:ext cx="7848600" cy="4114800"/>
          </a:xfrm>
        </p:spPr>
        <p:txBody>
          <a:bodyPr/>
          <a:lstStyle/>
          <a:p>
            <a:r>
              <a:rPr lang="en-US" dirty="0" smtClean="0">
                <a:latin typeface="Calibri" charset="0"/>
              </a:rPr>
              <a:t>Market-skimming pricing</a:t>
            </a:r>
          </a:p>
          <a:p>
            <a:r>
              <a:rPr lang="en-US" dirty="0" smtClean="0">
                <a:latin typeface="Calibri" charset="0"/>
              </a:rPr>
              <a:t>Market- penetration pricing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8991600" cy="1143000"/>
          </a:xfrm>
        </p:spPr>
        <p:txBody>
          <a:bodyPr>
            <a:noAutofit/>
          </a:bodyPr>
          <a:lstStyle/>
          <a:p>
            <a:r>
              <a:rPr lang="en-US" sz="5000" dirty="0" smtClean="0"/>
              <a:t>New-Product Pricing Strategies</a:t>
            </a:r>
          </a:p>
        </p:txBody>
      </p:sp>
      <p:sp>
        <p:nvSpPr>
          <p:cNvPr id="20483" name="Content Placeholder 5"/>
          <p:cNvSpPr>
            <a:spLocks noGrp="1"/>
          </p:cNvSpPr>
          <p:nvPr>
            <p:ph idx="1"/>
          </p:nvPr>
        </p:nvSpPr>
        <p:spPr>
          <a:xfrm>
            <a:off x="457200" y="1066800"/>
            <a:ext cx="7848600" cy="609600"/>
          </a:xfrm>
        </p:spPr>
        <p:txBody>
          <a:bodyPr/>
          <a:lstStyle/>
          <a:p>
            <a:pPr algn="ctr">
              <a:buNone/>
            </a:pPr>
            <a:r>
              <a:rPr lang="en-US" dirty="0" smtClean="0">
                <a:latin typeface="Calibri" charset="0"/>
              </a:rPr>
              <a:t>Market-skimming pricing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81000" y="1752600"/>
            <a:ext cx="8305800" cy="487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Market-skimming pricing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is a strategy with high initial prices to “skim” revenue layers from the market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Product quality and image must support the price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Buyers must want the product at the price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Costs of producing the product in small volume should not cancel the advantage of higher prices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Competitors should not be able to enter the market easily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8991600" cy="1143000"/>
          </a:xfrm>
        </p:spPr>
        <p:txBody>
          <a:bodyPr>
            <a:noAutofit/>
          </a:bodyPr>
          <a:lstStyle/>
          <a:p>
            <a:r>
              <a:rPr lang="en-US" sz="5000" dirty="0" smtClean="0"/>
              <a:t>New-Product Pricing Strategies</a:t>
            </a:r>
          </a:p>
        </p:txBody>
      </p:sp>
      <p:sp>
        <p:nvSpPr>
          <p:cNvPr id="20483" name="Content Placeholder 5"/>
          <p:cNvSpPr>
            <a:spLocks noGrp="1"/>
          </p:cNvSpPr>
          <p:nvPr>
            <p:ph idx="1"/>
          </p:nvPr>
        </p:nvSpPr>
        <p:spPr>
          <a:xfrm>
            <a:off x="457200" y="1066800"/>
            <a:ext cx="7848600" cy="609600"/>
          </a:xfrm>
        </p:spPr>
        <p:txBody>
          <a:bodyPr/>
          <a:lstStyle/>
          <a:p>
            <a:pPr algn="ctr">
              <a:buNone/>
            </a:pPr>
            <a:r>
              <a:rPr lang="en-US" dirty="0" smtClean="0">
                <a:latin typeface="Calibri" charset="0"/>
              </a:rPr>
              <a:t>Market-penetration pricing</a:t>
            </a: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381000" y="1905001"/>
            <a:ext cx="84582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Market-penetration pricing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sets a low initial price in order to penetrate the market quickly and deeply to attract a large number of buyers quickly to gain market share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Price sensitive market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Inverse relationship of production and distribution cost to sales growth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Low prices must keep competition out of the market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000" dirty="0" smtClean="0"/>
              <a:t>Product Mix Pricing Strategies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76200" y="1831975"/>
          <a:ext cx="8991600" cy="4721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000" dirty="0" smtClean="0"/>
              <a:t>Product Mix Pricing Strategies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7772400" cy="4495800"/>
          </a:xfrm>
        </p:spPr>
        <p:txBody>
          <a:bodyPr>
            <a:normAutofit/>
          </a:bodyPr>
          <a:lstStyle/>
          <a:p>
            <a:pPr marL="533400" indent="-533400">
              <a:buNone/>
            </a:pPr>
            <a:r>
              <a:rPr lang="en-US" dirty="0" smtClean="0">
                <a:latin typeface="Calibri" charset="0"/>
              </a:rPr>
              <a:t>In the </a:t>
            </a:r>
            <a:r>
              <a:rPr lang="en-US" b="1" dirty="0" smtClean="0">
                <a:latin typeface="Calibri" charset="0"/>
              </a:rPr>
              <a:t>product line pricing</a:t>
            </a:r>
            <a:r>
              <a:rPr lang="en-US" dirty="0" smtClean="0">
                <a:latin typeface="Calibri" charset="0"/>
              </a:rPr>
              <a:t>, management must decide on the price steps to set between the various products in a line e.g.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the cost differences between products in the line, 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customer evaluation of their features, and 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competitors’ prices. </a:t>
            </a:r>
          </a:p>
          <a:p>
            <a:pPr marL="533400" indent="-533400"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000" dirty="0" smtClean="0"/>
              <a:t>Product Mix Pricing Strategies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133600"/>
            <a:ext cx="7772400" cy="3886200"/>
          </a:xfrm>
        </p:spPr>
        <p:txBody>
          <a:bodyPr>
            <a:normAutofit/>
          </a:bodyPr>
          <a:lstStyle/>
          <a:p>
            <a:pPr marL="533400" indent="-533400">
              <a:lnSpc>
                <a:spcPct val="90000"/>
              </a:lnSpc>
              <a:buNone/>
            </a:pPr>
            <a:r>
              <a:rPr lang="en-US" b="1" dirty="0" smtClean="0">
                <a:latin typeface="Calibri" charset="0"/>
              </a:rPr>
              <a:t>Optional-product</a:t>
            </a:r>
            <a:r>
              <a:rPr lang="en-US" dirty="0" smtClean="0">
                <a:latin typeface="Calibri" charset="0"/>
              </a:rPr>
              <a:t> </a:t>
            </a:r>
            <a:r>
              <a:rPr lang="en-US" b="1" dirty="0" smtClean="0">
                <a:latin typeface="Calibri" charset="0"/>
              </a:rPr>
              <a:t>pricing</a:t>
            </a:r>
            <a:r>
              <a:rPr lang="en-US" dirty="0" smtClean="0">
                <a:latin typeface="Calibri" charset="0"/>
              </a:rPr>
              <a:t> takes into account optional or accessory products along with the main product e.g. 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A car buyer may choose a navigation system 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Refrigerator with optional ice makers etc. </a:t>
            </a:r>
          </a:p>
          <a:p>
            <a:pPr marL="533400" indent="-533400" algn="ctr">
              <a:lnSpc>
                <a:spcPct val="90000"/>
              </a:lnSpc>
              <a:buFontTx/>
              <a:buNone/>
            </a:pPr>
            <a:endParaRPr lang="en-US" b="1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000" dirty="0" smtClean="0"/>
              <a:t>Product Mix Pricing Strategies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382000" cy="4419600"/>
          </a:xfrm>
        </p:spPr>
        <p:txBody>
          <a:bodyPr>
            <a:noAutofit/>
          </a:bodyPr>
          <a:lstStyle/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sz="3600" b="1" dirty="0" smtClean="0">
                <a:latin typeface="Calibri" charset="0"/>
              </a:rPr>
              <a:t>Captive-product pricing</a:t>
            </a:r>
            <a:r>
              <a:rPr lang="en-US" sz="3600" dirty="0" smtClean="0">
                <a:latin typeface="Calibri" charset="0"/>
              </a:rPr>
              <a:t> involves products that must be used along with the main product.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en-US" sz="3600" dirty="0" smtClean="0">
              <a:latin typeface="Calibri" charset="0"/>
            </a:endParaRP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Examples of captive products are razor blades, video games and printer cartridges. 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Producers of the main products often price them low and set high markups on the supplies. 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lnSpc>
                <a:spcPct val="90000"/>
              </a:lnSpc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000" dirty="0" smtClean="0"/>
              <a:t>Product Mix Pricing Strategies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382000" cy="4419600"/>
          </a:xfrm>
        </p:spPr>
        <p:txBody>
          <a:bodyPr>
            <a:noAutofit/>
          </a:bodyPr>
          <a:lstStyle/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sz="3600" dirty="0" smtClean="0">
                <a:latin typeface="Calibri" charset="0"/>
              </a:rPr>
              <a:t>In the case of services, captive-product pricing is called as </a:t>
            </a:r>
            <a:r>
              <a:rPr lang="en-US" sz="3600" b="1" dirty="0" smtClean="0">
                <a:latin typeface="Calibri" charset="0"/>
              </a:rPr>
              <a:t>Two-part pricing.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dirty="0" smtClean="0">
                <a:latin typeface="Calibri" charset="0"/>
              </a:rPr>
              <a:t>It involves breaking the price into: </a:t>
            </a:r>
          </a:p>
          <a:p>
            <a:pPr marL="914400" lvl="1" indent="-457200">
              <a:lnSpc>
                <a:spcPct val="90000"/>
              </a:lnSpc>
            </a:pPr>
            <a:r>
              <a:rPr lang="en-US" sz="3200" dirty="0" smtClean="0">
                <a:latin typeface="Calibri" charset="0"/>
              </a:rPr>
              <a:t>Fixed fee</a:t>
            </a:r>
          </a:p>
          <a:p>
            <a:pPr marL="914400" lvl="1" indent="-457200">
              <a:lnSpc>
                <a:spcPct val="90000"/>
              </a:lnSpc>
            </a:pPr>
            <a:r>
              <a:rPr lang="en-US" sz="3200" dirty="0" smtClean="0">
                <a:latin typeface="Calibri" charset="0"/>
              </a:rPr>
              <a:t>Variable usage fee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000" dirty="0" smtClean="0"/>
              <a:t>Product Mix Pricing Strategies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133600"/>
            <a:ext cx="7772400" cy="3886200"/>
          </a:xfrm>
        </p:spPr>
        <p:txBody>
          <a:bodyPr>
            <a:normAutofit/>
          </a:bodyPr>
          <a:lstStyle/>
          <a:p>
            <a:pPr marL="533400" indent="-533400" algn="ctr"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By-product pricing</a:t>
            </a:r>
            <a:r>
              <a:rPr lang="en-US" dirty="0" smtClean="0">
                <a:latin typeface="Calibri" charset="0"/>
              </a:rPr>
              <a:t> refers to products with little or no value produced as a result of the main product. Producers will seek little or no profit other than the cost to cover storage and delivery.</a:t>
            </a:r>
          </a:p>
          <a:p>
            <a:pPr marL="533400" indent="-533400"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000" dirty="0" smtClean="0"/>
              <a:t>Product Mix Pricing Strategies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133600"/>
            <a:ext cx="7772400" cy="3886200"/>
          </a:xfrm>
        </p:spPr>
        <p:txBody>
          <a:bodyPr>
            <a:normAutofit/>
          </a:bodyPr>
          <a:lstStyle/>
          <a:p>
            <a:pPr marL="533400" indent="-533400" algn="ctr"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Product bundle pricing</a:t>
            </a:r>
            <a:r>
              <a:rPr lang="en-US" dirty="0" smtClean="0">
                <a:latin typeface="Calibri" charset="0"/>
              </a:rPr>
              <a:t> combines several products at a reduced price</a:t>
            </a:r>
          </a:p>
          <a:p>
            <a:pPr marL="533400" indent="-533400"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r>
              <a:rPr lang="en-US" dirty="0" smtClean="0">
                <a:latin typeface="Calibri" charset="0"/>
              </a:rPr>
              <a:t>For example fast food restaurants bundle a burger, fries and a soft-drink at a certain price.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</TotalTime>
  <Words>1647</Words>
  <Application>Microsoft Office PowerPoint</Application>
  <PresentationFormat>On-screen Show (4:3)</PresentationFormat>
  <Paragraphs>255</Paragraphs>
  <Slides>29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Topics to Cover</vt:lpstr>
      <vt:lpstr>Considerations in Setting Price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Slide 18</vt:lpstr>
      <vt:lpstr>Topics to Cover</vt:lpstr>
      <vt:lpstr>New-Product Pricing Strategies</vt:lpstr>
      <vt:lpstr>New-Product Pricing Strategies</vt:lpstr>
      <vt:lpstr>New-Product Pricing Strategies</vt:lpstr>
      <vt:lpstr>Product Mix Pricing Strategies</vt:lpstr>
      <vt:lpstr>Product Mix Pricing Strategies</vt:lpstr>
      <vt:lpstr>Product Mix Pricing Strategies</vt:lpstr>
      <vt:lpstr>Product Mix Pricing Strategies</vt:lpstr>
      <vt:lpstr>Product Mix Pricing Strategies</vt:lpstr>
      <vt:lpstr>Product Mix Pricing Strategies</vt:lpstr>
      <vt:lpstr>Product Mix Pricing Strategies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Fahad</dc:creator>
  <cp:lastModifiedBy>Fahad</cp:lastModifiedBy>
  <cp:revision>8</cp:revision>
  <dcterms:created xsi:type="dcterms:W3CDTF">2012-03-31T07:03:01Z</dcterms:created>
  <dcterms:modified xsi:type="dcterms:W3CDTF">2012-04-09T04:35:51Z</dcterms:modified>
</cp:coreProperties>
</file>