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7" r:id="rId2"/>
    <p:sldId id="328" r:id="rId3"/>
    <p:sldId id="259" r:id="rId4"/>
    <p:sldId id="329" r:id="rId5"/>
    <p:sldId id="346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7" r:id="rId21"/>
    <p:sldId id="350" r:id="rId22"/>
    <p:sldId id="351" r:id="rId23"/>
    <p:sldId id="352" r:id="rId24"/>
    <p:sldId id="344" r:id="rId25"/>
    <p:sldId id="353" r:id="rId26"/>
    <p:sldId id="34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43D6B0-4A4F-4BE2-8DE9-EB288DE22B43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7CF7493-69D5-4D38-AA7F-CBF8D2DA26BB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Value-based pricing</a:t>
          </a:r>
          <a:endParaRPr lang="en-US" b="1" dirty="0">
            <a:solidFill>
              <a:schemeClr val="tx1"/>
            </a:solidFill>
          </a:endParaRPr>
        </a:p>
      </dgm:t>
    </dgm:pt>
    <dgm:pt modelId="{339381C4-53C7-4E77-A802-50E4F95215D4}" type="parTrans" cxnId="{D70C565A-1047-45D1-9E64-4EB2381B3015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22F35B12-C599-4DA4-8F74-D1DE294E2524}" type="sibTrans" cxnId="{D70C565A-1047-45D1-9E64-4EB2381B3015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194F1B6B-EE3C-4A4B-BF0E-E2EF96F90C40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Good-value pricing</a:t>
          </a:r>
          <a:endParaRPr lang="en-US" b="1" dirty="0">
            <a:solidFill>
              <a:schemeClr val="tx1"/>
            </a:solidFill>
          </a:endParaRPr>
        </a:p>
      </dgm:t>
    </dgm:pt>
    <dgm:pt modelId="{3265F3EE-3454-46AF-920E-35286E47F547}" type="parTrans" cxnId="{811A1F18-6F5F-4A35-9FF2-DC8FA6EF41B5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D628D262-2693-4DF1-A121-F2E2B18D861D}" type="sibTrans" cxnId="{811A1F18-6F5F-4A35-9FF2-DC8FA6EF41B5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59ED5129-E6C1-45B3-B0E2-70AD11BA1AC7}">
      <dgm:prSet/>
      <dgm:spPr/>
      <dgm:t>
        <a:bodyPr/>
        <a:lstStyle/>
        <a:p>
          <a:pPr algn="ctr" rtl="0"/>
          <a:r>
            <a:rPr lang="en-US" b="1" dirty="0" smtClean="0">
              <a:solidFill>
                <a:schemeClr val="tx1"/>
              </a:solidFill>
            </a:rPr>
            <a:t>Value-added pricing</a:t>
          </a:r>
          <a:endParaRPr lang="en-US" b="1" dirty="0">
            <a:solidFill>
              <a:schemeClr val="tx1"/>
            </a:solidFill>
          </a:endParaRPr>
        </a:p>
      </dgm:t>
    </dgm:pt>
    <dgm:pt modelId="{486B9329-8FF5-40F9-B8B5-8193E751F56B}" type="parTrans" cxnId="{F786C015-D33A-4993-B5E1-5C54D6CBD488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20A48CEA-297A-49A7-A2AB-68540EE6A6FF}" type="sibTrans" cxnId="{F786C015-D33A-4993-B5E1-5C54D6CBD488}">
      <dgm:prSet/>
      <dgm:spPr/>
      <dgm:t>
        <a:bodyPr/>
        <a:lstStyle/>
        <a:p>
          <a:pPr algn="ctr"/>
          <a:endParaRPr lang="en-US" b="1">
            <a:solidFill>
              <a:schemeClr val="tx1"/>
            </a:solidFill>
          </a:endParaRPr>
        </a:p>
      </dgm:t>
    </dgm:pt>
    <dgm:pt modelId="{2BCD031F-B258-4906-AE76-D9FA595534A4}" type="pres">
      <dgm:prSet presAssocID="{5B43D6B0-4A4F-4BE2-8DE9-EB288DE22B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1863A3-72F1-4DB6-8588-61502AE0FB9E}" type="pres">
      <dgm:prSet presAssocID="{67CF7493-69D5-4D38-AA7F-CBF8D2DA26B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49DD60-6012-4B99-93EA-7528D7F90978}" type="pres">
      <dgm:prSet presAssocID="{22F35B12-C599-4DA4-8F74-D1DE294E2524}" presName="spacer" presStyleCnt="0"/>
      <dgm:spPr/>
    </dgm:pt>
    <dgm:pt modelId="{799CB3D5-4C93-4CF7-86CD-348B329D21F6}" type="pres">
      <dgm:prSet presAssocID="{194F1B6B-EE3C-4A4B-BF0E-E2EF96F90C4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1EA9B7-6338-42BA-AEA6-25EE0D8B5F3B}" type="pres">
      <dgm:prSet presAssocID="{D628D262-2693-4DF1-A121-F2E2B18D861D}" presName="spacer" presStyleCnt="0"/>
      <dgm:spPr/>
    </dgm:pt>
    <dgm:pt modelId="{E5644C6D-DC15-4C36-B3C5-BCF01AFE930C}" type="pres">
      <dgm:prSet presAssocID="{59ED5129-E6C1-45B3-B0E2-70AD11BA1AC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0C565A-1047-45D1-9E64-4EB2381B3015}" srcId="{5B43D6B0-4A4F-4BE2-8DE9-EB288DE22B43}" destId="{67CF7493-69D5-4D38-AA7F-CBF8D2DA26BB}" srcOrd="0" destOrd="0" parTransId="{339381C4-53C7-4E77-A802-50E4F95215D4}" sibTransId="{22F35B12-C599-4DA4-8F74-D1DE294E2524}"/>
    <dgm:cxn modelId="{EEB5F8DF-0A31-4DFE-9811-02E1F399FE9F}" type="presOf" srcId="{67CF7493-69D5-4D38-AA7F-CBF8D2DA26BB}" destId="{DC1863A3-72F1-4DB6-8588-61502AE0FB9E}" srcOrd="0" destOrd="0" presId="urn:microsoft.com/office/officeart/2005/8/layout/vList2"/>
    <dgm:cxn modelId="{F786C015-D33A-4993-B5E1-5C54D6CBD488}" srcId="{5B43D6B0-4A4F-4BE2-8DE9-EB288DE22B43}" destId="{59ED5129-E6C1-45B3-B0E2-70AD11BA1AC7}" srcOrd="2" destOrd="0" parTransId="{486B9329-8FF5-40F9-B8B5-8193E751F56B}" sibTransId="{20A48CEA-297A-49A7-A2AB-68540EE6A6FF}"/>
    <dgm:cxn modelId="{4DC79418-0CBD-4181-A999-503140897EA8}" type="presOf" srcId="{194F1B6B-EE3C-4A4B-BF0E-E2EF96F90C40}" destId="{799CB3D5-4C93-4CF7-86CD-348B329D21F6}" srcOrd="0" destOrd="0" presId="urn:microsoft.com/office/officeart/2005/8/layout/vList2"/>
    <dgm:cxn modelId="{811A1F18-6F5F-4A35-9FF2-DC8FA6EF41B5}" srcId="{5B43D6B0-4A4F-4BE2-8DE9-EB288DE22B43}" destId="{194F1B6B-EE3C-4A4B-BF0E-E2EF96F90C40}" srcOrd="1" destOrd="0" parTransId="{3265F3EE-3454-46AF-920E-35286E47F547}" sibTransId="{D628D262-2693-4DF1-A121-F2E2B18D861D}"/>
    <dgm:cxn modelId="{04D4D96E-A55B-4565-B2D8-0C8B1587CC02}" type="presOf" srcId="{59ED5129-E6C1-45B3-B0E2-70AD11BA1AC7}" destId="{E5644C6D-DC15-4C36-B3C5-BCF01AFE930C}" srcOrd="0" destOrd="0" presId="urn:microsoft.com/office/officeart/2005/8/layout/vList2"/>
    <dgm:cxn modelId="{9F4B31C4-428A-4B0A-9761-BEF3CDBDC48C}" type="presOf" srcId="{5B43D6B0-4A4F-4BE2-8DE9-EB288DE22B43}" destId="{2BCD031F-B258-4906-AE76-D9FA595534A4}" srcOrd="0" destOrd="0" presId="urn:microsoft.com/office/officeart/2005/8/layout/vList2"/>
    <dgm:cxn modelId="{B6F83250-C25E-4051-8799-3917D4092DF3}" type="presParOf" srcId="{2BCD031F-B258-4906-AE76-D9FA595534A4}" destId="{DC1863A3-72F1-4DB6-8588-61502AE0FB9E}" srcOrd="0" destOrd="0" presId="urn:microsoft.com/office/officeart/2005/8/layout/vList2"/>
    <dgm:cxn modelId="{B85514E2-EF89-4807-8252-EFF2EAFEAFC7}" type="presParOf" srcId="{2BCD031F-B258-4906-AE76-D9FA595534A4}" destId="{0B49DD60-6012-4B99-93EA-7528D7F90978}" srcOrd="1" destOrd="0" presId="urn:microsoft.com/office/officeart/2005/8/layout/vList2"/>
    <dgm:cxn modelId="{8D779D75-B76F-4CD8-88A1-289BA0B1D181}" type="presParOf" srcId="{2BCD031F-B258-4906-AE76-D9FA595534A4}" destId="{799CB3D5-4C93-4CF7-86CD-348B329D21F6}" srcOrd="2" destOrd="0" presId="urn:microsoft.com/office/officeart/2005/8/layout/vList2"/>
    <dgm:cxn modelId="{A72A38E4-ECD4-4754-81A3-48A779C043B6}" type="presParOf" srcId="{2BCD031F-B258-4906-AE76-D9FA595534A4}" destId="{F01EA9B7-6338-42BA-AEA6-25EE0D8B5F3B}" srcOrd="3" destOrd="0" presId="urn:microsoft.com/office/officeart/2005/8/layout/vList2"/>
    <dgm:cxn modelId="{0A40B8C3-F8A7-47C5-916F-8219E1388110}" type="presParOf" srcId="{2BCD031F-B258-4906-AE76-D9FA595534A4}" destId="{E5644C6D-DC15-4C36-B3C5-BCF01AFE930C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1AC0DD-0B3C-4993-AB62-11A62E8403D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37CED78-72B4-409F-A2EA-CABDAE361C73}">
      <dgm:prSet/>
      <dgm:spPr/>
      <dgm:t>
        <a:bodyPr/>
        <a:lstStyle/>
        <a:p>
          <a:pPr rtl="0"/>
          <a:r>
            <a:rPr lang="en-US" b="1" dirty="0" smtClean="0"/>
            <a:t>Fixed costs</a:t>
          </a:r>
          <a:endParaRPr lang="en-US" b="1" dirty="0"/>
        </a:p>
      </dgm:t>
    </dgm:pt>
    <dgm:pt modelId="{03F453A1-3F36-408A-BC36-9EB448F4FF07}" type="parTrans" cxnId="{D20CB7CA-9FE4-4E3D-998F-7D9F527993AC}">
      <dgm:prSet/>
      <dgm:spPr/>
      <dgm:t>
        <a:bodyPr/>
        <a:lstStyle/>
        <a:p>
          <a:endParaRPr lang="en-US"/>
        </a:p>
      </dgm:t>
    </dgm:pt>
    <dgm:pt modelId="{F81485C1-CDB4-4FF4-A003-ABED30CD289B}" type="sibTrans" cxnId="{D20CB7CA-9FE4-4E3D-998F-7D9F527993AC}">
      <dgm:prSet/>
      <dgm:spPr/>
      <dgm:t>
        <a:bodyPr/>
        <a:lstStyle/>
        <a:p>
          <a:endParaRPr lang="en-US"/>
        </a:p>
      </dgm:t>
    </dgm:pt>
    <dgm:pt modelId="{6ADDD9FC-5624-4A8C-B06D-D5E3EAF721AE}">
      <dgm:prSet/>
      <dgm:spPr/>
      <dgm:t>
        <a:bodyPr/>
        <a:lstStyle/>
        <a:p>
          <a:pPr rtl="0"/>
          <a:r>
            <a:rPr lang="en-US" b="1" dirty="0" smtClean="0"/>
            <a:t>Variable costs</a:t>
          </a:r>
          <a:endParaRPr lang="en-US" b="1" dirty="0"/>
        </a:p>
      </dgm:t>
    </dgm:pt>
    <dgm:pt modelId="{C4880B6F-B486-4367-8869-9A4B4882AFB5}" type="parTrans" cxnId="{8C6A2C1E-DB80-4652-8D01-21FC0CD21AA3}">
      <dgm:prSet/>
      <dgm:spPr/>
      <dgm:t>
        <a:bodyPr/>
        <a:lstStyle/>
        <a:p>
          <a:endParaRPr lang="en-US"/>
        </a:p>
      </dgm:t>
    </dgm:pt>
    <dgm:pt modelId="{027C4C92-9940-4A57-A92F-C1C71D39C515}" type="sibTrans" cxnId="{8C6A2C1E-DB80-4652-8D01-21FC0CD21AA3}">
      <dgm:prSet/>
      <dgm:spPr/>
      <dgm:t>
        <a:bodyPr/>
        <a:lstStyle/>
        <a:p>
          <a:endParaRPr lang="en-US"/>
        </a:p>
      </dgm:t>
    </dgm:pt>
    <dgm:pt modelId="{B34133CD-33BA-4640-972F-D70A9A194137}">
      <dgm:prSet/>
      <dgm:spPr/>
      <dgm:t>
        <a:bodyPr/>
        <a:lstStyle/>
        <a:p>
          <a:pPr rtl="0"/>
          <a:r>
            <a:rPr lang="en-US" b="1" dirty="0" smtClean="0"/>
            <a:t>Total costs</a:t>
          </a:r>
          <a:endParaRPr lang="en-US" b="1" dirty="0"/>
        </a:p>
      </dgm:t>
    </dgm:pt>
    <dgm:pt modelId="{ACB754ED-122D-400C-A092-F37128086454}" type="parTrans" cxnId="{62AD10CE-2B38-4C32-9C19-0501D12A9542}">
      <dgm:prSet/>
      <dgm:spPr/>
      <dgm:t>
        <a:bodyPr/>
        <a:lstStyle/>
        <a:p>
          <a:endParaRPr lang="en-US"/>
        </a:p>
      </dgm:t>
    </dgm:pt>
    <dgm:pt modelId="{69F6142A-F64C-4470-AA0A-1C6DA03B307E}" type="sibTrans" cxnId="{62AD10CE-2B38-4C32-9C19-0501D12A9542}">
      <dgm:prSet/>
      <dgm:spPr/>
      <dgm:t>
        <a:bodyPr/>
        <a:lstStyle/>
        <a:p>
          <a:endParaRPr lang="en-US"/>
        </a:p>
      </dgm:t>
    </dgm:pt>
    <dgm:pt modelId="{80CE31E1-C1EB-49F9-B61D-DCCCCB11B341}" type="pres">
      <dgm:prSet presAssocID="{FC1AC0DD-0B3C-4993-AB62-11A62E8403D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B906DB-767E-4F23-9848-3C23DFE453EA}" type="pres">
      <dgm:prSet presAssocID="{837CED78-72B4-409F-A2EA-CABDAE361C7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376E8A-52E7-48BC-860A-3A4258975E15}" type="pres">
      <dgm:prSet presAssocID="{F81485C1-CDB4-4FF4-A003-ABED30CD289B}" presName="sibTrans" presStyleCnt="0"/>
      <dgm:spPr/>
    </dgm:pt>
    <dgm:pt modelId="{431EAF65-2C25-4DD8-90BB-8B657AB7EB09}" type="pres">
      <dgm:prSet presAssocID="{6ADDD9FC-5624-4A8C-B06D-D5E3EAF721A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837874-553B-47B8-8DE9-817DB0B73D52}" type="pres">
      <dgm:prSet presAssocID="{027C4C92-9940-4A57-A92F-C1C71D39C515}" presName="sibTrans" presStyleCnt="0"/>
      <dgm:spPr/>
    </dgm:pt>
    <dgm:pt modelId="{86EA66CE-ED2C-45D1-AC64-E3875352A8B9}" type="pres">
      <dgm:prSet presAssocID="{B34133CD-33BA-4640-972F-D70A9A19413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4558AD-88AC-43F7-B010-845154A41289}" type="presOf" srcId="{6ADDD9FC-5624-4A8C-B06D-D5E3EAF721AE}" destId="{431EAF65-2C25-4DD8-90BB-8B657AB7EB09}" srcOrd="0" destOrd="0" presId="urn:microsoft.com/office/officeart/2005/8/layout/default"/>
    <dgm:cxn modelId="{B2918D4D-DA0A-4A7D-A1C0-076E356D0567}" type="presOf" srcId="{B34133CD-33BA-4640-972F-D70A9A194137}" destId="{86EA66CE-ED2C-45D1-AC64-E3875352A8B9}" srcOrd="0" destOrd="0" presId="urn:microsoft.com/office/officeart/2005/8/layout/default"/>
    <dgm:cxn modelId="{B0DB887D-8903-4B72-8533-A7B5941AEA0F}" type="presOf" srcId="{837CED78-72B4-409F-A2EA-CABDAE361C73}" destId="{A1B906DB-767E-4F23-9848-3C23DFE453EA}" srcOrd="0" destOrd="0" presId="urn:microsoft.com/office/officeart/2005/8/layout/default"/>
    <dgm:cxn modelId="{62AD10CE-2B38-4C32-9C19-0501D12A9542}" srcId="{FC1AC0DD-0B3C-4993-AB62-11A62E8403DD}" destId="{B34133CD-33BA-4640-972F-D70A9A194137}" srcOrd="2" destOrd="0" parTransId="{ACB754ED-122D-400C-A092-F37128086454}" sibTransId="{69F6142A-F64C-4470-AA0A-1C6DA03B307E}"/>
    <dgm:cxn modelId="{1C241C61-C4CB-4DAD-9D06-9812262BD0A4}" type="presOf" srcId="{FC1AC0DD-0B3C-4993-AB62-11A62E8403DD}" destId="{80CE31E1-C1EB-49F9-B61D-DCCCCB11B341}" srcOrd="0" destOrd="0" presId="urn:microsoft.com/office/officeart/2005/8/layout/default"/>
    <dgm:cxn modelId="{8C6A2C1E-DB80-4652-8D01-21FC0CD21AA3}" srcId="{FC1AC0DD-0B3C-4993-AB62-11A62E8403DD}" destId="{6ADDD9FC-5624-4A8C-B06D-D5E3EAF721AE}" srcOrd="1" destOrd="0" parTransId="{C4880B6F-B486-4367-8869-9A4B4882AFB5}" sibTransId="{027C4C92-9940-4A57-A92F-C1C71D39C515}"/>
    <dgm:cxn modelId="{D20CB7CA-9FE4-4E3D-998F-7D9F527993AC}" srcId="{FC1AC0DD-0B3C-4993-AB62-11A62E8403DD}" destId="{837CED78-72B4-409F-A2EA-CABDAE361C73}" srcOrd="0" destOrd="0" parTransId="{03F453A1-3F36-408A-BC36-9EB448F4FF07}" sibTransId="{F81485C1-CDB4-4FF4-A003-ABED30CD289B}"/>
    <dgm:cxn modelId="{C2AF58DB-5E74-408D-B3AA-3991DB23153A}" type="presParOf" srcId="{80CE31E1-C1EB-49F9-B61D-DCCCCB11B341}" destId="{A1B906DB-767E-4F23-9848-3C23DFE453EA}" srcOrd="0" destOrd="0" presId="urn:microsoft.com/office/officeart/2005/8/layout/default"/>
    <dgm:cxn modelId="{F5A3845D-CD33-4B44-B5C3-0948D0C38B9B}" type="presParOf" srcId="{80CE31E1-C1EB-49F9-B61D-DCCCCB11B341}" destId="{F9376E8A-52E7-48BC-860A-3A4258975E15}" srcOrd="1" destOrd="0" presId="urn:microsoft.com/office/officeart/2005/8/layout/default"/>
    <dgm:cxn modelId="{26609F60-2BA3-4416-8ECD-7B3D607D658D}" type="presParOf" srcId="{80CE31E1-C1EB-49F9-B61D-DCCCCB11B341}" destId="{431EAF65-2C25-4DD8-90BB-8B657AB7EB09}" srcOrd="2" destOrd="0" presId="urn:microsoft.com/office/officeart/2005/8/layout/default"/>
    <dgm:cxn modelId="{D06AEC94-0132-4DC0-8F25-49741ECD29C9}" type="presParOf" srcId="{80CE31E1-C1EB-49F9-B61D-DCCCCB11B341}" destId="{79837874-553B-47B8-8DE9-817DB0B73D52}" srcOrd="3" destOrd="0" presId="urn:microsoft.com/office/officeart/2005/8/layout/default"/>
    <dgm:cxn modelId="{BBB9F58C-B66C-4FF9-B30E-BCF5A612D7B0}" type="presParOf" srcId="{80CE31E1-C1EB-49F9-B61D-DCCCCB11B341}" destId="{86EA66CE-ED2C-45D1-AC64-E3875352A8B9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1863A3-72F1-4DB6-8588-61502AE0FB9E}">
      <dsp:nvSpPr>
        <dsp:cNvPr id="0" name=""/>
        <dsp:cNvSpPr/>
      </dsp:nvSpPr>
      <dsp:spPr>
        <a:xfrm>
          <a:off x="0" y="4012"/>
          <a:ext cx="6934200" cy="10793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solidFill>
                <a:schemeClr val="tx1"/>
              </a:solidFill>
            </a:rPr>
            <a:t>Value-based pricing</a:t>
          </a:r>
          <a:endParaRPr lang="en-US" sz="4500" b="1" kern="1200" dirty="0">
            <a:solidFill>
              <a:schemeClr val="tx1"/>
            </a:solidFill>
          </a:endParaRPr>
        </a:p>
      </dsp:txBody>
      <dsp:txXfrm>
        <a:off x="0" y="4012"/>
        <a:ext cx="6934200" cy="1079325"/>
      </dsp:txXfrm>
    </dsp:sp>
    <dsp:sp modelId="{799CB3D5-4C93-4CF7-86CD-348B329D21F6}">
      <dsp:nvSpPr>
        <dsp:cNvPr id="0" name=""/>
        <dsp:cNvSpPr/>
      </dsp:nvSpPr>
      <dsp:spPr>
        <a:xfrm>
          <a:off x="0" y="1212937"/>
          <a:ext cx="6934200" cy="10793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solidFill>
                <a:schemeClr val="tx1"/>
              </a:solidFill>
            </a:rPr>
            <a:t>Good-value pricing</a:t>
          </a:r>
          <a:endParaRPr lang="en-US" sz="4500" b="1" kern="1200" dirty="0">
            <a:solidFill>
              <a:schemeClr val="tx1"/>
            </a:solidFill>
          </a:endParaRPr>
        </a:p>
      </dsp:txBody>
      <dsp:txXfrm>
        <a:off x="0" y="1212937"/>
        <a:ext cx="6934200" cy="1079325"/>
      </dsp:txXfrm>
    </dsp:sp>
    <dsp:sp modelId="{E5644C6D-DC15-4C36-B3C5-BCF01AFE930C}">
      <dsp:nvSpPr>
        <dsp:cNvPr id="0" name=""/>
        <dsp:cNvSpPr/>
      </dsp:nvSpPr>
      <dsp:spPr>
        <a:xfrm>
          <a:off x="0" y="2421862"/>
          <a:ext cx="6934200" cy="10793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solidFill>
                <a:schemeClr val="tx1"/>
              </a:solidFill>
            </a:rPr>
            <a:t>Value-added pricing</a:t>
          </a:r>
          <a:endParaRPr lang="en-US" sz="4500" b="1" kern="1200" dirty="0">
            <a:solidFill>
              <a:schemeClr val="tx1"/>
            </a:solidFill>
          </a:endParaRPr>
        </a:p>
      </dsp:txBody>
      <dsp:txXfrm>
        <a:off x="0" y="2421862"/>
        <a:ext cx="6934200" cy="10793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B906DB-767E-4F23-9848-3C23DFE453EA}">
      <dsp:nvSpPr>
        <dsp:cNvPr id="0" name=""/>
        <dsp:cNvSpPr/>
      </dsp:nvSpPr>
      <dsp:spPr>
        <a:xfrm>
          <a:off x="0" y="914400"/>
          <a:ext cx="2667000" cy="16001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Fixed costs</a:t>
          </a:r>
          <a:endParaRPr lang="en-US" sz="4500" b="1" kern="1200" dirty="0"/>
        </a:p>
      </dsp:txBody>
      <dsp:txXfrm>
        <a:off x="0" y="914400"/>
        <a:ext cx="2667000" cy="1600199"/>
      </dsp:txXfrm>
    </dsp:sp>
    <dsp:sp modelId="{431EAF65-2C25-4DD8-90BB-8B657AB7EB09}">
      <dsp:nvSpPr>
        <dsp:cNvPr id="0" name=""/>
        <dsp:cNvSpPr/>
      </dsp:nvSpPr>
      <dsp:spPr>
        <a:xfrm>
          <a:off x="2933700" y="914400"/>
          <a:ext cx="2667000" cy="16001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Variable costs</a:t>
          </a:r>
          <a:endParaRPr lang="en-US" sz="4500" b="1" kern="1200" dirty="0"/>
        </a:p>
      </dsp:txBody>
      <dsp:txXfrm>
        <a:off x="2933700" y="914400"/>
        <a:ext cx="2667000" cy="1600199"/>
      </dsp:txXfrm>
    </dsp:sp>
    <dsp:sp modelId="{86EA66CE-ED2C-45D1-AC64-E3875352A8B9}">
      <dsp:nvSpPr>
        <dsp:cNvPr id="0" name=""/>
        <dsp:cNvSpPr/>
      </dsp:nvSpPr>
      <dsp:spPr>
        <a:xfrm>
          <a:off x="5867399" y="914400"/>
          <a:ext cx="2667000" cy="16001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Total costs</a:t>
          </a:r>
          <a:endParaRPr lang="en-US" sz="4500" b="1" kern="1200" dirty="0"/>
        </a:p>
      </dsp:txBody>
      <dsp:txXfrm>
        <a:off x="5867399" y="914400"/>
        <a:ext cx="2667000" cy="1600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BDA4E-64A2-4EB0-9A3A-EBDD89579FC0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74DCB-3C05-406B-BE74-2B3032DAEB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endParaRPr lang="en-US" b="1" smtClean="0"/>
          </a:p>
          <a:p>
            <a:r>
              <a:rPr lang="en-US" b="1" smtClean="0"/>
              <a:t>Discussion Question</a:t>
            </a:r>
          </a:p>
          <a:p>
            <a:r>
              <a:rPr lang="en-US" i="1" smtClean="0"/>
              <a:t>How does a company like Starbuck’s price their products?</a:t>
            </a:r>
          </a:p>
          <a:p>
            <a:r>
              <a:rPr lang="en-US" smtClean="0"/>
              <a:t>This will lead to a good overview of the chapter as students will most likely focus on customers, costs and competitors.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E53180-8088-44B5-BC8B-0E126A1CE9D3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1F86D-C67F-4FC1-AFF6-3F320B681CF3}" type="datetimeFigureOut">
              <a:rPr lang="en-US" smtClean="0"/>
              <a:pPr/>
              <a:t>3/31/2012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EAA42-50ED-4807-A165-CCD32A041F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64770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10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Pricing: </a:t>
            </a:r>
          </a:p>
          <a:p>
            <a:pPr algn="ctr"/>
            <a:r>
              <a:rPr lang="en-US" sz="4400" b="1" dirty="0" smtClean="0">
                <a:latin typeface="Calibri" charset="0"/>
              </a:rPr>
              <a:t>Understanding and Capturing </a:t>
            </a:r>
          </a:p>
          <a:p>
            <a:pPr algn="ctr"/>
            <a:r>
              <a:rPr lang="en-US" sz="4400" b="1" dirty="0" smtClean="0">
                <a:latin typeface="Calibri" charset="0"/>
              </a:rPr>
              <a:t>Customer Value</a:t>
            </a:r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483989"/>
            <a:ext cx="7924800" cy="176663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What Is a Price?</a:t>
            </a:r>
          </a:p>
          <a:p>
            <a:r>
              <a:rPr lang="en-US" dirty="0" smtClean="0">
                <a:latin typeface="Calibri" charset="0"/>
              </a:rPr>
              <a:t>Customer Perceptions of Value</a:t>
            </a:r>
          </a:p>
          <a:p>
            <a:r>
              <a:rPr lang="en-US" dirty="0" smtClean="0">
                <a:latin typeface="Calibri" charset="0"/>
              </a:rPr>
              <a:t>Company and Product </a:t>
            </a:r>
            <a:r>
              <a:rPr lang="en-US" dirty="0" smtClean="0">
                <a:latin typeface="Calibri" charset="0"/>
              </a:rPr>
              <a:t>Costs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438400"/>
            <a:ext cx="7620000" cy="4419600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Price</a:t>
            </a:r>
            <a:r>
              <a:rPr lang="en-US" dirty="0" smtClean="0">
                <a:latin typeface="Calibri" charset="0"/>
              </a:rPr>
              <a:t> is the amount of money charged for a product or service. It is the sum of all the values that consumers give up in order to gain the benefits of having or using a product or service.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What Is a Price?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438400"/>
            <a:ext cx="7620000" cy="4419600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Price</a:t>
            </a:r>
            <a:r>
              <a:rPr lang="en-US" dirty="0" smtClean="0">
                <a:latin typeface="Calibri" charset="0"/>
              </a:rPr>
              <a:t> is the only element in the marketing mix that produces revenue; all other elements represent costs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What Is a Price?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438400"/>
            <a:ext cx="7620000" cy="4419600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Some managers view pricing as a big headache, preferring instead to focus on the other marketing mix elements. 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While smart managers treat pricing as a key strategic tool for creating and capturing customer value. 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What Is a Price?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438400"/>
            <a:ext cx="7620000" cy="4419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Understanding how much value consumers place on the benefits they receive from the product and setting a price that captures that value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pic>
        <p:nvPicPr>
          <p:cNvPr id="6" name="Picture 5" descr="fig10_01w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9080731" cy="270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/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Value-based pricing</a:t>
            </a:r>
            <a:r>
              <a:rPr lang="en-US" dirty="0" smtClean="0">
                <a:latin typeface="Calibri" charset="0"/>
              </a:rPr>
              <a:t> uses the buyers’ perceptions of value, not the sellers cost, as the key to pricing. Price is considered before the marketing program is set.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Value-based pricing is customer driven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Cost-based pricing is product driven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pic>
        <p:nvPicPr>
          <p:cNvPr id="7" name="Picture 6" descr="fig10_02w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513013"/>
            <a:ext cx="9144000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143000" y="2438400"/>
          <a:ext cx="69342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Good-value pricing</a:t>
            </a:r>
            <a:r>
              <a:rPr lang="en-US" dirty="0" smtClean="0">
                <a:latin typeface="Calibri" charset="0"/>
              </a:rPr>
              <a:t> offers the right combination of quality and good service to fair price</a:t>
            </a:r>
          </a:p>
          <a:p>
            <a:pPr marL="533400" indent="-533400">
              <a:buFontTx/>
              <a:buNone/>
            </a:pPr>
            <a:endParaRPr lang="en-US" sz="1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Existing brands are being redesigned to offer more quality for a given price or the same quality for less price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Everyday low pricing (EDLP) </a:t>
            </a:r>
            <a:r>
              <a:rPr lang="en-US" dirty="0" smtClean="0">
                <a:latin typeface="Calibri" charset="0"/>
              </a:rPr>
              <a:t>involves charging a constant everyday low price with few or no temporary price discounts</a:t>
            </a:r>
          </a:p>
          <a:p>
            <a:pPr marL="533400" indent="-533400">
              <a:buFontTx/>
              <a:buNone/>
            </a:pPr>
            <a:endParaRPr lang="en-US" sz="10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High-low pricing </a:t>
            </a:r>
            <a:r>
              <a:rPr lang="en-US" dirty="0" smtClean="0">
                <a:latin typeface="Calibri" charset="0"/>
              </a:rPr>
              <a:t>involves charging higher prices on an everyday basis but running frequent promotions to lower prices temporarily on selected items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Customer Perceptions of Value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r>
              <a:rPr lang="en-US" b="1" dirty="0" smtClean="0">
                <a:latin typeface="Calibri" charset="0"/>
              </a:rPr>
              <a:t>Value-added pricing </a:t>
            </a:r>
            <a:r>
              <a:rPr lang="en-US" dirty="0" smtClean="0">
                <a:latin typeface="Calibri" charset="0"/>
              </a:rPr>
              <a:t>attaches value-added features and services to differentiate offers, support higher prices, and build pricing power</a:t>
            </a:r>
          </a:p>
          <a:p>
            <a:r>
              <a:rPr lang="en-US" dirty="0" smtClean="0">
                <a:latin typeface="Calibri" charset="0"/>
              </a:rPr>
              <a:t>Pricing power is the ability to escape price competition and to justify higher prices and margins without losing market share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457200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Company and Product </a:t>
            </a:r>
            <a:r>
              <a:rPr lang="en-US" sz="5100" b="1" noProof="0" dirty="0" smtClean="0">
                <a:latin typeface="Calibri" charset="0"/>
              </a:rPr>
              <a:t>Costs</a:t>
            </a:r>
            <a:endParaRPr kumimoji="0" lang="en-US" sz="5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Cost-based pricing </a:t>
            </a:r>
            <a:r>
              <a:rPr lang="en-US" dirty="0" smtClean="0">
                <a:latin typeface="Calibri" charset="0"/>
              </a:rPr>
              <a:t>involves setting prices based on the costs for producing, distributing, and selling the product plus a fair rate of return for its effort and risk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Cost-based pricing </a:t>
            </a:r>
            <a:r>
              <a:rPr lang="en-US" dirty="0" smtClean="0">
                <a:latin typeface="Calibri" charset="0"/>
              </a:rPr>
              <a:t>adds a standard markup to the cost of the product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Company and Product </a:t>
            </a:r>
            <a:r>
              <a:rPr lang="en-US" sz="5900" b="1" noProof="0" dirty="0" smtClean="0">
                <a:latin typeface="Calibri" charset="0"/>
              </a:rPr>
              <a:t>Costs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Types</a:t>
            </a: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of Costs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graphicFrame>
        <p:nvGraphicFramePr>
          <p:cNvPr id="6" name="Content Placeholder 7"/>
          <p:cNvGraphicFramePr>
            <a:graphicFrameLocks noGrp="1"/>
          </p:cNvGraphicFramePr>
          <p:nvPr>
            <p:ph idx="1"/>
          </p:nvPr>
        </p:nvGraphicFramePr>
        <p:xfrm>
          <a:off x="381000" y="2819400"/>
          <a:ext cx="85344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Company and Product </a:t>
            </a:r>
            <a:r>
              <a:rPr lang="en-US" sz="5900" b="1" noProof="0" dirty="0" smtClean="0">
                <a:latin typeface="Calibri" charset="0"/>
              </a:rPr>
              <a:t>Costs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Fixed costs</a:t>
            </a:r>
            <a:r>
              <a:rPr lang="en-US" dirty="0" smtClean="0">
                <a:latin typeface="Calibri" charset="0"/>
              </a:rPr>
              <a:t> are the costs that do not vary with production or sales level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Rent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Heat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Interest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Executive salaries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Company and Product </a:t>
            </a:r>
            <a:r>
              <a:rPr lang="en-US" sz="5900" b="1" noProof="0" dirty="0" smtClean="0">
                <a:latin typeface="Calibri" charset="0"/>
              </a:rPr>
              <a:t>Costs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Variable costs</a:t>
            </a:r>
            <a:r>
              <a:rPr lang="en-US" dirty="0" smtClean="0">
                <a:latin typeface="Calibri" charset="0"/>
              </a:rPr>
              <a:t> are the costs that vary with the level of production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Packaging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Raw materials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Company and Product </a:t>
            </a:r>
            <a:r>
              <a:rPr lang="en-US" sz="5900" b="1" noProof="0" dirty="0" smtClean="0">
                <a:latin typeface="Calibri" charset="0"/>
              </a:rPr>
              <a:t>Costs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Total costs</a:t>
            </a:r>
            <a:r>
              <a:rPr lang="en-US" dirty="0" smtClean="0">
                <a:latin typeface="Calibri" charset="0"/>
              </a:rPr>
              <a:t> are the sum of the fixed and variable costs for any given level of production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Average cost </a:t>
            </a:r>
            <a:r>
              <a:rPr lang="en-US" dirty="0" smtClean="0">
                <a:latin typeface="Calibri" charset="0"/>
              </a:rPr>
              <a:t>is the cost associated with a given level of output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 – Plus Pricing</a:t>
            </a:r>
            <a:endParaRPr lang="en-US" sz="5900" b="1" noProof="0" dirty="0" smtClean="0">
              <a:latin typeface="Calibri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3124200"/>
            <a:ext cx="6019800" cy="2819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latin typeface="Calibri" charset="0"/>
              </a:rPr>
              <a:t>Cost-plus pricing </a:t>
            </a:r>
            <a:r>
              <a:rPr lang="en-US" dirty="0" smtClean="0">
                <a:latin typeface="Calibri" charset="0"/>
              </a:rPr>
              <a:t>adds a standard markup to the cost of the product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 – Plus Pricing</a:t>
            </a:r>
            <a:endParaRPr lang="en-US" sz="5900" b="1" noProof="0" dirty="0" smtClean="0">
              <a:latin typeface="Calibri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8305800" cy="44958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Benefits</a:t>
            </a:r>
          </a:p>
          <a:p>
            <a:pPr lvl="1"/>
            <a:r>
              <a:rPr lang="en-US" dirty="0" smtClean="0">
                <a:latin typeface="Calibri" charset="0"/>
              </a:rPr>
              <a:t>Sellers are certain about costs</a:t>
            </a:r>
          </a:p>
          <a:p>
            <a:pPr lvl="1"/>
            <a:r>
              <a:rPr lang="en-US" dirty="0" smtClean="0">
                <a:latin typeface="Calibri" charset="0"/>
              </a:rPr>
              <a:t>Prices are similar in industry and price competition is minimized</a:t>
            </a:r>
          </a:p>
          <a:p>
            <a:pPr lvl="1"/>
            <a:r>
              <a:rPr lang="en-US" dirty="0" smtClean="0">
                <a:latin typeface="Calibri" charset="0"/>
              </a:rPr>
              <a:t>Consumers feel it is fair</a:t>
            </a:r>
          </a:p>
          <a:p>
            <a:r>
              <a:rPr lang="en-US" b="1" dirty="0" smtClean="0">
                <a:latin typeface="Calibri" charset="0"/>
              </a:rPr>
              <a:t>Disadvantages</a:t>
            </a:r>
          </a:p>
          <a:p>
            <a:pPr lvl="1"/>
            <a:r>
              <a:rPr lang="en-US" dirty="0" smtClean="0">
                <a:latin typeface="Calibri" charset="0"/>
              </a:rPr>
              <a:t>Ignores demand and competitor prices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 – Plus Pricing</a:t>
            </a:r>
            <a:endParaRPr lang="en-US" sz="5900" b="1" noProof="0" dirty="0" smtClean="0">
              <a:latin typeface="Calibri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8305800" cy="449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The simplest pricing method </a:t>
            </a:r>
          </a:p>
          <a:p>
            <a:r>
              <a:rPr lang="en-US" dirty="0" smtClean="0">
                <a:latin typeface="Calibri" charset="0"/>
              </a:rPr>
              <a:t>Example of toaster in the book </a:t>
            </a:r>
            <a:r>
              <a:rPr lang="en-US" sz="2800" dirty="0" smtClean="0">
                <a:latin typeface="Calibri" charset="0"/>
              </a:rPr>
              <a:t>(Page 297, Ch. 10)</a:t>
            </a:r>
            <a:endParaRPr lang="en-US" dirty="0" smtClean="0">
              <a:latin typeface="Calibri" charset="0"/>
            </a:endParaRPr>
          </a:p>
          <a:p>
            <a:pPr>
              <a:buNone/>
            </a:pPr>
            <a:endParaRPr lang="en-US" dirty="0" smtClean="0">
              <a:latin typeface="Calibri" charset="0"/>
            </a:endParaRPr>
          </a:p>
          <a:p>
            <a:pPr lvl="3">
              <a:buNone/>
            </a:pPr>
            <a:r>
              <a:rPr lang="en-US" sz="3200" dirty="0" smtClean="0">
                <a:latin typeface="Calibri" charset="0"/>
              </a:rPr>
              <a:t>Variable cost 			= 	$ 10</a:t>
            </a:r>
          </a:p>
          <a:p>
            <a:pPr lvl="3">
              <a:buNone/>
            </a:pPr>
            <a:r>
              <a:rPr lang="en-US" sz="3200" dirty="0" smtClean="0">
                <a:latin typeface="Calibri" charset="0"/>
              </a:rPr>
              <a:t>Fixed costs  			= 	$ 300,000</a:t>
            </a:r>
          </a:p>
          <a:p>
            <a:pPr lvl="3">
              <a:buNone/>
            </a:pPr>
            <a:r>
              <a:rPr lang="en-US" sz="3200" dirty="0" smtClean="0">
                <a:latin typeface="Calibri" charset="0"/>
              </a:rPr>
              <a:t>Expected unit sales 	= 	50,000</a:t>
            </a:r>
          </a:p>
          <a:p>
            <a:pPr algn="ctr"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 – Plus Pricing</a:t>
            </a:r>
            <a:endParaRPr lang="en-US" sz="5900" b="1" noProof="0" dirty="0" smtClean="0">
              <a:latin typeface="Calibri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057400"/>
            <a:ext cx="8610600" cy="449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latin typeface="Calibri" charset="0"/>
              </a:rPr>
              <a:t>Finding the manufacturer’s cost per toaster </a:t>
            </a:r>
          </a:p>
          <a:p>
            <a:pPr algn="ctr">
              <a:buNone/>
            </a:pPr>
            <a:endParaRPr lang="en-US" dirty="0" smtClean="0">
              <a:latin typeface="Calibri" charset="0"/>
            </a:endParaRPr>
          </a:p>
          <a:p>
            <a:pPr algn="ctr">
              <a:buNone/>
            </a:pPr>
            <a:r>
              <a:rPr lang="en-US" b="1" dirty="0" smtClean="0">
                <a:latin typeface="Calibri" charset="0"/>
              </a:rPr>
              <a:t>Unit cost = variable cost + fixed costs / unit sales</a:t>
            </a:r>
          </a:p>
          <a:p>
            <a:pPr algn="ctr">
              <a:buNone/>
            </a:pPr>
            <a:endParaRPr lang="en-US" b="1" dirty="0" smtClean="0">
              <a:latin typeface="Calibri" charset="0"/>
            </a:endParaRPr>
          </a:p>
          <a:p>
            <a:pPr algn="just">
              <a:buNone/>
            </a:pPr>
            <a:r>
              <a:rPr lang="en-US" b="1" dirty="0" smtClean="0">
                <a:latin typeface="Calibri" charset="0"/>
              </a:rPr>
              <a:t>Unit Cost 	= 	$ 10 + $300,000/50,000</a:t>
            </a:r>
          </a:p>
          <a:p>
            <a:pPr algn="just">
              <a:buNone/>
            </a:pPr>
            <a:r>
              <a:rPr lang="en-US" b="1" dirty="0" smtClean="0">
                <a:latin typeface="Calibri" charset="0"/>
              </a:rPr>
              <a:t>			= 	$ 16</a:t>
            </a:r>
          </a:p>
          <a:p>
            <a:pPr algn="just">
              <a:buNone/>
            </a:pPr>
            <a:endParaRPr lang="en-US" b="1" dirty="0" smtClean="0">
              <a:latin typeface="Calibri" charset="0"/>
            </a:endParaRPr>
          </a:p>
          <a:p>
            <a:pPr algn="ctr"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914400" y="1371600"/>
            <a:ext cx="7162800" cy="914400"/>
          </a:xfrm>
          <a:prstGeom prst="rect">
            <a:avLst/>
          </a:prstGeom>
        </p:spPr>
        <p:txBody>
          <a:bodyPr>
            <a:normAutofit fontScale="4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Cost – Plus Pricing</a:t>
            </a:r>
            <a:endParaRPr lang="en-US" sz="5900" b="1" noProof="0" dirty="0" smtClean="0">
              <a:latin typeface="Calibri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90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</a:t>
            </a:r>
            <a:endParaRPr kumimoji="0" lang="en-US" sz="59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05000"/>
            <a:ext cx="8610600" cy="46482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Calibri" charset="0"/>
              </a:rPr>
              <a:t>	</a:t>
            </a:r>
            <a:r>
              <a:rPr lang="en-US" sz="4100" dirty="0" smtClean="0">
                <a:latin typeface="Calibri" charset="0"/>
              </a:rPr>
              <a:t>Suppose the manufacturer’s wants to earn a 20 	percent markup on sales. </a:t>
            </a:r>
          </a:p>
          <a:p>
            <a:pPr algn="just">
              <a:buNone/>
            </a:pPr>
            <a:endParaRPr lang="en-US" dirty="0" smtClean="0">
              <a:latin typeface="Calibri" charset="0"/>
            </a:endParaRPr>
          </a:p>
          <a:p>
            <a:pPr algn="just">
              <a:buNone/>
            </a:pPr>
            <a:r>
              <a:rPr lang="en-US" dirty="0" smtClean="0">
                <a:latin typeface="Calibri" charset="0"/>
              </a:rPr>
              <a:t>Hence, </a:t>
            </a:r>
          </a:p>
          <a:p>
            <a:pPr algn="just">
              <a:buNone/>
            </a:pPr>
            <a:r>
              <a:rPr lang="en-US" sz="2800" b="1" dirty="0" smtClean="0">
                <a:latin typeface="Calibri" charset="0"/>
              </a:rPr>
              <a:t>	</a:t>
            </a:r>
            <a:r>
              <a:rPr lang="en-US" sz="3300" b="1" dirty="0" smtClean="0">
                <a:latin typeface="Calibri" charset="0"/>
              </a:rPr>
              <a:t>Markup Price = Unit cost / (1 – Desired Return on Sales)</a:t>
            </a:r>
          </a:p>
          <a:p>
            <a:pPr algn="just">
              <a:buNone/>
            </a:pPr>
            <a:r>
              <a:rPr lang="en-US" sz="3300" b="1" dirty="0" smtClean="0">
                <a:latin typeface="Calibri" charset="0"/>
              </a:rPr>
              <a:t>			   = $ 16 / (1 – 0.2)</a:t>
            </a:r>
          </a:p>
          <a:p>
            <a:pPr algn="just">
              <a:buNone/>
            </a:pPr>
            <a:r>
              <a:rPr lang="en-US" sz="3300" b="1" dirty="0" smtClean="0">
                <a:latin typeface="Calibri" charset="0"/>
              </a:rPr>
              <a:t>			   = $ 20</a:t>
            </a:r>
          </a:p>
          <a:p>
            <a:pPr algn="ctr">
              <a:buNone/>
            </a:pPr>
            <a:r>
              <a:rPr lang="en-US" sz="2800" b="1" dirty="0" smtClean="0">
                <a:latin typeface="Calibri" charset="0"/>
              </a:rPr>
              <a:t>		</a:t>
            </a:r>
          </a:p>
          <a:p>
            <a:pPr algn="ctr">
              <a:buNone/>
            </a:pPr>
            <a:endParaRPr lang="en-US" sz="2800" b="1" dirty="0" smtClean="0">
              <a:latin typeface="Calibri" charset="0"/>
            </a:endParaRPr>
          </a:p>
          <a:p>
            <a:pPr algn="ctr">
              <a:buNone/>
            </a:pPr>
            <a:r>
              <a:rPr lang="en-US" sz="4100" b="1" dirty="0" smtClean="0">
                <a:latin typeface="Calibri" charset="0"/>
              </a:rPr>
              <a:t>Manufacturer will charge dealers $ 20 per toaster </a:t>
            </a:r>
          </a:p>
          <a:p>
            <a:pPr algn="ctr">
              <a:buNone/>
            </a:pPr>
            <a:r>
              <a:rPr lang="en-US" sz="4100" b="1" dirty="0" smtClean="0">
                <a:latin typeface="Calibri" charset="0"/>
              </a:rPr>
              <a:t>and make a profit of $ 4 per toaster. </a:t>
            </a:r>
          </a:p>
          <a:p>
            <a:pPr algn="ctr">
              <a:buNone/>
            </a:pPr>
            <a:endParaRPr lang="en-US" b="1" dirty="0" smtClean="0">
              <a:latin typeface="Calibri" charset="0"/>
            </a:endParaRPr>
          </a:p>
          <a:p>
            <a:pPr algn="just">
              <a:buNone/>
            </a:pPr>
            <a:endParaRPr lang="en-US" b="1" dirty="0" smtClean="0">
              <a:latin typeface="Calibri" charset="0"/>
            </a:endParaRPr>
          </a:p>
          <a:p>
            <a:pPr algn="ctr"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charset="0"/>
              </a:rPr>
              <a:t>Break-Even Analysis and Target Profit Pricing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8915400" cy="4724400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Break-even pricing </a:t>
            </a:r>
            <a:r>
              <a:rPr lang="en-US" dirty="0" smtClean="0">
                <a:latin typeface="Calibri" charset="0"/>
              </a:rPr>
              <a:t>is the price at which total costs are equal to total revenue and there is no profit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Target profit pricing </a:t>
            </a:r>
            <a:r>
              <a:rPr lang="en-US" dirty="0" smtClean="0">
                <a:latin typeface="Calibri" charset="0"/>
              </a:rPr>
              <a:t>is the price at which the firm will break even or make the profit it’s seeking</a:t>
            </a: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charset="0"/>
              </a:rPr>
              <a:t>Break-Even Analysis and Target Profit Pricing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209800"/>
            <a:ext cx="8839200" cy="4724400"/>
          </a:xfrm>
        </p:spPr>
        <p:txBody>
          <a:bodyPr>
            <a:normAutofit/>
          </a:bodyPr>
          <a:lstStyle/>
          <a:p>
            <a:pPr marL="0" indent="-533400" algn="ctr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Arial" charset="0"/>
              </a:rPr>
              <a:t>Example of Toaster continued </a:t>
            </a:r>
          </a:p>
          <a:p>
            <a:pPr marL="0" indent="-533400" algn="ctr">
              <a:lnSpc>
                <a:spcPct val="90000"/>
              </a:lnSpc>
              <a:buFontTx/>
              <a:buNone/>
            </a:pPr>
            <a:endParaRPr lang="en-US" b="1" dirty="0" smtClean="0">
              <a:latin typeface="Arial" charset="0"/>
            </a:endParaRPr>
          </a:p>
          <a:p>
            <a:pPr marL="0" indent="-533400" algn="ctr">
              <a:lnSpc>
                <a:spcPct val="90000"/>
              </a:lnSpc>
              <a:buFontTx/>
              <a:buNone/>
            </a:pPr>
            <a:r>
              <a:rPr lang="en-US" sz="2500" b="1" dirty="0" smtClean="0">
                <a:latin typeface="Arial" charset="0"/>
              </a:rPr>
              <a:t>Break-Even Volume = Fixed Cost / Price – Variable Cost </a:t>
            </a:r>
          </a:p>
          <a:p>
            <a:pPr marL="0" indent="-533400">
              <a:lnSpc>
                <a:spcPct val="90000"/>
              </a:lnSpc>
              <a:buFontTx/>
              <a:buNone/>
            </a:pPr>
            <a:endParaRPr lang="en-US" sz="2600" b="1" dirty="0" smtClean="0">
              <a:latin typeface="Arial" charset="0"/>
            </a:endParaRPr>
          </a:p>
          <a:p>
            <a:pPr marL="0" indent="-533400">
              <a:lnSpc>
                <a:spcPct val="90000"/>
              </a:lnSpc>
              <a:buFontTx/>
              <a:buNone/>
            </a:pPr>
            <a:r>
              <a:rPr lang="en-US" sz="2600" b="1" dirty="0" smtClean="0">
                <a:latin typeface="Arial" charset="0"/>
              </a:rPr>
              <a:t>			     = $ 300,000 / $ 20 - $ 10</a:t>
            </a:r>
          </a:p>
          <a:p>
            <a:pPr marL="0" indent="-533400">
              <a:lnSpc>
                <a:spcPct val="90000"/>
              </a:lnSpc>
              <a:buFontTx/>
              <a:buNone/>
            </a:pPr>
            <a:r>
              <a:rPr lang="en-US" sz="2600" b="1" dirty="0" smtClean="0">
                <a:latin typeface="Arial" charset="0"/>
              </a:rPr>
              <a:t>			     = 30,000</a:t>
            </a:r>
          </a:p>
          <a:p>
            <a:pPr marL="0" indent="-533400">
              <a:lnSpc>
                <a:spcPct val="90000"/>
              </a:lnSpc>
              <a:buFontTx/>
              <a:buNone/>
            </a:pPr>
            <a:endParaRPr lang="en-US" sz="2600" b="1" dirty="0" smtClean="0">
              <a:latin typeface="Arial" charset="0"/>
            </a:endParaRPr>
          </a:p>
          <a:p>
            <a:pPr marL="0" indent="-533400">
              <a:lnSpc>
                <a:spcPct val="90000"/>
              </a:lnSpc>
              <a:buFontTx/>
              <a:buNone/>
            </a:pPr>
            <a:endParaRPr lang="en-US" sz="2600" b="1" dirty="0" smtClean="0">
              <a:latin typeface="Arial" charset="0"/>
            </a:endParaRPr>
          </a:p>
          <a:p>
            <a:pPr marL="0" indent="-533400">
              <a:lnSpc>
                <a:spcPct val="90000"/>
              </a:lnSpc>
              <a:buFontTx/>
              <a:buNone/>
            </a:pPr>
            <a:r>
              <a:rPr lang="en-US" sz="2600" b="1" dirty="0" smtClean="0">
                <a:latin typeface="Arial" charset="0"/>
              </a:rPr>
              <a:t>If the company wants to make a target profit, it must sell more </a:t>
            </a:r>
            <a:r>
              <a:rPr lang="en-US" sz="2600" b="1" smtClean="0">
                <a:latin typeface="Arial" charset="0"/>
              </a:rPr>
              <a:t>than </a:t>
            </a:r>
            <a:r>
              <a:rPr lang="en-US" sz="2600" b="1" smtClean="0">
                <a:latin typeface="Arial" charset="0"/>
              </a:rPr>
              <a:t>30,000 </a:t>
            </a:r>
            <a:r>
              <a:rPr lang="en-US" sz="2600" b="1" dirty="0" smtClean="0">
                <a:latin typeface="Arial" charset="0"/>
              </a:rPr>
              <a:t>units at $ 20 each.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Factors to Consider When Setting Prices</a:t>
            </a:r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609600" y="1371600"/>
            <a:ext cx="7924800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Arial" charset="0"/>
              </a:rPr>
              <a:t>Break-Even Analysis and Target Profit Pricing</a:t>
            </a:r>
          </a:p>
        </p:txBody>
      </p:sp>
      <p:pic>
        <p:nvPicPr>
          <p:cNvPr id="5" name="Picture 6" descr="fig10_05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133600"/>
            <a:ext cx="755430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1721</Words>
  <Application>Microsoft Office PowerPoint</Application>
  <PresentationFormat>On-screen Show (4:3)</PresentationFormat>
  <Paragraphs>298</Paragraphs>
  <Slides>26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Topics to Cover</vt:lpstr>
      <vt:lpstr>What Is a Price?</vt:lpstr>
      <vt:lpstr>What Is a Price?</vt:lpstr>
      <vt:lpstr>What Is a Price?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  <vt:lpstr>Factors to Consider When Setting Prices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8</cp:revision>
  <dcterms:created xsi:type="dcterms:W3CDTF">2012-03-31T03:50:12Z</dcterms:created>
  <dcterms:modified xsi:type="dcterms:W3CDTF">2012-03-31T08:33:22Z</dcterms:modified>
</cp:coreProperties>
</file>