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48" r:id="rId2"/>
    <p:sldId id="347" r:id="rId3"/>
    <p:sldId id="349" r:id="rId4"/>
    <p:sldId id="275" r:id="rId5"/>
    <p:sldId id="350" r:id="rId6"/>
    <p:sldId id="351" r:id="rId7"/>
    <p:sldId id="352" r:id="rId8"/>
    <p:sldId id="353" r:id="rId9"/>
    <p:sldId id="261" r:id="rId10"/>
    <p:sldId id="354" r:id="rId11"/>
    <p:sldId id="361" r:id="rId12"/>
    <p:sldId id="362" r:id="rId13"/>
    <p:sldId id="381" r:id="rId14"/>
    <p:sldId id="363" r:id="rId15"/>
    <p:sldId id="364" r:id="rId16"/>
    <p:sldId id="365" r:id="rId17"/>
    <p:sldId id="366" r:id="rId18"/>
    <p:sldId id="367" r:id="rId19"/>
    <p:sldId id="368" r:id="rId20"/>
    <p:sldId id="373" r:id="rId21"/>
    <p:sldId id="375" r:id="rId22"/>
    <p:sldId id="376" r:id="rId23"/>
    <p:sldId id="377" r:id="rId24"/>
    <p:sldId id="378" r:id="rId25"/>
    <p:sldId id="379" r:id="rId26"/>
    <p:sldId id="3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27C1BA-B710-4BC9-98A5-9FB3185158FF}" type="datetimeFigureOut">
              <a:rPr lang="en-US" smtClean="0"/>
              <a:pPr/>
              <a:t>3/31/2012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233C3E-C37D-444C-A1B9-4C9E4E6D357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Name a product at each stage of the PLC.</a:t>
            </a:r>
          </a:p>
          <a:p>
            <a:endParaRPr lang="en-US" i="1" smtClean="0"/>
          </a:p>
          <a:p>
            <a:r>
              <a:rPr lang="en-US" smtClean="0"/>
              <a:t>This concept is very new to students. See if they can identify products or product categories that are in each stage of the model. Introduction might include online movie viewing software, growth might include MP3 players, maturity might include bottled water, and decline could include soda (actually in a decline) or videotape players.</a:t>
            </a:r>
          </a:p>
        </p:txBody>
      </p:sp>
      <p:sp>
        <p:nvSpPr>
          <p:cNvPr id="60420" name="Slide Number Placeholder 3"/>
          <p:cNvSpPr>
            <a:spLocks noGrp="1"/>
          </p:cNvSpPr>
          <p:nvPr>
            <p:ph type="sldNum" sz="quarter" idx="5"/>
          </p:nvPr>
        </p:nvSpPr>
        <p:spPr bwMode="auto">
          <a:noFill/>
          <a:ln>
            <a:miter lim="800000"/>
            <a:headEnd/>
            <a:tailEnd/>
          </a:ln>
        </p:spPr>
        <p:txBody>
          <a:bodyPr/>
          <a:lstStyle/>
          <a:p>
            <a:fld id="{F22A058D-0B95-4D3A-9803-DD3DA2C15AEA}" type="slidenum">
              <a:rPr lang="en-US"/>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466DB4-3FF9-4459-8BD5-0038037804B9}" type="datetimeFigureOut">
              <a:rPr lang="en-US" smtClean="0"/>
              <a:pPr/>
              <a:t>3/31/2012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466DB4-3FF9-4459-8BD5-0038037804B9}" type="datetimeFigureOut">
              <a:rPr lang="en-US" smtClean="0"/>
              <a:pPr/>
              <a:t>3/31/2012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466DB4-3FF9-4459-8BD5-0038037804B9}" type="datetimeFigureOut">
              <a:rPr lang="en-US" smtClean="0"/>
              <a:pPr/>
              <a:t>3/31/2012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466DB4-3FF9-4459-8BD5-0038037804B9}" type="datetimeFigureOut">
              <a:rPr lang="en-US" smtClean="0"/>
              <a:pPr/>
              <a:t>3/31/2012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466DB4-3FF9-4459-8BD5-0038037804B9}" type="datetimeFigureOut">
              <a:rPr lang="en-US" smtClean="0"/>
              <a:pPr/>
              <a:t>3/31/2012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466DB4-3FF9-4459-8BD5-0038037804B9}" type="datetimeFigureOut">
              <a:rPr lang="en-US" smtClean="0"/>
              <a:pPr/>
              <a:t>3/31/2012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466DB4-3FF9-4459-8BD5-0038037804B9}" type="datetimeFigureOut">
              <a:rPr lang="en-US" smtClean="0"/>
              <a:pPr/>
              <a:t>3/31/2012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466DB4-3FF9-4459-8BD5-0038037804B9}" type="datetimeFigureOut">
              <a:rPr lang="en-US" smtClean="0"/>
              <a:pPr/>
              <a:t>3/31/2012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466DB4-3FF9-4459-8BD5-0038037804B9}" type="datetimeFigureOut">
              <a:rPr lang="en-US" smtClean="0"/>
              <a:pPr/>
              <a:t>3/31/2012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466DB4-3FF9-4459-8BD5-0038037804B9}" type="datetimeFigureOut">
              <a:rPr lang="en-US" smtClean="0"/>
              <a:pPr/>
              <a:t>3/31/2012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466DB4-3FF9-4459-8BD5-0038037804B9}" type="datetimeFigureOut">
              <a:rPr lang="en-US" smtClean="0"/>
              <a:pPr/>
              <a:t>3/31/2012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BE462-8401-40FC-958B-9728F46AAA6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1143000"/>
          </a:xfrm>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8382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466DB4-3FF9-4459-8BD5-0038037804B9}" type="datetimeFigureOut">
              <a:rPr lang="en-US" smtClean="0"/>
              <a:pPr/>
              <a:t>3/31/2012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ABE462-8401-40FC-958B-9728F46AAA6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52400"/>
            <a:ext cx="8610600" cy="6432530"/>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09</a:t>
            </a:r>
          </a:p>
          <a:p>
            <a:pPr algn="ctr"/>
            <a:endParaRPr lang="en-US" sz="3600" b="1" i="1" dirty="0" smtClean="0">
              <a:latin typeface="Calibri" charset="0"/>
            </a:endParaRPr>
          </a:p>
          <a:p>
            <a:pPr algn="ctr"/>
            <a:endParaRPr lang="en-US" sz="3600" b="1" i="1" dirty="0" smtClean="0">
              <a:latin typeface="Calibri" charset="0"/>
            </a:endParaRPr>
          </a:p>
          <a:p>
            <a:pPr algn="ctr"/>
            <a:r>
              <a:rPr lang="en-US" sz="3600" b="1" dirty="0" smtClean="0">
                <a:latin typeface="Calibri" charset="0"/>
              </a:rPr>
              <a:t>New-Product Development and Product Life-Cycle </a:t>
            </a:r>
            <a:r>
              <a:rPr lang="en-US" sz="3600" b="1" dirty="0" smtClean="0">
                <a:latin typeface="Calibri" charset="0"/>
              </a:rPr>
              <a:t>Strategies</a:t>
            </a:r>
            <a:endParaRPr lang="en-US" sz="4000"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762000" y="2710494"/>
            <a:ext cx="7924800" cy="2259080"/>
          </a:xfrm>
          <a:prstGeom prst="rect">
            <a:avLst/>
          </a:prstGeom>
          <a:noFill/>
          <a:ln>
            <a:solidFill>
              <a:schemeClr val="tx2">
                <a:lumMod val="40000"/>
                <a:lumOff val="60000"/>
              </a:schemeClr>
            </a:solidFill>
          </a:ln>
        </p:spPr>
        <p:txBody>
          <a:bodyPr wrap="square" rtlCol="0">
            <a:spAutoFit/>
          </a:bodyPr>
          <a:lstStyle/>
          <a:p>
            <a:r>
              <a:rPr lang="en-US" dirty="0" smtClean="0">
                <a:latin typeface="Calibri" charset="0"/>
              </a:rPr>
              <a:t>Managing New-Product Development</a:t>
            </a:r>
          </a:p>
          <a:p>
            <a:r>
              <a:rPr lang="en-US" dirty="0" smtClean="0">
                <a:latin typeface="Calibri" charset="0"/>
              </a:rPr>
              <a:t>Product Life-Cycle Strategies</a:t>
            </a:r>
          </a:p>
          <a:p>
            <a:r>
              <a:rPr lang="en-US" dirty="0" smtClean="0">
                <a:latin typeface="Calibri" charset="0"/>
              </a:rPr>
              <a:t>Additional Product and Service Considerations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3" name="Rectangle 3"/>
          <p:cNvSpPr>
            <a:spLocks noGrp="1" noChangeArrowheads="1"/>
          </p:cNvSpPr>
          <p:nvPr>
            <p:ph type="body" sz="quarter" idx="13"/>
          </p:nvPr>
        </p:nvSpPr>
        <p:spPr/>
        <p:txBody>
          <a:bodyPr>
            <a:normAutofit fontScale="77500" lnSpcReduction="20000"/>
          </a:bodyPr>
          <a:lstStyle/>
          <a:p>
            <a:endParaRPr lang="en-US" smtClean="0">
              <a:latin typeface="Calibri" charset="0"/>
            </a:endParaRPr>
          </a:p>
          <a:p>
            <a:endParaRPr lang="en-US" smtClean="0">
              <a:latin typeface="Calibri" charset="0"/>
            </a:endParaRPr>
          </a:p>
        </p:txBody>
      </p:sp>
      <p:sp>
        <p:nvSpPr>
          <p:cNvPr id="20484" name="Text Box 6"/>
          <p:cNvSpPr txBox="1">
            <a:spLocks noChangeArrowheads="1"/>
          </p:cNvSpPr>
          <p:nvPr/>
        </p:nvSpPr>
        <p:spPr bwMode="auto">
          <a:xfrm>
            <a:off x="1371600" y="1600200"/>
            <a:ext cx="6630918" cy="523220"/>
          </a:xfrm>
          <a:prstGeom prst="rect">
            <a:avLst/>
          </a:prstGeom>
          <a:noFill/>
          <a:ln w="9525">
            <a:noFill/>
            <a:miter lim="800000"/>
            <a:headEnd/>
            <a:tailEnd/>
          </a:ln>
        </p:spPr>
        <p:txBody>
          <a:bodyPr wrap="none">
            <a:spAutoFit/>
          </a:bodyPr>
          <a:lstStyle/>
          <a:p>
            <a:r>
              <a:rPr lang="en-US" sz="2800" b="1" dirty="0"/>
              <a:t>Major Stages in New-Product Development</a:t>
            </a:r>
          </a:p>
        </p:txBody>
      </p:sp>
      <p:pic>
        <p:nvPicPr>
          <p:cNvPr id="20485" name="Picture 7" descr="fig09_01wo"/>
          <p:cNvPicPr>
            <a:picLocks noChangeAspect="1" noChangeArrowheads="1"/>
          </p:cNvPicPr>
          <p:nvPr/>
        </p:nvPicPr>
        <p:blipFill>
          <a:blip r:embed="rId3" cstate="print"/>
          <a:srcRect/>
          <a:stretch>
            <a:fillRect/>
          </a:stretch>
        </p:blipFill>
        <p:spPr bwMode="auto">
          <a:xfrm>
            <a:off x="0" y="2741613"/>
            <a:ext cx="9164404" cy="24399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381000"/>
            <a:ext cx="9144000" cy="1143000"/>
          </a:xfrm>
        </p:spPr>
        <p:txBody>
          <a:bodyPr>
            <a:noAutofit/>
          </a:bodyPr>
          <a:lstStyle/>
          <a:p>
            <a:r>
              <a:rPr lang="en-US" sz="4800" dirty="0" smtClean="0"/>
              <a:t>Managing New-Product Development</a:t>
            </a:r>
          </a:p>
        </p:txBody>
      </p:sp>
      <p:sp>
        <p:nvSpPr>
          <p:cNvPr id="5" name="Rectangle 3"/>
          <p:cNvSpPr txBox="1">
            <a:spLocks noChangeArrowheads="1"/>
          </p:cNvSpPr>
          <p:nvPr/>
        </p:nvSpPr>
        <p:spPr>
          <a:xfrm>
            <a:off x="685800" y="1676400"/>
            <a:ext cx="7772400" cy="4876800"/>
          </a:xfrm>
          <a:prstGeom prst="rect">
            <a:avLst/>
          </a:prstGeom>
        </p:spPr>
        <p:txBody>
          <a:bodyPr/>
          <a:lstStyle/>
          <a:p>
            <a:pPr marL="533400" marR="0" lvl="0" indent="-533400" algn="ctr" defTabSz="914400" rtl="0" eaLnBrk="1" fontAlgn="auto" latinLnBrk="0" hangingPunct="1">
              <a:lnSpc>
                <a:spcPct val="100000"/>
              </a:lnSpc>
              <a:spcBef>
                <a:spcPct val="20000"/>
              </a:spcBef>
              <a:spcAft>
                <a:spcPts val="0"/>
              </a:spcAft>
              <a:buClrTx/>
              <a:buSzTx/>
              <a:buFontTx/>
              <a:buNone/>
              <a:tabLst/>
              <a:defRPr/>
            </a:pPr>
            <a:endParaRPr kumimoji="0" lang="en-US" sz="3200" b="1" i="1" u="none" strike="noStrike" kern="1200" cap="none" spc="0" normalizeH="0" baseline="0" noProof="0" dirty="0" smtClean="0">
              <a:ln>
                <a:noFill/>
              </a:ln>
              <a:solidFill>
                <a:schemeClr val="tx1"/>
              </a:solidFill>
              <a:effectLst/>
              <a:uLnTx/>
              <a:uFillTx/>
              <a:latin typeface="Times New Roman" charset="0"/>
              <a:ea typeface="+mn-ea"/>
              <a:cs typeface="+mn-cs"/>
            </a:endParaRPr>
          </a:p>
          <a:p>
            <a:pPr marL="533400" marR="0" lvl="0" indent="-533400" algn="l" defTabSz="914400" rtl="0" eaLnBrk="1" fontAlgn="auto" latinLnBrk="0" hangingPunct="1">
              <a:lnSpc>
                <a:spcPct val="100000"/>
              </a:lnSpc>
              <a:spcBef>
                <a:spcPct val="2000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Successful new-product development should be:</a:t>
            </a:r>
          </a:p>
          <a:p>
            <a:pPr marL="533400" marR="0" lvl="0" indent="-5334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Customer centered</a:t>
            </a:r>
          </a:p>
          <a:p>
            <a:pPr marL="533400" marR="0" lvl="0" indent="-5334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Team centered</a:t>
            </a:r>
          </a:p>
          <a:p>
            <a:pPr marL="533400" marR="0" lvl="0" indent="-5334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Systematic</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381000"/>
            <a:ext cx="9144000" cy="1143000"/>
          </a:xfrm>
        </p:spPr>
        <p:txBody>
          <a:bodyPr>
            <a:noAutofit/>
          </a:bodyPr>
          <a:lstStyle/>
          <a:p>
            <a:r>
              <a:rPr lang="en-US" sz="4800" dirty="0" smtClean="0"/>
              <a:t>Managing New-Product Development</a:t>
            </a:r>
          </a:p>
        </p:txBody>
      </p:sp>
      <p:sp>
        <p:nvSpPr>
          <p:cNvPr id="5" name="Rectangle 3"/>
          <p:cNvSpPr txBox="1">
            <a:spLocks noChangeArrowheads="1"/>
          </p:cNvSpPr>
          <p:nvPr/>
        </p:nvSpPr>
        <p:spPr>
          <a:xfrm>
            <a:off x="685800" y="2362200"/>
            <a:ext cx="8001000" cy="3886200"/>
          </a:xfrm>
          <a:prstGeom prst="rect">
            <a:avLst/>
          </a:prstGeom>
        </p:spPr>
        <p:txBody>
          <a:bodyPr/>
          <a:lstStyle/>
          <a:p>
            <a:pPr marL="533400" indent="-533400">
              <a:buFontTx/>
              <a:buNone/>
            </a:pPr>
            <a:r>
              <a:rPr lang="en-US" sz="3200" b="1" dirty="0" smtClean="0">
                <a:latin typeface="Calibri" charset="0"/>
              </a:rPr>
              <a:t>Customer-centered new product development</a:t>
            </a:r>
            <a:r>
              <a:rPr lang="en-US" sz="3200" dirty="0" smtClean="0">
                <a:latin typeface="Calibri" charset="0"/>
              </a:rPr>
              <a:t> focuses on finding new ways to solve customer problems and create more customer satisfying experiences</a:t>
            </a:r>
          </a:p>
          <a:p>
            <a:pPr marL="533400" indent="-533400"/>
            <a:endParaRPr lang="en-US" sz="3200" dirty="0" smtClean="0">
              <a:latin typeface="Calibri" charset="0"/>
            </a:endParaRPr>
          </a:p>
          <a:p>
            <a:pPr marL="533400" indent="-533400"/>
            <a:r>
              <a:rPr lang="en-US" sz="3200" dirty="0" smtClean="0">
                <a:latin typeface="Calibri" charset="0"/>
              </a:rPr>
              <a:t>Begins and ends with solving customer problems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381000"/>
            <a:ext cx="9144000" cy="1143000"/>
          </a:xfrm>
        </p:spPr>
        <p:txBody>
          <a:bodyPr>
            <a:noAutofit/>
          </a:bodyPr>
          <a:lstStyle/>
          <a:p>
            <a:r>
              <a:rPr lang="en-US" sz="4800" dirty="0" smtClean="0"/>
              <a:t>Managing New-Product Development</a:t>
            </a:r>
          </a:p>
        </p:txBody>
      </p:sp>
      <p:sp>
        <p:nvSpPr>
          <p:cNvPr id="5" name="Rectangle 3"/>
          <p:cNvSpPr txBox="1">
            <a:spLocks noChangeArrowheads="1"/>
          </p:cNvSpPr>
          <p:nvPr/>
        </p:nvSpPr>
        <p:spPr>
          <a:xfrm>
            <a:off x="685800" y="2133600"/>
            <a:ext cx="8001000" cy="4114800"/>
          </a:xfrm>
          <a:prstGeom prst="rect">
            <a:avLst/>
          </a:prstGeom>
        </p:spPr>
        <p:txBody>
          <a:bodyPr/>
          <a:lstStyle/>
          <a:p>
            <a:pPr marL="533400" indent="-533400">
              <a:lnSpc>
                <a:spcPct val="90000"/>
              </a:lnSpc>
              <a:buFontTx/>
              <a:buNone/>
            </a:pPr>
            <a:r>
              <a:rPr lang="en-US" sz="3200" b="1" dirty="0" smtClean="0">
                <a:latin typeface="Calibri" charset="0"/>
              </a:rPr>
              <a:t>Sequential new-product development</a:t>
            </a:r>
            <a:r>
              <a:rPr lang="en-US" sz="3200" dirty="0" smtClean="0">
                <a:latin typeface="Calibri" charset="0"/>
              </a:rPr>
              <a:t> is a development approach where company departments work closely together individually to complete each stage of the process before passing it along to the next department or stage</a:t>
            </a:r>
          </a:p>
          <a:p>
            <a:pPr marL="533400" indent="-533400">
              <a:lnSpc>
                <a:spcPct val="90000"/>
              </a:lnSpc>
              <a:buFontTx/>
              <a:buNone/>
            </a:pPr>
            <a:endParaRPr lang="en-US" sz="3200" dirty="0" smtClean="0">
              <a:latin typeface="Calibri" charset="0"/>
            </a:endParaRPr>
          </a:p>
          <a:p>
            <a:pPr marL="533400" indent="-533400">
              <a:lnSpc>
                <a:spcPct val="90000"/>
              </a:lnSpc>
            </a:pPr>
            <a:r>
              <a:rPr lang="en-US" sz="3200" dirty="0" smtClean="0">
                <a:latin typeface="Calibri" charset="0"/>
              </a:rPr>
              <a:t>Increased control in risky or complex projects</a:t>
            </a:r>
          </a:p>
          <a:p>
            <a:pPr marL="533400" indent="-533400">
              <a:lnSpc>
                <a:spcPct val="90000"/>
              </a:lnSpc>
            </a:pPr>
            <a:r>
              <a:rPr lang="en-US" sz="3200" dirty="0" smtClean="0">
                <a:latin typeface="Calibri" charset="0"/>
              </a:rPr>
              <a:t>Slow</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381000"/>
            <a:ext cx="9144000" cy="1143000"/>
          </a:xfrm>
        </p:spPr>
        <p:txBody>
          <a:bodyPr>
            <a:noAutofit/>
          </a:bodyPr>
          <a:lstStyle/>
          <a:p>
            <a:r>
              <a:rPr lang="en-US" sz="4800" dirty="0" smtClean="0"/>
              <a:t>Managing New-Product Development</a:t>
            </a:r>
          </a:p>
        </p:txBody>
      </p:sp>
      <p:sp>
        <p:nvSpPr>
          <p:cNvPr id="5" name="Rectangle 3"/>
          <p:cNvSpPr txBox="1">
            <a:spLocks noChangeArrowheads="1"/>
          </p:cNvSpPr>
          <p:nvPr/>
        </p:nvSpPr>
        <p:spPr>
          <a:xfrm>
            <a:off x="685800" y="2133600"/>
            <a:ext cx="8001000" cy="4114800"/>
          </a:xfrm>
          <a:prstGeom prst="rect">
            <a:avLst/>
          </a:prstGeom>
        </p:spPr>
        <p:txBody>
          <a:bodyPr/>
          <a:lstStyle/>
          <a:p>
            <a:pPr marL="533400" indent="-533400" algn="ctr">
              <a:buFontTx/>
              <a:buNone/>
            </a:pPr>
            <a:endParaRPr lang="en-US" sz="3200" b="1" i="1" dirty="0" smtClean="0">
              <a:latin typeface="Times New Roman" charset="0"/>
            </a:endParaRPr>
          </a:p>
          <a:p>
            <a:pPr marL="533400" indent="-533400">
              <a:buFontTx/>
              <a:buNone/>
            </a:pPr>
            <a:r>
              <a:rPr lang="en-US" sz="3200" b="1" dirty="0" smtClean="0">
                <a:latin typeface="Calibri" charset="0"/>
              </a:rPr>
              <a:t>Team-based new-product development</a:t>
            </a:r>
            <a:r>
              <a:rPr lang="en-US" sz="3200" dirty="0" smtClean="0">
                <a:latin typeface="Calibri" charset="0"/>
              </a:rPr>
              <a:t> is a development approach where company departments work closely together in cross-functional teams, overlapping in the product-development process to save time and increase effectiveness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381000"/>
            <a:ext cx="9144000" cy="1143000"/>
          </a:xfrm>
        </p:spPr>
        <p:txBody>
          <a:bodyPr>
            <a:noAutofit/>
          </a:bodyPr>
          <a:lstStyle/>
          <a:p>
            <a:r>
              <a:rPr lang="en-US" sz="4800" dirty="0" smtClean="0"/>
              <a:t>Managing New-Product Development</a:t>
            </a:r>
          </a:p>
        </p:txBody>
      </p:sp>
      <p:sp>
        <p:nvSpPr>
          <p:cNvPr id="5" name="Rectangle 3"/>
          <p:cNvSpPr txBox="1">
            <a:spLocks noChangeArrowheads="1"/>
          </p:cNvSpPr>
          <p:nvPr/>
        </p:nvSpPr>
        <p:spPr>
          <a:xfrm>
            <a:off x="685800" y="2133600"/>
            <a:ext cx="8001000" cy="4114800"/>
          </a:xfrm>
          <a:prstGeom prst="rect">
            <a:avLst/>
          </a:prstGeom>
        </p:spPr>
        <p:txBody>
          <a:bodyPr/>
          <a:lstStyle/>
          <a:p>
            <a:pPr marL="533400" indent="-533400">
              <a:buFontTx/>
              <a:buNone/>
            </a:pPr>
            <a:r>
              <a:rPr lang="en-US" sz="3200" b="1" dirty="0" smtClean="0">
                <a:latin typeface="Calibri" charset="0"/>
              </a:rPr>
              <a:t>Systematic new-product development</a:t>
            </a:r>
            <a:r>
              <a:rPr lang="en-US" sz="3200" dirty="0" smtClean="0">
                <a:latin typeface="Calibri" charset="0"/>
              </a:rPr>
              <a:t> is an innovative development approach that collects, reviews, evaluates, and manages new-product ideas</a:t>
            </a:r>
          </a:p>
          <a:p>
            <a:pPr marL="533400" indent="-533400">
              <a:buFontTx/>
              <a:buNone/>
            </a:pPr>
            <a:endParaRPr lang="en-US" sz="3200" dirty="0" smtClean="0">
              <a:latin typeface="Calibri" charset="0"/>
            </a:endParaRPr>
          </a:p>
          <a:p>
            <a:pPr marL="990600" lvl="1" indent="-533400">
              <a:buFont typeface="Arial" pitchFamily="34" charset="0"/>
              <a:buChar char="•"/>
            </a:pPr>
            <a:r>
              <a:rPr lang="en-US" sz="2800" dirty="0" smtClean="0">
                <a:latin typeface="Calibri" charset="0"/>
              </a:rPr>
              <a:t>Creates an innovation-oriented culture</a:t>
            </a:r>
          </a:p>
          <a:p>
            <a:pPr marL="990600" lvl="1" indent="-533400">
              <a:buFont typeface="Arial" pitchFamily="34" charset="0"/>
              <a:buChar char="•"/>
            </a:pPr>
            <a:r>
              <a:rPr lang="en-US" sz="2800" dirty="0" smtClean="0">
                <a:latin typeface="Calibri" charset="0"/>
              </a:rPr>
              <a:t>Yields a large number of new-product ideas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dirty="0" smtClean="0">
                <a:solidFill>
                  <a:schemeClr val="tx1"/>
                </a:solidFill>
                <a:latin typeface="Calibri" charset="0"/>
              </a:rPr>
              <a:t>Product Life Cycle</a:t>
            </a:r>
          </a:p>
        </p:txBody>
      </p:sp>
      <p:pic>
        <p:nvPicPr>
          <p:cNvPr id="59396" name="Picture 6" descr="fig09_02wo"/>
          <p:cNvPicPr>
            <a:picLocks noChangeAspect="1" noChangeArrowheads="1"/>
          </p:cNvPicPr>
          <p:nvPr/>
        </p:nvPicPr>
        <p:blipFill>
          <a:blip r:embed="rId3" cstate="print"/>
          <a:srcRect/>
          <a:stretch>
            <a:fillRect/>
          </a:stretch>
        </p:blipFill>
        <p:spPr bwMode="auto">
          <a:xfrm>
            <a:off x="240429" y="1905000"/>
            <a:ext cx="8598771" cy="4800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dirty="0" smtClean="0">
                <a:solidFill>
                  <a:schemeClr val="tx1"/>
                </a:solidFill>
                <a:latin typeface="Calibri" charset="0"/>
              </a:rPr>
              <a:t>Product Life Cycle</a:t>
            </a:r>
          </a:p>
        </p:txBody>
      </p:sp>
      <p:sp>
        <p:nvSpPr>
          <p:cNvPr id="5" name="Rectangle 3"/>
          <p:cNvSpPr>
            <a:spLocks noGrp="1" noChangeArrowheads="1"/>
          </p:cNvSpPr>
          <p:nvPr>
            <p:ph idx="1"/>
          </p:nvPr>
        </p:nvSpPr>
        <p:spPr>
          <a:xfrm>
            <a:off x="457200" y="1676400"/>
            <a:ext cx="8305800" cy="5181600"/>
          </a:xfrm>
        </p:spPr>
        <p:txBody>
          <a:bodyPr>
            <a:normAutofit/>
          </a:bodyPr>
          <a:lstStyle/>
          <a:p>
            <a:r>
              <a:rPr lang="en-US" sz="2800" b="1" dirty="0" smtClean="0">
                <a:latin typeface="Calibri" charset="0"/>
              </a:rPr>
              <a:t>Product development</a:t>
            </a:r>
            <a:r>
              <a:rPr lang="en-US" sz="2800" dirty="0" smtClean="0">
                <a:latin typeface="Calibri" charset="0"/>
              </a:rPr>
              <a:t> </a:t>
            </a:r>
          </a:p>
          <a:p>
            <a:pPr lvl="1"/>
            <a:r>
              <a:rPr lang="en-US" sz="2400" dirty="0" smtClean="0">
                <a:latin typeface="Calibri" charset="0"/>
              </a:rPr>
              <a:t>Sales are zero and investment costs mount</a:t>
            </a:r>
          </a:p>
          <a:p>
            <a:r>
              <a:rPr lang="en-US" sz="2800" b="1" dirty="0" smtClean="0">
                <a:latin typeface="Calibri" charset="0"/>
              </a:rPr>
              <a:t>Introduction </a:t>
            </a:r>
          </a:p>
          <a:p>
            <a:pPr lvl="1"/>
            <a:r>
              <a:rPr lang="en-US" sz="2400" dirty="0" smtClean="0">
                <a:latin typeface="Calibri" charset="0"/>
              </a:rPr>
              <a:t>Slow sales growth and profits are nonexistent </a:t>
            </a:r>
          </a:p>
          <a:p>
            <a:r>
              <a:rPr lang="en-US" sz="2800" b="1" dirty="0" smtClean="0">
                <a:latin typeface="Calibri" charset="0"/>
              </a:rPr>
              <a:t>Growth</a:t>
            </a:r>
          </a:p>
          <a:p>
            <a:pPr lvl="1"/>
            <a:r>
              <a:rPr lang="en-US" sz="2400" dirty="0" smtClean="0">
                <a:latin typeface="Calibri" charset="0"/>
              </a:rPr>
              <a:t>Rapid market acceptance and increasing profits.</a:t>
            </a:r>
          </a:p>
          <a:p>
            <a:r>
              <a:rPr lang="en-US" sz="2800" b="1" dirty="0" smtClean="0">
                <a:latin typeface="Calibri" charset="0"/>
              </a:rPr>
              <a:t>Maturity</a:t>
            </a:r>
            <a:r>
              <a:rPr lang="en-US" sz="2800" dirty="0" smtClean="0">
                <a:latin typeface="Calibri" charset="0"/>
              </a:rPr>
              <a:t> </a:t>
            </a:r>
          </a:p>
          <a:p>
            <a:pPr lvl="1"/>
            <a:r>
              <a:rPr lang="en-US" sz="2400" dirty="0" smtClean="0">
                <a:latin typeface="Calibri" charset="0"/>
              </a:rPr>
              <a:t>Slowdown in sales growth and profits level off or decline</a:t>
            </a:r>
          </a:p>
          <a:p>
            <a:r>
              <a:rPr lang="en-US" sz="2800" b="1" dirty="0" smtClean="0">
                <a:latin typeface="Calibri" charset="0"/>
              </a:rPr>
              <a:t>Decline</a:t>
            </a:r>
          </a:p>
          <a:p>
            <a:pPr lvl="1"/>
            <a:r>
              <a:rPr lang="en-US" sz="2400" dirty="0" smtClean="0">
                <a:latin typeface="Calibri" charset="0"/>
              </a:rPr>
              <a:t>Sales fall off and profits drop</a:t>
            </a:r>
            <a:endParaRPr lang="en-US" sz="2400" b="1" i="1" dirty="0" smtClean="0">
              <a:latin typeface="Calibri"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r>
              <a:rPr lang="en-US" b="0" dirty="0" smtClean="0">
                <a:solidFill>
                  <a:schemeClr val="tx1"/>
                </a:solidFill>
                <a:latin typeface="Calibri" charset="0"/>
              </a:rPr>
              <a:t>Introduction Stage</a:t>
            </a:r>
          </a:p>
        </p:txBody>
      </p:sp>
      <p:sp>
        <p:nvSpPr>
          <p:cNvPr id="5" name="Rectangle 3"/>
          <p:cNvSpPr>
            <a:spLocks noGrp="1" noChangeArrowheads="1"/>
          </p:cNvSpPr>
          <p:nvPr>
            <p:ph idx="1"/>
          </p:nvPr>
        </p:nvSpPr>
        <p:spPr>
          <a:xfrm>
            <a:off x="457200" y="1981200"/>
            <a:ext cx="8305800" cy="3581400"/>
          </a:xfrm>
        </p:spPr>
        <p:txBody>
          <a:bodyPr>
            <a:normAutofit/>
          </a:bodyPr>
          <a:lstStyle/>
          <a:p>
            <a:endParaRPr lang="en-US" dirty="0" smtClean="0">
              <a:latin typeface="Calibri" charset="0"/>
            </a:endParaRPr>
          </a:p>
          <a:p>
            <a:r>
              <a:rPr lang="en-US" dirty="0" smtClean="0">
                <a:latin typeface="Calibri" charset="0"/>
              </a:rPr>
              <a:t>Slow sales growth</a:t>
            </a:r>
          </a:p>
          <a:p>
            <a:r>
              <a:rPr lang="en-US" dirty="0" smtClean="0">
                <a:latin typeface="Calibri" charset="0"/>
              </a:rPr>
              <a:t>Little or no profit</a:t>
            </a:r>
          </a:p>
          <a:p>
            <a:r>
              <a:rPr lang="en-US" dirty="0" smtClean="0">
                <a:latin typeface="Calibri" charset="0"/>
              </a:rPr>
              <a:t>High distribution and promotion expense</a:t>
            </a:r>
          </a:p>
          <a:p>
            <a:endParaRPr lang="en-US" dirty="0" smtClean="0">
              <a:latin typeface="Calibri" charset="0"/>
            </a:endParaRPr>
          </a:p>
          <a:p>
            <a:endParaRPr lang="en-US" b="1" i="1" dirty="0" smtClean="0">
              <a:latin typeface="Calibri"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r>
              <a:rPr lang="en-US" b="0" dirty="0" smtClean="0">
                <a:solidFill>
                  <a:schemeClr val="tx1"/>
                </a:solidFill>
                <a:latin typeface="Calibri" charset="0"/>
              </a:rPr>
              <a:t>Growth Stage</a:t>
            </a:r>
          </a:p>
        </p:txBody>
      </p:sp>
      <p:sp>
        <p:nvSpPr>
          <p:cNvPr id="5" name="Rectangle 3"/>
          <p:cNvSpPr>
            <a:spLocks noGrp="1" noChangeArrowheads="1"/>
          </p:cNvSpPr>
          <p:nvPr>
            <p:ph idx="1"/>
          </p:nvPr>
        </p:nvSpPr>
        <p:spPr>
          <a:xfrm>
            <a:off x="457200" y="2438400"/>
            <a:ext cx="8305800" cy="4114800"/>
          </a:xfrm>
        </p:spPr>
        <p:txBody>
          <a:bodyPr>
            <a:normAutofit/>
          </a:bodyPr>
          <a:lstStyle/>
          <a:p>
            <a:r>
              <a:rPr lang="en-US" dirty="0" smtClean="0">
                <a:latin typeface="Calibri" charset="0"/>
              </a:rPr>
              <a:t>Sales increase</a:t>
            </a:r>
          </a:p>
          <a:p>
            <a:r>
              <a:rPr lang="en-US" dirty="0" smtClean="0">
                <a:latin typeface="Calibri" charset="0"/>
              </a:rPr>
              <a:t>New competitors enter the market</a:t>
            </a:r>
          </a:p>
          <a:p>
            <a:r>
              <a:rPr lang="en-US" dirty="0" smtClean="0">
                <a:latin typeface="Calibri" charset="0"/>
              </a:rPr>
              <a:t>Price stability or decline to increase volume</a:t>
            </a:r>
          </a:p>
          <a:p>
            <a:r>
              <a:rPr lang="en-US" dirty="0" smtClean="0">
                <a:latin typeface="Calibri" charset="0"/>
              </a:rPr>
              <a:t>Consumer education </a:t>
            </a:r>
          </a:p>
          <a:p>
            <a:r>
              <a:rPr lang="en-US" dirty="0" smtClean="0">
                <a:latin typeface="Calibri" charset="0"/>
              </a:rPr>
              <a:t>Profits increase</a:t>
            </a:r>
          </a:p>
          <a:p>
            <a:r>
              <a:rPr lang="en-US" dirty="0" smtClean="0">
                <a:latin typeface="Calibri" charset="0"/>
              </a:rPr>
              <a:t>Promotion and manufacturing costs gain economies of scale</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r>
              <a:rPr lang="en-US" b="0" dirty="0" smtClean="0">
                <a:solidFill>
                  <a:schemeClr val="tx1"/>
                </a:solidFill>
                <a:latin typeface="Calibri" charset="0"/>
              </a:rPr>
              <a:t>Maturity </a:t>
            </a:r>
            <a:r>
              <a:rPr lang="en-US" b="0" dirty="0" smtClean="0">
                <a:solidFill>
                  <a:schemeClr val="tx1"/>
                </a:solidFill>
                <a:latin typeface="Calibri" charset="0"/>
              </a:rPr>
              <a:t>Stage</a:t>
            </a:r>
          </a:p>
        </p:txBody>
      </p:sp>
      <p:sp>
        <p:nvSpPr>
          <p:cNvPr id="5" name="Rectangle 3"/>
          <p:cNvSpPr>
            <a:spLocks noGrp="1" noChangeArrowheads="1"/>
          </p:cNvSpPr>
          <p:nvPr>
            <p:ph idx="1"/>
          </p:nvPr>
        </p:nvSpPr>
        <p:spPr>
          <a:xfrm>
            <a:off x="457200" y="2438400"/>
            <a:ext cx="8305800" cy="4114800"/>
          </a:xfrm>
        </p:spPr>
        <p:txBody>
          <a:bodyPr>
            <a:normAutofit/>
          </a:bodyPr>
          <a:lstStyle/>
          <a:p>
            <a:r>
              <a:rPr lang="en-US" dirty="0" smtClean="0">
                <a:latin typeface="Calibri" charset="0"/>
              </a:rPr>
              <a:t>Sales slows or levels off</a:t>
            </a:r>
          </a:p>
          <a:p>
            <a:r>
              <a:rPr lang="en-US" dirty="0" smtClean="0">
                <a:latin typeface="Calibri" charset="0"/>
              </a:rPr>
              <a:t>Competitors begin marking down prices, increasing their advertising and sales promotions, and upping their product development budgets to find better versions of the product. </a:t>
            </a:r>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r>
              <a:rPr lang="en-US" b="0" dirty="0" smtClean="0">
                <a:solidFill>
                  <a:schemeClr val="tx1"/>
                </a:solidFill>
                <a:latin typeface="Calibri" charset="0"/>
              </a:rPr>
              <a:t>Maturity Stage Modifying Strategies</a:t>
            </a:r>
          </a:p>
        </p:txBody>
      </p:sp>
      <p:sp>
        <p:nvSpPr>
          <p:cNvPr id="5" name="Rectangle 3"/>
          <p:cNvSpPr>
            <a:spLocks noGrp="1" noChangeArrowheads="1"/>
          </p:cNvSpPr>
          <p:nvPr>
            <p:ph idx="1"/>
          </p:nvPr>
        </p:nvSpPr>
        <p:spPr>
          <a:xfrm>
            <a:off x="457200" y="2438400"/>
            <a:ext cx="8305800" cy="4114800"/>
          </a:xfrm>
        </p:spPr>
        <p:txBody>
          <a:bodyPr>
            <a:normAutofit/>
          </a:bodyPr>
          <a:lstStyle/>
          <a:p>
            <a:pPr>
              <a:buFontTx/>
              <a:buNone/>
            </a:pPr>
            <a:endParaRPr lang="en-US" dirty="0" smtClean="0">
              <a:latin typeface="Calibri" charset="0"/>
            </a:endParaRPr>
          </a:p>
          <a:p>
            <a:r>
              <a:rPr lang="en-US" dirty="0" smtClean="0">
                <a:latin typeface="Calibri" charset="0"/>
              </a:rPr>
              <a:t>Market modifying</a:t>
            </a:r>
          </a:p>
          <a:p>
            <a:r>
              <a:rPr lang="en-US" dirty="0" smtClean="0">
                <a:latin typeface="Calibri" charset="0"/>
              </a:rPr>
              <a:t>Product modifying</a:t>
            </a:r>
          </a:p>
          <a:p>
            <a:r>
              <a:rPr lang="en-US" dirty="0" smtClean="0">
                <a:latin typeface="Calibri" charset="0"/>
              </a:rPr>
              <a:t>Marketing mix modifying</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r>
              <a:rPr lang="en-US" b="0" dirty="0" smtClean="0">
                <a:solidFill>
                  <a:schemeClr val="tx1"/>
                </a:solidFill>
                <a:latin typeface="Calibri" charset="0"/>
              </a:rPr>
              <a:t>Maturity Stage – Modifying  Strategies</a:t>
            </a:r>
          </a:p>
        </p:txBody>
      </p:sp>
      <p:sp>
        <p:nvSpPr>
          <p:cNvPr id="5" name="Rectangle 3"/>
          <p:cNvSpPr>
            <a:spLocks noGrp="1" noChangeArrowheads="1"/>
          </p:cNvSpPr>
          <p:nvPr>
            <p:ph idx="1"/>
          </p:nvPr>
        </p:nvSpPr>
        <p:spPr>
          <a:xfrm>
            <a:off x="457200" y="2438400"/>
            <a:ext cx="8305800" cy="4114800"/>
          </a:xfrm>
        </p:spPr>
        <p:txBody>
          <a:bodyPr>
            <a:normAutofit/>
          </a:bodyPr>
          <a:lstStyle/>
          <a:p>
            <a:r>
              <a:rPr lang="en-US" b="1" dirty="0" smtClean="0">
                <a:latin typeface="Calibri" charset="0"/>
              </a:rPr>
              <a:t>Market modifying</a:t>
            </a:r>
          </a:p>
          <a:p>
            <a:pPr lvl="1"/>
            <a:r>
              <a:rPr lang="en-US" dirty="0" smtClean="0">
                <a:latin typeface="Calibri" charset="0"/>
              </a:rPr>
              <a:t> The company tries to increase the consumption of the current product. </a:t>
            </a:r>
          </a:p>
          <a:p>
            <a:pPr lvl="1"/>
            <a:r>
              <a:rPr lang="en-US" dirty="0" smtClean="0">
                <a:latin typeface="Calibri" charset="0"/>
              </a:rPr>
              <a:t>May look for new users or new market segments</a:t>
            </a:r>
          </a:p>
          <a:p>
            <a:pPr lvl="1"/>
            <a:r>
              <a:rPr lang="en-US" dirty="0" smtClean="0">
                <a:latin typeface="Calibri" charset="0"/>
              </a:rPr>
              <a:t>The manager may also look for ways to increase usage among present customers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r>
              <a:rPr lang="en-US" b="0" dirty="0" smtClean="0">
                <a:solidFill>
                  <a:schemeClr val="tx1"/>
                </a:solidFill>
                <a:latin typeface="Calibri" charset="0"/>
              </a:rPr>
              <a:t>Maturity Stage – Modifying  Strategies</a:t>
            </a:r>
          </a:p>
        </p:txBody>
      </p:sp>
      <p:sp>
        <p:nvSpPr>
          <p:cNvPr id="5" name="Rectangle 3"/>
          <p:cNvSpPr>
            <a:spLocks noGrp="1" noChangeArrowheads="1"/>
          </p:cNvSpPr>
          <p:nvPr>
            <p:ph idx="1"/>
          </p:nvPr>
        </p:nvSpPr>
        <p:spPr>
          <a:xfrm>
            <a:off x="457200" y="2438400"/>
            <a:ext cx="8305800" cy="4114800"/>
          </a:xfrm>
        </p:spPr>
        <p:txBody>
          <a:bodyPr>
            <a:normAutofit/>
          </a:bodyPr>
          <a:lstStyle/>
          <a:p>
            <a:r>
              <a:rPr lang="en-US" b="1" dirty="0" smtClean="0">
                <a:latin typeface="Calibri" charset="0"/>
              </a:rPr>
              <a:t>Product modifying</a:t>
            </a:r>
          </a:p>
          <a:p>
            <a:pPr lvl="1"/>
            <a:r>
              <a:rPr lang="en-US" dirty="0" smtClean="0">
                <a:latin typeface="Calibri" charset="0"/>
              </a:rPr>
              <a:t>Changing characteristics such as quality, features, style, or packaging to attract new customers and to inspire more usage. </a:t>
            </a:r>
          </a:p>
          <a:p>
            <a:pPr lvl="1"/>
            <a:r>
              <a:rPr lang="en-US" dirty="0" smtClean="0">
                <a:latin typeface="Calibri" charset="0"/>
              </a:rPr>
              <a:t>Might improve the durability, reliability, speed and taste</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r>
              <a:rPr lang="en-US" b="0" dirty="0" smtClean="0">
                <a:solidFill>
                  <a:schemeClr val="tx1"/>
                </a:solidFill>
                <a:latin typeface="Calibri" charset="0"/>
              </a:rPr>
              <a:t>Maturity Stage – Modifying  Strategies</a:t>
            </a:r>
          </a:p>
        </p:txBody>
      </p:sp>
      <p:sp>
        <p:nvSpPr>
          <p:cNvPr id="5" name="Rectangle 3"/>
          <p:cNvSpPr>
            <a:spLocks noGrp="1" noChangeArrowheads="1"/>
          </p:cNvSpPr>
          <p:nvPr>
            <p:ph idx="1"/>
          </p:nvPr>
        </p:nvSpPr>
        <p:spPr>
          <a:xfrm>
            <a:off x="457200" y="2438400"/>
            <a:ext cx="8305800" cy="4114800"/>
          </a:xfrm>
        </p:spPr>
        <p:txBody>
          <a:bodyPr>
            <a:normAutofit/>
          </a:bodyPr>
          <a:lstStyle/>
          <a:p>
            <a:r>
              <a:rPr lang="en-US" b="1" dirty="0" smtClean="0">
                <a:latin typeface="Calibri" charset="0"/>
              </a:rPr>
              <a:t>Modifying the Marketing Mix</a:t>
            </a:r>
          </a:p>
          <a:p>
            <a:pPr lvl="1"/>
            <a:r>
              <a:rPr lang="en-US" dirty="0" smtClean="0">
                <a:latin typeface="Calibri" charset="0"/>
              </a:rPr>
              <a:t>Improve sales by changing one or more marketing mix elements</a:t>
            </a:r>
          </a:p>
          <a:p>
            <a:pPr lvl="1"/>
            <a:r>
              <a:rPr lang="en-US" dirty="0" smtClean="0">
                <a:latin typeface="Calibri" charset="0"/>
              </a:rPr>
              <a:t>Can also move into new marketing channels to help serve new users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r>
              <a:rPr lang="en-US" b="0" dirty="0" smtClean="0">
                <a:solidFill>
                  <a:schemeClr val="tx1"/>
                </a:solidFill>
                <a:latin typeface="Calibri" charset="0"/>
              </a:rPr>
              <a:t>Decline Stage</a:t>
            </a:r>
          </a:p>
        </p:txBody>
      </p:sp>
      <p:sp>
        <p:nvSpPr>
          <p:cNvPr id="5" name="Rectangle 3"/>
          <p:cNvSpPr>
            <a:spLocks noGrp="1" noChangeArrowheads="1"/>
          </p:cNvSpPr>
          <p:nvPr>
            <p:ph idx="1"/>
          </p:nvPr>
        </p:nvSpPr>
        <p:spPr>
          <a:xfrm>
            <a:off x="457200" y="2438400"/>
            <a:ext cx="8305800" cy="4114800"/>
          </a:xfrm>
        </p:spPr>
        <p:txBody>
          <a:bodyPr>
            <a:normAutofit/>
          </a:bodyPr>
          <a:lstStyle/>
          <a:p>
            <a:endParaRPr lang="en-US" dirty="0" smtClean="0">
              <a:latin typeface="Calibri" charset="0"/>
            </a:endParaRPr>
          </a:p>
          <a:p>
            <a:r>
              <a:rPr lang="en-US" dirty="0" smtClean="0">
                <a:latin typeface="Calibri" charset="0"/>
              </a:rPr>
              <a:t>Maintain the product</a:t>
            </a:r>
          </a:p>
          <a:p>
            <a:r>
              <a:rPr lang="en-US" dirty="0" smtClean="0">
                <a:latin typeface="Calibri" charset="0"/>
              </a:rPr>
              <a:t>Harvest the product</a:t>
            </a:r>
          </a:p>
          <a:p>
            <a:r>
              <a:rPr lang="en-US" dirty="0" smtClean="0">
                <a:latin typeface="Calibri" charset="0"/>
              </a:rPr>
              <a:t>Drop the product</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r>
              <a:rPr lang="en-US" b="0" dirty="0" smtClean="0">
                <a:solidFill>
                  <a:schemeClr val="tx1"/>
                </a:solidFill>
                <a:latin typeface="Calibri" charset="0"/>
              </a:rPr>
              <a:t>Decline Stage</a:t>
            </a:r>
          </a:p>
        </p:txBody>
      </p:sp>
      <p:sp>
        <p:nvSpPr>
          <p:cNvPr id="5" name="Rectangle 3"/>
          <p:cNvSpPr>
            <a:spLocks noGrp="1" noChangeArrowheads="1"/>
          </p:cNvSpPr>
          <p:nvPr>
            <p:ph idx="1"/>
          </p:nvPr>
        </p:nvSpPr>
        <p:spPr>
          <a:xfrm>
            <a:off x="457200" y="2438400"/>
            <a:ext cx="8305800" cy="4114800"/>
          </a:xfrm>
        </p:spPr>
        <p:txBody>
          <a:bodyPr>
            <a:normAutofit/>
          </a:bodyPr>
          <a:lstStyle/>
          <a:p>
            <a:endParaRPr lang="en-US" dirty="0" smtClean="0">
              <a:latin typeface="Calibri" charset="0"/>
            </a:endParaRPr>
          </a:p>
          <a:p>
            <a:r>
              <a:rPr lang="en-US" dirty="0" smtClean="0">
                <a:latin typeface="Calibri" charset="0"/>
              </a:rPr>
              <a:t>Maintain the product</a:t>
            </a:r>
          </a:p>
          <a:p>
            <a:r>
              <a:rPr lang="en-US" dirty="0" smtClean="0">
                <a:latin typeface="Calibri" charset="0"/>
              </a:rPr>
              <a:t>Harvest the product</a:t>
            </a:r>
          </a:p>
          <a:p>
            <a:r>
              <a:rPr lang="en-US" dirty="0" smtClean="0">
                <a:latin typeface="Calibri" charset="0"/>
              </a:rPr>
              <a:t>Drop the product</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endParaRPr lang="en-US" b="0" dirty="0" smtClean="0">
              <a:solidFill>
                <a:schemeClr val="tx1"/>
              </a:solidFill>
              <a:latin typeface="Calibri" charset="0"/>
            </a:endParaRPr>
          </a:p>
        </p:txBody>
      </p:sp>
      <p:sp>
        <p:nvSpPr>
          <p:cNvPr id="5" name="Rectangle 3"/>
          <p:cNvSpPr>
            <a:spLocks noGrp="1" noChangeArrowheads="1"/>
          </p:cNvSpPr>
          <p:nvPr>
            <p:ph idx="1"/>
          </p:nvPr>
        </p:nvSpPr>
        <p:spPr>
          <a:xfrm>
            <a:off x="1447800" y="3429000"/>
            <a:ext cx="6172200" cy="2971800"/>
          </a:xfrm>
        </p:spPr>
        <p:txBody>
          <a:bodyPr>
            <a:normAutofit/>
          </a:bodyPr>
          <a:lstStyle/>
          <a:p>
            <a:pPr>
              <a:buNone/>
            </a:pPr>
            <a:r>
              <a:rPr lang="en-US" sz="3600" b="1" dirty="0" smtClean="0">
                <a:latin typeface="Calibri" charset="0"/>
              </a:rPr>
              <a:t>PLC concept </a:t>
            </a:r>
            <a:r>
              <a:rPr lang="en-US" sz="3600" dirty="0" smtClean="0">
                <a:latin typeface="Calibri" charset="0"/>
              </a:rPr>
              <a:t>can be applied to styles, fashions, and fads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endParaRPr lang="en-US" b="0" dirty="0" smtClean="0">
              <a:solidFill>
                <a:schemeClr val="tx1"/>
              </a:solidFill>
              <a:latin typeface="Calibri" charset="0"/>
            </a:endParaRPr>
          </a:p>
        </p:txBody>
      </p:sp>
      <p:sp>
        <p:nvSpPr>
          <p:cNvPr id="5" name="Rectangle 3"/>
          <p:cNvSpPr>
            <a:spLocks noGrp="1" noChangeArrowheads="1"/>
          </p:cNvSpPr>
          <p:nvPr>
            <p:ph idx="1"/>
          </p:nvPr>
        </p:nvSpPr>
        <p:spPr>
          <a:xfrm>
            <a:off x="304800" y="1905000"/>
            <a:ext cx="8534400" cy="4876800"/>
          </a:xfrm>
        </p:spPr>
        <p:txBody>
          <a:bodyPr>
            <a:normAutofit lnSpcReduction="10000"/>
          </a:bodyPr>
          <a:lstStyle/>
          <a:p>
            <a:pPr lvl="1"/>
            <a:r>
              <a:rPr lang="en-US" sz="3900" b="1" dirty="0" smtClean="0">
                <a:latin typeface="Calibri" charset="0"/>
              </a:rPr>
              <a:t>Style</a:t>
            </a:r>
          </a:p>
          <a:p>
            <a:pPr lvl="2"/>
            <a:r>
              <a:rPr lang="en-US" sz="2800" dirty="0" smtClean="0">
                <a:latin typeface="Calibri" charset="0"/>
              </a:rPr>
              <a:t>A basic and distinction mode of expression </a:t>
            </a:r>
          </a:p>
          <a:p>
            <a:pPr lvl="2"/>
            <a:r>
              <a:rPr lang="en-US" sz="2800" dirty="0" smtClean="0">
                <a:latin typeface="Calibri" charset="0"/>
              </a:rPr>
              <a:t>Once a style is invented, it may last for generations. </a:t>
            </a:r>
          </a:p>
          <a:p>
            <a:pPr lvl="2"/>
            <a:endParaRPr lang="en-US" sz="2800" dirty="0" smtClean="0">
              <a:latin typeface="Calibri" charset="0"/>
            </a:endParaRPr>
          </a:p>
          <a:p>
            <a:pPr lvl="1"/>
            <a:r>
              <a:rPr lang="en-US" sz="3900" b="1" dirty="0" smtClean="0">
                <a:latin typeface="Calibri" charset="0"/>
              </a:rPr>
              <a:t>Fashion </a:t>
            </a:r>
          </a:p>
          <a:p>
            <a:pPr lvl="2"/>
            <a:r>
              <a:rPr lang="en-US" sz="2800" dirty="0" smtClean="0">
                <a:latin typeface="Calibri" charset="0"/>
              </a:rPr>
              <a:t>A currently accepted or popular style in a given filed. </a:t>
            </a:r>
          </a:p>
          <a:p>
            <a:pPr lvl="2"/>
            <a:r>
              <a:rPr lang="en-US" sz="2800" dirty="0" smtClean="0">
                <a:latin typeface="Calibri" charset="0"/>
              </a:rPr>
              <a:t>Fashions tend to grow slowly, remain popular for a while, and then decline slowly.</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endParaRPr lang="en-US" b="0" dirty="0" smtClean="0">
              <a:solidFill>
                <a:schemeClr val="tx1"/>
              </a:solidFill>
              <a:latin typeface="Calibri" charset="0"/>
            </a:endParaRPr>
          </a:p>
        </p:txBody>
      </p:sp>
      <p:sp>
        <p:nvSpPr>
          <p:cNvPr id="5" name="Rectangle 3"/>
          <p:cNvSpPr>
            <a:spLocks noGrp="1" noChangeArrowheads="1"/>
          </p:cNvSpPr>
          <p:nvPr>
            <p:ph idx="1"/>
          </p:nvPr>
        </p:nvSpPr>
        <p:spPr>
          <a:xfrm>
            <a:off x="228600" y="1981200"/>
            <a:ext cx="8458200" cy="4419600"/>
          </a:xfrm>
        </p:spPr>
        <p:txBody>
          <a:bodyPr>
            <a:normAutofit/>
          </a:bodyPr>
          <a:lstStyle/>
          <a:p>
            <a:pPr lvl="1"/>
            <a:r>
              <a:rPr lang="en-US" sz="3600" b="1" dirty="0" smtClean="0">
                <a:latin typeface="Calibri" charset="0"/>
              </a:rPr>
              <a:t>Fads</a:t>
            </a:r>
          </a:p>
          <a:p>
            <a:pPr lvl="2"/>
            <a:r>
              <a:rPr lang="en-US" sz="2800" dirty="0" smtClean="0">
                <a:latin typeface="Calibri" charset="0"/>
              </a:rPr>
              <a:t>A temporary period of unusually high sales driven by consumer enthusiasm and immediate product or brand popularity.</a:t>
            </a:r>
          </a:p>
          <a:p>
            <a:pPr lvl="2"/>
            <a:r>
              <a:rPr lang="en-US" sz="2800" dirty="0" smtClean="0">
                <a:latin typeface="Calibri" charset="0"/>
              </a:rPr>
              <a:t>A fad may be part of an otherwise normal life cycle or may comprise of a brand’s or product’s entire life cycle. </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Product Life Cycle</a:t>
            </a:r>
          </a:p>
          <a:p>
            <a:endParaRPr lang="en-US" b="0" dirty="0" smtClean="0">
              <a:solidFill>
                <a:schemeClr val="tx1"/>
              </a:solidFill>
              <a:latin typeface="Calibri" charset="0"/>
            </a:endParaRPr>
          </a:p>
        </p:txBody>
      </p:sp>
      <p:pic>
        <p:nvPicPr>
          <p:cNvPr id="7" name="Picture 5" descr="fig09_03wo"/>
          <p:cNvPicPr>
            <a:picLocks noChangeAspect="1" noChangeArrowheads="1"/>
          </p:cNvPicPr>
          <p:nvPr/>
        </p:nvPicPr>
        <p:blipFill>
          <a:blip r:embed="rId3" cstate="print"/>
          <a:srcRect/>
          <a:stretch>
            <a:fillRect/>
          </a:stretch>
        </p:blipFill>
        <p:spPr bwMode="auto">
          <a:xfrm>
            <a:off x="152400" y="2590800"/>
            <a:ext cx="8915400" cy="2730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800" dirty="0" smtClean="0"/>
              <a:t>Product Life-Cycle Strategies</a:t>
            </a:r>
          </a:p>
        </p:txBody>
      </p:sp>
      <p:sp>
        <p:nvSpPr>
          <p:cNvPr id="59395" name="Rectangle 3"/>
          <p:cNvSpPr>
            <a:spLocks noGrp="1" noChangeArrowheads="1"/>
          </p:cNvSpPr>
          <p:nvPr>
            <p:ph type="body" sz="quarter" idx="13"/>
          </p:nvPr>
        </p:nvSpPr>
        <p:spPr>
          <a:xfrm>
            <a:off x="914400" y="1143000"/>
            <a:ext cx="7162800" cy="381000"/>
          </a:xfrm>
        </p:spPr>
        <p:txBody>
          <a:bodyPr>
            <a:noAutofit/>
          </a:bodyPr>
          <a:lstStyle/>
          <a:p>
            <a:r>
              <a:rPr lang="en-US" sz="3200" dirty="0" smtClean="0">
                <a:solidFill>
                  <a:schemeClr val="tx1"/>
                </a:solidFill>
                <a:latin typeface="Calibri" charset="0"/>
              </a:rPr>
              <a:t>Summary of Product Life Cycle</a:t>
            </a:r>
          </a:p>
          <a:p>
            <a:endParaRPr lang="en-US" b="0" dirty="0" smtClean="0">
              <a:solidFill>
                <a:schemeClr val="tx1"/>
              </a:solidFill>
              <a:latin typeface="Calibri" charset="0"/>
            </a:endParaRPr>
          </a:p>
        </p:txBody>
      </p:sp>
      <p:pic>
        <p:nvPicPr>
          <p:cNvPr id="5" name="Picture 8" descr="fig09_02wo"/>
          <p:cNvPicPr>
            <a:picLocks noChangeAspect="1" noChangeArrowheads="1"/>
          </p:cNvPicPr>
          <p:nvPr/>
        </p:nvPicPr>
        <p:blipFill>
          <a:blip r:embed="rId3" cstate="print"/>
          <a:srcRect/>
          <a:stretch>
            <a:fillRect/>
          </a:stretch>
        </p:blipFill>
        <p:spPr bwMode="auto">
          <a:xfrm>
            <a:off x="381000" y="1904999"/>
            <a:ext cx="8458200" cy="472102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228600"/>
            <a:ext cx="9144000" cy="1143000"/>
          </a:xfrm>
        </p:spPr>
        <p:txBody>
          <a:bodyPr>
            <a:noAutofit/>
          </a:bodyPr>
          <a:lstStyle/>
          <a:p>
            <a:pPr>
              <a:lnSpc>
                <a:spcPct val="100000"/>
              </a:lnSpc>
            </a:pPr>
            <a:r>
              <a:rPr lang="en-US" sz="4400" dirty="0" smtClean="0"/>
              <a:t>Additional Product and Service Considerations</a:t>
            </a:r>
          </a:p>
        </p:txBody>
      </p:sp>
      <p:sp>
        <p:nvSpPr>
          <p:cNvPr id="59395" name="Rectangle 3"/>
          <p:cNvSpPr>
            <a:spLocks noGrp="1" noChangeArrowheads="1"/>
          </p:cNvSpPr>
          <p:nvPr>
            <p:ph type="body" sz="quarter" idx="13"/>
          </p:nvPr>
        </p:nvSpPr>
        <p:spPr>
          <a:xfrm>
            <a:off x="381000" y="1524000"/>
            <a:ext cx="8382000" cy="381000"/>
          </a:xfrm>
        </p:spPr>
        <p:txBody>
          <a:bodyPr>
            <a:noAutofit/>
          </a:bodyPr>
          <a:lstStyle/>
          <a:p>
            <a:r>
              <a:rPr lang="en-US" dirty="0" smtClean="0">
                <a:solidFill>
                  <a:schemeClr val="tx1"/>
                </a:solidFill>
                <a:latin typeface="Arial" charset="0"/>
              </a:rPr>
              <a:t>Product Decisions and Social Responsibility</a:t>
            </a:r>
          </a:p>
          <a:p>
            <a:endParaRPr lang="en-US" dirty="0" smtClean="0">
              <a:solidFill>
                <a:schemeClr val="tx1"/>
              </a:solidFill>
              <a:latin typeface="Arial" charset="0"/>
            </a:endParaRPr>
          </a:p>
        </p:txBody>
      </p:sp>
      <p:sp>
        <p:nvSpPr>
          <p:cNvPr id="6" name="Rectangle 3"/>
          <p:cNvSpPr>
            <a:spLocks noGrp="1" noChangeArrowheads="1"/>
          </p:cNvSpPr>
          <p:nvPr>
            <p:ph idx="1"/>
          </p:nvPr>
        </p:nvSpPr>
        <p:spPr>
          <a:xfrm>
            <a:off x="457200" y="2133600"/>
            <a:ext cx="8229600" cy="3992563"/>
          </a:xfrm>
        </p:spPr>
        <p:txBody>
          <a:bodyPr/>
          <a:lstStyle/>
          <a:p>
            <a:pPr marL="533400" indent="-533400" algn="ctr">
              <a:buFontTx/>
              <a:buNone/>
            </a:pPr>
            <a:endParaRPr lang="en-US" sz="2800" b="1" i="1" dirty="0" smtClean="0">
              <a:solidFill>
                <a:srgbClr val="1A643E"/>
              </a:solidFill>
              <a:latin typeface="Times New Roman" charset="0"/>
            </a:endParaRPr>
          </a:p>
          <a:p>
            <a:pPr marL="533400" indent="-533400"/>
            <a:r>
              <a:rPr lang="en-US" sz="2800" dirty="0" smtClean="0">
                <a:latin typeface="Calibri" charset="0"/>
              </a:rPr>
              <a:t>Marketers should carefully consider Public policy and regulations regarding developing and dropping products, patents, quality, and safety</a:t>
            </a:r>
          </a:p>
          <a:p>
            <a:pPr marL="533400" indent="-533400"/>
            <a:r>
              <a:rPr lang="en-US" sz="2800" dirty="0" smtClean="0">
                <a:latin typeface="Calibri" charset="0"/>
              </a:rPr>
              <a:t>For example many manufacturers often written warranties to convince customers of their product quality.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228600"/>
            <a:ext cx="9144000" cy="1143000"/>
          </a:xfrm>
        </p:spPr>
        <p:txBody>
          <a:bodyPr>
            <a:noAutofit/>
          </a:bodyPr>
          <a:lstStyle/>
          <a:p>
            <a:pPr>
              <a:lnSpc>
                <a:spcPct val="100000"/>
              </a:lnSpc>
            </a:pPr>
            <a:r>
              <a:rPr lang="en-US" sz="4400" dirty="0" smtClean="0"/>
              <a:t>Additional Product and Service Considerations</a:t>
            </a:r>
          </a:p>
        </p:txBody>
      </p:sp>
      <p:sp>
        <p:nvSpPr>
          <p:cNvPr id="59395" name="Rectangle 3"/>
          <p:cNvSpPr>
            <a:spLocks noGrp="1" noChangeArrowheads="1"/>
          </p:cNvSpPr>
          <p:nvPr>
            <p:ph type="body" sz="quarter" idx="13"/>
          </p:nvPr>
        </p:nvSpPr>
        <p:spPr>
          <a:xfrm>
            <a:off x="381000" y="1676400"/>
            <a:ext cx="8382000" cy="381000"/>
          </a:xfrm>
        </p:spPr>
        <p:txBody>
          <a:bodyPr>
            <a:noAutofit/>
          </a:bodyPr>
          <a:lstStyle/>
          <a:p>
            <a:pPr>
              <a:lnSpc>
                <a:spcPct val="90000"/>
              </a:lnSpc>
              <a:spcBef>
                <a:spcPct val="0"/>
              </a:spcBef>
            </a:pPr>
            <a:r>
              <a:rPr lang="en-US" sz="3200" b="0" dirty="0" smtClean="0">
                <a:solidFill>
                  <a:schemeClr val="tx1"/>
                </a:solidFill>
                <a:latin typeface="Calibri" charset="0"/>
              </a:rPr>
              <a:t>International Product and Service Marketing</a:t>
            </a:r>
          </a:p>
          <a:p>
            <a:pPr>
              <a:lnSpc>
                <a:spcPct val="90000"/>
              </a:lnSpc>
              <a:spcBef>
                <a:spcPct val="0"/>
              </a:spcBef>
            </a:pPr>
            <a:r>
              <a:rPr lang="en-US" dirty="0" smtClean="0">
                <a:solidFill>
                  <a:schemeClr val="tx1"/>
                </a:solidFill>
                <a:latin typeface="Calibri" charset="0"/>
              </a:rPr>
              <a:t>Challenges</a:t>
            </a:r>
          </a:p>
          <a:p>
            <a:pPr>
              <a:lnSpc>
                <a:spcPct val="90000"/>
              </a:lnSpc>
              <a:spcBef>
                <a:spcPct val="0"/>
              </a:spcBef>
            </a:pPr>
            <a:endParaRPr lang="en-US" dirty="0" smtClean="0">
              <a:latin typeface="Calibri" charset="0"/>
            </a:endParaRPr>
          </a:p>
        </p:txBody>
      </p:sp>
      <p:sp>
        <p:nvSpPr>
          <p:cNvPr id="6" name="Rectangle 3"/>
          <p:cNvSpPr>
            <a:spLocks noGrp="1" noChangeArrowheads="1"/>
          </p:cNvSpPr>
          <p:nvPr>
            <p:ph idx="1"/>
          </p:nvPr>
        </p:nvSpPr>
        <p:spPr>
          <a:xfrm>
            <a:off x="457200" y="2789237"/>
            <a:ext cx="8229600" cy="3992563"/>
          </a:xfrm>
        </p:spPr>
        <p:txBody>
          <a:bodyPr/>
          <a:lstStyle/>
          <a:p>
            <a:r>
              <a:rPr lang="en-US" sz="2800" dirty="0" smtClean="0">
                <a:latin typeface="Calibri" charset="0"/>
              </a:rPr>
              <a:t>Determining what products and services to introduce in which countries</a:t>
            </a:r>
          </a:p>
          <a:p>
            <a:r>
              <a:rPr lang="en-US" sz="2800" dirty="0" smtClean="0">
                <a:latin typeface="Calibri" charset="0"/>
              </a:rPr>
              <a:t>Standardization versus customization</a:t>
            </a:r>
          </a:p>
          <a:p>
            <a:r>
              <a:rPr lang="en-US" sz="2800" dirty="0" smtClean="0">
                <a:latin typeface="Calibri" charset="0"/>
              </a:rPr>
              <a:t>Packaging and labeling </a:t>
            </a:r>
          </a:p>
          <a:p>
            <a:r>
              <a:rPr lang="en-US" sz="2800" dirty="0" smtClean="0">
                <a:latin typeface="Calibri" charset="0"/>
              </a:rPr>
              <a:t>Customs, values, laws</a:t>
            </a:r>
          </a:p>
          <a:p>
            <a:endParaRPr lang="en-US" sz="2800" dirty="0" smtClean="0">
              <a:latin typeface="Calibri"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2113</Words>
  <Application>Microsoft Office PowerPoint</Application>
  <PresentationFormat>On-screen Show (4:3)</PresentationFormat>
  <Paragraphs>277</Paragraphs>
  <Slides>26</Slides>
  <Notes>24</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Topics to Cover</vt:lpstr>
      <vt:lpstr>New-Product Development Process</vt:lpstr>
      <vt:lpstr>Managing New-Product Development</vt:lpstr>
      <vt:lpstr>Managing New-Product Development</vt:lpstr>
      <vt:lpstr>Managing New-Product Development</vt:lpstr>
      <vt:lpstr>Managing New-Product Development</vt:lpstr>
      <vt:lpstr>Managing New-Product Development</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Product Life-Cycle Strategies</vt:lpstr>
      <vt:lpstr>Additional Product and Service Considerations</vt:lpstr>
      <vt:lpstr>Additional Product and Service Considerations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7</cp:revision>
  <dcterms:created xsi:type="dcterms:W3CDTF">2012-03-29T07:15:52Z</dcterms:created>
  <dcterms:modified xsi:type="dcterms:W3CDTF">2012-03-31T05:21:53Z</dcterms:modified>
</cp:coreProperties>
</file>