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7" r:id="rId2"/>
    <p:sldId id="258" r:id="rId3"/>
    <p:sldId id="259" r:id="rId4"/>
    <p:sldId id="297" r:id="rId5"/>
    <p:sldId id="260" r:id="rId6"/>
    <p:sldId id="261" r:id="rId7"/>
    <p:sldId id="262" r:id="rId8"/>
    <p:sldId id="299" r:id="rId9"/>
    <p:sldId id="300" r:id="rId10"/>
    <p:sldId id="301" r:id="rId11"/>
    <p:sldId id="302" r:id="rId12"/>
    <p:sldId id="303" r:id="rId13"/>
    <p:sldId id="304" r:id="rId14"/>
    <p:sldId id="305" r:id="rId15"/>
    <p:sldId id="306" r:id="rId16"/>
    <p:sldId id="312" r:id="rId17"/>
    <p:sldId id="307" r:id="rId18"/>
    <p:sldId id="313" r:id="rId19"/>
    <p:sldId id="308" r:id="rId20"/>
    <p:sldId id="314" r:id="rId21"/>
    <p:sldId id="309" r:id="rId22"/>
    <p:sldId id="316" r:id="rId23"/>
    <p:sldId id="310" r:id="rId24"/>
    <p:sldId id="315" r:id="rId25"/>
    <p:sldId id="317" r:id="rId26"/>
    <p:sldId id="318" r:id="rId27"/>
    <p:sldId id="320" r:id="rId28"/>
    <p:sldId id="319" r:id="rId29"/>
    <p:sldId id="321"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66438F-BFE7-4F10-8F26-D73E235AA51C}" type="doc">
      <dgm:prSet loTypeId="urn:microsoft.com/office/officeart/2005/8/layout/vList2" loCatId="list" qsTypeId="urn:microsoft.com/office/officeart/2005/8/quickstyle/simple3" qsCatId="simple" csTypeId="urn:microsoft.com/office/officeart/2005/8/colors/colorful1" csCatId="colorful" phldr="1"/>
      <dgm:spPr/>
      <dgm:t>
        <a:bodyPr/>
        <a:lstStyle/>
        <a:p>
          <a:endParaRPr lang="en-US"/>
        </a:p>
      </dgm:t>
    </dgm:pt>
    <dgm:pt modelId="{9F163310-A469-4046-A3E4-74E49E25EDE6}">
      <dgm:prSet custT="1"/>
      <dgm:spPr/>
      <dgm:t>
        <a:bodyPr/>
        <a:lstStyle/>
        <a:p>
          <a:pPr algn="ctr" rtl="0"/>
          <a:r>
            <a:rPr lang="en-US" sz="2000" b="1" dirty="0" smtClean="0"/>
            <a:t>Overestimation of market size</a:t>
          </a:r>
          <a:endParaRPr lang="en-US" sz="2000" b="1" dirty="0"/>
        </a:p>
      </dgm:t>
    </dgm:pt>
    <dgm:pt modelId="{84EA9E20-4A34-4BC3-B5C6-8E077525006A}" type="parTrans" cxnId="{F12CD611-CCB4-43DD-98F3-351157B01F5C}">
      <dgm:prSet/>
      <dgm:spPr/>
      <dgm:t>
        <a:bodyPr/>
        <a:lstStyle/>
        <a:p>
          <a:pPr algn="ctr"/>
          <a:endParaRPr lang="en-US" sz="2000" b="1">
            <a:solidFill>
              <a:schemeClr val="tx2"/>
            </a:solidFill>
          </a:endParaRPr>
        </a:p>
      </dgm:t>
    </dgm:pt>
    <dgm:pt modelId="{4521B342-AB2C-4A93-BFCE-79A2D6B8C232}" type="sibTrans" cxnId="{F12CD611-CCB4-43DD-98F3-351157B01F5C}">
      <dgm:prSet/>
      <dgm:spPr/>
      <dgm:t>
        <a:bodyPr/>
        <a:lstStyle/>
        <a:p>
          <a:pPr algn="ctr"/>
          <a:endParaRPr lang="en-US" sz="2000" b="1">
            <a:solidFill>
              <a:schemeClr val="tx2"/>
            </a:solidFill>
          </a:endParaRPr>
        </a:p>
      </dgm:t>
    </dgm:pt>
    <dgm:pt modelId="{B93BDF6B-9871-42B3-BE75-E3B1190FD8CE}">
      <dgm:prSet custT="1"/>
      <dgm:spPr/>
      <dgm:t>
        <a:bodyPr/>
        <a:lstStyle/>
        <a:p>
          <a:pPr algn="ctr" rtl="0"/>
          <a:r>
            <a:rPr lang="en-US" sz="2000" b="1" dirty="0" smtClean="0"/>
            <a:t>Poor design</a:t>
          </a:r>
          <a:endParaRPr lang="en-US" sz="2000" b="1" dirty="0"/>
        </a:p>
      </dgm:t>
    </dgm:pt>
    <dgm:pt modelId="{CFCEDDD3-D98F-4758-8987-B7A297C35B77}" type="parTrans" cxnId="{8CED20DF-22E0-4AD5-925D-84682453BF35}">
      <dgm:prSet/>
      <dgm:spPr/>
      <dgm:t>
        <a:bodyPr/>
        <a:lstStyle/>
        <a:p>
          <a:pPr algn="ctr"/>
          <a:endParaRPr lang="en-US" sz="2000" b="1">
            <a:solidFill>
              <a:schemeClr val="tx2"/>
            </a:solidFill>
          </a:endParaRPr>
        </a:p>
      </dgm:t>
    </dgm:pt>
    <dgm:pt modelId="{9450F81F-3B24-4A1A-BD56-04A1E0E256BC}" type="sibTrans" cxnId="{8CED20DF-22E0-4AD5-925D-84682453BF35}">
      <dgm:prSet/>
      <dgm:spPr/>
      <dgm:t>
        <a:bodyPr/>
        <a:lstStyle/>
        <a:p>
          <a:pPr algn="ctr"/>
          <a:endParaRPr lang="en-US" sz="2000" b="1">
            <a:solidFill>
              <a:schemeClr val="tx2"/>
            </a:solidFill>
          </a:endParaRPr>
        </a:p>
      </dgm:t>
    </dgm:pt>
    <dgm:pt modelId="{52AA304F-30A4-490E-B68F-8BC41A09D747}">
      <dgm:prSet custT="1"/>
      <dgm:spPr/>
      <dgm:t>
        <a:bodyPr/>
        <a:lstStyle/>
        <a:p>
          <a:pPr algn="ctr" rtl="0"/>
          <a:r>
            <a:rPr lang="en-US" sz="2000" b="1" dirty="0" smtClean="0"/>
            <a:t>Incorrect positioning</a:t>
          </a:r>
          <a:endParaRPr lang="en-US" sz="2000" b="1" dirty="0"/>
        </a:p>
      </dgm:t>
    </dgm:pt>
    <dgm:pt modelId="{5D978B7E-0CBF-4A47-93FF-307C14654EFC}" type="parTrans" cxnId="{9293044B-6813-4391-956A-F7A310ACC14F}">
      <dgm:prSet/>
      <dgm:spPr/>
      <dgm:t>
        <a:bodyPr/>
        <a:lstStyle/>
        <a:p>
          <a:pPr algn="ctr"/>
          <a:endParaRPr lang="en-US" sz="2000" b="1">
            <a:solidFill>
              <a:schemeClr val="tx2"/>
            </a:solidFill>
          </a:endParaRPr>
        </a:p>
      </dgm:t>
    </dgm:pt>
    <dgm:pt modelId="{85EF73B5-70A7-4783-BA3E-C6C1BA6286CA}" type="sibTrans" cxnId="{9293044B-6813-4391-956A-F7A310ACC14F}">
      <dgm:prSet/>
      <dgm:spPr/>
      <dgm:t>
        <a:bodyPr/>
        <a:lstStyle/>
        <a:p>
          <a:pPr algn="ctr"/>
          <a:endParaRPr lang="en-US" sz="2000" b="1">
            <a:solidFill>
              <a:schemeClr val="tx2"/>
            </a:solidFill>
          </a:endParaRPr>
        </a:p>
      </dgm:t>
    </dgm:pt>
    <dgm:pt modelId="{768BA903-08BA-4670-8780-5A5722025ECA}">
      <dgm:prSet custT="1"/>
      <dgm:spPr/>
      <dgm:t>
        <a:bodyPr/>
        <a:lstStyle/>
        <a:p>
          <a:pPr algn="ctr" rtl="0"/>
          <a:r>
            <a:rPr lang="en-US" sz="2000" b="1" dirty="0" smtClean="0"/>
            <a:t>Wrong timing</a:t>
          </a:r>
          <a:endParaRPr lang="en-US" sz="2000" b="1" dirty="0"/>
        </a:p>
      </dgm:t>
    </dgm:pt>
    <dgm:pt modelId="{A029365B-82D2-45F1-A814-EE5610120D06}" type="parTrans" cxnId="{FAB91E0E-F116-4040-BAE1-F4157948273A}">
      <dgm:prSet/>
      <dgm:spPr/>
      <dgm:t>
        <a:bodyPr/>
        <a:lstStyle/>
        <a:p>
          <a:pPr algn="ctr"/>
          <a:endParaRPr lang="en-US" sz="2000" b="1">
            <a:solidFill>
              <a:schemeClr val="tx2"/>
            </a:solidFill>
          </a:endParaRPr>
        </a:p>
      </dgm:t>
    </dgm:pt>
    <dgm:pt modelId="{9E182016-A970-4AB8-9470-045166C49801}" type="sibTrans" cxnId="{FAB91E0E-F116-4040-BAE1-F4157948273A}">
      <dgm:prSet/>
      <dgm:spPr/>
      <dgm:t>
        <a:bodyPr/>
        <a:lstStyle/>
        <a:p>
          <a:pPr algn="ctr"/>
          <a:endParaRPr lang="en-US" sz="2000" b="1">
            <a:solidFill>
              <a:schemeClr val="tx2"/>
            </a:solidFill>
          </a:endParaRPr>
        </a:p>
      </dgm:t>
    </dgm:pt>
    <dgm:pt modelId="{66A320D6-3434-407A-A875-DDEC4C34261F}">
      <dgm:prSet custT="1"/>
      <dgm:spPr/>
      <dgm:t>
        <a:bodyPr/>
        <a:lstStyle/>
        <a:p>
          <a:pPr algn="ctr" rtl="0"/>
          <a:r>
            <a:rPr lang="en-US" sz="2000" b="1" dirty="0" smtClean="0"/>
            <a:t>Priced too high</a:t>
          </a:r>
          <a:endParaRPr lang="en-US" sz="2000" b="1" dirty="0"/>
        </a:p>
      </dgm:t>
    </dgm:pt>
    <dgm:pt modelId="{9416A160-9078-4309-90BF-8E1E00872A9E}" type="parTrans" cxnId="{18E4CF78-31E5-48E8-B339-727B6BE9FE2A}">
      <dgm:prSet/>
      <dgm:spPr/>
      <dgm:t>
        <a:bodyPr/>
        <a:lstStyle/>
        <a:p>
          <a:pPr algn="ctr"/>
          <a:endParaRPr lang="en-US" sz="2000" b="1">
            <a:solidFill>
              <a:schemeClr val="tx2"/>
            </a:solidFill>
          </a:endParaRPr>
        </a:p>
      </dgm:t>
    </dgm:pt>
    <dgm:pt modelId="{253246C0-2343-435E-A266-EE2028C2DE3C}" type="sibTrans" cxnId="{18E4CF78-31E5-48E8-B339-727B6BE9FE2A}">
      <dgm:prSet/>
      <dgm:spPr/>
      <dgm:t>
        <a:bodyPr/>
        <a:lstStyle/>
        <a:p>
          <a:pPr algn="ctr"/>
          <a:endParaRPr lang="en-US" sz="2000" b="1">
            <a:solidFill>
              <a:schemeClr val="tx2"/>
            </a:solidFill>
          </a:endParaRPr>
        </a:p>
      </dgm:t>
    </dgm:pt>
    <dgm:pt modelId="{91D0ED13-B85F-4E26-A54F-9C4B7180D7D0}">
      <dgm:prSet custT="1"/>
      <dgm:spPr/>
      <dgm:t>
        <a:bodyPr/>
        <a:lstStyle/>
        <a:p>
          <a:pPr algn="ctr" rtl="0"/>
          <a:r>
            <a:rPr lang="en-US" sz="2000" b="1" dirty="0" smtClean="0"/>
            <a:t>Ineffective promotion</a:t>
          </a:r>
          <a:endParaRPr lang="en-US" sz="2000" b="1" dirty="0"/>
        </a:p>
      </dgm:t>
    </dgm:pt>
    <dgm:pt modelId="{47DB9211-FD5C-486A-A967-2136759D2568}" type="parTrans" cxnId="{0064984F-B999-4000-AB4D-544BCC761F4A}">
      <dgm:prSet/>
      <dgm:spPr/>
      <dgm:t>
        <a:bodyPr/>
        <a:lstStyle/>
        <a:p>
          <a:pPr algn="ctr"/>
          <a:endParaRPr lang="en-US" sz="2000" b="1">
            <a:solidFill>
              <a:schemeClr val="tx2"/>
            </a:solidFill>
          </a:endParaRPr>
        </a:p>
      </dgm:t>
    </dgm:pt>
    <dgm:pt modelId="{9218E5E9-C06F-4905-A846-9A1FB9B6FA10}" type="sibTrans" cxnId="{0064984F-B999-4000-AB4D-544BCC761F4A}">
      <dgm:prSet/>
      <dgm:spPr/>
      <dgm:t>
        <a:bodyPr/>
        <a:lstStyle/>
        <a:p>
          <a:pPr algn="ctr"/>
          <a:endParaRPr lang="en-US" sz="2000" b="1">
            <a:solidFill>
              <a:schemeClr val="tx2"/>
            </a:solidFill>
          </a:endParaRPr>
        </a:p>
      </dgm:t>
    </dgm:pt>
    <dgm:pt modelId="{F95773EC-2883-4CB8-B21C-F7420F5848B1}">
      <dgm:prSet custT="1"/>
      <dgm:spPr/>
      <dgm:t>
        <a:bodyPr/>
        <a:lstStyle/>
        <a:p>
          <a:pPr algn="ctr" rtl="0"/>
          <a:r>
            <a:rPr lang="en-US" sz="2000" b="1" dirty="0" smtClean="0"/>
            <a:t>Management influence</a:t>
          </a:r>
          <a:endParaRPr lang="en-US" sz="2000" b="1" dirty="0"/>
        </a:p>
      </dgm:t>
    </dgm:pt>
    <dgm:pt modelId="{21FCBA24-012B-46D0-9D28-F8C361B3E05D}" type="parTrans" cxnId="{E0555DC1-D18B-4882-A23F-9A74575A8831}">
      <dgm:prSet/>
      <dgm:spPr/>
      <dgm:t>
        <a:bodyPr/>
        <a:lstStyle/>
        <a:p>
          <a:pPr algn="ctr"/>
          <a:endParaRPr lang="en-US" sz="2000" b="1">
            <a:solidFill>
              <a:schemeClr val="tx2"/>
            </a:solidFill>
          </a:endParaRPr>
        </a:p>
      </dgm:t>
    </dgm:pt>
    <dgm:pt modelId="{60E7238B-289D-4BD8-A4AD-59E6C7467A23}" type="sibTrans" cxnId="{E0555DC1-D18B-4882-A23F-9A74575A8831}">
      <dgm:prSet/>
      <dgm:spPr/>
      <dgm:t>
        <a:bodyPr/>
        <a:lstStyle/>
        <a:p>
          <a:pPr algn="ctr"/>
          <a:endParaRPr lang="en-US" sz="2000" b="1">
            <a:solidFill>
              <a:schemeClr val="tx2"/>
            </a:solidFill>
          </a:endParaRPr>
        </a:p>
      </dgm:t>
    </dgm:pt>
    <dgm:pt modelId="{3E1DAFED-3EA1-4D29-9125-50AC9EB0F2EE}">
      <dgm:prSet custT="1"/>
      <dgm:spPr/>
      <dgm:t>
        <a:bodyPr/>
        <a:lstStyle/>
        <a:p>
          <a:pPr algn="ctr" rtl="0"/>
          <a:r>
            <a:rPr lang="en-US" sz="2000" b="1" dirty="0" smtClean="0"/>
            <a:t>High development costs</a:t>
          </a:r>
          <a:endParaRPr lang="en-US" sz="2000" b="1" dirty="0"/>
        </a:p>
      </dgm:t>
    </dgm:pt>
    <dgm:pt modelId="{C1A69A63-3C5E-416C-82A0-81BE7A999517}" type="parTrans" cxnId="{6615B3E6-C203-40E2-A9B9-9E5A54A89746}">
      <dgm:prSet/>
      <dgm:spPr/>
      <dgm:t>
        <a:bodyPr/>
        <a:lstStyle/>
        <a:p>
          <a:pPr algn="ctr"/>
          <a:endParaRPr lang="en-US" sz="2000" b="1">
            <a:solidFill>
              <a:schemeClr val="tx2"/>
            </a:solidFill>
          </a:endParaRPr>
        </a:p>
      </dgm:t>
    </dgm:pt>
    <dgm:pt modelId="{0F0B3CBE-BD85-467D-98E9-6C735241BB3D}" type="sibTrans" cxnId="{6615B3E6-C203-40E2-A9B9-9E5A54A89746}">
      <dgm:prSet/>
      <dgm:spPr/>
      <dgm:t>
        <a:bodyPr/>
        <a:lstStyle/>
        <a:p>
          <a:pPr algn="ctr"/>
          <a:endParaRPr lang="en-US" sz="2000" b="1">
            <a:solidFill>
              <a:schemeClr val="tx2"/>
            </a:solidFill>
          </a:endParaRPr>
        </a:p>
      </dgm:t>
    </dgm:pt>
    <dgm:pt modelId="{E8026CB5-D07B-4D1F-B222-5D3C2E32094D}">
      <dgm:prSet custT="1"/>
      <dgm:spPr/>
      <dgm:t>
        <a:bodyPr/>
        <a:lstStyle/>
        <a:p>
          <a:pPr algn="ctr" rtl="0"/>
          <a:r>
            <a:rPr lang="en-US" sz="2000" b="1" dirty="0" smtClean="0"/>
            <a:t>Competition</a:t>
          </a:r>
          <a:endParaRPr lang="en-US" sz="2000" b="1" dirty="0"/>
        </a:p>
      </dgm:t>
    </dgm:pt>
    <dgm:pt modelId="{0E8C07A6-F4E6-4BD0-BEA7-3D7FFC9F5BE5}" type="parTrans" cxnId="{FA3F7DFD-521D-4CC6-B686-84604A834F02}">
      <dgm:prSet/>
      <dgm:spPr/>
      <dgm:t>
        <a:bodyPr/>
        <a:lstStyle/>
        <a:p>
          <a:pPr algn="ctr"/>
          <a:endParaRPr lang="en-US" sz="2000" b="1">
            <a:solidFill>
              <a:schemeClr val="tx2"/>
            </a:solidFill>
          </a:endParaRPr>
        </a:p>
      </dgm:t>
    </dgm:pt>
    <dgm:pt modelId="{896645D1-A2BF-485F-84A3-A391091AA496}" type="sibTrans" cxnId="{FA3F7DFD-521D-4CC6-B686-84604A834F02}">
      <dgm:prSet/>
      <dgm:spPr/>
      <dgm:t>
        <a:bodyPr/>
        <a:lstStyle/>
        <a:p>
          <a:pPr algn="ctr"/>
          <a:endParaRPr lang="en-US" sz="2000" b="1">
            <a:solidFill>
              <a:schemeClr val="tx2"/>
            </a:solidFill>
          </a:endParaRPr>
        </a:p>
      </dgm:t>
    </dgm:pt>
    <dgm:pt modelId="{DEBE76B5-CBA1-480A-B04A-A4E7EAE83F9F}" type="pres">
      <dgm:prSet presAssocID="{0B66438F-BFE7-4F10-8F26-D73E235AA51C}" presName="linear" presStyleCnt="0">
        <dgm:presLayoutVars>
          <dgm:animLvl val="lvl"/>
          <dgm:resizeHandles val="exact"/>
        </dgm:presLayoutVars>
      </dgm:prSet>
      <dgm:spPr/>
      <dgm:t>
        <a:bodyPr/>
        <a:lstStyle/>
        <a:p>
          <a:endParaRPr lang="en-US"/>
        </a:p>
      </dgm:t>
    </dgm:pt>
    <dgm:pt modelId="{4443DF78-AA5A-4217-811B-48B18DEAC432}" type="pres">
      <dgm:prSet presAssocID="{9F163310-A469-4046-A3E4-74E49E25EDE6}" presName="parentText" presStyleLbl="node1" presStyleIdx="0" presStyleCnt="9">
        <dgm:presLayoutVars>
          <dgm:chMax val="0"/>
          <dgm:bulletEnabled val="1"/>
        </dgm:presLayoutVars>
      </dgm:prSet>
      <dgm:spPr/>
      <dgm:t>
        <a:bodyPr/>
        <a:lstStyle/>
        <a:p>
          <a:endParaRPr lang="en-US"/>
        </a:p>
      </dgm:t>
    </dgm:pt>
    <dgm:pt modelId="{C7A3D3D4-5611-4E82-81DD-02BEC636225C}" type="pres">
      <dgm:prSet presAssocID="{4521B342-AB2C-4A93-BFCE-79A2D6B8C232}" presName="spacer" presStyleCnt="0"/>
      <dgm:spPr/>
      <dgm:t>
        <a:bodyPr/>
        <a:lstStyle/>
        <a:p>
          <a:endParaRPr lang="en-US"/>
        </a:p>
      </dgm:t>
    </dgm:pt>
    <dgm:pt modelId="{7144DF34-2EB0-422B-B8CD-5C6814EECC88}" type="pres">
      <dgm:prSet presAssocID="{B93BDF6B-9871-42B3-BE75-E3B1190FD8CE}" presName="parentText" presStyleLbl="node1" presStyleIdx="1" presStyleCnt="9">
        <dgm:presLayoutVars>
          <dgm:chMax val="0"/>
          <dgm:bulletEnabled val="1"/>
        </dgm:presLayoutVars>
      </dgm:prSet>
      <dgm:spPr/>
      <dgm:t>
        <a:bodyPr/>
        <a:lstStyle/>
        <a:p>
          <a:endParaRPr lang="en-US"/>
        </a:p>
      </dgm:t>
    </dgm:pt>
    <dgm:pt modelId="{04C8CDCB-5910-41CA-9802-5E9A8D08A8FB}" type="pres">
      <dgm:prSet presAssocID="{9450F81F-3B24-4A1A-BD56-04A1E0E256BC}" presName="spacer" presStyleCnt="0"/>
      <dgm:spPr/>
      <dgm:t>
        <a:bodyPr/>
        <a:lstStyle/>
        <a:p>
          <a:endParaRPr lang="en-US"/>
        </a:p>
      </dgm:t>
    </dgm:pt>
    <dgm:pt modelId="{F1E41EB3-F82E-4E81-B122-93CD3BD7AEAC}" type="pres">
      <dgm:prSet presAssocID="{52AA304F-30A4-490E-B68F-8BC41A09D747}" presName="parentText" presStyleLbl="node1" presStyleIdx="2" presStyleCnt="9">
        <dgm:presLayoutVars>
          <dgm:chMax val="0"/>
          <dgm:bulletEnabled val="1"/>
        </dgm:presLayoutVars>
      </dgm:prSet>
      <dgm:spPr/>
      <dgm:t>
        <a:bodyPr/>
        <a:lstStyle/>
        <a:p>
          <a:endParaRPr lang="en-US"/>
        </a:p>
      </dgm:t>
    </dgm:pt>
    <dgm:pt modelId="{30F72207-C12E-41C4-A772-39F61F84D140}" type="pres">
      <dgm:prSet presAssocID="{85EF73B5-70A7-4783-BA3E-C6C1BA6286CA}" presName="spacer" presStyleCnt="0"/>
      <dgm:spPr/>
      <dgm:t>
        <a:bodyPr/>
        <a:lstStyle/>
        <a:p>
          <a:endParaRPr lang="en-US"/>
        </a:p>
      </dgm:t>
    </dgm:pt>
    <dgm:pt modelId="{B49FDC82-7C02-4C5B-A5C9-D82499ED47F3}" type="pres">
      <dgm:prSet presAssocID="{768BA903-08BA-4670-8780-5A5722025ECA}" presName="parentText" presStyleLbl="node1" presStyleIdx="3" presStyleCnt="9">
        <dgm:presLayoutVars>
          <dgm:chMax val="0"/>
          <dgm:bulletEnabled val="1"/>
        </dgm:presLayoutVars>
      </dgm:prSet>
      <dgm:spPr/>
      <dgm:t>
        <a:bodyPr/>
        <a:lstStyle/>
        <a:p>
          <a:endParaRPr lang="en-US"/>
        </a:p>
      </dgm:t>
    </dgm:pt>
    <dgm:pt modelId="{1BFFAB73-A102-4E4B-8F87-9DDF4AF6750A}" type="pres">
      <dgm:prSet presAssocID="{9E182016-A970-4AB8-9470-045166C49801}" presName="spacer" presStyleCnt="0"/>
      <dgm:spPr/>
      <dgm:t>
        <a:bodyPr/>
        <a:lstStyle/>
        <a:p>
          <a:endParaRPr lang="en-US"/>
        </a:p>
      </dgm:t>
    </dgm:pt>
    <dgm:pt modelId="{6E2E9580-B52B-4FB7-A79E-B861FB8F8615}" type="pres">
      <dgm:prSet presAssocID="{66A320D6-3434-407A-A875-DDEC4C34261F}" presName="parentText" presStyleLbl="node1" presStyleIdx="4" presStyleCnt="9">
        <dgm:presLayoutVars>
          <dgm:chMax val="0"/>
          <dgm:bulletEnabled val="1"/>
        </dgm:presLayoutVars>
      </dgm:prSet>
      <dgm:spPr/>
      <dgm:t>
        <a:bodyPr/>
        <a:lstStyle/>
        <a:p>
          <a:endParaRPr lang="en-US"/>
        </a:p>
      </dgm:t>
    </dgm:pt>
    <dgm:pt modelId="{6BF490FE-39F9-4BA9-9C87-98F79CD2968B}" type="pres">
      <dgm:prSet presAssocID="{253246C0-2343-435E-A266-EE2028C2DE3C}" presName="spacer" presStyleCnt="0"/>
      <dgm:spPr/>
      <dgm:t>
        <a:bodyPr/>
        <a:lstStyle/>
        <a:p>
          <a:endParaRPr lang="en-US"/>
        </a:p>
      </dgm:t>
    </dgm:pt>
    <dgm:pt modelId="{3DC5513E-92F9-43C1-AB13-B7A3E83D961C}" type="pres">
      <dgm:prSet presAssocID="{91D0ED13-B85F-4E26-A54F-9C4B7180D7D0}" presName="parentText" presStyleLbl="node1" presStyleIdx="5" presStyleCnt="9">
        <dgm:presLayoutVars>
          <dgm:chMax val="0"/>
          <dgm:bulletEnabled val="1"/>
        </dgm:presLayoutVars>
      </dgm:prSet>
      <dgm:spPr/>
      <dgm:t>
        <a:bodyPr/>
        <a:lstStyle/>
        <a:p>
          <a:endParaRPr lang="en-US"/>
        </a:p>
      </dgm:t>
    </dgm:pt>
    <dgm:pt modelId="{7C9DB63C-3E6E-4B27-A08C-AA388F06C781}" type="pres">
      <dgm:prSet presAssocID="{9218E5E9-C06F-4905-A846-9A1FB9B6FA10}" presName="spacer" presStyleCnt="0"/>
      <dgm:spPr/>
      <dgm:t>
        <a:bodyPr/>
        <a:lstStyle/>
        <a:p>
          <a:endParaRPr lang="en-US"/>
        </a:p>
      </dgm:t>
    </dgm:pt>
    <dgm:pt modelId="{B4011C0E-4D50-4990-BD78-2134821AF55E}" type="pres">
      <dgm:prSet presAssocID="{F95773EC-2883-4CB8-B21C-F7420F5848B1}" presName="parentText" presStyleLbl="node1" presStyleIdx="6" presStyleCnt="9">
        <dgm:presLayoutVars>
          <dgm:chMax val="0"/>
          <dgm:bulletEnabled val="1"/>
        </dgm:presLayoutVars>
      </dgm:prSet>
      <dgm:spPr/>
      <dgm:t>
        <a:bodyPr/>
        <a:lstStyle/>
        <a:p>
          <a:endParaRPr lang="en-US"/>
        </a:p>
      </dgm:t>
    </dgm:pt>
    <dgm:pt modelId="{7C373DBC-0C3C-4E81-9DD7-8B349F354647}" type="pres">
      <dgm:prSet presAssocID="{60E7238B-289D-4BD8-A4AD-59E6C7467A23}" presName="spacer" presStyleCnt="0"/>
      <dgm:spPr/>
      <dgm:t>
        <a:bodyPr/>
        <a:lstStyle/>
        <a:p>
          <a:endParaRPr lang="en-US"/>
        </a:p>
      </dgm:t>
    </dgm:pt>
    <dgm:pt modelId="{0DF209E7-F19C-4C14-9BC4-5C1E3A743B1C}" type="pres">
      <dgm:prSet presAssocID="{3E1DAFED-3EA1-4D29-9125-50AC9EB0F2EE}" presName="parentText" presStyleLbl="node1" presStyleIdx="7" presStyleCnt="9">
        <dgm:presLayoutVars>
          <dgm:chMax val="0"/>
          <dgm:bulletEnabled val="1"/>
        </dgm:presLayoutVars>
      </dgm:prSet>
      <dgm:spPr/>
      <dgm:t>
        <a:bodyPr/>
        <a:lstStyle/>
        <a:p>
          <a:endParaRPr lang="en-US"/>
        </a:p>
      </dgm:t>
    </dgm:pt>
    <dgm:pt modelId="{6C84699F-084B-4BD5-AC01-C7C53FB088B3}" type="pres">
      <dgm:prSet presAssocID="{0F0B3CBE-BD85-467D-98E9-6C735241BB3D}" presName="spacer" presStyleCnt="0"/>
      <dgm:spPr/>
      <dgm:t>
        <a:bodyPr/>
        <a:lstStyle/>
        <a:p>
          <a:endParaRPr lang="en-US"/>
        </a:p>
      </dgm:t>
    </dgm:pt>
    <dgm:pt modelId="{6B443F50-5B44-403E-82FC-22976D8D7F44}" type="pres">
      <dgm:prSet presAssocID="{E8026CB5-D07B-4D1F-B222-5D3C2E32094D}" presName="parentText" presStyleLbl="node1" presStyleIdx="8" presStyleCnt="9">
        <dgm:presLayoutVars>
          <dgm:chMax val="0"/>
          <dgm:bulletEnabled val="1"/>
        </dgm:presLayoutVars>
      </dgm:prSet>
      <dgm:spPr/>
      <dgm:t>
        <a:bodyPr/>
        <a:lstStyle/>
        <a:p>
          <a:endParaRPr lang="en-US"/>
        </a:p>
      </dgm:t>
    </dgm:pt>
  </dgm:ptLst>
  <dgm:cxnLst>
    <dgm:cxn modelId="{B6216EBF-711B-4609-A01C-101E55020071}" type="presOf" srcId="{52AA304F-30A4-490E-B68F-8BC41A09D747}" destId="{F1E41EB3-F82E-4E81-B122-93CD3BD7AEAC}" srcOrd="0" destOrd="0" presId="urn:microsoft.com/office/officeart/2005/8/layout/vList2"/>
    <dgm:cxn modelId="{FB9E72A0-F416-4483-B16A-688E52B7193B}" type="presOf" srcId="{B93BDF6B-9871-42B3-BE75-E3B1190FD8CE}" destId="{7144DF34-2EB0-422B-B8CD-5C6814EECC88}" srcOrd="0" destOrd="0" presId="urn:microsoft.com/office/officeart/2005/8/layout/vList2"/>
    <dgm:cxn modelId="{E0555DC1-D18B-4882-A23F-9A74575A8831}" srcId="{0B66438F-BFE7-4F10-8F26-D73E235AA51C}" destId="{F95773EC-2883-4CB8-B21C-F7420F5848B1}" srcOrd="6" destOrd="0" parTransId="{21FCBA24-012B-46D0-9D28-F8C361B3E05D}" sibTransId="{60E7238B-289D-4BD8-A4AD-59E6C7467A23}"/>
    <dgm:cxn modelId="{9C88C09B-7A24-4778-8DA7-5B42D5EE3DE8}" type="presOf" srcId="{768BA903-08BA-4670-8780-5A5722025ECA}" destId="{B49FDC82-7C02-4C5B-A5C9-D82499ED47F3}" srcOrd="0" destOrd="0" presId="urn:microsoft.com/office/officeart/2005/8/layout/vList2"/>
    <dgm:cxn modelId="{6615B3E6-C203-40E2-A9B9-9E5A54A89746}" srcId="{0B66438F-BFE7-4F10-8F26-D73E235AA51C}" destId="{3E1DAFED-3EA1-4D29-9125-50AC9EB0F2EE}" srcOrd="7" destOrd="0" parTransId="{C1A69A63-3C5E-416C-82A0-81BE7A999517}" sibTransId="{0F0B3CBE-BD85-467D-98E9-6C735241BB3D}"/>
    <dgm:cxn modelId="{9293044B-6813-4391-956A-F7A310ACC14F}" srcId="{0B66438F-BFE7-4F10-8F26-D73E235AA51C}" destId="{52AA304F-30A4-490E-B68F-8BC41A09D747}" srcOrd="2" destOrd="0" parTransId="{5D978B7E-0CBF-4A47-93FF-307C14654EFC}" sibTransId="{85EF73B5-70A7-4783-BA3E-C6C1BA6286CA}"/>
    <dgm:cxn modelId="{0D7E76AC-9C25-4413-B30C-AFE6047C868E}" type="presOf" srcId="{F95773EC-2883-4CB8-B21C-F7420F5848B1}" destId="{B4011C0E-4D50-4990-BD78-2134821AF55E}" srcOrd="0" destOrd="0" presId="urn:microsoft.com/office/officeart/2005/8/layout/vList2"/>
    <dgm:cxn modelId="{1FA238E1-1A32-4D43-9E63-E660221EB30C}" type="presOf" srcId="{91D0ED13-B85F-4E26-A54F-9C4B7180D7D0}" destId="{3DC5513E-92F9-43C1-AB13-B7A3E83D961C}" srcOrd="0" destOrd="0" presId="urn:microsoft.com/office/officeart/2005/8/layout/vList2"/>
    <dgm:cxn modelId="{FAB91E0E-F116-4040-BAE1-F4157948273A}" srcId="{0B66438F-BFE7-4F10-8F26-D73E235AA51C}" destId="{768BA903-08BA-4670-8780-5A5722025ECA}" srcOrd="3" destOrd="0" parTransId="{A029365B-82D2-45F1-A814-EE5610120D06}" sibTransId="{9E182016-A970-4AB8-9470-045166C49801}"/>
    <dgm:cxn modelId="{14567F7E-7741-4E76-91F1-9558A575170E}" type="presOf" srcId="{66A320D6-3434-407A-A875-DDEC4C34261F}" destId="{6E2E9580-B52B-4FB7-A79E-B861FB8F8615}" srcOrd="0" destOrd="0" presId="urn:microsoft.com/office/officeart/2005/8/layout/vList2"/>
    <dgm:cxn modelId="{DE5F3F4F-DACD-4D1D-AB50-196F75ED662C}" type="presOf" srcId="{E8026CB5-D07B-4D1F-B222-5D3C2E32094D}" destId="{6B443F50-5B44-403E-82FC-22976D8D7F44}" srcOrd="0" destOrd="0" presId="urn:microsoft.com/office/officeart/2005/8/layout/vList2"/>
    <dgm:cxn modelId="{FD16E260-99A8-4805-97C4-8101652DE17E}" type="presOf" srcId="{0B66438F-BFE7-4F10-8F26-D73E235AA51C}" destId="{DEBE76B5-CBA1-480A-B04A-A4E7EAE83F9F}" srcOrd="0" destOrd="0" presId="urn:microsoft.com/office/officeart/2005/8/layout/vList2"/>
    <dgm:cxn modelId="{FA3F7DFD-521D-4CC6-B686-84604A834F02}" srcId="{0B66438F-BFE7-4F10-8F26-D73E235AA51C}" destId="{E8026CB5-D07B-4D1F-B222-5D3C2E32094D}" srcOrd="8" destOrd="0" parTransId="{0E8C07A6-F4E6-4BD0-BEA7-3D7FFC9F5BE5}" sibTransId="{896645D1-A2BF-485F-84A3-A391091AA496}"/>
    <dgm:cxn modelId="{18E4CF78-31E5-48E8-B339-727B6BE9FE2A}" srcId="{0B66438F-BFE7-4F10-8F26-D73E235AA51C}" destId="{66A320D6-3434-407A-A875-DDEC4C34261F}" srcOrd="4" destOrd="0" parTransId="{9416A160-9078-4309-90BF-8E1E00872A9E}" sibTransId="{253246C0-2343-435E-A266-EE2028C2DE3C}"/>
    <dgm:cxn modelId="{0064984F-B999-4000-AB4D-544BCC761F4A}" srcId="{0B66438F-BFE7-4F10-8F26-D73E235AA51C}" destId="{91D0ED13-B85F-4E26-A54F-9C4B7180D7D0}" srcOrd="5" destOrd="0" parTransId="{47DB9211-FD5C-486A-A967-2136759D2568}" sibTransId="{9218E5E9-C06F-4905-A846-9A1FB9B6FA10}"/>
    <dgm:cxn modelId="{07918957-DF49-4701-AA5C-28E5104C5B18}" type="presOf" srcId="{3E1DAFED-3EA1-4D29-9125-50AC9EB0F2EE}" destId="{0DF209E7-F19C-4C14-9BC4-5C1E3A743B1C}" srcOrd="0" destOrd="0" presId="urn:microsoft.com/office/officeart/2005/8/layout/vList2"/>
    <dgm:cxn modelId="{8CED20DF-22E0-4AD5-925D-84682453BF35}" srcId="{0B66438F-BFE7-4F10-8F26-D73E235AA51C}" destId="{B93BDF6B-9871-42B3-BE75-E3B1190FD8CE}" srcOrd="1" destOrd="0" parTransId="{CFCEDDD3-D98F-4758-8987-B7A297C35B77}" sibTransId="{9450F81F-3B24-4A1A-BD56-04A1E0E256BC}"/>
    <dgm:cxn modelId="{224CD160-9D55-4DFB-B3A1-51BCBD34FA08}" type="presOf" srcId="{9F163310-A469-4046-A3E4-74E49E25EDE6}" destId="{4443DF78-AA5A-4217-811B-48B18DEAC432}" srcOrd="0" destOrd="0" presId="urn:microsoft.com/office/officeart/2005/8/layout/vList2"/>
    <dgm:cxn modelId="{F12CD611-CCB4-43DD-98F3-351157B01F5C}" srcId="{0B66438F-BFE7-4F10-8F26-D73E235AA51C}" destId="{9F163310-A469-4046-A3E4-74E49E25EDE6}" srcOrd="0" destOrd="0" parTransId="{84EA9E20-4A34-4BC3-B5C6-8E077525006A}" sibTransId="{4521B342-AB2C-4A93-BFCE-79A2D6B8C232}"/>
    <dgm:cxn modelId="{2E280392-9E1A-4662-A98B-B6A2AB408E5A}" type="presParOf" srcId="{DEBE76B5-CBA1-480A-B04A-A4E7EAE83F9F}" destId="{4443DF78-AA5A-4217-811B-48B18DEAC432}" srcOrd="0" destOrd="0" presId="urn:microsoft.com/office/officeart/2005/8/layout/vList2"/>
    <dgm:cxn modelId="{2F536736-9A82-4FA1-8358-D3906584CCF2}" type="presParOf" srcId="{DEBE76B5-CBA1-480A-B04A-A4E7EAE83F9F}" destId="{C7A3D3D4-5611-4E82-81DD-02BEC636225C}" srcOrd="1" destOrd="0" presId="urn:microsoft.com/office/officeart/2005/8/layout/vList2"/>
    <dgm:cxn modelId="{030E3A71-907F-4DA8-B1B7-1AEB3A640DBE}" type="presParOf" srcId="{DEBE76B5-CBA1-480A-B04A-A4E7EAE83F9F}" destId="{7144DF34-2EB0-422B-B8CD-5C6814EECC88}" srcOrd="2" destOrd="0" presId="urn:microsoft.com/office/officeart/2005/8/layout/vList2"/>
    <dgm:cxn modelId="{8470279C-1DD9-4525-AE42-F2460F680D78}" type="presParOf" srcId="{DEBE76B5-CBA1-480A-B04A-A4E7EAE83F9F}" destId="{04C8CDCB-5910-41CA-9802-5E9A8D08A8FB}" srcOrd="3" destOrd="0" presId="urn:microsoft.com/office/officeart/2005/8/layout/vList2"/>
    <dgm:cxn modelId="{99529A12-850B-4DED-85F0-46894EE416AD}" type="presParOf" srcId="{DEBE76B5-CBA1-480A-B04A-A4E7EAE83F9F}" destId="{F1E41EB3-F82E-4E81-B122-93CD3BD7AEAC}" srcOrd="4" destOrd="0" presId="urn:microsoft.com/office/officeart/2005/8/layout/vList2"/>
    <dgm:cxn modelId="{6F816A6B-B3F2-4EF6-97FA-690CDBEC0A0C}" type="presParOf" srcId="{DEBE76B5-CBA1-480A-B04A-A4E7EAE83F9F}" destId="{30F72207-C12E-41C4-A772-39F61F84D140}" srcOrd="5" destOrd="0" presId="urn:microsoft.com/office/officeart/2005/8/layout/vList2"/>
    <dgm:cxn modelId="{5F0DCC03-6A24-41BE-B644-8254B1B00725}" type="presParOf" srcId="{DEBE76B5-CBA1-480A-B04A-A4E7EAE83F9F}" destId="{B49FDC82-7C02-4C5B-A5C9-D82499ED47F3}" srcOrd="6" destOrd="0" presId="urn:microsoft.com/office/officeart/2005/8/layout/vList2"/>
    <dgm:cxn modelId="{1B2D3ADA-909C-4397-88EC-C42B159F0937}" type="presParOf" srcId="{DEBE76B5-CBA1-480A-B04A-A4E7EAE83F9F}" destId="{1BFFAB73-A102-4E4B-8F87-9DDF4AF6750A}" srcOrd="7" destOrd="0" presId="urn:microsoft.com/office/officeart/2005/8/layout/vList2"/>
    <dgm:cxn modelId="{D32B777B-E236-464F-B8D6-D662A785D0EB}" type="presParOf" srcId="{DEBE76B5-CBA1-480A-B04A-A4E7EAE83F9F}" destId="{6E2E9580-B52B-4FB7-A79E-B861FB8F8615}" srcOrd="8" destOrd="0" presId="urn:microsoft.com/office/officeart/2005/8/layout/vList2"/>
    <dgm:cxn modelId="{AC54D05E-8925-42D8-A50C-65AD99D71894}" type="presParOf" srcId="{DEBE76B5-CBA1-480A-B04A-A4E7EAE83F9F}" destId="{6BF490FE-39F9-4BA9-9C87-98F79CD2968B}" srcOrd="9" destOrd="0" presId="urn:microsoft.com/office/officeart/2005/8/layout/vList2"/>
    <dgm:cxn modelId="{FCF6E792-9851-4C15-91CC-32032E00C133}" type="presParOf" srcId="{DEBE76B5-CBA1-480A-B04A-A4E7EAE83F9F}" destId="{3DC5513E-92F9-43C1-AB13-B7A3E83D961C}" srcOrd="10" destOrd="0" presId="urn:microsoft.com/office/officeart/2005/8/layout/vList2"/>
    <dgm:cxn modelId="{73D43524-A4C0-4347-8AE3-EF40F40608D6}" type="presParOf" srcId="{DEBE76B5-CBA1-480A-B04A-A4E7EAE83F9F}" destId="{7C9DB63C-3E6E-4B27-A08C-AA388F06C781}" srcOrd="11" destOrd="0" presId="urn:microsoft.com/office/officeart/2005/8/layout/vList2"/>
    <dgm:cxn modelId="{3A0C5C79-E594-4017-AA25-66D8F8A96C12}" type="presParOf" srcId="{DEBE76B5-CBA1-480A-B04A-A4E7EAE83F9F}" destId="{B4011C0E-4D50-4990-BD78-2134821AF55E}" srcOrd="12" destOrd="0" presId="urn:microsoft.com/office/officeart/2005/8/layout/vList2"/>
    <dgm:cxn modelId="{717BC2D7-6D05-4EBD-BA79-B5F4E1976F33}" type="presParOf" srcId="{DEBE76B5-CBA1-480A-B04A-A4E7EAE83F9F}" destId="{7C373DBC-0C3C-4E81-9DD7-8B349F354647}" srcOrd="13" destOrd="0" presId="urn:microsoft.com/office/officeart/2005/8/layout/vList2"/>
    <dgm:cxn modelId="{133523DD-2510-487B-BE5D-E8103F73D22E}" type="presParOf" srcId="{DEBE76B5-CBA1-480A-B04A-A4E7EAE83F9F}" destId="{0DF209E7-F19C-4C14-9BC4-5C1E3A743B1C}" srcOrd="14" destOrd="0" presId="urn:microsoft.com/office/officeart/2005/8/layout/vList2"/>
    <dgm:cxn modelId="{58DD9DF9-170C-437F-A0F4-151D4626DBE8}" type="presParOf" srcId="{DEBE76B5-CBA1-480A-B04A-A4E7EAE83F9F}" destId="{6C84699F-084B-4BD5-AC01-C7C53FB088B3}" srcOrd="15" destOrd="0" presId="urn:microsoft.com/office/officeart/2005/8/layout/vList2"/>
    <dgm:cxn modelId="{3356880D-6379-4543-B294-1194E1234187}" type="presParOf" srcId="{DEBE76B5-CBA1-480A-B04A-A4E7EAE83F9F}" destId="{6B443F50-5B44-403E-82FC-22976D8D7F44}" srcOrd="16"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8C43F41-DD12-4198-A1B4-6F73D84DCC6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B54C9045-CAB0-4AF4-B940-B192EE9E151D}">
      <dgm:prSet/>
      <dgm:spPr/>
      <dgm:t>
        <a:bodyPr/>
        <a:lstStyle/>
        <a:p>
          <a:r>
            <a:rPr lang="en-US" b="1" u="none" dirty="0" smtClean="0"/>
            <a:t>When firms test market</a:t>
          </a:r>
          <a:endParaRPr lang="en-US" b="1" u="none" dirty="0"/>
        </a:p>
      </dgm:t>
    </dgm:pt>
    <dgm:pt modelId="{230F1187-1B8E-4B1D-ACB8-F0D9524375EB}" type="parTrans" cxnId="{A8AE734A-9A1A-4E67-90C2-B56EC9BBD8A2}">
      <dgm:prSet/>
      <dgm:spPr/>
      <dgm:t>
        <a:bodyPr/>
        <a:lstStyle/>
        <a:p>
          <a:endParaRPr lang="en-US"/>
        </a:p>
      </dgm:t>
    </dgm:pt>
    <dgm:pt modelId="{5415077A-04F1-4D6B-B6C1-18D0E40442BE}" type="sibTrans" cxnId="{A8AE734A-9A1A-4E67-90C2-B56EC9BBD8A2}">
      <dgm:prSet/>
      <dgm:spPr/>
      <dgm:t>
        <a:bodyPr/>
        <a:lstStyle/>
        <a:p>
          <a:endParaRPr lang="en-US"/>
        </a:p>
      </dgm:t>
    </dgm:pt>
    <dgm:pt modelId="{193F78A4-CC2F-4C24-ACF6-8E47CFC0AE96}">
      <dgm:prSet/>
      <dgm:spPr/>
      <dgm:t>
        <a:bodyPr/>
        <a:lstStyle/>
        <a:p>
          <a:r>
            <a:rPr lang="en-US" dirty="0" smtClean="0"/>
            <a:t>New product with large investment</a:t>
          </a:r>
          <a:endParaRPr lang="en-US" dirty="0"/>
        </a:p>
      </dgm:t>
    </dgm:pt>
    <dgm:pt modelId="{B1CA2F17-B222-4134-9D47-38300C790061}" type="parTrans" cxnId="{8743D295-8B0A-4283-994C-12B4F088E1A7}">
      <dgm:prSet/>
      <dgm:spPr/>
      <dgm:t>
        <a:bodyPr/>
        <a:lstStyle/>
        <a:p>
          <a:endParaRPr lang="en-US"/>
        </a:p>
      </dgm:t>
    </dgm:pt>
    <dgm:pt modelId="{6E8C28C6-29E9-4AA6-9479-BDB8B9C79DF9}" type="sibTrans" cxnId="{8743D295-8B0A-4283-994C-12B4F088E1A7}">
      <dgm:prSet/>
      <dgm:spPr/>
      <dgm:t>
        <a:bodyPr/>
        <a:lstStyle/>
        <a:p>
          <a:endParaRPr lang="en-US"/>
        </a:p>
      </dgm:t>
    </dgm:pt>
    <dgm:pt modelId="{0A0C9280-3F57-401E-8EC1-694584987721}">
      <dgm:prSet/>
      <dgm:spPr/>
      <dgm:t>
        <a:bodyPr/>
        <a:lstStyle/>
        <a:p>
          <a:r>
            <a:rPr lang="en-US" dirty="0" smtClean="0"/>
            <a:t>Uncertainty about product or marketing program</a:t>
          </a:r>
          <a:endParaRPr lang="en-US" dirty="0"/>
        </a:p>
      </dgm:t>
    </dgm:pt>
    <dgm:pt modelId="{5D40D177-A486-4380-B857-0BF6199AA402}" type="parTrans" cxnId="{912953B5-AF5E-404E-B009-F81944147062}">
      <dgm:prSet/>
      <dgm:spPr/>
      <dgm:t>
        <a:bodyPr/>
        <a:lstStyle/>
        <a:p>
          <a:endParaRPr lang="en-US"/>
        </a:p>
      </dgm:t>
    </dgm:pt>
    <dgm:pt modelId="{40302CE3-11BD-4C1A-A950-BCF2677229F7}" type="sibTrans" cxnId="{912953B5-AF5E-404E-B009-F81944147062}">
      <dgm:prSet/>
      <dgm:spPr/>
      <dgm:t>
        <a:bodyPr/>
        <a:lstStyle/>
        <a:p>
          <a:endParaRPr lang="en-US"/>
        </a:p>
      </dgm:t>
    </dgm:pt>
    <dgm:pt modelId="{F520897E-CB2E-42EF-B2E0-EEBED97B9C32}">
      <dgm:prSet/>
      <dgm:spPr/>
      <dgm:t>
        <a:bodyPr/>
        <a:lstStyle/>
        <a:p>
          <a:r>
            <a:rPr lang="en-US" b="1" u="none" dirty="0" smtClean="0"/>
            <a:t>When firms may not test market</a:t>
          </a:r>
          <a:endParaRPr lang="en-US" b="1" u="none" dirty="0"/>
        </a:p>
      </dgm:t>
    </dgm:pt>
    <dgm:pt modelId="{FBB8238E-3DD1-401E-AE6F-0177BB19922D}" type="parTrans" cxnId="{C561C8F0-E071-4DB3-B751-6C653154413C}">
      <dgm:prSet/>
      <dgm:spPr/>
      <dgm:t>
        <a:bodyPr/>
        <a:lstStyle/>
        <a:p>
          <a:endParaRPr lang="en-US"/>
        </a:p>
      </dgm:t>
    </dgm:pt>
    <dgm:pt modelId="{DDD89992-F2AC-42B1-BCD7-C010716E17EB}" type="sibTrans" cxnId="{C561C8F0-E071-4DB3-B751-6C653154413C}">
      <dgm:prSet/>
      <dgm:spPr/>
      <dgm:t>
        <a:bodyPr/>
        <a:lstStyle/>
        <a:p>
          <a:endParaRPr lang="en-US"/>
        </a:p>
      </dgm:t>
    </dgm:pt>
    <dgm:pt modelId="{1B43C59E-C701-4220-BD59-56130031B87B}">
      <dgm:prSet/>
      <dgm:spPr/>
      <dgm:t>
        <a:bodyPr/>
        <a:lstStyle/>
        <a:p>
          <a:r>
            <a:rPr lang="en-US" dirty="0" smtClean="0"/>
            <a:t>Simple line extension</a:t>
          </a:r>
          <a:endParaRPr lang="en-US" dirty="0"/>
        </a:p>
      </dgm:t>
    </dgm:pt>
    <dgm:pt modelId="{25A43208-1FD9-462B-9A1B-E72ACDA1E410}" type="parTrans" cxnId="{3FC1F526-11BE-4816-B3FF-79035FB29B23}">
      <dgm:prSet/>
      <dgm:spPr/>
      <dgm:t>
        <a:bodyPr/>
        <a:lstStyle/>
        <a:p>
          <a:endParaRPr lang="en-US"/>
        </a:p>
      </dgm:t>
    </dgm:pt>
    <dgm:pt modelId="{C1027328-6A8B-4D12-97CF-F55CF5EBB32B}" type="sibTrans" cxnId="{3FC1F526-11BE-4816-B3FF-79035FB29B23}">
      <dgm:prSet/>
      <dgm:spPr/>
      <dgm:t>
        <a:bodyPr/>
        <a:lstStyle/>
        <a:p>
          <a:endParaRPr lang="en-US"/>
        </a:p>
      </dgm:t>
    </dgm:pt>
    <dgm:pt modelId="{8B4234C7-BC24-4A5D-903C-CA79D1B3B60E}">
      <dgm:prSet/>
      <dgm:spPr/>
      <dgm:t>
        <a:bodyPr/>
        <a:lstStyle/>
        <a:p>
          <a:r>
            <a:rPr lang="en-US" dirty="0" smtClean="0"/>
            <a:t>Copy of competitor product</a:t>
          </a:r>
          <a:endParaRPr lang="en-US" dirty="0"/>
        </a:p>
      </dgm:t>
    </dgm:pt>
    <dgm:pt modelId="{E5E84346-7198-4BB6-9C28-45D3670C41E6}" type="parTrans" cxnId="{3E61D521-6F21-48E4-A9C4-29F089EA9E21}">
      <dgm:prSet/>
      <dgm:spPr/>
      <dgm:t>
        <a:bodyPr/>
        <a:lstStyle/>
        <a:p>
          <a:endParaRPr lang="en-US"/>
        </a:p>
      </dgm:t>
    </dgm:pt>
    <dgm:pt modelId="{A592C7ED-9219-4F89-AE53-75007C2528C1}" type="sibTrans" cxnId="{3E61D521-6F21-48E4-A9C4-29F089EA9E21}">
      <dgm:prSet/>
      <dgm:spPr/>
      <dgm:t>
        <a:bodyPr/>
        <a:lstStyle/>
        <a:p>
          <a:endParaRPr lang="en-US"/>
        </a:p>
      </dgm:t>
    </dgm:pt>
    <dgm:pt modelId="{1A834F9B-F574-4A14-8A0B-2E19376ED038}">
      <dgm:prSet/>
      <dgm:spPr/>
      <dgm:t>
        <a:bodyPr/>
        <a:lstStyle/>
        <a:p>
          <a:r>
            <a:rPr lang="en-US" dirty="0" smtClean="0"/>
            <a:t>Low costs</a:t>
          </a:r>
          <a:endParaRPr lang="en-US" dirty="0"/>
        </a:p>
      </dgm:t>
    </dgm:pt>
    <dgm:pt modelId="{2E8E263F-5B41-4700-9BF2-9CE2E287EA67}" type="parTrans" cxnId="{FA3704C1-DB55-44A3-B30A-CD10E7455243}">
      <dgm:prSet/>
      <dgm:spPr/>
      <dgm:t>
        <a:bodyPr/>
        <a:lstStyle/>
        <a:p>
          <a:endParaRPr lang="en-US"/>
        </a:p>
      </dgm:t>
    </dgm:pt>
    <dgm:pt modelId="{3B147451-7236-4314-AE2D-DCD4464D7426}" type="sibTrans" cxnId="{FA3704C1-DB55-44A3-B30A-CD10E7455243}">
      <dgm:prSet/>
      <dgm:spPr/>
      <dgm:t>
        <a:bodyPr/>
        <a:lstStyle/>
        <a:p>
          <a:endParaRPr lang="en-US"/>
        </a:p>
      </dgm:t>
    </dgm:pt>
    <dgm:pt modelId="{F40583C2-0F07-4B01-AE2F-0D772B7B3717}">
      <dgm:prSet/>
      <dgm:spPr/>
      <dgm:t>
        <a:bodyPr/>
        <a:lstStyle/>
        <a:p>
          <a:r>
            <a:rPr lang="en-US" dirty="0" smtClean="0"/>
            <a:t>Management confidence</a:t>
          </a:r>
          <a:endParaRPr lang="en-US" dirty="0"/>
        </a:p>
      </dgm:t>
    </dgm:pt>
    <dgm:pt modelId="{EC61DE5A-BFB3-4DAA-B0FB-1D241A5D46BF}" type="parTrans" cxnId="{87C95099-7EB3-48A8-A96F-FB4744C4FDC7}">
      <dgm:prSet/>
      <dgm:spPr/>
      <dgm:t>
        <a:bodyPr/>
        <a:lstStyle/>
        <a:p>
          <a:endParaRPr lang="en-US"/>
        </a:p>
      </dgm:t>
    </dgm:pt>
    <dgm:pt modelId="{B714C016-C968-48E6-9CB2-7F6A6C2556FA}" type="sibTrans" cxnId="{87C95099-7EB3-48A8-A96F-FB4744C4FDC7}">
      <dgm:prSet/>
      <dgm:spPr/>
      <dgm:t>
        <a:bodyPr/>
        <a:lstStyle/>
        <a:p>
          <a:endParaRPr lang="en-US"/>
        </a:p>
      </dgm:t>
    </dgm:pt>
    <dgm:pt modelId="{370298C9-9ACB-4031-A90F-B9AC5DA707F1}" type="pres">
      <dgm:prSet presAssocID="{58C43F41-DD12-4198-A1B4-6F73D84DCC68}" presName="Name0" presStyleCnt="0">
        <dgm:presLayoutVars>
          <dgm:dir/>
          <dgm:animLvl val="lvl"/>
          <dgm:resizeHandles val="exact"/>
        </dgm:presLayoutVars>
      </dgm:prSet>
      <dgm:spPr/>
      <dgm:t>
        <a:bodyPr/>
        <a:lstStyle/>
        <a:p>
          <a:endParaRPr lang="en-US"/>
        </a:p>
      </dgm:t>
    </dgm:pt>
    <dgm:pt modelId="{3815B123-70A3-4255-A2F5-E140F4BA3AE4}" type="pres">
      <dgm:prSet presAssocID="{B54C9045-CAB0-4AF4-B940-B192EE9E151D}" presName="composite" presStyleCnt="0"/>
      <dgm:spPr/>
    </dgm:pt>
    <dgm:pt modelId="{3C0BC8AC-C877-4E72-B205-5E676D6B61FC}" type="pres">
      <dgm:prSet presAssocID="{B54C9045-CAB0-4AF4-B940-B192EE9E151D}" presName="parTx" presStyleLbl="alignNode1" presStyleIdx="0" presStyleCnt="2">
        <dgm:presLayoutVars>
          <dgm:chMax val="0"/>
          <dgm:chPref val="0"/>
          <dgm:bulletEnabled val="1"/>
        </dgm:presLayoutVars>
      </dgm:prSet>
      <dgm:spPr/>
      <dgm:t>
        <a:bodyPr/>
        <a:lstStyle/>
        <a:p>
          <a:endParaRPr lang="en-US"/>
        </a:p>
      </dgm:t>
    </dgm:pt>
    <dgm:pt modelId="{77150CF9-7DB6-4887-9C2D-CD5694B87C8E}" type="pres">
      <dgm:prSet presAssocID="{B54C9045-CAB0-4AF4-B940-B192EE9E151D}" presName="desTx" presStyleLbl="alignAccFollowNode1" presStyleIdx="0" presStyleCnt="2">
        <dgm:presLayoutVars>
          <dgm:bulletEnabled val="1"/>
        </dgm:presLayoutVars>
      </dgm:prSet>
      <dgm:spPr/>
      <dgm:t>
        <a:bodyPr/>
        <a:lstStyle/>
        <a:p>
          <a:endParaRPr lang="en-US"/>
        </a:p>
      </dgm:t>
    </dgm:pt>
    <dgm:pt modelId="{A8409D34-4613-46E3-9BC0-49939C873D8D}" type="pres">
      <dgm:prSet presAssocID="{5415077A-04F1-4D6B-B6C1-18D0E40442BE}" presName="space" presStyleCnt="0"/>
      <dgm:spPr/>
    </dgm:pt>
    <dgm:pt modelId="{EFC830B9-2F43-41DF-8F3E-BDE71EA5833F}" type="pres">
      <dgm:prSet presAssocID="{F520897E-CB2E-42EF-B2E0-EEBED97B9C32}" presName="composite" presStyleCnt="0"/>
      <dgm:spPr/>
    </dgm:pt>
    <dgm:pt modelId="{5E3975C0-4B73-4A9E-9E33-51C92E3C8954}" type="pres">
      <dgm:prSet presAssocID="{F520897E-CB2E-42EF-B2E0-EEBED97B9C32}" presName="parTx" presStyleLbl="alignNode1" presStyleIdx="1" presStyleCnt="2">
        <dgm:presLayoutVars>
          <dgm:chMax val="0"/>
          <dgm:chPref val="0"/>
          <dgm:bulletEnabled val="1"/>
        </dgm:presLayoutVars>
      </dgm:prSet>
      <dgm:spPr/>
      <dgm:t>
        <a:bodyPr/>
        <a:lstStyle/>
        <a:p>
          <a:endParaRPr lang="en-US"/>
        </a:p>
      </dgm:t>
    </dgm:pt>
    <dgm:pt modelId="{8A36C206-FD27-4D75-AB23-655A5B931FBC}" type="pres">
      <dgm:prSet presAssocID="{F520897E-CB2E-42EF-B2E0-EEBED97B9C32}" presName="desTx" presStyleLbl="alignAccFollowNode1" presStyleIdx="1" presStyleCnt="2">
        <dgm:presLayoutVars>
          <dgm:bulletEnabled val="1"/>
        </dgm:presLayoutVars>
      </dgm:prSet>
      <dgm:spPr/>
      <dgm:t>
        <a:bodyPr/>
        <a:lstStyle/>
        <a:p>
          <a:endParaRPr lang="en-US"/>
        </a:p>
      </dgm:t>
    </dgm:pt>
  </dgm:ptLst>
  <dgm:cxnLst>
    <dgm:cxn modelId="{3FC1F526-11BE-4816-B3FF-79035FB29B23}" srcId="{F520897E-CB2E-42EF-B2E0-EEBED97B9C32}" destId="{1B43C59E-C701-4220-BD59-56130031B87B}" srcOrd="0" destOrd="0" parTransId="{25A43208-1FD9-462B-9A1B-E72ACDA1E410}" sibTransId="{C1027328-6A8B-4D12-97CF-F55CF5EBB32B}"/>
    <dgm:cxn modelId="{8A66D5F0-BC5A-452F-B592-4D866EA0C0AD}" type="presOf" srcId="{B54C9045-CAB0-4AF4-B940-B192EE9E151D}" destId="{3C0BC8AC-C877-4E72-B205-5E676D6B61FC}" srcOrd="0" destOrd="0" presId="urn:microsoft.com/office/officeart/2005/8/layout/hList1"/>
    <dgm:cxn modelId="{7DD4B9A9-8E13-4B70-851C-F433F26E0142}" type="presOf" srcId="{8B4234C7-BC24-4A5D-903C-CA79D1B3B60E}" destId="{8A36C206-FD27-4D75-AB23-655A5B931FBC}" srcOrd="0" destOrd="1" presId="urn:microsoft.com/office/officeart/2005/8/layout/hList1"/>
    <dgm:cxn modelId="{87C95099-7EB3-48A8-A96F-FB4744C4FDC7}" srcId="{F520897E-CB2E-42EF-B2E0-EEBED97B9C32}" destId="{F40583C2-0F07-4B01-AE2F-0D772B7B3717}" srcOrd="3" destOrd="0" parTransId="{EC61DE5A-BFB3-4DAA-B0FB-1D241A5D46BF}" sibTransId="{B714C016-C968-48E6-9CB2-7F6A6C2556FA}"/>
    <dgm:cxn modelId="{B25A437C-F581-45C2-B4C6-E489C3C51F6D}" type="presOf" srcId="{193F78A4-CC2F-4C24-ACF6-8E47CFC0AE96}" destId="{77150CF9-7DB6-4887-9C2D-CD5694B87C8E}" srcOrd="0" destOrd="0" presId="urn:microsoft.com/office/officeart/2005/8/layout/hList1"/>
    <dgm:cxn modelId="{85385E75-D737-4C2D-911D-27B5C36F1DAE}" type="presOf" srcId="{1A834F9B-F574-4A14-8A0B-2E19376ED038}" destId="{8A36C206-FD27-4D75-AB23-655A5B931FBC}" srcOrd="0" destOrd="2" presId="urn:microsoft.com/office/officeart/2005/8/layout/hList1"/>
    <dgm:cxn modelId="{FDE941B4-D761-41D7-83F7-1EEB219CA553}" type="presOf" srcId="{1B43C59E-C701-4220-BD59-56130031B87B}" destId="{8A36C206-FD27-4D75-AB23-655A5B931FBC}" srcOrd="0" destOrd="0" presId="urn:microsoft.com/office/officeart/2005/8/layout/hList1"/>
    <dgm:cxn modelId="{A8AE734A-9A1A-4E67-90C2-B56EC9BBD8A2}" srcId="{58C43F41-DD12-4198-A1B4-6F73D84DCC68}" destId="{B54C9045-CAB0-4AF4-B940-B192EE9E151D}" srcOrd="0" destOrd="0" parTransId="{230F1187-1B8E-4B1D-ACB8-F0D9524375EB}" sibTransId="{5415077A-04F1-4D6B-B6C1-18D0E40442BE}"/>
    <dgm:cxn modelId="{E624AD15-5F5E-42F4-8D93-B7355BF83AE7}" type="presOf" srcId="{F520897E-CB2E-42EF-B2E0-EEBED97B9C32}" destId="{5E3975C0-4B73-4A9E-9E33-51C92E3C8954}" srcOrd="0" destOrd="0" presId="urn:microsoft.com/office/officeart/2005/8/layout/hList1"/>
    <dgm:cxn modelId="{8743D295-8B0A-4283-994C-12B4F088E1A7}" srcId="{B54C9045-CAB0-4AF4-B940-B192EE9E151D}" destId="{193F78A4-CC2F-4C24-ACF6-8E47CFC0AE96}" srcOrd="0" destOrd="0" parTransId="{B1CA2F17-B222-4134-9D47-38300C790061}" sibTransId="{6E8C28C6-29E9-4AA6-9479-BDB8B9C79DF9}"/>
    <dgm:cxn modelId="{95B9C650-4AB1-4D62-A4DD-39B0CB6C9168}" type="presOf" srcId="{58C43F41-DD12-4198-A1B4-6F73D84DCC68}" destId="{370298C9-9ACB-4031-A90F-B9AC5DA707F1}" srcOrd="0" destOrd="0" presId="urn:microsoft.com/office/officeart/2005/8/layout/hList1"/>
    <dgm:cxn modelId="{C561C8F0-E071-4DB3-B751-6C653154413C}" srcId="{58C43F41-DD12-4198-A1B4-6F73D84DCC68}" destId="{F520897E-CB2E-42EF-B2E0-EEBED97B9C32}" srcOrd="1" destOrd="0" parTransId="{FBB8238E-3DD1-401E-AE6F-0177BB19922D}" sibTransId="{DDD89992-F2AC-42B1-BCD7-C010716E17EB}"/>
    <dgm:cxn modelId="{1A35A139-C479-411C-9DAE-8FB1E8BEA959}" type="presOf" srcId="{F40583C2-0F07-4B01-AE2F-0D772B7B3717}" destId="{8A36C206-FD27-4D75-AB23-655A5B931FBC}" srcOrd="0" destOrd="3" presId="urn:microsoft.com/office/officeart/2005/8/layout/hList1"/>
    <dgm:cxn modelId="{EE4EB000-ED2B-4BFC-B5A8-936F8807D701}" type="presOf" srcId="{0A0C9280-3F57-401E-8EC1-694584987721}" destId="{77150CF9-7DB6-4887-9C2D-CD5694B87C8E}" srcOrd="0" destOrd="1" presId="urn:microsoft.com/office/officeart/2005/8/layout/hList1"/>
    <dgm:cxn modelId="{FA3704C1-DB55-44A3-B30A-CD10E7455243}" srcId="{F520897E-CB2E-42EF-B2E0-EEBED97B9C32}" destId="{1A834F9B-F574-4A14-8A0B-2E19376ED038}" srcOrd="2" destOrd="0" parTransId="{2E8E263F-5B41-4700-9BF2-9CE2E287EA67}" sibTransId="{3B147451-7236-4314-AE2D-DCD4464D7426}"/>
    <dgm:cxn modelId="{3E61D521-6F21-48E4-A9C4-29F089EA9E21}" srcId="{F520897E-CB2E-42EF-B2E0-EEBED97B9C32}" destId="{8B4234C7-BC24-4A5D-903C-CA79D1B3B60E}" srcOrd="1" destOrd="0" parTransId="{E5E84346-7198-4BB6-9C28-45D3670C41E6}" sibTransId="{A592C7ED-9219-4F89-AE53-75007C2528C1}"/>
    <dgm:cxn modelId="{912953B5-AF5E-404E-B009-F81944147062}" srcId="{B54C9045-CAB0-4AF4-B940-B192EE9E151D}" destId="{0A0C9280-3F57-401E-8EC1-694584987721}" srcOrd="1" destOrd="0" parTransId="{5D40D177-A486-4380-B857-0BF6199AA402}" sibTransId="{40302CE3-11BD-4C1A-A950-BCF2677229F7}"/>
    <dgm:cxn modelId="{EF6C9C01-080B-4CB4-AFBA-77CFC14107C9}" type="presParOf" srcId="{370298C9-9ACB-4031-A90F-B9AC5DA707F1}" destId="{3815B123-70A3-4255-A2F5-E140F4BA3AE4}" srcOrd="0" destOrd="0" presId="urn:microsoft.com/office/officeart/2005/8/layout/hList1"/>
    <dgm:cxn modelId="{B29C9B50-6CC3-49AB-BDFC-22FAC3A0F22F}" type="presParOf" srcId="{3815B123-70A3-4255-A2F5-E140F4BA3AE4}" destId="{3C0BC8AC-C877-4E72-B205-5E676D6B61FC}" srcOrd="0" destOrd="0" presId="urn:microsoft.com/office/officeart/2005/8/layout/hList1"/>
    <dgm:cxn modelId="{80A50C96-7BDD-4F5F-AA95-4596FF565268}" type="presParOf" srcId="{3815B123-70A3-4255-A2F5-E140F4BA3AE4}" destId="{77150CF9-7DB6-4887-9C2D-CD5694B87C8E}" srcOrd="1" destOrd="0" presId="urn:microsoft.com/office/officeart/2005/8/layout/hList1"/>
    <dgm:cxn modelId="{7941E683-B1E0-47EB-B470-C589F41CDE9B}" type="presParOf" srcId="{370298C9-9ACB-4031-A90F-B9AC5DA707F1}" destId="{A8409D34-4613-46E3-9BC0-49939C873D8D}" srcOrd="1" destOrd="0" presId="urn:microsoft.com/office/officeart/2005/8/layout/hList1"/>
    <dgm:cxn modelId="{18A45DF6-1AB0-4614-A822-D83C707E2C8A}" type="presParOf" srcId="{370298C9-9ACB-4031-A90F-B9AC5DA707F1}" destId="{EFC830B9-2F43-41DF-8F3E-BDE71EA5833F}" srcOrd="2" destOrd="0" presId="urn:microsoft.com/office/officeart/2005/8/layout/hList1"/>
    <dgm:cxn modelId="{37E37CAF-D636-4F39-9FEF-F28BF5C9B846}" type="presParOf" srcId="{EFC830B9-2F43-41DF-8F3E-BDE71EA5833F}" destId="{5E3975C0-4B73-4A9E-9E33-51C92E3C8954}" srcOrd="0" destOrd="0" presId="urn:microsoft.com/office/officeart/2005/8/layout/hList1"/>
    <dgm:cxn modelId="{61CC73D2-E427-4540-8FB7-B3C78C18E50C}" type="presParOf" srcId="{EFC830B9-2F43-41DF-8F3E-BDE71EA5833F}" destId="{8A36C206-FD27-4D75-AB23-655A5B931FBC}"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DCAF1E-EE97-40EA-959F-D2D381EBC00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D6F65B45-B3BF-456B-930E-A43C570B8301}">
      <dgm:prSet custT="1"/>
      <dgm:spPr/>
      <dgm:t>
        <a:bodyPr/>
        <a:lstStyle/>
        <a:p>
          <a:pPr algn="ctr" rtl="0"/>
          <a:r>
            <a:rPr lang="en-US" sz="3200" b="1" dirty="0" smtClean="0"/>
            <a:t>Simulated test markets</a:t>
          </a:r>
          <a:endParaRPr lang="en-US" sz="3200" dirty="0"/>
        </a:p>
      </dgm:t>
    </dgm:pt>
    <dgm:pt modelId="{BDC03AEB-768D-4F09-B608-5E1F8CF38CFE}" type="sibTrans" cxnId="{4D75DCF7-CC1E-4CDF-A2C8-6FA2297E6F0F}">
      <dgm:prSet/>
      <dgm:spPr/>
      <dgm:t>
        <a:bodyPr/>
        <a:lstStyle/>
        <a:p>
          <a:endParaRPr lang="en-US" sz="1600"/>
        </a:p>
      </dgm:t>
    </dgm:pt>
    <dgm:pt modelId="{ECC4140E-F3CC-4ECB-800E-FCDDE9EF203B}" type="parTrans" cxnId="{4D75DCF7-CC1E-4CDF-A2C8-6FA2297E6F0F}">
      <dgm:prSet/>
      <dgm:spPr/>
      <dgm:t>
        <a:bodyPr/>
        <a:lstStyle/>
        <a:p>
          <a:endParaRPr lang="en-US" sz="1600"/>
        </a:p>
      </dgm:t>
    </dgm:pt>
    <dgm:pt modelId="{17F3FDA3-65A8-4771-94E1-FCB2EBEA6F59}">
      <dgm:prSet custT="1"/>
      <dgm:spPr/>
      <dgm:t>
        <a:bodyPr/>
        <a:lstStyle/>
        <a:p>
          <a:pPr algn="ctr" rtl="0"/>
          <a:r>
            <a:rPr lang="en-US" sz="3200" b="1" dirty="0" smtClean="0"/>
            <a:t>Standard test markets</a:t>
          </a:r>
          <a:r>
            <a:rPr lang="en-US" sz="3200" dirty="0" smtClean="0"/>
            <a:t> </a:t>
          </a:r>
          <a:endParaRPr lang="en-US" sz="3200" b="1" i="1" dirty="0"/>
        </a:p>
      </dgm:t>
    </dgm:pt>
    <dgm:pt modelId="{F9AD631C-4179-4DA7-9F3B-A245B4BD1D2E}" type="sibTrans" cxnId="{2020741F-74C4-4660-B0FC-7C2FA9759225}">
      <dgm:prSet/>
      <dgm:spPr/>
      <dgm:t>
        <a:bodyPr/>
        <a:lstStyle/>
        <a:p>
          <a:endParaRPr lang="en-US" sz="1600"/>
        </a:p>
      </dgm:t>
    </dgm:pt>
    <dgm:pt modelId="{154DF69F-42C5-4187-84B7-E001D9668D05}" type="parTrans" cxnId="{2020741F-74C4-4660-B0FC-7C2FA9759225}">
      <dgm:prSet/>
      <dgm:spPr/>
      <dgm:t>
        <a:bodyPr/>
        <a:lstStyle/>
        <a:p>
          <a:endParaRPr lang="en-US" sz="1600"/>
        </a:p>
      </dgm:t>
    </dgm:pt>
    <dgm:pt modelId="{5E804687-5B8A-47CF-9CFE-716039857C31}">
      <dgm:prSet custT="1"/>
      <dgm:spPr/>
      <dgm:t>
        <a:bodyPr/>
        <a:lstStyle/>
        <a:p>
          <a:pPr algn="ctr" rtl="0"/>
          <a:r>
            <a:rPr lang="en-US" sz="3200" b="1" dirty="0" smtClean="0"/>
            <a:t>Controlled test markets</a:t>
          </a:r>
          <a:endParaRPr lang="en-US" sz="3200" b="1" i="1" dirty="0"/>
        </a:p>
      </dgm:t>
    </dgm:pt>
    <dgm:pt modelId="{3D5928B4-5EC7-4141-BDAE-711217E16E95}" type="sibTrans" cxnId="{BA3F6E2F-2B7C-4780-9DA4-D4330552403A}">
      <dgm:prSet/>
      <dgm:spPr/>
      <dgm:t>
        <a:bodyPr/>
        <a:lstStyle/>
        <a:p>
          <a:endParaRPr lang="en-US" sz="1600"/>
        </a:p>
      </dgm:t>
    </dgm:pt>
    <dgm:pt modelId="{B8EAB5CB-3C06-4D3B-AD92-7651B57374C9}" type="parTrans" cxnId="{BA3F6E2F-2B7C-4780-9DA4-D4330552403A}">
      <dgm:prSet/>
      <dgm:spPr/>
      <dgm:t>
        <a:bodyPr/>
        <a:lstStyle/>
        <a:p>
          <a:endParaRPr lang="en-US" sz="1600"/>
        </a:p>
      </dgm:t>
    </dgm:pt>
    <dgm:pt modelId="{F4174CD8-DB9D-436C-B9CF-C58844E588CD}" type="pres">
      <dgm:prSet presAssocID="{CFDCAF1E-EE97-40EA-959F-D2D381EBC00E}" presName="linear" presStyleCnt="0">
        <dgm:presLayoutVars>
          <dgm:animLvl val="lvl"/>
          <dgm:resizeHandles val="exact"/>
        </dgm:presLayoutVars>
      </dgm:prSet>
      <dgm:spPr/>
      <dgm:t>
        <a:bodyPr/>
        <a:lstStyle/>
        <a:p>
          <a:endParaRPr lang="en-US"/>
        </a:p>
      </dgm:t>
    </dgm:pt>
    <dgm:pt modelId="{439A37D0-E4DF-4D0E-AB2F-5806DA1DA756}" type="pres">
      <dgm:prSet presAssocID="{17F3FDA3-65A8-4771-94E1-FCB2EBEA6F59}" presName="parentText" presStyleLbl="node1" presStyleIdx="0" presStyleCnt="3">
        <dgm:presLayoutVars>
          <dgm:chMax val="0"/>
          <dgm:bulletEnabled val="1"/>
        </dgm:presLayoutVars>
      </dgm:prSet>
      <dgm:spPr/>
      <dgm:t>
        <a:bodyPr/>
        <a:lstStyle/>
        <a:p>
          <a:endParaRPr lang="en-US"/>
        </a:p>
      </dgm:t>
    </dgm:pt>
    <dgm:pt modelId="{B828EA8A-D530-4E1A-8326-947C60F53ADC}" type="pres">
      <dgm:prSet presAssocID="{F9AD631C-4179-4DA7-9F3B-A245B4BD1D2E}" presName="spacer" presStyleCnt="0"/>
      <dgm:spPr/>
      <dgm:t>
        <a:bodyPr/>
        <a:lstStyle/>
        <a:p>
          <a:endParaRPr lang="en-US"/>
        </a:p>
      </dgm:t>
    </dgm:pt>
    <dgm:pt modelId="{487BF59E-E501-45CC-9FC6-624A127DCDAC}" type="pres">
      <dgm:prSet presAssocID="{5E804687-5B8A-47CF-9CFE-716039857C31}" presName="parentText" presStyleLbl="node1" presStyleIdx="1" presStyleCnt="3">
        <dgm:presLayoutVars>
          <dgm:chMax val="0"/>
          <dgm:bulletEnabled val="1"/>
        </dgm:presLayoutVars>
      </dgm:prSet>
      <dgm:spPr/>
      <dgm:t>
        <a:bodyPr/>
        <a:lstStyle/>
        <a:p>
          <a:endParaRPr lang="en-US"/>
        </a:p>
      </dgm:t>
    </dgm:pt>
    <dgm:pt modelId="{8817B83E-2510-4FDC-80DB-EA9B01C6A5A8}" type="pres">
      <dgm:prSet presAssocID="{3D5928B4-5EC7-4141-BDAE-711217E16E95}" presName="spacer" presStyleCnt="0"/>
      <dgm:spPr/>
      <dgm:t>
        <a:bodyPr/>
        <a:lstStyle/>
        <a:p>
          <a:endParaRPr lang="en-US"/>
        </a:p>
      </dgm:t>
    </dgm:pt>
    <dgm:pt modelId="{159F3165-7AB3-4BE7-8E6F-1EFEC2AC7C87}" type="pres">
      <dgm:prSet presAssocID="{D6F65B45-B3BF-456B-930E-A43C570B8301}" presName="parentText" presStyleLbl="node1" presStyleIdx="2" presStyleCnt="3" custLinFactY="119596" custLinFactNeighborX="-20290" custLinFactNeighborY="200000">
        <dgm:presLayoutVars>
          <dgm:chMax val="0"/>
          <dgm:bulletEnabled val="1"/>
        </dgm:presLayoutVars>
      </dgm:prSet>
      <dgm:spPr/>
      <dgm:t>
        <a:bodyPr/>
        <a:lstStyle/>
        <a:p>
          <a:endParaRPr lang="en-US"/>
        </a:p>
      </dgm:t>
    </dgm:pt>
  </dgm:ptLst>
  <dgm:cxnLst>
    <dgm:cxn modelId="{BA3F6E2F-2B7C-4780-9DA4-D4330552403A}" srcId="{CFDCAF1E-EE97-40EA-959F-D2D381EBC00E}" destId="{5E804687-5B8A-47CF-9CFE-716039857C31}" srcOrd="1" destOrd="0" parTransId="{B8EAB5CB-3C06-4D3B-AD92-7651B57374C9}" sibTransId="{3D5928B4-5EC7-4141-BDAE-711217E16E95}"/>
    <dgm:cxn modelId="{6ECE2C72-3E6F-4B69-85BB-199B343D0FF7}" type="presOf" srcId="{CFDCAF1E-EE97-40EA-959F-D2D381EBC00E}" destId="{F4174CD8-DB9D-436C-B9CF-C58844E588CD}" srcOrd="0" destOrd="0" presId="urn:microsoft.com/office/officeart/2005/8/layout/vList2"/>
    <dgm:cxn modelId="{DE840693-2D36-471D-9495-18F6ED733928}" type="presOf" srcId="{D6F65B45-B3BF-456B-930E-A43C570B8301}" destId="{159F3165-7AB3-4BE7-8E6F-1EFEC2AC7C87}" srcOrd="0" destOrd="0" presId="urn:microsoft.com/office/officeart/2005/8/layout/vList2"/>
    <dgm:cxn modelId="{2020741F-74C4-4660-B0FC-7C2FA9759225}" srcId="{CFDCAF1E-EE97-40EA-959F-D2D381EBC00E}" destId="{17F3FDA3-65A8-4771-94E1-FCB2EBEA6F59}" srcOrd="0" destOrd="0" parTransId="{154DF69F-42C5-4187-84B7-E001D9668D05}" sibTransId="{F9AD631C-4179-4DA7-9F3B-A245B4BD1D2E}"/>
    <dgm:cxn modelId="{4D75DCF7-CC1E-4CDF-A2C8-6FA2297E6F0F}" srcId="{CFDCAF1E-EE97-40EA-959F-D2D381EBC00E}" destId="{D6F65B45-B3BF-456B-930E-A43C570B8301}" srcOrd="2" destOrd="0" parTransId="{ECC4140E-F3CC-4ECB-800E-FCDDE9EF203B}" sibTransId="{BDC03AEB-768D-4F09-B608-5E1F8CF38CFE}"/>
    <dgm:cxn modelId="{E844C8C9-8453-426E-BCAF-32201CACE4E4}" type="presOf" srcId="{17F3FDA3-65A8-4771-94E1-FCB2EBEA6F59}" destId="{439A37D0-E4DF-4D0E-AB2F-5806DA1DA756}" srcOrd="0" destOrd="0" presId="urn:microsoft.com/office/officeart/2005/8/layout/vList2"/>
    <dgm:cxn modelId="{0EDBF11F-8432-47DD-82F1-AED5EAAADFEF}" type="presOf" srcId="{5E804687-5B8A-47CF-9CFE-716039857C31}" destId="{487BF59E-E501-45CC-9FC6-624A127DCDAC}" srcOrd="0" destOrd="0" presId="urn:microsoft.com/office/officeart/2005/8/layout/vList2"/>
    <dgm:cxn modelId="{92521BB1-51FF-41CB-B9AE-D8587913F925}" type="presParOf" srcId="{F4174CD8-DB9D-436C-B9CF-C58844E588CD}" destId="{439A37D0-E4DF-4D0E-AB2F-5806DA1DA756}" srcOrd="0" destOrd="0" presId="urn:microsoft.com/office/officeart/2005/8/layout/vList2"/>
    <dgm:cxn modelId="{68E411C1-7E98-4C67-8475-FD0956E1FCE3}" type="presParOf" srcId="{F4174CD8-DB9D-436C-B9CF-C58844E588CD}" destId="{B828EA8A-D530-4E1A-8326-947C60F53ADC}" srcOrd="1" destOrd="0" presId="urn:microsoft.com/office/officeart/2005/8/layout/vList2"/>
    <dgm:cxn modelId="{A6F7DD81-63D2-4E59-ACA4-CCB0053B1454}" type="presParOf" srcId="{F4174CD8-DB9D-436C-B9CF-C58844E588CD}" destId="{487BF59E-E501-45CC-9FC6-624A127DCDAC}" srcOrd="2" destOrd="0" presId="urn:microsoft.com/office/officeart/2005/8/layout/vList2"/>
    <dgm:cxn modelId="{BC5F69A6-7B81-40AF-BEF7-11BFB4F8EB8C}" type="presParOf" srcId="{F4174CD8-DB9D-436C-B9CF-C58844E588CD}" destId="{8817B83E-2510-4FDC-80DB-EA9B01C6A5A8}" srcOrd="3" destOrd="0" presId="urn:microsoft.com/office/officeart/2005/8/layout/vList2"/>
    <dgm:cxn modelId="{B0E8588E-0417-4CDE-A5CC-FBF0C90D8EDB}" type="presParOf" srcId="{F4174CD8-DB9D-436C-B9CF-C58844E588CD}" destId="{159F3165-7AB3-4BE7-8E6F-1EFEC2AC7C87}" srcOrd="4"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443DF78-AA5A-4217-811B-48B18DEAC432}">
      <dsp:nvSpPr>
        <dsp:cNvPr id="0" name=""/>
        <dsp:cNvSpPr/>
      </dsp:nvSpPr>
      <dsp:spPr>
        <a:xfrm>
          <a:off x="0" y="23819"/>
          <a:ext cx="5715000" cy="52416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Overestimation of market size</a:t>
          </a:r>
          <a:endParaRPr lang="en-US" sz="2000" b="1" kern="1200" dirty="0"/>
        </a:p>
      </dsp:txBody>
      <dsp:txXfrm>
        <a:off x="0" y="23819"/>
        <a:ext cx="5715000" cy="524160"/>
      </dsp:txXfrm>
    </dsp:sp>
    <dsp:sp modelId="{7144DF34-2EB0-422B-B8CD-5C6814EECC88}">
      <dsp:nvSpPr>
        <dsp:cNvPr id="0" name=""/>
        <dsp:cNvSpPr/>
      </dsp:nvSpPr>
      <dsp:spPr>
        <a:xfrm>
          <a:off x="0" y="628619"/>
          <a:ext cx="5715000" cy="52416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Poor design</a:t>
          </a:r>
          <a:endParaRPr lang="en-US" sz="2000" b="1" kern="1200" dirty="0"/>
        </a:p>
      </dsp:txBody>
      <dsp:txXfrm>
        <a:off x="0" y="628619"/>
        <a:ext cx="5715000" cy="524160"/>
      </dsp:txXfrm>
    </dsp:sp>
    <dsp:sp modelId="{F1E41EB3-F82E-4E81-B122-93CD3BD7AEAC}">
      <dsp:nvSpPr>
        <dsp:cNvPr id="0" name=""/>
        <dsp:cNvSpPr/>
      </dsp:nvSpPr>
      <dsp:spPr>
        <a:xfrm>
          <a:off x="0" y="1233419"/>
          <a:ext cx="5715000" cy="52416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Incorrect positioning</a:t>
          </a:r>
          <a:endParaRPr lang="en-US" sz="2000" b="1" kern="1200" dirty="0"/>
        </a:p>
      </dsp:txBody>
      <dsp:txXfrm>
        <a:off x="0" y="1233419"/>
        <a:ext cx="5715000" cy="524160"/>
      </dsp:txXfrm>
    </dsp:sp>
    <dsp:sp modelId="{B49FDC82-7C02-4C5B-A5C9-D82499ED47F3}">
      <dsp:nvSpPr>
        <dsp:cNvPr id="0" name=""/>
        <dsp:cNvSpPr/>
      </dsp:nvSpPr>
      <dsp:spPr>
        <a:xfrm>
          <a:off x="0" y="1838220"/>
          <a:ext cx="5715000" cy="52416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Wrong timing</a:t>
          </a:r>
          <a:endParaRPr lang="en-US" sz="2000" b="1" kern="1200" dirty="0"/>
        </a:p>
      </dsp:txBody>
      <dsp:txXfrm>
        <a:off x="0" y="1838220"/>
        <a:ext cx="5715000" cy="524160"/>
      </dsp:txXfrm>
    </dsp:sp>
    <dsp:sp modelId="{6E2E9580-B52B-4FB7-A79E-B861FB8F8615}">
      <dsp:nvSpPr>
        <dsp:cNvPr id="0" name=""/>
        <dsp:cNvSpPr/>
      </dsp:nvSpPr>
      <dsp:spPr>
        <a:xfrm>
          <a:off x="0" y="2443020"/>
          <a:ext cx="5715000" cy="524160"/>
        </a:xfrm>
        <a:prstGeom prst="roundRect">
          <a:avLst/>
        </a:prstGeom>
        <a:gradFill rotWithShape="0">
          <a:gsLst>
            <a:gs pos="0">
              <a:schemeClr val="accent6">
                <a:hueOff val="0"/>
                <a:satOff val="0"/>
                <a:lumOff val="0"/>
                <a:alphaOff val="0"/>
                <a:tint val="50000"/>
                <a:satMod val="300000"/>
              </a:schemeClr>
            </a:gs>
            <a:gs pos="35000">
              <a:schemeClr val="accent6">
                <a:hueOff val="0"/>
                <a:satOff val="0"/>
                <a:lumOff val="0"/>
                <a:alphaOff val="0"/>
                <a:tint val="37000"/>
                <a:satMod val="300000"/>
              </a:schemeClr>
            </a:gs>
            <a:gs pos="100000">
              <a:schemeClr val="accent6">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Priced too high</a:t>
          </a:r>
          <a:endParaRPr lang="en-US" sz="2000" b="1" kern="1200" dirty="0"/>
        </a:p>
      </dsp:txBody>
      <dsp:txXfrm>
        <a:off x="0" y="2443020"/>
        <a:ext cx="5715000" cy="524160"/>
      </dsp:txXfrm>
    </dsp:sp>
    <dsp:sp modelId="{3DC5513E-92F9-43C1-AB13-B7A3E83D961C}">
      <dsp:nvSpPr>
        <dsp:cNvPr id="0" name=""/>
        <dsp:cNvSpPr/>
      </dsp:nvSpPr>
      <dsp:spPr>
        <a:xfrm>
          <a:off x="0" y="3047820"/>
          <a:ext cx="5715000" cy="524160"/>
        </a:xfrm>
        <a:prstGeom prst="round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Ineffective promotion</a:t>
          </a:r>
          <a:endParaRPr lang="en-US" sz="2000" b="1" kern="1200" dirty="0"/>
        </a:p>
      </dsp:txBody>
      <dsp:txXfrm>
        <a:off x="0" y="3047820"/>
        <a:ext cx="5715000" cy="524160"/>
      </dsp:txXfrm>
    </dsp:sp>
    <dsp:sp modelId="{B4011C0E-4D50-4990-BD78-2134821AF55E}">
      <dsp:nvSpPr>
        <dsp:cNvPr id="0" name=""/>
        <dsp:cNvSpPr/>
      </dsp:nvSpPr>
      <dsp:spPr>
        <a:xfrm>
          <a:off x="0" y="3652620"/>
          <a:ext cx="5715000" cy="524160"/>
        </a:xfrm>
        <a:prstGeom prst="round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Management influence</a:t>
          </a:r>
          <a:endParaRPr lang="en-US" sz="2000" b="1" kern="1200" dirty="0"/>
        </a:p>
      </dsp:txBody>
      <dsp:txXfrm>
        <a:off x="0" y="3652620"/>
        <a:ext cx="5715000" cy="524160"/>
      </dsp:txXfrm>
    </dsp:sp>
    <dsp:sp modelId="{0DF209E7-F19C-4C14-9BC4-5C1E3A743B1C}">
      <dsp:nvSpPr>
        <dsp:cNvPr id="0" name=""/>
        <dsp:cNvSpPr/>
      </dsp:nvSpPr>
      <dsp:spPr>
        <a:xfrm>
          <a:off x="0" y="4257419"/>
          <a:ext cx="5715000" cy="524160"/>
        </a:xfrm>
        <a:prstGeom prst="round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High development costs</a:t>
          </a:r>
          <a:endParaRPr lang="en-US" sz="2000" b="1" kern="1200" dirty="0"/>
        </a:p>
      </dsp:txBody>
      <dsp:txXfrm>
        <a:off x="0" y="4257419"/>
        <a:ext cx="5715000" cy="524160"/>
      </dsp:txXfrm>
    </dsp:sp>
    <dsp:sp modelId="{6B443F50-5B44-403E-82FC-22976D8D7F44}">
      <dsp:nvSpPr>
        <dsp:cNvPr id="0" name=""/>
        <dsp:cNvSpPr/>
      </dsp:nvSpPr>
      <dsp:spPr>
        <a:xfrm>
          <a:off x="0" y="4862220"/>
          <a:ext cx="5715000" cy="524160"/>
        </a:xfrm>
        <a:prstGeom prst="roundRect">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en-US" sz="2000" b="1" kern="1200" dirty="0" smtClean="0"/>
            <a:t>Competition</a:t>
          </a:r>
          <a:endParaRPr lang="en-US" sz="2000" b="1" kern="1200" dirty="0"/>
        </a:p>
      </dsp:txBody>
      <dsp:txXfrm>
        <a:off x="0" y="4862220"/>
        <a:ext cx="5715000" cy="52416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C0BC8AC-C877-4E72-B205-5E676D6B61FC}">
      <dsp:nvSpPr>
        <dsp:cNvPr id="0" name=""/>
        <dsp:cNvSpPr/>
      </dsp:nvSpPr>
      <dsp:spPr>
        <a:xfrm>
          <a:off x="42" y="34960"/>
          <a:ext cx="4059212" cy="112120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u="none" kern="1200" dirty="0" smtClean="0"/>
            <a:t>When firms test market</a:t>
          </a:r>
          <a:endParaRPr lang="en-US" sz="3100" u="none" kern="1200" dirty="0"/>
        </a:p>
      </dsp:txBody>
      <dsp:txXfrm>
        <a:off x="42" y="34960"/>
        <a:ext cx="4059212" cy="1121201"/>
      </dsp:txXfrm>
    </dsp:sp>
    <dsp:sp modelId="{77150CF9-7DB6-4887-9C2D-CD5694B87C8E}">
      <dsp:nvSpPr>
        <dsp:cNvPr id="0" name=""/>
        <dsp:cNvSpPr/>
      </dsp:nvSpPr>
      <dsp:spPr>
        <a:xfrm>
          <a:off x="42" y="1156162"/>
          <a:ext cx="4059212" cy="368567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smtClean="0"/>
            <a:t>New product with large investment</a:t>
          </a:r>
          <a:endParaRPr lang="en-US" sz="3100" kern="1200" dirty="0"/>
        </a:p>
        <a:p>
          <a:pPr marL="285750" lvl="1" indent="-285750" algn="l" defTabSz="1377950">
            <a:lnSpc>
              <a:spcPct val="90000"/>
            </a:lnSpc>
            <a:spcBef>
              <a:spcPct val="0"/>
            </a:spcBef>
            <a:spcAft>
              <a:spcPct val="15000"/>
            </a:spcAft>
            <a:buChar char="••"/>
          </a:pPr>
          <a:r>
            <a:rPr lang="en-US" sz="3100" kern="1200" dirty="0" smtClean="0"/>
            <a:t>Uncertainty about product or marketing program</a:t>
          </a:r>
          <a:endParaRPr lang="en-US" sz="3100" kern="1200" dirty="0"/>
        </a:p>
      </dsp:txBody>
      <dsp:txXfrm>
        <a:off x="42" y="1156162"/>
        <a:ext cx="4059212" cy="3685677"/>
      </dsp:txXfrm>
    </dsp:sp>
    <dsp:sp modelId="{5E3975C0-4B73-4A9E-9E33-51C92E3C8954}">
      <dsp:nvSpPr>
        <dsp:cNvPr id="0" name=""/>
        <dsp:cNvSpPr/>
      </dsp:nvSpPr>
      <dsp:spPr>
        <a:xfrm>
          <a:off x="4627544" y="34960"/>
          <a:ext cx="4059212" cy="112120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lvl="0" algn="ctr" defTabSz="1377950">
            <a:lnSpc>
              <a:spcPct val="90000"/>
            </a:lnSpc>
            <a:spcBef>
              <a:spcPct val="0"/>
            </a:spcBef>
            <a:spcAft>
              <a:spcPct val="35000"/>
            </a:spcAft>
          </a:pPr>
          <a:r>
            <a:rPr lang="en-US" sz="3100" u="none" kern="1200" dirty="0" smtClean="0"/>
            <a:t>When firms may not test market</a:t>
          </a:r>
          <a:endParaRPr lang="en-US" sz="3100" u="none" kern="1200" dirty="0"/>
        </a:p>
      </dsp:txBody>
      <dsp:txXfrm>
        <a:off x="4627544" y="34960"/>
        <a:ext cx="4059212" cy="1121201"/>
      </dsp:txXfrm>
    </dsp:sp>
    <dsp:sp modelId="{8A36C206-FD27-4D75-AB23-655A5B931FBC}">
      <dsp:nvSpPr>
        <dsp:cNvPr id="0" name=""/>
        <dsp:cNvSpPr/>
      </dsp:nvSpPr>
      <dsp:spPr>
        <a:xfrm>
          <a:off x="4627544" y="1156162"/>
          <a:ext cx="4059212" cy="368567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a:lnSpc>
              <a:spcPct val="90000"/>
            </a:lnSpc>
            <a:spcBef>
              <a:spcPct val="0"/>
            </a:spcBef>
            <a:spcAft>
              <a:spcPct val="15000"/>
            </a:spcAft>
            <a:buChar char="••"/>
          </a:pPr>
          <a:r>
            <a:rPr lang="en-US" sz="3100" kern="1200" dirty="0" smtClean="0"/>
            <a:t>Simple line extension</a:t>
          </a:r>
          <a:endParaRPr lang="en-US" sz="3100" kern="1200" dirty="0"/>
        </a:p>
        <a:p>
          <a:pPr marL="285750" lvl="1" indent="-285750" algn="l" defTabSz="1377950">
            <a:lnSpc>
              <a:spcPct val="90000"/>
            </a:lnSpc>
            <a:spcBef>
              <a:spcPct val="0"/>
            </a:spcBef>
            <a:spcAft>
              <a:spcPct val="15000"/>
            </a:spcAft>
            <a:buChar char="••"/>
          </a:pPr>
          <a:r>
            <a:rPr lang="en-US" sz="3100" kern="1200" dirty="0" smtClean="0"/>
            <a:t>Copy of competitor product</a:t>
          </a:r>
          <a:endParaRPr lang="en-US" sz="3100" kern="1200" dirty="0"/>
        </a:p>
        <a:p>
          <a:pPr marL="285750" lvl="1" indent="-285750" algn="l" defTabSz="1377950">
            <a:lnSpc>
              <a:spcPct val="90000"/>
            </a:lnSpc>
            <a:spcBef>
              <a:spcPct val="0"/>
            </a:spcBef>
            <a:spcAft>
              <a:spcPct val="15000"/>
            </a:spcAft>
            <a:buChar char="••"/>
          </a:pPr>
          <a:r>
            <a:rPr lang="en-US" sz="3100" kern="1200" dirty="0" smtClean="0"/>
            <a:t>Low costs</a:t>
          </a:r>
          <a:endParaRPr lang="en-US" sz="3100" kern="1200" dirty="0"/>
        </a:p>
        <a:p>
          <a:pPr marL="285750" lvl="1" indent="-285750" algn="l" defTabSz="1377950">
            <a:lnSpc>
              <a:spcPct val="90000"/>
            </a:lnSpc>
            <a:spcBef>
              <a:spcPct val="0"/>
            </a:spcBef>
            <a:spcAft>
              <a:spcPct val="15000"/>
            </a:spcAft>
            <a:buChar char="••"/>
          </a:pPr>
          <a:r>
            <a:rPr lang="en-US" sz="3100" kern="1200" dirty="0" smtClean="0"/>
            <a:t>Management confidence</a:t>
          </a:r>
          <a:endParaRPr lang="en-US" sz="3100" kern="1200" dirty="0"/>
        </a:p>
      </dsp:txBody>
      <dsp:txXfrm>
        <a:off x="4627544" y="1156162"/>
        <a:ext cx="4059212" cy="368567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39A37D0-E4DF-4D0E-AB2F-5806DA1DA756}">
      <dsp:nvSpPr>
        <dsp:cNvPr id="0" name=""/>
        <dsp:cNvSpPr/>
      </dsp:nvSpPr>
      <dsp:spPr>
        <a:xfrm>
          <a:off x="0" y="18839"/>
          <a:ext cx="6553200" cy="10483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t>Standard test markets</a:t>
          </a:r>
          <a:r>
            <a:rPr lang="en-US" sz="3200" kern="1200" dirty="0" smtClean="0"/>
            <a:t> </a:t>
          </a:r>
          <a:endParaRPr lang="en-US" sz="3200" b="1" i="1" kern="1200" dirty="0"/>
        </a:p>
      </dsp:txBody>
      <dsp:txXfrm>
        <a:off x="0" y="18839"/>
        <a:ext cx="6553200" cy="1048320"/>
      </dsp:txXfrm>
    </dsp:sp>
    <dsp:sp modelId="{487BF59E-E501-45CC-9FC6-624A127DCDAC}">
      <dsp:nvSpPr>
        <dsp:cNvPr id="0" name=""/>
        <dsp:cNvSpPr/>
      </dsp:nvSpPr>
      <dsp:spPr>
        <a:xfrm>
          <a:off x="0" y="1228439"/>
          <a:ext cx="6553200" cy="1048320"/>
        </a:xfrm>
        <a:prstGeom prst="roundRect">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t>Controlled test markets</a:t>
          </a:r>
          <a:endParaRPr lang="en-US" sz="3200" b="1" i="1" kern="1200" dirty="0"/>
        </a:p>
      </dsp:txBody>
      <dsp:txXfrm>
        <a:off x="0" y="1228439"/>
        <a:ext cx="6553200" cy="1048320"/>
      </dsp:txXfrm>
    </dsp:sp>
    <dsp:sp modelId="{159F3165-7AB3-4BE7-8E6F-1EFEC2AC7C87}">
      <dsp:nvSpPr>
        <dsp:cNvPr id="0" name=""/>
        <dsp:cNvSpPr/>
      </dsp:nvSpPr>
      <dsp:spPr>
        <a:xfrm>
          <a:off x="0" y="2456879"/>
          <a:ext cx="6553200" cy="104832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t>Simulated test markets</a:t>
          </a:r>
          <a:endParaRPr lang="en-US" sz="3200" kern="1200" dirty="0"/>
        </a:p>
      </dsp:txBody>
      <dsp:txXfrm>
        <a:off x="0" y="2456879"/>
        <a:ext cx="6553200" cy="10483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8741D1-B4BB-47E8-A168-9D5890CC3DCC}" type="datetimeFigureOut">
              <a:rPr lang="en-US" smtClean="0"/>
              <a:pPr/>
              <a:t>4/26/2012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3247ED-8F6F-4FA6-BB44-2E16375BBEB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r>
              <a:rPr lang="en-US" b="1" smtClean="0"/>
              <a:t>Note to Instructor</a:t>
            </a:r>
          </a:p>
          <a:p>
            <a:r>
              <a:rPr lang="en-US" smtClean="0"/>
              <a:t>New products are important—to both customers and the marketers who serve them. For companies, new products are a key source of growth. For customers, they bring new solutions and variety to their lives. Yet, innovation can be very expensive and very risky. New products face tough odds. According to one estimate, 90 percent of all new products in America fail. Each year, companies lose an estimated $20 billion to $30 billion on failed food products alone. </a:t>
            </a:r>
          </a:p>
          <a:p>
            <a:endParaRPr lang="en-US" smtClean="0"/>
          </a:p>
          <a:p>
            <a:endParaRPr lang="en-US" smtClean="0"/>
          </a:p>
          <a:p>
            <a:endParaRPr lang="en-US" smtClean="0"/>
          </a:p>
        </p:txBody>
      </p:sp>
      <p:sp>
        <p:nvSpPr>
          <p:cNvPr id="17412" name="Slide Number Placeholder 3"/>
          <p:cNvSpPr>
            <a:spLocks noGrp="1"/>
          </p:cNvSpPr>
          <p:nvPr>
            <p:ph type="sldNum" sz="quarter" idx="5"/>
          </p:nvPr>
        </p:nvSpPr>
        <p:spPr bwMode="auto">
          <a:noFill/>
          <a:ln>
            <a:miter lim="800000"/>
            <a:headEnd/>
            <a:tailEnd/>
          </a:ln>
        </p:spPr>
        <p:txBody>
          <a:bodyPr/>
          <a:lstStyle/>
          <a:p>
            <a:fld id="{289F62A9-6C14-4247-91EC-2266D17CB67F}" type="slidenum">
              <a:rPr lang="en-US"/>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r>
              <a:rPr lang="en-US" b="1" smtClean="0"/>
              <a:t>Note to Instructor</a:t>
            </a:r>
          </a:p>
          <a:p>
            <a:r>
              <a:rPr lang="en-US" smtClean="0"/>
              <a:t>New products are important—to both customers and the marketers who serve them. For companies, new products are a key source of growth. For customers, they bring new solutions and variety to their lives. Yet, innovation can be very expensive and very risky. New products face tough odds. According to one estimate, 90 percent of all new products in America fail. Each year, companies lose an estimated $20 billion to $30 billion on failed food products alone. </a:t>
            </a:r>
          </a:p>
          <a:p>
            <a:endParaRPr lang="en-US" smtClean="0"/>
          </a:p>
          <a:p>
            <a:endParaRPr lang="en-US" smtClean="0"/>
          </a:p>
          <a:p>
            <a:endParaRPr lang="en-US" smtClean="0"/>
          </a:p>
        </p:txBody>
      </p:sp>
      <p:sp>
        <p:nvSpPr>
          <p:cNvPr id="17412" name="Slide Number Placeholder 3"/>
          <p:cNvSpPr>
            <a:spLocks noGrp="1"/>
          </p:cNvSpPr>
          <p:nvPr>
            <p:ph type="sldNum" sz="quarter" idx="5"/>
          </p:nvPr>
        </p:nvSpPr>
        <p:spPr bwMode="auto">
          <a:noFill/>
          <a:ln>
            <a:miter lim="800000"/>
            <a:headEnd/>
            <a:tailEnd/>
          </a:ln>
        </p:spPr>
        <p:txBody>
          <a:bodyPr/>
          <a:lstStyle/>
          <a:p>
            <a:fld id="{289F62A9-6C14-4247-91EC-2266D17CB67F}" type="slidenum">
              <a:rPr lang="en-US"/>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p:spPr>
      </p:sp>
      <p:sp>
        <p:nvSpPr>
          <p:cNvPr id="17411" name="Notes Placeholder 2"/>
          <p:cNvSpPr>
            <a:spLocks noGrp="1"/>
          </p:cNvSpPr>
          <p:nvPr>
            <p:ph type="body" idx="1"/>
          </p:nvPr>
        </p:nvSpPr>
        <p:spPr bwMode="auto">
          <a:noFill/>
        </p:spPr>
        <p:txBody>
          <a:bodyPr/>
          <a:lstStyle/>
          <a:p>
            <a:r>
              <a:rPr lang="en-US" b="1" smtClean="0"/>
              <a:t>Note to Instructor</a:t>
            </a:r>
          </a:p>
          <a:p>
            <a:r>
              <a:rPr lang="en-US" smtClean="0"/>
              <a:t>New products are important—to both customers and the marketers who serve them. For companies, new products are a key source of growth. For customers, they bring new solutions and variety to their lives. Yet, innovation can be very expensive and very risky. New products face tough odds. According to one estimate, 90 percent of all new products in America fail. Each year, companies lose an estimated $20 billion to $30 billion on failed food products alone. </a:t>
            </a:r>
          </a:p>
          <a:p>
            <a:endParaRPr lang="en-US" smtClean="0"/>
          </a:p>
          <a:p>
            <a:endParaRPr lang="en-US" smtClean="0"/>
          </a:p>
          <a:p>
            <a:endParaRPr lang="en-US" smtClean="0"/>
          </a:p>
        </p:txBody>
      </p:sp>
      <p:sp>
        <p:nvSpPr>
          <p:cNvPr id="17412" name="Slide Number Placeholder 3"/>
          <p:cNvSpPr>
            <a:spLocks noGrp="1"/>
          </p:cNvSpPr>
          <p:nvPr>
            <p:ph type="sldNum" sz="quarter" idx="5"/>
          </p:nvPr>
        </p:nvSpPr>
        <p:spPr bwMode="auto">
          <a:noFill/>
          <a:ln>
            <a:miter lim="800000"/>
            <a:headEnd/>
            <a:tailEnd/>
          </a:ln>
        </p:spPr>
        <p:txBody>
          <a:bodyPr/>
          <a:lstStyle/>
          <a:p>
            <a:fld id="{289F62A9-6C14-4247-91EC-2266D17CB67F}" type="slidenum">
              <a:rPr lang="en-US"/>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a:lstStyle/>
          <a:p>
            <a:r>
              <a:rPr lang="en-US" b="1" smtClean="0"/>
              <a:t>Note to Instructor</a:t>
            </a:r>
          </a:p>
          <a:p>
            <a:r>
              <a:rPr lang="en-US" smtClean="0"/>
              <a:t>If you are running a marketing plan project in your class, this is a good time to ask why their project ideas might fail in the real market. You can then ask what they plan to do to prevent failure. </a:t>
            </a:r>
          </a:p>
          <a:p>
            <a:endParaRPr lang="en-US" smtClean="0"/>
          </a:p>
        </p:txBody>
      </p:sp>
      <p:sp>
        <p:nvSpPr>
          <p:cNvPr id="19460" name="Slide Number Placeholder 3"/>
          <p:cNvSpPr>
            <a:spLocks noGrp="1"/>
          </p:cNvSpPr>
          <p:nvPr>
            <p:ph type="sldNum" sz="quarter" idx="5"/>
          </p:nvPr>
        </p:nvSpPr>
        <p:spPr bwMode="auto">
          <a:noFill/>
          <a:ln>
            <a:miter lim="800000"/>
            <a:headEnd/>
            <a:tailEnd/>
          </a:ln>
        </p:spPr>
        <p:txBody>
          <a:bodyPr/>
          <a:lstStyle/>
          <a:p>
            <a:fld id="{26803E35-7E57-411C-B850-6AD0505182AE}"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a:lstStyle/>
          <a:p>
            <a:endParaRPr lang="en-US" smtClean="0"/>
          </a:p>
        </p:txBody>
      </p:sp>
      <p:sp>
        <p:nvSpPr>
          <p:cNvPr id="21508" name="Slide Number Placeholder 3"/>
          <p:cNvSpPr>
            <a:spLocks noGrp="1"/>
          </p:cNvSpPr>
          <p:nvPr>
            <p:ph type="sldNum" sz="quarter" idx="5"/>
          </p:nvPr>
        </p:nvSpPr>
        <p:spPr bwMode="auto">
          <a:noFill/>
          <a:ln>
            <a:miter lim="800000"/>
            <a:headEnd/>
            <a:tailEnd/>
          </a:ln>
        </p:spPr>
        <p:txBody>
          <a:bodyPr/>
          <a:lstStyle/>
          <a:p>
            <a:fld id="{581649A3-DB90-4050-BB25-94E3EA1D9155}" type="slidenum">
              <a:rPr lang="en-US"/>
              <a:pPr/>
              <a:t>29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510A75-8D56-4F01-9EAD-D9C4F1A8F05B}" type="datetimeFigureOut">
              <a:rPr lang="en-US" smtClean="0"/>
              <a:pPr/>
              <a:t>4/26/2012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510A75-8D56-4F01-9EAD-D9C4F1A8F05B}" type="datetimeFigureOut">
              <a:rPr lang="en-US" smtClean="0"/>
              <a:pPr/>
              <a:t>4/26/2012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510A75-8D56-4F01-9EAD-D9C4F1A8F05B}" type="datetimeFigureOut">
              <a:rPr lang="en-US" smtClean="0"/>
              <a:pPr/>
              <a:t>4/26/2012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510A75-8D56-4F01-9EAD-D9C4F1A8F05B}" type="datetimeFigureOut">
              <a:rPr lang="en-US" smtClean="0"/>
              <a:pPr/>
              <a:t>4/26/2012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510A75-8D56-4F01-9EAD-D9C4F1A8F05B}" type="datetimeFigureOut">
              <a:rPr lang="en-US" smtClean="0"/>
              <a:pPr/>
              <a:t>4/26/2012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510A75-8D56-4F01-9EAD-D9C4F1A8F05B}" type="datetimeFigureOut">
              <a:rPr lang="en-US" smtClean="0"/>
              <a:pPr/>
              <a:t>4/26/2012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510A75-8D56-4F01-9EAD-D9C4F1A8F05B}" type="datetimeFigureOut">
              <a:rPr lang="en-US" smtClean="0"/>
              <a:pPr/>
              <a:t>4/26/2012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510A75-8D56-4F01-9EAD-D9C4F1A8F05B}" type="datetimeFigureOut">
              <a:rPr lang="en-US" smtClean="0"/>
              <a:pPr/>
              <a:t>4/26/2012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510A75-8D56-4F01-9EAD-D9C4F1A8F05B}" type="datetimeFigureOut">
              <a:rPr lang="en-US" smtClean="0"/>
              <a:pPr/>
              <a:t>4/26/2012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510A75-8D56-4F01-9EAD-D9C4F1A8F05B}" type="datetimeFigureOut">
              <a:rPr lang="en-US" smtClean="0"/>
              <a:pPr/>
              <a:t>4/26/2012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510A75-8D56-4F01-9EAD-D9C4F1A8F05B}" type="datetimeFigureOut">
              <a:rPr lang="en-US" smtClean="0"/>
              <a:pPr/>
              <a:t>4/26/2012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BD52C6-4A06-4998-9732-3228587A00D7}"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lnSpc>
                <a:spcPts val="3600"/>
              </a:lnSpc>
              <a:defRPr sz="4000"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43000"/>
          </a:xfrm>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838200" y="1752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10A75-8D56-4F01-9EAD-D9C4F1A8F05B}" type="datetimeFigureOut">
              <a:rPr lang="en-US" smtClean="0"/>
              <a:pPr/>
              <a:t>4/26/2012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BD52C6-4A06-4998-9732-3228587A00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52400"/>
            <a:ext cx="8610600" cy="7048083"/>
          </a:xfrm>
          <a:prstGeom prst="rect">
            <a:avLst/>
          </a:prstGeom>
          <a:noFill/>
          <a:ln>
            <a:solidFill>
              <a:schemeClr val="tx2">
                <a:lumMod val="40000"/>
                <a:lumOff val="60000"/>
              </a:schemeClr>
            </a:solidFill>
          </a:ln>
        </p:spPr>
        <p:txBody>
          <a:bodyPr wrap="square" rtlCol="0">
            <a:spAutoFit/>
          </a:bodyPr>
          <a:lstStyle/>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endParaRPr lang="en-US" sz="4000" b="1" dirty="0" smtClean="0">
              <a:latin typeface="Arial" pitchFamily="34" charset="0"/>
              <a:cs typeface="Arial" pitchFamily="34" charset="0"/>
            </a:endParaRPr>
          </a:p>
          <a:p>
            <a:pPr algn="ctr"/>
            <a:r>
              <a:rPr lang="en-US" sz="4000" b="1" dirty="0" smtClean="0">
                <a:latin typeface="Arial" pitchFamily="34" charset="0"/>
                <a:cs typeface="Arial" pitchFamily="34" charset="0"/>
              </a:rPr>
              <a:t>Chapter 09</a:t>
            </a:r>
          </a:p>
          <a:p>
            <a:pPr algn="ctr"/>
            <a:endParaRPr lang="en-US" sz="3600" b="1" i="1" dirty="0" smtClean="0">
              <a:latin typeface="Calibri" charset="0"/>
            </a:endParaRPr>
          </a:p>
          <a:p>
            <a:pPr algn="ctr"/>
            <a:endParaRPr lang="en-US" sz="3600" b="1" i="1" dirty="0" smtClean="0">
              <a:latin typeface="Calibri" charset="0"/>
            </a:endParaRPr>
          </a:p>
          <a:p>
            <a:pPr algn="ctr"/>
            <a:r>
              <a:rPr lang="en-US" sz="3600" b="1" dirty="0" smtClean="0">
                <a:latin typeface="Calibri" charset="0"/>
              </a:rPr>
              <a:t>New-Product Development and Product Life-Cycle Strategies</a:t>
            </a:r>
            <a:endParaRPr lang="en-US" sz="4000" dirty="0" smtClean="0">
              <a:latin typeface="Calibri" charset="0"/>
            </a:endParaRPr>
          </a:p>
          <a:p>
            <a:pPr algn="ctr"/>
            <a:endParaRPr lang="en-US" sz="4000"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a:p>
            <a:pPr algn="ctr"/>
            <a:endParaRPr lang="en-US" sz="3600" b="1" i="1" dirty="0" smtClean="0">
              <a:latin typeface="Calibri"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Topics to Cover</a:t>
            </a:r>
            <a:endParaRPr lang="en-US" b="1" dirty="0">
              <a:latin typeface="Arial" pitchFamily="34" charset="0"/>
              <a:cs typeface="Arial" pitchFamily="34" charset="0"/>
            </a:endParaRPr>
          </a:p>
        </p:txBody>
      </p:sp>
      <p:sp>
        <p:nvSpPr>
          <p:cNvPr id="4" name="Content Placeholder 3"/>
          <p:cNvSpPr txBox="1">
            <a:spLocks noGrp="1"/>
          </p:cNvSpPr>
          <p:nvPr>
            <p:ph idx="1"/>
          </p:nvPr>
        </p:nvSpPr>
        <p:spPr>
          <a:xfrm>
            <a:off x="762000" y="2710494"/>
            <a:ext cx="7924800" cy="1175706"/>
          </a:xfrm>
          <a:prstGeom prst="rect">
            <a:avLst/>
          </a:prstGeom>
          <a:noFill/>
          <a:ln>
            <a:solidFill>
              <a:schemeClr val="tx2">
                <a:lumMod val="40000"/>
                <a:lumOff val="60000"/>
              </a:schemeClr>
            </a:solidFill>
          </a:ln>
        </p:spPr>
        <p:txBody>
          <a:bodyPr wrap="square" rtlCol="0">
            <a:spAutoFit/>
          </a:bodyPr>
          <a:lstStyle/>
          <a:p>
            <a:r>
              <a:rPr lang="en-US" dirty="0" smtClean="0">
                <a:latin typeface="Calibri" charset="0"/>
              </a:rPr>
              <a:t>New-Product Development Strategy</a:t>
            </a:r>
          </a:p>
          <a:p>
            <a:r>
              <a:rPr lang="en-US" dirty="0" smtClean="0">
                <a:latin typeface="Calibri" charset="0"/>
              </a:rPr>
              <a:t>New-Product Development Process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28600"/>
            <a:ext cx="9144000" cy="1143000"/>
          </a:xfrm>
        </p:spPr>
        <p:txBody>
          <a:bodyPr>
            <a:normAutofit/>
          </a:bodyPr>
          <a:lstStyle/>
          <a:p>
            <a:r>
              <a:rPr lang="en-US" sz="4400" dirty="0" smtClean="0"/>
              <a:t>New-Product Development Strategy</a:t>
            </a:r>
          </a:p>
        </p:txBody>
      </p:sp>
      <p:sp>
        <p:nvSpPr>
          <p:cNvPr id="16387" name="Rectangle 3"/>
          <p:cNvSpPr>
            <a:spLocks noGrp="1" noChangeArrowheads="1"/>
          </p:cNvSpPr>
          <p:nvPr>
            <p:ph idx="1"/>
          </p:nvPr>
        </p:nvSpPr>
        <p:spPr>
          <a:xfrm>
            <a:off x="457200" y="2865437"/>
            <a:ext cx="8229600" cy="4525963"/>
          </a:xfrm>
        </p:spPr>
        <p:txBody>
          <a:bodyPr>
            <a:normAutofit/>
          </a:bodyPr>
          <a:lstStyle/>
          <a:p>
            <a:pPr marL="533400" indent="-533400">
              <a:lnSpc>
                <a:spcPct val="90000"/>
              </a:lnSpc>
              <a:buFontTx/>
              <a:buNone/>
            </a:pPr>
            <a:r>
              <a:rPr lang="en-US" sz="3600" dirty="0" smtClean="0">
                <a:latin typeface="Calibri" charset="0"/>
              </a:rPr>
              <a:t>Two ways to obtain new products </a:t>
            </a:r>
          </a:p>
          <a:p>
            <a:pPr marL="533400" indent="-533400">
              <a:lnSpc>
                <a:spcPct val="90000"/>
              </a:lnSpc>
            </a:pPr>
            <a:r>
              <a:rPr lang="en-US" sz="3600" dirty="0" smtClean="0">
                <a:latin typeface="Calibri" charset="0"/>
              </a:rPr>
              <a:t>Acquisition </a:t>
            </a:r>
          </a:p>
          <a:p>
            <a:pPr marL="533400" indent="-533400">
              <a:lnSpc>
                <a:spcPct val="90000"/>
              </a:lnSpc>
            </a:pPr>
            <a:r>
              <a:rPr lang="en-US" sz="3600" dirty="0" smtClean="0">
                <a:latin typeface="Calibri" charset="0"/>
              </a:rPr>
              <a:t>New product development </a:t>
            </a:r>
            <a:endParaRPr lang="en-US" dirty="0" smtClean="0">
              <a:latin typeface="Calibri" charset="0"/>
            </a:endParaRPr>
          </a:p>
        </p:txBody>
      </p:sp>
      <p:sp>
        <p:nvSpPr>
          <p:cNvPr id="16388" name="Text Placeholder 3"/>
          <p:cNvSpPr>
            <a:spLocks noGrp="1"/>
          </p:cNvSpPr>
          <p:nvPr>
            <p:ph type="body" sz="quarter" idx="13"/>
          </p:nvPr>
        </p:nvSpPr>
        <p:spPr/>
        <p:txBody>
          <a:bodyPr>
            <a:noAutofit/>
          </a:bodyPr>
          <a:lstStyle/>
          <a:p>
            <a:pPr>
              <a:lnSpc>
                <a:spcPct val="90000"/>
              </a:lnSpc>
            </a:pPr>
            <a:r>
              <a:rPr lang="en-US" dirty="0" smtClean="0">
                <a:solidFill>
                  <a:schemeClr val="tx1"/>
                </a:solidFill>
                <a:latin typeface="Calibri" charset="0"/>
              </a:rPr>
              <a:t>Ways to obtain new products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28600"/>
            <a:ext cx="9144000" cy="1143000"/>
          </a:xfrm>
        </p:spPr>
        <p:txBody>
          <a:bodyPr>
            <a:normAutofit/>
          </a:bodyPr>
          <a:lstStyle/>
          <a:p>
            <a:r>
              <a:rPr lang="en-US" sz="4400" dirty="0" smtClean="0"/>
              <a:t>New-Product Development Strategy</a:t>
            </a:r>
          </a:p>
        </p:txBody>
      </p:sp>
      <p:sp>
        <p:nvSpPr>
          <p:cNvPr id="16387" name="Rectangle 3"/>
          <p:cNvSpPr>
            <a:spLocks noGrp="1" noChangeArrowheads="1"/>
          </p:cNvSpPr>
          <p:nvPr>
            <p:ph idx="1"/>
          </p:nvPr>
        </p:nvSpPr>
        <p:spPr>
          <a:xfrm>
            <a:off x="457200" y="2865437"/>
            <a:ext cx="8229600" cy="4525963"/>
          </a:xfrm>
        </p:spPr>
        <p:txBody>
          <a:bodyPr>
            <a:normAutofit/>
          </a:bodyPr>
          <a:lstStyle/>
          <a:p>
            <a:pPr marL="533400" indent="-533400" algn="ctr">
              <a:lnSpc>
                <a:spcPct val="90000"/>
              </a:lnSpc>
              <a:buFontTx/>
              <a:buNone/>
            </a:pPr>
            <a:endParaRPr lang="en-US" sz="3600" dirty="0" smtClean="0">
              <a:latin typeface="Calibri" charset="0"/>
            </a:endParaRPr>
          </a:p>
          <a:p>
            <a:pPr marL="533400" indent="-533400">
              <a:lnSpc>
                <a:spcPct val="90000"/>
              </a:lnSpc>
              <a:buFontTx/>
              <a:buNone/>
            </a:pPr>
            <a:r>
              <a:rPr lang="en-US" b="1" dirty="0" smtClean="0">
                <a:latin typeface="Calibri" charset="0"/>
              </a:rPr>
              <a:t>Acquisition</a:t>
            </a:r>
            <a:r>
              <a:rPr lang="en-US" dirty="0" smtClean="0">
                <a:latin typeface="Calibri" charset="0"/>
              </a:rPr>
              <a:t> refers to the buying of a whole company, a patent, or a license to produce someone else’s product</a:t>
            </a:r>
          </a:p>
          <a:p>
            <a:pPr marL="533400" indent="-533400">
              <a:lnSpc>
                <a:spcPct val="90000"/>
              </a:lnSpc>
              <a:buFontTx/>
              <a:buNone/>
            </a:pPr>
            <a:endParaRPr lang="en-US" dirty="0" smtClean="0">
              <a:latin typeface="Calibri" charset="0"/>
            </a:endParaRPr>
          </a:p>
          <a:p>
            <a:pPr marL="533400" indent="-533400">
              <a:lnSpc>
                <a:spcPct val="90000"/>
              </a:lnSpc>
              <a:buFontTx/>
              <a:buNone/>
            </a:pPr>
            <a:endParaRPr lang="en-US" dirty="0" smtClean="0">
              <a:latin typeface="Calibri" charset="0"/>
            </a:endParaRPr>
          </a:p>
        </p:txBody>
      </p:sp>
      <p:sp>
        <p:nvSpPr>
          <p:cNvPr id="16388" name="Text Placeholder 3"/>
          <p:cNvSpPr>
            <a:spLocks noGrp="1"/>
          </p:cNvSpPr>
          <p:nvPr>
            <p:ph type="body" sz="quarter" idx="13"/>
          </p:nvPr>
        </p:nvSpPr>
        <p:spPr/>
        <p:txBody>
          <a:bodyPr>
            <a:noAutofit/>
          </a:bodyPr>
          <a:lstStyle/>
          <a:p>
            <a:pPr>
              <a:lnSpc>
                <a:spcPct val="90000"/>
              </a:lnSpc>
            </a:pPr>
            <a:r>
              <a:rPr lang="en-US" dirty="0" smtClean="0">
                <a:solidFill>
                  <a:schemeClr val="tx1"/>
                </a:solidFill>
                <a:latin typeface="Calibri" charset="0"/>
              </a:rPr>
              <a:t>Ways to obtain new products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228600"/>
            <a:ext cx="9144000" cy="1143000"/>
          </a:xfrm>
        </p:spPr>
        <p:txBody>
          <a:bodyPr>
            <a:normAutofit/>
          </a:bodyPr>
          <a:lstStyle/>
          <a:p>
            <a:r>
              <a:rPr lang="en-US" sz="4400" dirty="0" smtClean="0"/>
              <a:t>New-Product Development Strategy</a:t>
            </a:r>
          </a:p>
        </p:txBody>
      </p:sp>
      <p:sp>
        <p:nvSpPr>
          <p:cNvPr id="16387" name="Rectangle 3"/>
          <p:cNvSpPr>
            <a:spLocks noGrp="1" noChangeArrowheads="1"/>
          </p:cNvSpPr>
          <p:nvPr>
            <p:ph idx="1"/>
          </p:nvPr>
        </p:nvSpPr>
        <p:spPr>
          <a:xfrm>
            <a:off x="457200" y="2865437"/>
            <a:ext cx="8229600" cy="4525963"/>
          </a:xfrm>
        </p:spPr>
        <p:txBody>
          <a:bodyPr>
            <a:normAutofit/>
          </a:bodyPr>
          <a:lstStyle/>
          <a:p>
            <a:pPr marL="533400" indent="-533400">
              <a:lnSpc>
                <a:spcPct val="90000"/>
              </a:lnSpc>
              <a:buFontTx/>
              <a:buNone/>
            </a:pPr>
            <a:r>
              <a:rPr lang="en-US" sz="3600" b="1" dirty="0" smtClean="0">
                <a:latin typeface="Calibri" charset="0"/>
              </a:rPr>
              <a:t>New product development</a:t>
            </a:r>
            <a:r>
              <a:rPr lang="en-US" sz="3600" dirty="0" smtClean="0">
                <a:latin typeface="Calibri" charset="0"/>
              </a:rPr>
              <a:t> refers to original products, product improvements, product modifications, and new brands developed from the firm’s own research and development</a:t>
            </a:r>
            <a:endParaRPr lang="en-US" dirty="0" smtClean="0">
              <a:latin typeface="Calibri" charset="0"/>
            </a:endParaRPr>
          </a:p>
        </p:txBody>
      </p:sp>
      <p:sp>
        <p:nvSpPr>
          <p:cNvPr id="16388" name="Text Placeholder 3"/>
          <p:cNvSpPr>
            <a:spLocks noGrp="1"/>
          </p:cNvSpPr>
          <p:nvPr>
            <p:ph type="body" sz="quarter" idx="13"/>
          </p:nvPr>
        </p:nvSpPr>
        <p:spPr/>
        <p:txBody>
          <a:bodyPr>
            <a:noAutofit/>
          </a:bodyPr>
          <a:lstStyle/>
          <a:p>
            <a:pPr>
              <a:lnSpc>
                <a:spcPct val="90000"/>
              </a:lnSpc>
            </a:pPr>
            <a:r>
              <a:rPr lang="en-US" dirty="0" smtClean="0">
                <a:solidFill>
                  <a:schemeClr val="tx1"/>
                </a:solidFill>
                <a:latin typeface="Calibri" charset="0"/>
              </a:rPr>
              <a:t>Ways to obtain new products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152400"/>
            <a:ext cx="7772400" cy="1143000"/>
          </a:xfrm>
        </p:spPr>
        <p:txBody>
          <a:bodyPr>
            <a:normAutofit fontScale="90000"/>
          </a:bodyPr>
          <a:lstStyle/>
          <a:p>
            <a:r>
              <a:rPr lang="en-US" sz="2800" dirty="0" smtClean="0">
                <a:solidFill>
                  <a:srgbClr val="0000FF"/>
                </a:solidFill>
              </a:rPr>
              <a:t/>
            </a:r>
            <a:br>
              <a:rPr lang="en-US" sz="2800" dirty="0" smtClean="0">
                <a:solidFill>
                  <a:srgbClr val="0000FF"/>
                </a:solidFill>
              </a:rPr>
            </a:br>
            <a:r>
              <a:rPr lang="en-US" sz="5300" b="1" dirty="0" smtClean="0"/>
              <a:t>New-Product Development</a:t>
            </a:r>
            <a:br>
              <a:rPr lang="en-US" sz="5300" b="1" dirty="0" smtClean="0"/>
            </a:br>
            <a:r>
              <a:rPr lang="en-US" sz="3600" b="1" dirty="0" smtClean="0"/>
              <a:t>Reasons for new product failure</a:t>
            </a:r>
            <a:br>
              <a:rPr lang="en-US" sz="3600" b="1" dirty="0" smtClean="0"/>
            </a:br>
            <a:endParaRPr lang="en-US" sz="3200" b="1" dirty="0" smtClean="0"/>
          </a:p>
        </p:txBody>
      </p:sp>
      <p:graphicFrame>
        <p:nvGraphicFramePr>
          <p:cNvPr id="5" name="Diagram 4"/>
          <p:cNvGraphicFramePr/>
          <p:nvPr/>
        </p:nvGraphicFramePr>
        <p:xfrm>
          <a:off x="1752600" y="1447800"/>
          <a:ext cx="57150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1371600" y="1600200"/>
            <a:ext cx="6630918" cy="523220"/>
          </a:xfrm>
          <a:prstGeom prst="rect">
            <a:avLst/>
          </a:prstGeom>
          <a:noFill/>
          <a:ln w="9525">
            <a:noFill/>
            <a:miter lim="800000"/>
            <a:headEnd/>
            <a:tailEnd/>
          </a:ln>
        </p:spPr>
        <p:txBody>
          <a:bodyPr wrap="none">
            <a:spAutoFit/>
          </a:bodyPr>
          <a:lstStyle/>
          <a:p>
            <a:r>
              <a:rPr lang="en-US" sz="2800" b="1" dirty="0"/>
              <a:t>Major Stages in New-Product Development</a:t>
            </a:r>
          </a:p>
        </p:txBody>
      </p:sp>
      <p:pic>
        <p:nvPicPr>
          <p:cNvPr id="20485" name="Picture 7" descr="fig09_01wo"/>
          <p:cNvPicPr>
            <a:picLocks noChangeAspect="1" noChangeArrowheads="1"/>
          </p:cNvPicPr>
          <p:nvPr/>
        </p:nvPicPr>
        <p:blipFill>
          <a:blip r:embed="rId3" cstate="print"/>
          <a:srcRect/>
          <a:stretch>
            <a:fillRect/>
          </a:stretch>
        </p:blipFill>
        <p:spPr bwMode="auto">
          <a:xfrm>
            <a:off x="0" y="2741613"/>
            <a:ext cx="9164404" cy="24399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3270444" y="1143000"/>
            <a:ext cx="2901756" cy="523220"/>
          </a:xfrm>
          <a:prstGeom prst="rect">
            <a:avLst/>
          </a:prstGeom>
          <a:noFill/>
          <a:ln w="9525">
            <a:noFill/>
            <a:miter lim="800000"/>
            <a:headEnd/>
            <a:tailEnd/>
          </a:ln>
        </p:spPr>
        <p:txBody>
          <a:bodyPr wrap="none">
            <a:spAutoFit/>
          </a:bodyPr>
          <a:lstStyle/>
          <a:p>
            <a:pPr algn="ctr"/>
            <a:r>
              <a:rPr lang="en-US" sz="2800" b="1" dirty="0" smtClean="0">
                <a:latin typeface="Arial" charset="0"/>
              </a:rPr>
              <a:t>Idea Generation</a:t>
            </a:r>
          </a:p>
        </p:txBody>
      </p:sp>
      <p:sp>
        <p:nvSpPr>
          <p:cNvPr id="6" name="Rectangle 3"/>
          <p:cNvSpPr txBox="1">
            <a:spLocks noChangeArrowheads="1"/>
          </p:cNvSpPr>
          <p:nvPr/>
        </p:nvSpPr>
        <p:spPr>
          <a:xfrm>
            <a:off x="457200" y="2438400"/>
            <a:ext cx="8229600" cy="3687763"/>
          </a:xfrm>
          <a:prstGeom prst="rect">
            <a:avLst/>
          </a:prstGeom>
        </p:spPr>
        <p:txBody>
          <a:bodyPr/>
          <a:lstStyle/>
          <a:p>
            <a:pPr marL="533400" marR="0" lvl="0" indent="-533400" algn="l" defTabSz="914400" rtl="0" eaLnBrk="1" fontAlgn="auto" latinLnBrk="0" hangingPunct="1">
              <a:lnSpc>
                <a:spcPct val="90000"/>
              </a:lnSpc>
              <a:spcBef>
                <a:spcPct val="20000"/>
              </a:spcBef>
              <a:spcAft>
                <a:spcPts val="0"/>
              </a:spcAft>
              <a:buClrTx/>
              <a:buSzTx/>
              <a:buFontTx/>
              <a:buNone/>
              <a:tabLst/>
              <a:defRPr/>
            </a:pPr>
            <a:r>
              <a:rPr kumimoji="0" lang="en-US" sz="3200" b="1" i="0" u="none" strike="noStrike" kern="1200" cap="none" spc="0" normalizeH="0" baseline="0" noProof="0" smtClean="0">
                <a:ln>
                  <a:noFill/>
                </a:ln>
                <a:solidFill>
                  <a:schemeClr val="tx1"/>
                </a:solidFill>
                <a:effectLst/>
                <a:uLnTx/>
                <a:uFillTx/>
                <a:latin typeface="Calibri" charset="0"/>
                <a:ea typeface="+mn-ea"/>
                <a:cs typeface="+mn-cs"/>
              </a:rPr>
              <a:t>Idea generation</a:t>
            </a:r>
            <a:r>
              <a:rPr kumimoji="0" lang="en-US" sz="3200" b="0" i="0" u="none" strike="noStrike" kern="1200" cap="none" spc="0" normalizeH="0" baseline="0" noProof="0" smtClean="0">
                <a:ln>
                  <a:noFill/>
                </a:ln>
                <a:solidFill>
                  <a:schemeClr val="tx1"/>
                </a:solidFill>
                <a:effectLst/>
                <a:uLnTx/>
                <a:uFillTx/>
                <a:latin typeface="Calibri" charset="0"/>
                <a:ea typeface="+mn-ea"/>
                <a:cs typeface="+mn-cs"/>
              </a:rPr>
              <a:t> is the systematic search for new-product ideas</a:t>
            </a:r>
          </a:p>
          <a:p>
            <a:pPr marL="533400" marR="0" lvl="0" indent="-533400" algn="l" defTabSz="914400" rtl="0" eaLnBrk="1" fontAlgn="auto" latinLnBrk="0" hangingPunct="1">
              <a:lnSpc>
                <a:spcPct val="90000"/>
              </a:lnSpc>
              <a:spcBef>
                <a:spcPct val="20000"/>
              </a:spcBef>
              <a:spcAft>
                <a:spcPts val="0"/>
              </a:spcAft>
              <a:buClrTx/>
              <a:buSzTx/>
              <a:buFontTx/>
              <a:buNone/>
              <a:tabLst/>
              <a:defRPr/>
            </a:pPr>
            <a:r>
              <a:rPr kumimoji="0" lang="en-US" sz="3200" b="0" i="0" u="none" strike="noStrike" kern="1200" cap="none" spc="0" normalizeH="0" baseline="0" noProof="0" smtClean="0">
                <a:ln>
                  <a:noFill/>
                </a:ln>
                <a:solidFill>
                  <a:schemeClr val="tx1"/>
                </a:solidFill>
                <a:effectLst/>
                <a:uLnTx/>
                <a:uFillTx/>
                <a:latin typeface="Calibri" charset="0"/>
                <a:ea typeface="+mn-ea"/>
                <a:cs typeface="+mn-cs"/>
              </a:rPr>
              <a:t>Sources of new-product ideas</a:t>
            </a:r>
          </a:p>
          <a:p>
            <a:pPr marL="533400" marR="0" lvl="0" indent="-5334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Calibri" charset="0"/>
                <a:ea typeface="+mn-ea"/>
                <a:cs typeface="+mn-cs"/>
              </a:rPr>
              <a:t>Internal </a:t>
            </a:r>
          </a:p>
          <a:p>
            <a:pPr marL="533400" marR="0" lvl="0" indent="-533400" algn="l" defTabSz="914400" rtl="0" eaLnBrk="1" fontAlgn="auto" latinLnBrk="0" hangingPunct="1">
              <a:lnSpc>
                <a:spcPct val="9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smtClean="0">
                <a:ln>
                  <a:noFill/>
                </a:ln>
                <a:solidFill>
                  <a:schemeClr val="tx1"/>
                </a:solidFill>
                <a:effectLst/>
                <a:uLnTx/>
                <a:uFillTx/>
                <a:latin typeface="Calibri" charset="0"/>
                <a:ea typeface="+mn-ea"/>
                <a:cs typeface="+mn-cs"/>
              </a:rPr>
              <a:t>External</a:t>
            </a: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3270444" y="1143000"/>
            <a:ext cx="2901756" cy="523220"/>
          </a:xfrm>
          <a:prstGeom prst="rect">
            <a:avLst/>
          </a:prstGeom>
          <a:noFill/>
          <a:ln w="9525">
            <a:noFill/>
            <a:miter lim="800000"/>
            <a:headEnd/>
            <a:tailEnd/>
          </a:ln>
        </p:spPr>
        <p:txBody>
          <a:bodyPr wrap="none">
            <a:spAutoFit/>
          </a:bodyPr>
          <a:lstStyle/>
          <a:p>
            <a:pPr algn="ctr"/>
            <a:r>
              <a:rPr lang="en-US" sz="2800" b="1" dirty="0" smtClean="0">
                <a:latin typeface="Arial" charset="0"/>
              </a:rPr>
              <a:t>Idea Generation</a:t>
            </a:r>
          </a:p>
        </p:txBody>
      </p:sp>
      <p:sp>
        <p:nvSpPr>
          <p:cNvPr id="6" name="Rectangle 3"/>
          <p:cNvSpPr txBox="1">
            <a:spLocks noChangeArrowheads="1"/>
          </p:cNvSpPr>
          <p:nvPr/>
        </p:nvSpPr>
        <p:spPr>
          <a:xfrm>
            <a:off x="457200" y="2438400"/>
            <a:ext cx="8229600" cy="3687763"/>
          </a:xfrm>
          <a:prstGeom prst="rect">
            <a:avLst/>
          </a:prstGeom>
        </p:spPr>
        <p:txBody>
          <a:bodyPr/>
          <a:lstStyle/>
          <a:p>
            <a:pPr marL="533400" indent="-533400">
              <a:buFontTx/>
              <a:buNone/>
            </a:pPr>
            <a:r>
              <a:rPr lang="en-US" sz="3200" b="1" dirty="0" smtClean="0">
                <a:latin typeface="Calibri" charset="0"/>
              </a:rPr>
              <a:t>Internal sources</a:t>
            </a:r>
            <a:r>
              <a:rPr lang="en-US" sz="3200" dirty="0" smtClean="0">
                <a:latin typeface="Calibri" charset="0"/>
              </a:rPr>
              <a:t> refer to the company’s own formal research and development, management and staff, and </a:t>
            </a:r>
            <a:r>
              <a:rPr lang="en-US" sz="3200" dirty="0" err="1" smtClean="0">
                <a:latin typeface="Calibri" charset="0"/>
              </a:rPr>
              <a:t>intrapreneurial</a:t>
            </a:r>
            <a:r>
              <a:rPr lang="en-US" sz="3200" dirty="0" smtClean="0">
                <a:latin typeface="Calibri" charset="0"/>
              </a:rPr>
              <a:t> programs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3270444" y="1143000"/>
            <a:ext cx="2901756" cy="523220"/>
          </a:xfrm>
          <a:prstGeom prst="rect">
            <a:avLst/>
          </a:prstGeom>
          <a:noFill/>
          <a:ln w="9525">
            <a:noFill/>
            <a:miter lim="800000"/>
            <a:headEnd/>
            <a:tailEnd/>
          </a:ln>
        </p:spPr>
        <p:txBody>
          <a:bodyPr wrap="none">
            <a:spAutoFit/>
          </a:bodyPr>
          <a:lstStyle/>
          <a:p>
            <a:pPr algn="ctr"/>
            <a:r>
              <a:rPr lang="en-US" sz="2800" b="1" dirty="0" smtClean="0">
                <a:latin typeface="Arial" charset="0"/>
              </a:rPr>
              <a:t>Idea Generation</a:t>
            </a:r>
          </a:p>
        </p:txBody>
      </p:sp>
      <p:sp>
        <p:nvSpPr>
          <p:cNvPr id="6" name="Rectangle 3"/>
          <p:cNvSpPr txBox="1">
            <a:spLocks noChangeArrowheads="1"/>
          </p:cNvSpPr>
          <p:nvPr/>
        </p:nvSpPr>
        <p:spPr>
          <a:xfrm>
            <a:off x="457200" y="2438400"/>
            <a:ext cx="8229600" cy="3687763"/>
          </a:xfrm>
          <a:prstGeom prst="rect">
            <a:avLst/>
          </a:prstGeom>
        </p:spPr>
        <p:txBody>
          <a:bodyPr/>
          <a:lstStyle/>
          <a:p>
            <a:pPr marL="533400" indent="-533400">
              <a:buFontTx/>
              <a:buNone/>
            </a:pPr>
            <a:r>
              <a:rPr lang="en-US" sz="3200" b="1" dirty="0" smtClean="0">
                <a:latin typeface="Calibri" charset="0"/>
              </a:rPr>
              <a:t>External sources</a:t>
            </a:r>
            <a:r>
              <a:rPr lang="en-US" sz="3200" dirty="0" smtClean="0">
                <a:latin typeface="Calibri" charset="0"/>
              </a:rPr>
              <a:t> refer to sources outside the company such as customers, competitors, distributors, suppliers, and outside design firms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3270444" y="1143000"/>
            <a:ext cx="2363917" cy="523220"/>
          </a:xfrm>
          <a:prstGeom prst="rect">
            <a:avLst/>
          </a:prstGeom>
          <a:noFill/>
          <a:ln w="9525">
            <a:noFill/>
            <a:miter lim="800000"/>
            <a:headEnd/>
            <a:tailEnd/>
          </a:ln>
        </p:spPr>
        <p:txBody>
          <a:bodyPr wrap="none">
            <a:spAutoFit/>
          </a:bodyPr>
          <a:lstStyle/>
          <a:p>
            <a:r>
              <a:rPr lang="en-US" sz="2800" b="1" dirty="0" smtClean="0">
                <a:latin typeface="Calibri" charset="0"/>
              </a:rPr>
              <a:t>Idea Screening</a:t>
            </a:r>
          </a:p>
        </p:txBody>
      </p:sp>
      <p:sp>
        <p:nvSpPr>
          <p:cNvPr id="6" name="Rectangle 3"/>
          <p:cNvSpPr txBox="1">
            <a:spLocks noChangeArrowheads="1"/>
          </p:cNvSpPr>
          <p:nvPr/>
        </p:nvSpPr>
        <p:spPr>
          <a:xfrm>
            <a:off x="1143000" y="2438400"/>
            <a:ext cx="7239000" cy="3687763"/>
          </a:xfrm>
          <a:prstGeom prst="rect">
            <a:avLst/>
          </a:prstGeom>
        </p:spPr>
        <p:txBody>
          <a:bodyPr/>
          <a:lstStyle/>
          <a:p>
            <a:r>
              <a:rPr lang="en-US" sz="3200" dirty="0" smtClean="0">
                <a:latin typeface="Calibri" charset="0"/>
              </a:rPr>
              <a:t>Screening new-product ideas in order to spot good ideas and drop poor one as soon as possible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3" name="Rectangle 3"/>
          <p:cNvSpPr>
            <a:spLocks noGrp="1" noChangeArrowheads="1"/>
          </p:cNvSpPr>
          <p:nvPr>
            <p:ph type="body" sz="quarter" idx="13"/>
          </p:nvPr>
        </p:nvSpPr>
        <p:spPr/>
        <p:txBody>
          <a:bodyPr>
            <a:normAutofit fontScale="77500" lnSpcReduction="20000"/>
          </a:bodyPr>
          <a:lstStyle/>
          <a:p>
            <a:endParaRPr lang="en-US" smtClean="0">
              <a:latin typeface="Calibri" charset="0"/>
            </a:endParaRPr>
          </a:p>
          <a:p>
            <a:endParaRPr lang="en-US" smtClean="0">
              <a:latin typeface="Calibri" charset="0"/>
            </a:endParaRPr>
          </a:p>
        </p:txBody>
      </p:sp>
      <p:sp>
        <p:nvSpPr>
          <p:cNvPr id="20484" name="Text Box 6"/>
          <p:cNvSpPr txBox="1">
            <a:spLocks noChangeArrowheads="1"/>
          </p:cNvSpPr>
          <p:nvPr/>
        </p:nvSpPr>
        <p:spPr bwMode="auto">
          <a:xfrm>
            <a:off x="3270444" y="1143000"/>
            <a:ext cx="2363917" cy="523220"/>
          </a:xfrm>
          <a:prstGeom prst="rect">
            <a:avLst/>
          </a:prstGeom>
          <a:noFill/>
          <a:ln w="9525">
            <a:noFill/>
            <a:miter lim="800000"/>
            <a:headEnd/>
            <a:tailEnd/>
          </a:ln>
        </p:spPr>
        <p:txBody>
          <a:bodyPr wrap="none">
            <a:spAutoFit/>
          </a:bodyPr>
          <a:lstStyle/>
          <a:p>
            <a:r>
              <a:rPr lang="en-US" sz="2800" b="1" dirty="0" smtClean="0">
                <a:latin typeface="Calibri" charset="0"/>
              </a:rPr>
              <a:t>Idea Screening</a:t>
            </a:r>
          </a:p>
        </p:txBody>
      </p:sp>
      <p:sp>
        <p:nvSpPr>
          <p:cNvPr id="6" name="Rectangle 3"/>
          <p:cNvSpPr txBox="1">
            <a:spLocks noChangeArrowheads="1"/>
          </p:cNvSpPr>
          <p:nvPr/>
        </p:nvSpPr>
        <p:spPr>
          <a:xfrm>
            <a:off x="457200" y="2438400"/>
            <a:ext cx="8229600" cy="3687763"/>
          </a:xfrm>
          <a:prstGeom prst="rect">
            <a:avLst/>
          </a:prstGeom>
        </p:spPr>
        <p:txBody>
          <a:bodyPr/>
          <a:lstStyle/>
          <a:p>
            <a:pPr>
              <a:buFont typeface="Arial" pitchFamily="34" charset="0"/>
              <a:buChar char="•"/>
            </a:pPr>
            <a:r>
              <a:rPr lang="en-US" sz="3200" dirty="0" smtClean="0">
                <a:latin typeface="Calibri" charset="0"/>
              </a:rPr>
              <a:t>   Identify good ideas and drop poor ideas </a:t>
            </a:r>
          </a:p>
          <a:p>
            <a:pPr>
              <a:buFont typeface="Arial" pitchFamily="34" charset="0"/>
              <a:buChar char="•"/>
            </a:pPr>
            <a:r>
              <a:rPr lang="en-US" sz="3200" dirty="0" smtClean="0">
                <a:latin typeface="Calibri" charset="0"/>
              </a:rPr>
              <a:t>   R-W-W Screening Framework:</a:t>
            </a:r>
          </a:p>
          <a:p>
            <a:pPr lvl="1">
              <a:buFont typeface="Wingdings" pitchFamily="2" charset="2"/>
              <a:buChar char="ü"/>
            </a:pPr>
            <a:r>
              <a:rPr lang="en-US" sz="3200" dirty="0" smtClean="0">
                <a:latin typeface="Calibri" charset="0"/>
              </a:rPr>
              <a:t>	 Is it real?</a:t>
            </a:r>
          </a:p>
          <a:p>
            <a:pPr lvl="1">
              <a:buFont typeface="Wingdings" pitchFamily="2" charset="2"/>
              <a:buChar char="ü"/>
            </a:pPr>
            <a:r>
              <a:rPr lang="en-US" sz="3200" dirty="0" smtClean="0">
                <a:latin typeface="Calibri" charset="0"/>
              </a:rPr>
              <a:t>  Can we win?</a:t>
            </a:r>
          </a:p>
          <a:p>
            <a:pPr lvl="1">
              <a:buFont typeface="Wingdings" pitchFamily="2" charset="2"/>
              <a:buChar char="ü"/>
            </a:pPr>
            <a:r>
              <a:rPr lang="en-US" sz="3200" dirty="0" smtClean="0">
                <a:latin typeface="Calibri" charset="0"/>
              </a:rPr>
              <a:t>  Is it worth doing?</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1524000" y="1143000"/>
            <a:ext cx="6073073" cy="523220"/>
          </a:xfrm>
          <a:prstGeom prst="rect">
            <a:avLst/>
          </a:prstGeom>
          <a:noFill/>
          <a:ln w="9525">
            <a:noFill/>
            <a:miter lim="800000"/>
            <a:headEnd/>
            <a:tailEnd/>
          </a:ln>
        </p:spPr>
        <p:txBody>
          <a:bodyPr wrap="none">
            <a:spAutoFit/>
          </a:bodyPr>
          <a:lstStyle/>
          <a:p>
            <a:r>
              <a:rPr lang="en-US" sz="2800" b="1" dirty="0" smtClean="0">
                <a:latin typeface="Arial" charset="0"/>
              </a:rPr>
              <a:t>Concept Development and Testing</a:t>
            </a:r>
          </a:p>
        </p:txBody>
      </p:sp>
      <p:sp>
        <p:nvSpPr>
          <p:cNvPr id="6" name="Rectangle 3"/>
          <p:cNvSpPr txBox="1">
            <a:spLocks noChangeArrowheads="1"/>
          </p:cNvSpPr>
          <p:nvPr/>
        </p:nvSpPr>
        <p:spPr>
          <a:xfrm>
            <a:off x="457200" y="2438400"/>
            <a:ext cx="8229600" cy="3687763"/>
          </a:xfrm>
          <a:prstGeom prst="rect">
            <a:avLst/>
          </a:prstGeom>
        </p:spPr>
        <p:txBody>
          <a:bodyPr/>
          <a:lstStyle/>
          <a:p>
            <a:pPr marL="533400" indent="-533400">
              <a:lnSpc>
                <a:spcPct val="90000"/>
              </a:lnSpc>
              <a:buFontTx/>
              <a:buNone/>
            </a:pPr>
            <a:r>
              <a:rPr lang="en-US" sz="3200" b="1" dirty="0" smtClean="0">
                <a:latin typeface="Calibri" charset="0"/>
              </a:rPr>
              <a:t>Product idea</a:t>
            </a:r>
            <a:r>
              <a:rPr lang="en-US" sz="3200" dirty="0" smtClean="0">
                <a:latin typeface="Calibri" charset="0"/>
              </a:rPr>
              <a:t> is an idea for a possible product that the company can see itself offering to the market</a:t>
            </a:r>
          </a:p>
          <a:p>
            <a:pPr marL="533400" indent="-533400">
              <a:lnSpc>
                <a:spcPct val="90000"/>
              </a:lnSpc>
              <a:buFontTx/>
              <a:buNone/>
            </a:pPr>
            <a:endParaRPr lang="en-US" sz="3200" dirty="0" smtClean="0">
              <a:latin typeface="Calibri" charset="0"/>
            </a:endParaRPr>
          </a:p>
          <a:p>
            <a:pPr marL="533400" indent="-533400">
              <a:lnSpc>
                <a:spcPct val="90000"/>
              </a:lnSpc>
              <a:buFontTx/>
              <a:buNone/>
            </a:pPr>
            <a:r>
              <a:rPr lang="en-US" sz="3200" b="1" dirty="0" smtClean="0">
                <a:latin typeface="Calibri" charset="0"/>
              </a:rPr>
              <a:t>Product concept</a:t>
            </a:r>
            <a:r>
              <a:rPr lang="en-US" sz="3200" dirty="0" smtClean="0">
                <a:latin typeface="Calibri" charset="0"/>
              </a:rPr>
              <a:t> is a detailed version of the idea stated in meaningful consumer terms</a:t>
            </a:r>
          </a:p>
          <a:p>
            <a:pPr marL="533400" indent="-533400">
              <a:lnSpc>
                <a:spcPct val="90000"/>
              </a:lnSpc>
              <a:buFontTx/>
              <a:buNone/>
            </a:pPr>
            <a:endParaRPr lang="en-US" sz="3200" dirty="0" smtClean="0">
              <a:latin typeface="Calibri" charset="0"/>
            </a:endParaRPr>
          </a:p>
          <a:p>
            <a:pPr marL="533400" indent="-533400">
              <a:lnSpc>
                <a:spcPct val="90000"/>
              </a:lnSpc>
              <a:buFontTx/>
              <a:buNone/>
            </a:pPr>
            <a:r>
              <a:rPr lang="en-US" sz="3200" b="1" dirty="0" smtClean="0">
                <a:latin typeface="Calibri" charset="0"/>
              </a:rPr>
              <a:t>Product image</a:t>
            </a:r>
            <a:r>
              <a:rPr lang="en-US" sz="3200" dirty="0" smtClean="0">
                <a:latin typeface="Calibri" charset="0"/>
              </a:rPr>
              <a:t> is the way consumers perceive an actual or potential product</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1524000" y="1143000"/>
            <a:ext cx="6073073" cy="523220"/>
          </a:xfrm>
          <a:prstGeom prst="rect">
            <a:avLst/>
          </a:prstGeom>
          <a:noFill/>
          <a:ln w="9525">
            <a:noFill/>
            <a:miter lim="800000"/>
            <a:headEnd/>
            <a:tailEnd/>
          </a:ln>
        </p:spPr>
        <p:txBody>
          <a:bodyPr wrap="none">
            <a:spAutoFit/>
          </a:bodyPr>
          <a:lstStyle/>
          <a:p>
            <a:r>
              <a:rPr lang="en-US" sz="2800" b="1" dirty="0" smtClean="0">
                <a:latin typeface="Arial" charset="0"/>
              </a:rPr>
              <a:t>Concept Development and Testing</a:t>
            </a:r>
          </a:p>
        </p:txBody>
      </p:sp>
      <p:sp>
        <p:nvSpPr>
          <p:cNvPr id="6" name="Rectangle 3"/>
          <p:cNvSpPr txBox="1">
            <a:spLocks noChangeArrowheads="1"/>
          </p:cNvSpPr>
          <p:nvPr/>
        </p:nvSpPr>
        <p:spPr>
          <a:xfrm>
            <a:off x="1219200" y="2438400"/>
            <a:ext cx="6781800" cy="3687763"/>
          </a:xfrm>
          <a:prstGeom prst="rect">
            <a:avLst/>
          </a:prstGeom>
        </p:spPr>
        <p:txBody>
          <a:bodyPr/>
          <a:lstStyle/>
          <a:p>
            <a:pPr>
              <a:buFontTx/>
              <a:buNone/>
            </a:pPr>
            <a:r>
              <a:rPr lang="en-US" sz="3200" dirty="0" smtClean="0">
                <a:latin typeface="Calibri" charset="0"/>
              </a:rPr>
              <a:t>Concept testing refers to testing new-product concepts with groups of target consumers</a:t>
            </a:r>
          </a:p>
          <a:p>
            <a:pPr>
              <a:buFontTx/>
              <a:buNone/>
            </a:pPr>
            <a:endParaRPr lang="en-US" sz="3200" dirty="0" smtClean="0">
              <a:latin typeface="Calibri" charset="0"/>
            </a:endParaRPr>
          </a:p>
          <a:p>
            <a:pPr>
              <a:buFontTx/>
              <a:buNone/>
            </a:pPr>
            <a:r>
              <a:rPr lang="en-US" sz="3200" dirty="0" smtClean="0">
                <a:latin typeface="Calibri" charset="0"/>
              </a:rPr>
              <a:t>Many firms routinely test the new products with consumers before attempting to turn them into actual new products.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1524000" y="1143000"/>
            <a:ext cx="6000361" cy="523220"/>
          </a:xfrm>
          <a:prstGeom prst="rect">
            <a:avLst/>
          </a:prstGeom>
          <a:noFill/>
          <a:ln w="9525">
            <a:noFill/>
            <a:miter lim="800000"/>
            <a:headEnd/>
            <a:tailEnd/>
          </a:ln>
        </p:spPr>
        <p:txBody>
          <a:bodyPr wrap="none">
            <a:spAutoFit/>
          </a:bodyPr>
          <a:lstStyle/>
          <a:p>
            <a:r>
              <a:rPr lang="en-US" sz="2800" b="1" dirty="0" smtClean="0">
                <a:latin typeface="Arial" charset="0"/>
              </a:rPr>
              <a:t>Marketing Strategy Development</a:t>
            </a:r>
          </a:p>
        </p:txBody>
      </p:sp>
      <p:sp>
        <p:nvSpPr>
          <p:cNvPr id="5" name="Rectangle 8"/>
          <p:cNvSpPr txBox="1">
            <a:spLocks noChangeArrowheads="1"/>
          </p:cNvSpPr>
          <p:nvPr/>
        </p:nvSpPr>
        <p:spPr>
          <a:xfrm>
            <a:off x="838200" y="2514600"/>
            <a:ext cx="7467600" cy="3809999"/>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Designing an initial marketing strategy for a new product based on the product concept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a:p>
            <a:pPr marL="342900" indent="-342900">
              <a:spcBef>
                <a:spcPct val="20000"/>
              </a:spcBef>
              <a:buFont typeface="Arial" pitchFamily="34" charset="0"/>
              <a:buChar char="•"/>
            </a:pPr>
            <a:r>
              <a:rPr lang="en-US" sz="3200" dirty="0" smtClean="0">
                <a:latin typeface="Calibri" charset="0"/>
              </a:rPr>
              <a:t>Marketing strategy development refers to the initial marketing strategy for introducing the product to the market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1524000" y="1143000"/>
            <a:ext cx="6000361" cy="523220"/>
          </a:xfrm>
          <a:prstGeom prst="rect">
            <a:avLst/>
          </a:prstGeom>
          <a:noFill/>
          <a:ln w="9525">
            <a:noFill/>
            <a:miter lim="800000"/>
            <a:headEnd/>
            <a:tailEnd/>
          </a:ln>
        </p:spPr>
        <p:txBody>
          <a:bodyPr wrap="none">
            <a:spAutoFit/>
          </a:bodyPr>
          <a:lstStyle/>
          <a:p>
            <a:r>
              <a:rPr lang="en-US" sz="2800" b="1" dirty="0" smtClean="0">
                <a:latin typeface="Arial" charset="0"/>
              </a:rPr>
              <a:t>Marketing Strategy Development</a:t>
            </a:r>
          </a:p>
        </p:txBody>
      </p:sp>
      <p:sp>
        <p:nvSpPr>
          <p:cNvPr id="5" name="Rectangle 8"/>
          <p:cNvSpPr txBox="1">
            <a:spLocks noChangeArrowheads="1"/>
          </p:cNvSpPr>
          <p:nvPr/>
        </p:nvSpPr>
        <p:spPr>
          <a:xfrm>
            <a:off x="457200" y="2103437"/>
            <a:ext cx="8229600" cy="4525963"/>
          </a:xfrm>
          <a:prstGeom prst="rect">
            <a:avLst/>
          </a:prstGeom>
        </p:spPr>
        <p:txBody>
          <a:bodyPr/>
          <a:lstStyle/>
          <a:p>
            <a:pPr marL="0" lvl="2">
              <a:spcBef>
                <a:spcPct val="20000"/>
              </a:spcBef>
              <a:buFont typeface="Arial" pitchFamily="34" charset="0"/>
              <a:buChar char="•"/>
            </a:pPr>
            <a:r>
              <a:rPr kumimoji="0" lang="en-US" sz="3000" b="1" i="0" u="none" strike="noStrike" kern="1200" cap="none" spc="0" normalizeH="0" baseline="0" noProof="0" dirty="0" smtClean="0">
                <a:ln>
                  <a:noFill/>
                </a:ln>
                <a:solidFill>
                  <a:schemeClr val="tx1"/>
                </a:solidFill>
                <a:effectLst/>
                <a:uLnTx/>
                <a:uFillTx/>
                <a:latin typeface="Calibri" charset="0"/>
                <a:ea typeface="+mn-ea"/>
                <a:cs typeface="+mn-cs"/>
              </a:rPr>
              <a:t>  Marketing</a:t>
            </a:r>
            <a:r>
              <a:rPr kumimoji="0" lang="en-US" sz="3000" b="1" i="0" u="none" strike="noStrike" kern="1200" cap="none" spc="0" normalizeH="0" noProof="0" dirty="0" smtClean="0">
                <a:ln>
                  <a:noFill/>
                </a:ln>
                <a:solidFill>
                  <a:schemeClr val="tx1"/>
                </a:solidFill>
                <a:effectLst/>
                <a:uLnTx/>
                <a:uFillTx/>
                <a:latin typeface="Calibri" charset="0"/>
                <a:ea typeface="+mn-ea"/>
                <a:cs typeface="+mn-cs"/>
              </a:rPr>
              <a:t> Strategy Statement includes: -</a:t>
            </a:r>
          </a:p>
          <a:p>
            <a:pPr marL="457200" lvl="3">
              <a:spcBef>
                <a:spcPct val="20000"/>
              </a:spcBef>
              <a:buFont typeface="Wingdings" pitchFamily="2" charset="2"/>
              <a:buChar char="ü"/>
            </a:pPr>
            <a:r>
              <a:rPr lang="en-US" sz="3000" dirty="0" smtClean="0">
                <a:latin typeface="Calibri" charset="0"/>
              </a:rPr>
              <a:t>  </a:t>
            </a:r>
            <a:r>
              <a:rPr kumimoji="0" lang="en-US" sz="3000" b="0" i="0" u="none" strike="noStrike" kern="1200" cap="none" spc="0" normalizeH="0" baseline="0" noProof="0" dirty="0" smtClean="0">
                <a:ln>
                  <a:noFill/>
                </a:ln>
                <a:solidFill>
                  <a:schemeClr val="tx1"/>
                </a:solidFill>
                <a:effectLst/>
                <a:uLnTx/>
                <a:uFillTx/>
                <a:latin typeface="Calibri" charset="0"/>
                <a:ea typeface="+mn-ea"/>
                <a:cs typeface="+mn-cs"/>
              </a:rPr>
              <a:t>Description of the target market, the planned value propositions,</a:t>
            </a:r>
            <a:r>
              <a:rPr kumimoji="0" lang="en-US" sz="3000" b="0" i="0" u="none" strike="noStrike" kern="1200" cap="none" spc="0" normalizeH="0" noProof="0" dirty="0" smtClean="0">
                <a:ln>
                  <a:noFill/>
                </a:ln>
                <a:solidFill>
                  <a:schemeClr val="tx1"/>
                </a:solidFill>
                <a:effectLst/>
                <a:uLnTx/>
                <a:uFillTx/>
                <a:latin typeface="Calibri" charset="0"/>
                <a:ea typeface="+mn-ea"/>
                <a:cs typeface="+mn-cs"/>
              </a:rPr>
              <a:t> and the sales, market share, and profit goals for the first few years. </a:t>
            </a:r>
            <a:endParaRPr kumimoji="0" lang="en-US" sz="3000" b="0" i="0" u="none" strike="noStrike" kern="1200" cap="none" spc="0" normalizeH="0" baseline="0" noProof="0" dirty="0" smtClean="0">
              <a:ln>
                <a:noFill/>
              </a:ln>
              <a:solidFill>
                <a:schemeClr val="tx1"/>
              </a:solidFill>
              <a:effectLst/>
              <a:uLnTx/>
              <a:uFillTx/>
              <a:latin typeface="Calibri" charset="0"/>
              <a:ea typeface="+mn-ea"/>
              <a:cs typeface="+mn-cs"/>
            </a:endParaRPr>
          </a:p>
          <a:p>
            <a:pPr marL="457200" lvl="3">
              <a:spcBef>
                <a:spcPct val="20000"/>
              </a:spcBef>
              <a:buFont typeface="Wingdings" pitchFamily="2" charset="2"/>
              <a:buChar char="ü"/>
            </a:pPr>
            <a:r>
              <a:rPr lang="en-US" sz="3000" noProof="0" dirty="0" smtClean="0">
                <a:latin typeface="Calibri" charset="0"/>
              </a:rPr>
              <a:t>  The product’s planned price, distribution, and marketing budget for the first year. </a:t>
            </a:r>
          </a:p>
          <a:p>
            <a:pPr marL="457200" lvl="3">
              <a:spcBef>
                <a:spcPct val="20000"/>
              </a:spcBef>
              <a:buFont typeface="Wingdings" pitchFamily="2" charset="2"/>
              <a:buChar char="ü"/>
            </a:pPr>
            <a:r>
              <a:rPr lang="en-US" sz="3000" dirty="0" smtClean="0">
                <a:latin typeface="Calibri" charset="0"/>
              </a:rPr>
              <a:t>  Describes the planned long-run sales, profit goals, and marketing mix strategy</a:t>
            </a:r>
            <a:endParaRPr kumimoji="0" lang="en-US" sz="30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798930" y="1143000"/>
            <a:ext cx="3449470" cy="523220"/>
          </a:xfrm>
          <a:prstGeom prst="rect">
            <a:avLst/>
          </a:prstGeom>
          <a:noFill/>
          <a:ln w="9525">
            <a:noFill/>
            <a:miter lim="800000"/>
            <a:headEnd/>
            <a:tailEnd/>
          </a:ln>
        </p:spPr>
        <p:txBody>
          <a:bodyPr wrap="none">
            <a:spAutoFit/>
          </a:bodyPr>
          <a:lstStyle/>
          <a:p>
            <a:r>
              <a:rPr lang="en-US" sz="2800" b="1" dirty="0" smtClean="0">
                <a:latin typeface="Arial" charset="0"/>
              </a:rPr>
              <a:t>Business Analysis </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buFontTx/>
              <a:buNone/>
            </a:pPr>
            <a:endParaRPr lang="en-US" sz="3200" b="1" i="1" dirty="0" smtClean="0">
              <a:latin typeface="Times New Roman" charset="0"/>
            </a:endParaRPr>
          </a:p>
          <a:p>
            <a:pPr marL="533400" indent="-533400">
              <a:buFontTx/>
              <a:buNone/>
            </a:pPr>
            <a:r>
              <a:rPr lang="en-US" sz="3200" b="1" dirty="0" smtClean="0">
                <a:latin typeface="Calibri" charset="0"/>
              </a:rPr>
              <a:t>Business analysis</a:t>
            </a:r>
            <a:r>
              <a:rPr lang="en-US" sz="3200" dirty="0" smtClean="0">
                <a:latin typeface="Calibri" charset="0"/>
              </a:rPr>
              <a:t> involves a review of the sales, costs, and profit projections to find out whether they satisfy the company’s objectives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798930" y="1143000"/>
            <a:ext cx="3449470" cy="523220"/>
          </a:xfrm>
          <a:prstGeom prst="rect">
            <a:avLst/>
          </a:prstGeom>
          <a:noFill/>
          <a:ln w="9525">
            <a:noFill/>
            <a:miter lim="800000"/>
            <a:headEnd/>
            <a:tailEnd/>
          </a:ln>
        </p:spPr>
        <p:txBody>
          <a:bodyPr wrap="none">
            <a:spAutoFit/>
          </a:bodyPr>
          <a:lstStyle/>
          <a:p>
            <a:r>
              <a:rPr lang="en-US" sz="2800" b="1" dirty="0" smtClean="0">
                <a:latin typeface="Arial" charset="0"/>
              </a:rPr>
              <a:t>Business Analysis </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buFont typeface="Arial" pitchFamily="34" charset="0"/>
              <a:buChar char="•"/>
            </a:pPr>
            <a:r>
              <a:rPr lang="en-US" sz="3200" dirty="0" smtClean="0">
                <a:latin typeface="Calibri" charset="0"/>
              </a:rPr>
              <a:t>To estimate sales, the company might look at the history of similar products and conduct market surveys. </a:t>
            </a:r>
          </a:p>
          <a:p>
            <a:pPr marL="533400" indent="-533400">
              <a:buFont typeface="Arial" pitchFamily="34" charset="0"/>
              <a:buChar char="•"/>
            </a:pPr>
            <a:r>
              <a:rPr lang="en-US" sz="3200" dirty="0" smtClean="0">
                <a:latin typeface="Calibri" charset="0"/>
              </a:rPr>
              <a:t>It can then estimate minimum and maximum sales to assess the range of risk. </a:t>
            </a:r>
          </a:p>
          <a:p>
            <a:pPr marL="533400" indent="-533400">
              <a:buFont typeface="Arial" pitchFamily="34" charset="0"/>
              <a:buChar char="•"/>
            </a:pPr>
            <a:r>
              <a:rPr lang="en-US" sz="3200" dirty="0" smtClean="0">
                <a:latin typeface="Calibri" charset="0"/>
              </a:rPr>
              <a:t>The company then uses the sales and costs figures to analyze the new product’s financial attractiveness.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52773" y="1143000"/>
            <a:ext cx="3900427" cy="523220"/>
          </a:xfrm>
          <a:prstGeom prst="rect">
            <a:avLst/>
          </a:prstGeom>
          <a:noFill/>
          <a:ln w="9525">
            <a:noFill/>
            <a:miter lim="800000"/>
            <a:headEnd/>
            <a:tailEnd/>
          </a:ln>
        </p:spPr>
        <p:txBody>
          <a:bodyPr wrap="none">
            <a:spAutoFit/>
          </a:bodyPr>
          <a:lstStyle/>
          <a:p>
            <a:r>
              <a:rPr lang="en-US" sz="2800" b="1" dirty="0" smtClean="0">
                <a:latin typeface="Arial" charset="0"/>
              </a:rPr>
              <a:t>Product Development</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buFont typeface="Arial" pitchFamily="34" charset="0"/>
              <a:buChar char="•"/>
            </a:pPr>
            <a:endParaRPr lang="en-US" sz="3200" b="1" dirty="0" smtClean="0">
              <a:latin typeface="Calibri" charset="0"/>
            </a:endParaRPr>
          </a:p>
          <a:p>
            <a:pPr marL="533400" indent="-533400">
              <a:buFont typeface="Arial" pitchFamily="34" charset="0"/>
              <a:buChar char="•"/>
            </a:pPr>
            <a:r>
              <a:rPr lang="en-US" sz="3200" b="1" dirty="0" smtClean="0">
                <a:latin typeface="Calibri" charset="0"/>
              </a:rPr>
              <a:t>Product development </a:t>
            </a:r>
            <a:r>
              <a:rPr lang="en-US" sz="3200" dirty="0" smtClean="0">
                <a:latin typeface="Calibri" charset="0"/>
              </a:rPr>
              <a:t>involves the creation and testing of one or more physical versions by the R&amp;D or engineering departments</a:t>
            </a:r>
          </a:p>
          <a:p>
            <a:pPr marL="533400" indent="-533400">
              <a:buFont typeface="Arial" pitchFamily="34" charset="0"/>
              <a:buChar char="•"/>
            </a:pPr>
            <a:endParaRPr lang="en-US" sz="3200" dirty="0" smtClean="0">
              <a:latin typeface="Calibri" charset="0"/>
            </a:endParaRPr>
          </a:p>
          <a:p>
            <a:pPr marL="533400" indent="-533400">
              <a:buFont typeface="Arial" pitchFamily="34" charset="0"/>
              <a:buChar char="•"/>
            </a:pPr>
            <a:r>
              <a:rPr lang="en-US" sz="3200" dirty="0" smtClean="0">
                <a:latin typeface="Calibri" charset="0"/>
              </a:rPr>
              <a:t>Requires an increase in investment</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52773" y="1143000"/>
            <a:ext cx="3900427" cy="523220"/>
          </a:xfrm>
          <a:prstGeom prst="rect">
            <a:avLst/>
          </a:prstGeom>
          <a:noFill/>
          <a:ln w="9525">
            <a:noFill/>
            <a:miter lim="800000"/>
            <a:headEnd/>
            <a:tailEnd/>
          </a:ln>
        </p:spPr>
        <p:txBody>
          <a:bodyPr wrap="none">
            <a:spAutoFit/>
          </a:bodyPr>
          <a:lstStyle/>
          <a:p>
            <a:r>
              <a:rPr lang="en-US" sz="2800" b="1" dirty="0" smtClean="0">
                <a:latin typeface="Arial" charset="0"/>
              </a:rPr>
              <a:t>Product Development</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buFont typeface="Arial" pitchFamily="34" charset="0"/>
              <a:buChar char="•"/>
            </a:pPr>
            <a:r>
              <a:rPr lang="en-US" sz="3200" dirty="0" smtClean="0">
                <a:latin typeface="Calibri" charset="0"/>
              </a:rPr>
              <a:t>Often products undergo a rigorous tests to make sure that they </a:t>
            </a:r>
            <a:r>
              <a:rPr lang="en-US" sz="3200" smtClean="0">
                <a:latin typeface="Calibri" charset="0"/>
              </a:rPr>
              <a:t>perform safely </a:t>
            </a:r>
            <a:r>
              <a:rPr lang="en-US" sz="3200" dirty="0" smtClean="0">
                <a:latin typeface="Calibri" charset="0"/>
              </a:rPr>
              <a:t>and effectively, or that consumers will find value in them. </a:t>
            </a:r>
          </a:p>
          <a:p>
            <a:pPr marL="533400" indent="-533400">
              <a:buFont typeface="Arial" pitchFamily="34" charset="0"/>
              <a:buChar char="•"/>
            </a:pPr>
            <a:r>
              <a:rPr lang="en-US" sz="3200" dirty="0" smtClean="0">
                <a:latin typeface="Calibri" charset="0"/>
              </a:rPr>
              <a:t>Companies can do their own product testing or outsource testing to other firms that specialize in testing.  </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3147065" y="1143000"/>
            <a:ext cx="2796535" cy="523220"/>
          </a:xfrm>
          <a:prstGeom prst="rect">
            <a:avLst/>
          </a:prstGeom>
          <a:noFill/>
          <a:ln w="9525">
            <a:noFill/>
            <a:miter lim="800000"/>
            <a:headEnd/>
            <a:tailEnd/>
          </a:ln>
        </p:spPr>
        <p:txBody>
          <a:bodyPr wrap="none">
            <a:spAutoFit/>
          </a:bodyPr>
          <a:lstStyle/>
          <a:p>
            <a:r>
              <a:rPr lang="en-US" sz="2800" b="1" dirty="0" smtClean="0">
                <a:latin typeface="Arial" charset="0"/>
              </a:rPr>
              <a:t>Test Marketing</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lnSpc>
                <a:spcPct val="80000"/>
              </a:lnSpc>
              <a:buFontTx/>
              <a:buNone/>
            </a:pPr>
            <a:endParaRPr lang="en-US" sz="3200" b="1" i="1" dirty="0" smtClean="0">
              <a:latin typeface="Times New Roman" charset="0"/>
            </a:endParaRPr>
          </a:p>
          <a:p>
            <a:pPr marL="533400" indent="-533400">
              <a:lnSpc>
                <a:spcPct val="80000"/>
              </a:lnSpc>
              <a:buFontTx/>
              <a:buNone/>
            </a:pPr>
            <a:r>
              <a:rPr lang="en-US" sz="3200" b="1" dirty="0" smtClean="0">
                <a:latin typeface="Calibri" charset="0"/>
              </a:rPr>
              <a:t>Test marketing </a:t>
            </a:r>
            <a:r>
              <a:rPr lang="en-US" sz="3200" dirty="0" smtClean="0">
                <a:latin typeface="Calibri" charset="0"/>
              </a:rPr>
              <a:t>is the stage at which the product and marketing program are introduced into more realistic marketing settings</a:t>
            </a:r>
          </a:p>
          <a:p>
            <a:pPr marL="533400" indent="-533400">
              <a:lnSpc>
                <a:spcPct val="80000"/>
              </a:lnSpc>
              <a:buFontTx/>
              <a:buNone/>
            </a:pPr>
            <a:endParaRPr lang="en-US" sz="3200" dirty="0" smtClean="0">
              <a:latin typeface="Calibri" charset="0"/>
            </a:endParaRPr>
          </a:p>
          <a:p>
            <a:pPr marL="533400" indent="-533400">
              <a:lnSpc>
                <a:spcPct val="80000"/>
              </a:lnSpc>
              <a:buFontTx/>
              <a:buNone/>
            </a:pPr>
            <a:r>
              <a:rPr lang="en-US" sz="3200" dirty="0" smtClean="0">
                <a:latin typeface="Calibri" charset="0"/>
              </a:rPr>
              <a:t>Provides the marketer with experience in testing the product and entire marketing program before full introduction</a:t>
            </a:r>
          </a:p>
          <a:p>
            <a:pPr marL="533400" indent="-533400">
              <a:lnSpc>
                <a:spcPct val="80000"/>
              </a:lnSpc>
              <a:buFontTx/>
              <a:buNone/>
            </a:pPr>
            <a:endParaRPr lang="en-US" sz="3200" dirty="0" smtClean="0">
              <a:latin typeface="Calibri" charset="0"/>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3147065" y="1143000"/>
            <a:ext cx="2796535" cy="523220"/>
          </a:xfrm>
          <a:prstGeom prst="rect">
            <a:avLst/>
          </a:prstGeom>
          <a:noFill/>
          <a:ln w="9525">
            <a:noFill/>
            <a:miter lim="800000"/>
            <a:headEnd/>
            <a:tailEnd/>
          </a:ln>
        </p:spPr>
        <p:txBody>
          <a:bodyPr wrap="none">
            <a:spAutoFit/>
          </a:bodyPr>
          <a:lstStyle/>
          <a:p>
            <a:r>
              <a:rPr lang="en-US" sz="2800" b="1" dirty="0" smtClean="0">
                <a:latin typeface="Arial" charset="0"/>
              </a:rPr>
              <a:t>Test Marketing</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lnSpc>
                <a:spcPct val="80000"/>
              </a:lnSpc>
              <a:buFontTx/>
              <a:buNone/>
            </a:pPr>
            <a:endParaRPr lang="en-US" sz="3200" dirty="0" smtClean="0">
              <a:latin typeface="Calibri" charset="0"/>
            </a:endParaRPr>
          </a:p>
        </p:txBody>
      </p:sp>
      <p:graphicFrame>
        <p:nvGraphicFramePr>
          <p:cNvPr id="6" name="Diagram 5"/>
          <p:cNvGraphicFramePr/>
          <p:nvPr/>
        </p:nvGraphicFramePr>
        <p:xfrm>
          <a:off x="228600" y="1828800"/>
          <a:ext cx="86868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graphicFrame>
        <p:nvGraphicFramePr>
          <p:cNvPr id="6" name="Diagram 5"/>
          <p:cNvGraphicFramePr/>
          <p:nvPr/>
        </p:nvGraphicFramePr>
        <p:xfrm>
          <a:off x="1219200" y="2362200"/>
          <a:ext cx="65532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sp>
        <p:nvSpPr>
          <p:cNvPr id="5" name="Rectangle 8"/>
          <p:cNvSpPr txBox="1">
            <a:spLocks noChangeArrowheads="1"/>
          </p:cNvSpPr>
          <p:nvPr/>
        </p:nvSpPr>
        <p:spPr>
          <a:xfrm>
            <a:off x="457200" y="1828800"/>
            <a:ext cx="8229600" cy="4525963"/>
          </a:xfrm>
          <a:prstGeom prst="rect">
            <a:avLst/>
          </a:prstGeom>
        </p:spPr>
        <p:txBody>
          <a:bodyPr/>
          <a:lstStyle/>
          <a:p>
            <a:pPr marL="533400" indent="-533400">
              <a:buFontTx/>
              <a:buNone/>
            </a:pPr>
            <a:r>
              <a:rPr lang="en-US" sz="3200" b="1" dirty="0" smtClean="0">
                <a:latin typeface="+mj-lt"/>
                <a:ea typeface="+mj-ea"/>
                <a:cs typeface="+mj-cs"/>
              </a:rPr>
              <a:t>Standardized Test Markets </a:t>
            </a:r>
          </a:p>
          <a:p>
            <a:pPr marL="533400" indent="-533400">
              <a:buFontTx/>
              <a:buNone/>
            </a:pPr>
            <a:endParaRPr lang="en-US" sz="3200" b="1" dirty="0" smtClean="0">
              <a:latin typeface="+mj-lt"/>
              <a:ea typeface="+mj-ea"/>
              <a:cs typeface="+mj-cs"/>
            </a:endParaRPr>
          </a:p>
          <a:p>
            <a:pPr marL="533400" indent="-533400">
              <a:buFont typeface="Arial" pitchFamily="34" charset="0"/>
              <a:buChar char="•"/>
            </a:pPr>
            <a:r>
              <a:rPr lang="en-US" sz="3200" dirty="0" smtClean="0">
                <a:latin typeface="+mj-lt"/>
                <a:ea typeface="+mj-ea"/>
                <a:cs typeface="+mj-cs"/>
              </a:rPr>
              <a:t>Using standard test markets, the company finds a small number of representative test cities, conducts a full marketing campaign in these cities, and use audits, consumer and distributor surveys, and other measures to gauge product performance. </a:t>
            </a:r>
          </a:p>
          <a:p>
            <a:pPr marL="533400" indent="-533400">
              <a:buFont typeface="Arial" pitchFamily="34" charset="0"/>
              <a:buChar char="•"/>
            </a:pPr>
            <a:r>
              <a:rPr lang="en-US" sz="3200" dirty="0" smtClean="0">
                <a:latin typeface="+mj-lt"/>
                <a:ea typeface="+mj-ea"/>
                <a:cs typeface="+mj-cs"/>
              </a:rPr>
              <a:t>Most widely used but there are some disadvantages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sp>
        <p:nvSpPr>
          <p:cNvPr id="5" name="Rectangle 8"/>
          <p:cNvSpPr txBox="1">
            <a:spLocks noChangeArrowheads="1"/>
          </p:cNvSpPr>
          <p:nvPr/>
        </p:nvSpPr>
        <p:spPr>
          <a:xfrm>
            <a:off x="457200" y="2103437"/>
            <a:ext cx="8229600" cy="4525963"/>
          </a:xfrm>
          <a:prstGeom prst="rect">
            <a:avLst/>
          </a:prstGeom>
        </p:spPr>
        <p:txBody>
          <a:bodyPr/>
          <a:lstStyle/>
          <a:p>
            <a:pPr marL="533400" indent="-533400">
              <a:buFontTx/>
              <a:buNone/>
            </a:pPr>
            <a:r>
              <a:rPr lang="en-US" sz="3200" b="1" dirty="0" smtClean="0">
                <a:latin typeface="+mj-lt"/>
                <a:ea typeface="+mj-ea"/>
                <a:cs typeface="+mj-cs"/>
              </a:rPr>
              <a:t>Drawbacks of Standardized Test Markets </a:t>
            </a:r>
          </a:p>
          <a:p>
            <a:pPr marL="533400" indent="-533400">
              <a:buFontTx/>
              <a:buNone/>
            </a:pPr>
            <a:endParaRPr lang="en-US" sz="3200" b="1" dirty="0" smtClean="0">
              <a:latin typeface="+mj-lt"/>
              <a:ea typeface="+mj-ea"/>
              <a:cs typeface="+mj-cs"/>
            </a:endParaRPr>
          </a:p>
          <a:p>
            <a:pPr marL="533400" indent="-533400">
              <a:buFont typeface="Arial" pitchFamily="34" charset="0"/>
              <a:buChar char="•"/>
            </a:pPr>
            <a:r>
              <a:rPr lang="en-US" sz="3200" dirty="0" smtClean="0">
                <a:latin typeface="+mj-lt"/>
                <a:ea typeface="+mj-ea"/>
                <a:cs typeface="+mj-cs"/>
              </a:rPr>
              <a:t>Costly </a:t>
            </a:r>
          </a:p>
          <a:p>
            <a:pPr marL="533400" indent="-533400">
              <a:buFont typeface="Arial" pitchFamily="34" charset="0"/>
              <a:buChar char="•"/>
            </a:pPr>
            <a:r>
              <a:rPr lang="en-US" sz="3200" dirty="0" smtClean="0">
                <a:latin typeface="+mj-lt"/>
                <a:ea typeface="+mj-ea"/>
                <a:cs typeface="+mj-cs"/>
              </a:rPr>
              <a:t>May take a long time</a:t>
            </a:r>
          </a:p>
          <a:p>
            <a:pPr marL="533400" indent="-533400">
              <a:buFont typeface="Arial" pitchFamily="34" charset="0"/>
              <a:buChar char="•"/>
            </a:pPr>
            <a:r>
              <a:rPr lang="en-US" sz="3200" dirty="0" smtClean="0">
                <a:latin typeface="+mj-lt"/>
                <a:ea typeface="+mj-ea"/>
                <a:cs typeface="+mj-cs"/>
              </a:rPr>
              <a:t>Competitors can monitor test market results </a:t>
            </a:r>
          </a:p>
          <a:p>
            <a:pPr marL="533400" indent="-533400">
              <a:buFont typeface="Arial" pitchFamily="34" charset="0"/>
              <a:buChar char="•"/>
            </a:pPr>
            <a:r>
              <a:rPr lang="en-US" sz="3200" dirty="0" smtClean="0">
                <a:latin typeface="+mj-lt"/>
                <a:ea typeface="+mj-ea"/>
                <a:cs typeface="+mj-cs"/>
              </a:rPr>
              <a:t>Give competitors a look well ahead of product launch</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sp>
        <p:nvSpPr>
          <p:cNvPr id="5" name="Rectangle 8"/>
          <p:cNvSpPr txBox="1">
            <a:spLocks noChangeArrowheads="1"/>
          </p:cNvSpPr>
          <p:nvPr/>
        </p:nvSpPr>
        <p:spPr>
          <a:xfrm>
            <a:off x="457200" y="1828800"/>
            <a:ext cx="8229600" cy="4525963"/>
          </a:xfrm>
          <a:prstGeom prst="rect">
            <a:avLst/>
          </a:prstGeom>
        </p:spPr>
        <p:txBody>
          <a:bodyPr/>
          <a:lstStyle/>
          <a:p>
            <a:pPr marL="533400" indent="-533400">
              <a:buFontTx/>
              <a:buNone/>
            </a:pPr>
            <a:r>
              <a:rPr lang="en-US" sz="3200" b="1" dirty="0" smtClean="0">
                <a:latin typeface="+mj-lt"/>
                <a:ea typeface="+mj-ea"/>
                <a:cs typeface="+mj-cs"/>
              </a:rPr>
              <a:t>Controlled Test Markets </a:t>
            </a:r>
          </a:p>
          <a:p>
            <a:pPr marL="533400" indent="-533400">
              <a:buFontTx/>
              <a:buNone/>
            </a:pPr>
            <a:endParaRPr lang="en-US" sz="3200" b="1" dirty="0" smtClean="0">
              <a:latin typeface="+mj-lt"/>
              <a:ea typeface="+mj-ea"/>
              <a:cs typeface="+mj-cs"/>
            </a:endParaRPr>
          </a:p>
          <a:p>
            <a:pPr marL="533400" indent="-533400">
              <a:buFont typeface="Arial" pitchFamily="34" charset="0"/>
              <a:buChar char="•"/>
            </a:pPr>
            <a:r>
              <a:rPr lang="en-US" sz="3200" dirty="0" smtClean="0">
                <a:latin typeface="+mj-lt"/>
                <a:ea typeface="+mj-ea"/>
                <a:cs typeface="+mj-cs"/>
              </a:rPr>
              <a:t>Several firms keep controlled panels of stores that have agreed to carry new products for a fee. </a:t>
            </a:r>
          </a:p>
          <a:p>
            <a:pPr marL="533400" indent="-533400">
              <a:buFont typeface="Arial" pitchFamily="34" charset="0"/>
              <a:buChar char="•"/>
            </a:pPr>
            <a:endParaRPr lang="en-US" sz="3200" dirty="0" smtClean="0">
              <a:latin typeface="+mj-lt"/>
              <a:ea typeface="+mj-ea"/>
              <a:cs typeface="+mj-cs"/>
            </a:endParaRPr>
          </a:p>
          <a:p>
            <a:pPr marL="533400" indent="-533400">
              <a:buFont typeface="Arial" pitchFamily="34" charset="0"/>
              <a:buChar char="•"/>
            </a:pPr>
            <a:r>
              <a:rPr lang="en-US" sz="3200" dirty="0" smtClean="0">
                <a:latin typeface="+mj-lt"/>
                <a:ea typeface="+mj-ea"/>
                <a:cs typeface="+mj-cs"/>
              </a:rPr>
              <a:t>Costs less than the standard test markets. </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sp>
        <p:nvSpPr>
          <p:cNvPr id="5" name="Rectangle 8"/>
          <p:cNvSpPr txBox="1">
            <a:spLocks noChangeArrowheads="1"/>
          </p:cNvSpPr>
          <p:nvPr/>
        </p:nvSpPr>
        <p:spPr>
          <a:xfrm>
            <a:off x="457200" y="1828800"/>
            <a:ext cx="8229600" cy="4525963"/>
          </a:xfrm>
          <a:prstGeom prst="rect">
            <a:avLst/>
          </a:prstGeom>
        </p:spPr>
        <p:txBody>
          <a:bodyPr/>
          <a:lstStyle/>
          <a:p>
            <a:pPr marL="533400" indent="-533400">
              <a:buFontTx/>
              <a:buNone/>
            </a:pPr>
            <a:r>
              <a:rPr lang="en-US" sz="3200" b="1" dirty="0" smtClean="0">
                <a:latin typeface="+mj-lt"/>
                <a:ea typeface="+mj-ea"/>
                <a:cs typeface="+mj-cs"/>
              </a:rPr>
              <a:t>Simulated Test Markets </a:t>
            </a:r>
          </a:p>
          <a:p>
            <a:pPr marL="533400" indent="-533400">
              <a:buFontTx/>
              <a:buNone/>
            </a:pPr>
            <a:endParaRPr lang="en-US" sz="3200" b="1" dirty="0" smtClean="0">
              <a:latin typeface="+mj-lt"/>
              <a:ea typeface="+mj-ea"/>
              <a:cs typeface="+mj-cs"/>
            </a:endParaRPr>
          </a:p>
          <a:p>
            <a:pPr marL="533400" indent="-533400">
              <a:buFont typeface="Arial" pitchFamily="34" charset="0"/>
              <a:buChar char="•"/>
            </a:pPr>
            <a:r>
              <a:rPr lang="en-US" sz="3200" dirty="0" smtClean="0">
                <a:latin typeface="+mj-lt"/>
                <a:ea typeface="+mj-ea"/>
                <a:cs typeface="+mj-cs"/>
              </a:rPr>
              <a:t>Test the product in a simulated shopping environment. </a:t>
            </a:r>
          </a:p>
          <a:p>
            <a:pPr marL="533400" indent="-533400">
              <a:buFont typeface="Arial" pitchFamily="34" charset="0"/>
              <a:buChar char="•"/>
            </a:pPr>
            <a:r>
              <a:rPr lang="en-US" sz="3200" dirty="0" smtClean="0">
                <a:latin typeface="+mj-lt"/>
                <a:ea typeface="+mj-ea"/>
                <a:cs typeface="+mj-cs"/>
              </a:rPr>
              <a:t>Simulation provides a measure of trial and the commercial effectiveness.</a:t>
            </a:r>
          </a:p>
          <a:p>
            <a:pPr marL="533400" indent="-533400">
              <a:buFont typeface="Arial" pitchFamily="34" charset="0"/>
              <a:buChar char="•"/>
            </a:pPr>
            <a:r>
              <a:rPr lang="en-US" sz="3200" dirty="0" smtClean="0">
                <a:latin typeface="+mj-lt"/>
                <a:ea typeface="+mj-ea"/>
                <a:cs typeface="+mj-cs"/>
              </a:rPr>
              <a:t>Usually costs less and complete in eight weeks time and keep the competitors out of reach.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410677" cy="523220"/>
          </a:xfrm>
          <a:prstGeom prst="rect">
            <a:avLst/>
          </a:prstGeom>
          <a:noFill/>
          <a:ln w="9525">
            <a:noFill/>
            <a:miter lim="800000"/>
            <a:headEnd/>
            <a:tailEnd/>
          </a:ln>
        </p:spPr>
        <p:txBody>
          <a:bodyPr wrap="none">
            <a:spAutoFit/>
          </a:bodyPr>
          <a:lstStyle/>
          <a:p>
            <a:r>
              <a:rPr lang="en-US" sz="2800" b="1" dirty="0" smtClean="0">
                <a:latin typeface="Calibri" charset="0"/>
              </a:rPr>
              <a:t>Types of Test Markets</a:t>
            </a:r>
          </a:p>
        </p:txBody>
      </p:sp>
      <p:sp>
        <p:nvSpPr>
          <p:cNvPr id="6" name="Rectangle 3"/>
          <p:cNvSpPr txBox="1">
            <a:spLocks noChangeArrowheads="1"/>
          </p:cNvSpPr>
          <p:nvPr/>
        </p:nvSpPr>
        <p:spPr>
          <a:xfrm>
            <a:off x="685800" y="2133600"/>
            <a:ext cx="7772400" cy="4114800"/>
          </a:xfrm>
          <a:prstGeom prst="rect">
            <a:avLst/>
          </a:prstGeom>
        </p:spPr>
        <p:txBody>
          <a:bodyPr/>
          <a:lstStyle/>
          <a:p>
            <a:pPr marL="342900" indent="-342900">
              <a:spcBef>
                <a:spcPct val="20000"/>
              </a:spcBef>
            </a:pPr>
            <a:r>
              <a:rPr lang="en-US" sz="3600" b="1" dirty="0" smtClean="0">
                <a:latin typeface="Calibri" charset="0"/>
              </a:rPr>
              <a:t>Simulated Test Markets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smtClean="0">
                <a:ln>
                  <a:noFill/>
                </a:ln>
                <a:solidFill>
                  <a:schemeClr val="tx1"/>
                </a:solidFill>
                <a:effectLst/>
                <a:uLnTx/>
                <a:uFillTx/>
                <a:latin typeface="Calibri" charset="0"/>
                <a:ea typeface="+mn-ea"/>
                <a:cs typeface="+mn-cs"/>
              </a:rPr>
              <a:t>Advantages </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Calibri" charset="0"/>
                <a:ea typeface="+mn-ea"/>
                <a:cs typeface="+mn-cs"/>
              </a:rPr>
              <a:t>Faster</a:t>
            </a:r>
          </a:p>
          <a:p>
            <a:pPr marL="742950" lvl="1" indent="-285750">
              <a:spcBef>
                <a:spcPct val="20000"/>
              </a:spcBef>
              <a:buFont typeface="Arial" pitchFamily="34" charset="0"/>
              <a:buChar char="–"/>
            </a:pPr>
            <a:r>
              <a:rPr lang="en-US" sz="2800" dirty="0" smtClean="0">
                <a:latin typeface="Calibri" charset="0"/>
              </a:rPr>
              <a:t>Less expensive than other test methods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Calibri" charset="0"/>
                <a:ea typeface="+mn-ea"/>
                <a:cs typeface="+mn-cs"/>
              </a:rPr>
              <a:t>Restricts access by competitors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smtClean="0">
                <a:ln>
                  <a:noFill/>
                </a:ln>
                <a:solidFill>
                  <a:schemeClr val="tx1"/>
                </a:solidFill>
                <a:effectLst/>
                <a:uLnTx/>
                <a:uFillTx/>
                <a:latin typeface="Calibri" charset="0"/>
                <a:ea typeface="+mn-ea"/>
                <a:cs typeface="+mn-cs"/>
              </a:rPr>
              <a:t>Disadvantages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Calibri" charset="0"/>
                <a:ea typeface="+mn-ea"/>
                <a:cs typeface="+mn-cs"/>
              </a:rPr>
              <a:t>Not considered as reliable and accurate due to the controlled setting</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0" y="228600"/>
            <a:ext cx="9144000" cy="1143000"/>
          </a:xfrm>
        </p:spPr>
        <p:txBody>
          <a:bodyPr>
            <a:noAutofit/>
          </a:bodyPr>
          <a:lstStyle/>
          <a:p>
            <a:r>
              <a:rPr lang="en-US" sz="4800" dirty="0" smtClean="0"/>
              <a:t>New-Product Development Process</a:t>
            </a:r>
          </a:p>
        </p:txBody>
      </p:sp>
      <p:sp>
        <p:nvSpPr>
          <p:cNvPr id="20484" name="Text Box 6"/>
          <p:cNvSpPr txBox="1">
            <a:spLocks noChangeArrowheads="1"/>
          </p:cNvSpPr>
          <p:nvPr/>
        </p:nvSpPr>
        <p:spPr bwMode="auto">
          <a:xfrm>
            <a:off x="2667000" y="1229380"/>
            <a:ext cx="3041089" cy="523220"/>
          </a:xfrm>
          <a:prstGeom prst="rect">
            <a:avLst/>
          </a:prstGeom>
          <a:noFill/>
          <a:ln w="9525">
            <a:noFill/>
            <a:miter lim="800000"/>
            <a:headEnd/>
            <a:tailEnd/>
          </a:ln>
        </p:spPr>
        <p:txBody>
          <a:bodyPr wrap="none">
            <a:spAutoFit/>
          </a:bodyPr>
          <a:lstStyle/>
          <a:p>
            <a:r>
              <a:rPr lang="en-US" sz="2800" b="1" dirty="0" smtClean="0">
                <a:latin typeface="Calibri" charset="0"/>
              </a:rPr>
              <a:t>Commercialization</a:t>
            </a:r>
          </a:p>
        </p:txBody>
      </p:sp>
      <p:sp>
        <p:nvSpPr>
          <p:cNvPr id="6" name="Rectangle 3"/>
          <p:cNvSpPr txBox="1">
            <a:spLocks noChangeArrowheads="1"/>
          </p:cNvSpPr>
          <p:nvPr/>
        </p:nvSpPr>
        <p:spPr>
          <a:xfrm>
            <a:off x="685800" y="2133600"/>
            <a:ext cx="7772400" cy="4114800"/>
          </a:xfrm>
          <a:prstGeom prst="rect">
            <a:avLst/>
          </a:prstGeom>
        </p:spPr>
        <p:txBody>
          <a:bodyPr/>
          <a:lstStyle/>
          <a:p>
            <a:pPr marL="342900" indent="-342900">
              <a:spcBef>
                <a:spcPct val="20000"/>
              </a:spcBef>
              <a:buFont typeface="Arial" pitchFamily="34" charset="0"/>
              <a:buChar char="•"/>
            </a:pPr>
            <a:r>
              <a:rPr kumimoji="0" lang="en-US" sz="3200" b="0" i="0" u="none" strike="noStrike" kern="1200" cap="none" spc="0" normalizeH="0" baseline="0" noProof="0" dirty="0" smtClean="0">
                <a:ln>
                  <a:noFill/>
                </a:ln>
                <a:solidFill>
                  <a:schemeClr val="tx1"/>
                </a:solidFill>
                <a:effectLst/>
                <a:uLnTx/>
                <a:uFillTx/>
                <a:latin typeface="Calibri" charset="0"/>
                <a:ea typeface="+mn-ea"/>
                <a:cs typeface="+mn-cs"/>
              </a:rPr>
              <a:t>Introducing</a:t>
            </a:r>
            <a:r>
              <a:rPr kumimoji="0" lang="en-US" sz="3200" b="0" i="0" u="none" strike="noStrike" kern="1200" cap="none" spc="0" normalizeH="0" noProof="0" dirty="0" smtClean="0">
                <a:ln>
                  <a:noFill/>
                </a:ln>
                <a:solidFill>
                  <a:schemeClr val="tx1"/>
                </a:solidFill>
                <a:effectLst/>
                <a:uLnTx/>
                <a:uFillTx/>
                <a:latin typeface="Calibri" charset="0"/>
                <a:ea typeface="+mn-ea"/>
                <a:cs typeface="+mn-cs"/>
              </a:rPr>
              <a:t> the new product into the market. </a:t>
            </a:r>
          </a:p>
          <a:p>
            <a:pPr marL="800100" lvl="1" indent="-342900">
              <a:spcBef>
                <a:spcPct val="20000"/>
              </a:spcBef>
              <a:buFont typeface="Wingdings" pitchFamily="2" charset="2"/>
              <a:buChar char="ü"/>
            </a:pPr>
            <a:r>
              <a:rPr lang="en-US" sz="3200" dirty="0" smtClean="0">
                <a:latin typeface="Calibri" charset="0"/>
              </a:rPr>
              <a:t>When to launch</a:t>
            </a:r>
          </a:p>
          <a:p>
            <a:pPr marL="800100" lvl="1" indent="-342900">
              <a:spcBef>
                <a:spcPct val="20000"/>
              </a:spcBef>
              <a:buFont typeface="Wingdings" pitchFamily="2" charset="2"/>
              <a:buChar char="ü"/>
            </a:pPr>
            <a:r>
              <a:rPr lang="en-US" sz="3200" dirty="0" smtClean="0">
                <a:latin typeface="Calibri" charset="0"/>
              </a:rPr>
              <a:t>Where to launch</a:t>
            </a:r>
          </a:p>
          <a:p>
            <a:pPr marL="800100" lvl="1" indent="-342900">
              <a:spcBef>
                <a:spcPct val="20000"/>
              </a:spcBef>
              <a:buFont typeface="Wingdings" pitchFamily="2" charset="2"/>
              <a:buChar char="ü"/>
            </a:pPr>
            <a:r>
              <a:rPr lang="en-US" sz="3200" dirty="0" smtClean="0">
                <a:latin typeface="Calibri" charset="0"/>
              </a:rPr>
              <a:t>Planned market rollout</a:t>
            </a:r>
          </a:p>
          <a:p>
            <a:pPr marL="342900" indent="-342900">
              <a:spcBef>
                <a:spcPct val="20000"/>
              </a:spcBef>
              <a:buFont typeface="Arial" pitchFamily="34" charset="0"/>
              <a:buChar char="•"/>
            </a:pPr>
            <a:endParaRPr kumimoji="0" lang="en-US" sz="3200" b="0" i="0" u="none" strike="noStrike" kern="1200" cap="none" spc="0" normalizeH="0" baseline="0" noProof="0" dirty="0" smtClean="0">
              <a:ln>
                <a:noFill/>
              </a:ln>
              <a:solidFill>
                <a:schemeClr val="tx1"/>
              </a:solidFill>
              <a:effectLst/>
              <a:uLnTx/>
              <a:uFillTx/>
              <a:latin typeface="Calibri" charset="0"/>
              <a:ea typeface="+mn-ea"/>
              <a:cs typeface="+mn-cs"/>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TotalTime>
  <Words>1271</Words>
  <Application>Microsoft Office PowerPoint</Application>
  <PresentationFormat>On-screen Show (4:3)</PresentationFormat>
  <Paragraphs>202</Paragraphs>
  <Slides>29</Slides>
  <Notes>27</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Topics to Cover</vt:lpstr>
      <vt:lpstr>New-Product Development Strategy</vt:lpstr>
      <vt:lpstr>New-Product Development Strategy</vt:lpstr>
      <vt:lpstr>New-Product Development Strategy</vt:lpstr>
      <vt:lpstr> New-Product Development Reasons for new product failure </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lpstr>New-Product Development Process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Fahad</dc:creator>
  <cp:lastModifiedBy>NTS</cp:lastModifiedBy>
  <cp:revision>12</cp:revision>
  <dcterms:created xsi:type="dcterms:W3CDTF">2012-03-29T04:00:52Z</dcterms:created>
  <dcterms:modified xsi:type="dcterms:W3CDTF">2012-04-26T06:23:07Z</dcterms:modified>
</cp:coreProperties>
</file>