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22" r:id="rId2"/>
    <p:sldId id="307" r:id="rId3"/>
    <p:sldId id="308" r:id="rId4"/>
    <p:sldId id="309" r:id="rId5"/>
    <p:sldId id="310" r:id="rId6"/>
    <p:sldId id="311" r:id="rId7"/>
    <p:sldId id="291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292" r:id="rId18"/>
    <p:sldId id="293" r:id="rId19"/>
    <p:sldId id="324" r:id="rId20"/>
    <p:sldId id="325" r:id="rId21"/>
    <p:sldId id="326" r:id="rId22"/>
    <p:sldId id="327" r:id="rId23"/>
    <p:sldId id="294" r:id="rId24"/>
    <p:sldId id="295" r:id="rId25"/>
    <p:sldId id="296" r:id="rId26"/>
    <p:sldId id="297" r:id="rId27"/>
    <p:sldId id="298" r:id="rId28"/>
    <p:sldId id="299" r:id="rId29"/>
    <p:sldId id="30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B4E7F-71BF-470E-8EE3-A89CE1FF7D9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8D96B-4D3B-4ABF-88D2-2D62E1CC9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FCA45-F110-4D4B-9BBF-50B0FB263066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3716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A0EF9-964C-4306-B10F-28F224F8D2D9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C41E9-3676-40D2-B4BF-AA113672E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8610600" cy="64325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08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3600" b="1" dirty="0" smtClean="0">
                <a:latin typeface="Calibri" charset="0"/>
              </a:rPr>
              <a:t>Product, Services, and Brands:  </a:t>
            </a:r>
          </a:p>
          <a:p>
            <a:pPr algn="ctr"/>
            <a:r>
              <a:rPr lang="en-US" sz="3600" b="1" dirty="0" smtClean="0">
                <a:latin typeface="Calibri" charset="0"/>
              </a:rPr>
              <a:t>Building Customer Value</a:t>
            </a:r>
            <a:endParaRPr lang="en-US" sz="40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62000" y="2710494"/>
            <a:ext cx="7924800" cy="117570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Branding Strategy: Building Strong Brands</a:t>
            </a:r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Services Marketing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Manufacturer has four sponsorship options.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Manufacturer’s brand (National brand).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Private brand (Store brand or Distributor brand).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Licensed brand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Co-brand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Arial" charset="0"/>
              </a:rPr>
              <a:t>Brand Sponsorship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National Brands Vs Store Brands</a:t>
            </a:r>
          </a:p>
          <a:p>
            <a:pPr marL="533400" indent="-533400"/>
            <a:endParaRPr lang="en-US" dirty="0" smtClean="0">
              <a:latin typeface="Calibri" charset="0"/>
            </a:endParaRPr>
          </a:p>
          <a:p>
            <a:pPr marL="533400" indent="-533400"/>
            <a:r>
              <a:rPr lang="en-US" dirty="0" smtClean="0">
                <a:latin typeface="Calibri" charset="0"/>
              </a:rPr>
              <a:t>Sony – </a:t>
            </a:r>
            <a:r>
              <a:rPr lang="en-US" dirty="0" err="1" smtClean="0">
                <a:latin typeface="Calibri" charset="0"/>
              </a:rPr>
              <a:t>SonyBravia</a:t>
            </a:r>
            <a:r>
              <a:rPr lang="en-US" dirty="0" smtClean="0">
                <a:latin typeface="Calibri" charset="0"/>
              </a:rPr>
              <a:t> (National Brand)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Wall-Mart (Store Brand)</a:t>
            </a:r>
          </a:p>
          <a:p>
            <a:pPr marL="533400" indent="-533400"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endParaRPr lang="en-US" b="1" dirty="0" smtClean="0">
              <a:latin typeface="Calibri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Arial" charset="0"/>
              </a:rPr>
              <a:t>Brand Sponsorship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 smtClean="0">
                <a:latin typeface="Calibri" charset="0"/>
              </a:rPr>
              <a:t>Licensing (Licensed brand)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Some companies spend millions to create their own brand while some take the license (by paying a fee) of an established brand which is proven.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Name and character licensing has grown rapidly in the recent years.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Arial" charset="0"/>
              </a:rPr>
              <a:t>Brand Sponsorship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 smtClean="0">
                <a:latin typeface="Calibri" charset="0"/>
              </a:rPr>
              <a:t>Co-brand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Occurs when two established brand names of different companies are used on the same product.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In most co-branding situations, one company licenses another company’s well known brand to use in combination with its own.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Arial" charset="0"/>
              </a:rPr>
              <a:t>Brand Sponsorship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pic>
        <p:nvPicPr>
          <p:cNvPr id="6" name="Picture 5" descr="fig08_04w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7696200" cy="4429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914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pPr algn="ctr"/>
            <a:r>
              <a:rPr lang="en-US" sz="2800" dirty="0" smtClean="0">
                <a:latin typeface="Calibri" charset="0"/>
              </a:rPr>
              <a:t>Line Extension</a:t>
            </a: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endParaRPr lang="en-US" dirty="0" smtClean="0">
              <a:latin typeface="Calibri" charset="0"/>
            </a:endParaRPr>
          </a:p>
          <a:p>
            <a:pPr marL="533400" indent="-533400"/>
            <a:r>
              <a:rPr lang="en-US" dirty="0" smtClean="0">
                <a:latin typeface="Calibri" charset="0"/>
              </a:rPr>
              <a:t>Occurs when a company extends existing brand names to new forms, colors, sizes, ingredients or flavors of the existing product category.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914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pPr algn="ctr"/>
            <a:r>
              <a:rPr lang="en-US" sz="2800" dirty="0" smtClean="0">
                <a:latin typeface="Calibri" charset="0"/>
              </a:rPr>
              <a:t>Line Extension</a:t>
            </a: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r>
              <a:rPr lang="en-US" dirty="0" smtClean="0">
                <a:latin typeface="Calibri" charset="0"/>
              </a:rPr>
              <a:t>A company might introduce line extensions as a low-cost, low-risk way to introduce new products or it might want to meet consumer desires for variety, to use excess capacity, or simply to command more shelf space from resellers.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914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pPr algn="ctr"/>
            <a:r>
              <a:rPr lang="en-US" sz="2800" dirty="0" smtClean="0">
                <a:latin typeface="Calibri" charset="0"/>
              </a:rPr>
              <a:t>Line Extension</a:t>
            </a: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r>
              <a:rPr lang="en-US" dirty="0" smtClean="0">
                <a:latin typeface="Calibri" charset="0"/>
              </a:rPr>
              <a:t>Involves risks like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An overextended brand name might lose its specific meaning.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Sales of an extension may come at the expense of other items in the line. </a:t>
            </a:r>
          </a:p>
          <a:p>
            <a:pPr marL="933450" lvl="1" indent="-533400"/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914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pPr algn="ctr"/>
            <a:r>
              <a:rPr lang="en-US" sz="2800" dirty="0" smtClean="0">
                <a:latin typeface="Calibri" charset="0"/>
              </a:rPr>
              <a:t>Brand Extension</a:t>
            </a: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endParaRPr lang="en-US" dirty="0" smtClean="0">
              <a:latin typeface="Calibri" charset="0"/>
            </a:endParaRPr>
          </a:p>
          <a:p>
            <a:pPr marL="533400" indent="-533400"/>
            <a:r>
              <a:rPr lang="en-US" dirty="0" smtClean="0">
                <a:latin typeface="Calibri" charset="0"/>
              </a:rPr>
              <a:t>Brand Extension extends the current brand name to new or modified products in a new category.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914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pPr algn="ctr"/>
            <a:r>
              <a:rPr lang="en-US" sz="2800" dirty="0" smtClean="0">
                <a:latin typeface="Calibri" charset="0"/>
              </a:rPr>
              <a:t>Brand Extension</a:t>
            </a: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endParaRPr lang="en-US" dirty="0" smtClean="0">
              <a:latin typeface="Calibri" charset="0"/>
            </a:endParaRPr>
          </a:p>
          <a:p>
            <a:pPr marL="533400" indent="-533400"/>
            <a:r>
              <a:rPr lang="en-US" dirty="0" smtClean="0">
                <a:latin typeface="Calibri" charset="0"/>
              </a:rPr>
              <a:t>A brand extension gives a new product instant recognition and faster acceptance.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Also saves the high advertising costs usually required to build a new brand name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914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pPr algn="ctr"/>
            <a:r>
              <a:rPr lang="en-US" sz="2800" dirty="0" smtClean="0">
                <a:latin typeface="Calibri" charset="0"/>
              </a:rPr>
              <a:t>Brand Extension</a:t>
            </a: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r>
              <a:rPr lang="en-US" dirty="0" smtClean="0">
                <a:latin typeface="Calibri" charset="0"/>
              </a:rPr>
              <a:t>Risks Involved are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The extension may confuse the image of the brand.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If brand extension fails, it may harm consumer attitudes towards  the other products of same brand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A brand name may not be appropriate for a particular new brand.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914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pPr algn="ctr"/>
            <a:r>
              <a:rPr lang="en-US" sz="2800" dirty="0" err="1" smtClean="0">
                <a:latin typeface="Calibri" charset="0"/>
              </a:rPr>
              <a:t>Multibrands</a:t>
            </a:r>
            <a:endParaRPr lang="en-US" sz="2800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endParaRPr lang="en-US" dirty="0" smtClean="0">
              <a:latin typeface="Calibri" charset="0"/>
            </a:endParaRPr>
          </a:p>
          <a:p>
            <a:pPr marL="533400" indent="-533400"/>
            <a:r>
              <a:rPr lang="en-US" dirty="0" err="1" smtClean="0">
                <a:latin typeface="Calibri" charset="0"/>
              </a:rPr>
              <a:t>Multibranding</a:t>
            </a:r>
            <a:r>
              <a:rPr lang="en-US" dirty="0" smtClean="0">
                <a:latin typeface="Calibri" charset="0"/>
              </a:rPr>
              <a:t> offers a way to establish different features and appeal to different buying motives. It also allows a company to lock more reseller shelf space.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Companies are often seen introducing additional brands in the same category.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914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pPr algn="ctr"/>
            <a:r>
              <a:rPr lang="en-US" sz="2800" dirty="0" err="1" smtClean="0">
                <a:latin typeface="Calibri" charset="0"/>
              </a:rPr>
              <a:t>Multibrands</a:t>
            </a:r>
            <a:endParaRPr lang="en-US" sz="2800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endParaRPr lang="en-US" dirty="0" smtClean="0">
              <a:latin typeface="Calibri" charset="0"/>
            </a:endParaRPr>
          </a:p>
          <a:p>
            <a:pPr marL="533400" indent="-533400"/>
            <a:r>
              <a:rPr lang="en-US" dirty="0" smtClean="0">
                <a:latin typeface="Calibri" charset="0"/>
              </a:rPr>
              <a:t>A major disadvantage of </a:t>
            </a:r>
            <a:r>
              <a:rPr lang="en-US" dirty="0" err="1" smtClean="0">
                <a:latin typeface="Calibri" charset="0"/>
              </a:rPr>
              <a:t>multibrands</a:t>
            </a:r>
            <a:r>
              <a:rPr lang="en-US" dirty="0" smtClean="0">
                <a:latin typeface="Calibri" charset="0"/>
              </a:rPr>
              <a:t> is that each brand obtain a small market share and none of them may be profitable.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914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Calibri" charset="0"/>
              </a:rPr>
              <a:t>Brand Development Strategies</a:t>
            </a:r>
          </a:p>
          <a:p>
            <a:pPr algn="ctr"/>
            <a:r>
              <a:rPr lang="en-US" sz="2800" dirty="0" smtClean="0">
                <a:latin typeface="Calibri" charset="0"/>
              </a:rPr>
              <a:t>New Brands</a:t>
            </a:r>
          </a:p>
          <a:p>
            <a:endParaRPr lang="en-US" sz="2800" b="1" dirty="0" smtClean="0">
              <a:latin typeface="Calibri" charset="0"/>
            </a:endParaRP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endParaRPr lang="en-US" dirty="0" smtClean="0">
              <a:latin typeface="Calibri" charset="0"/>
            </a:endParaRPr>
          </a:p>
          <a:p>
            <a:pPr marL="533400" indent="-533400"/>
            <a:r>
              <a:rPr lang="en-US" dirty="0" smtClean="0">
                <a:latin typeface="Calibri" charset="0"/>
              </a:rPr>
              <a:t>A company might believe that the power of its existing brand name is waning (declining) and a new brand name is needed.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/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Government</a:t>
            </a:r>
          </a:p>
          <a:p>
            <a:r>
              <a:rPr lang="en-US" dirty="0" smtClean="0">
                <a:latin typeface="Calibri" charset="0"/>
              </a:rPr>
              <a:t>Private not-for-profit organizations</a:t>
            </a:r>
          </a:p>
          <a:p>
            <a:r>
              <a:rPr lang="en-US" dirty="0" smtClean="0">
                <a:latin typeface="Calibri" charset="0"/>
              </a:rPr>
              <a:t>Business services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Types of Service Industries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Nature and Characteristics of a Service</a:t>
            </a:r>
          </a:p>
          <a:p>
            <a:endParaRPr lang="en-US" dirty="0" smtClean="0">
              <a:latin typeface="Calibri" charset="0"/>
            </a:endParaRPr>
          </a:p>
        </p:txBody>
      </p:sp>
      <p:pic>
        <p:nvPicPr>
          <p:cNvPr id="6" name="Picture 4" descr="fig08_05w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31" y="2438400"/>
            <a:ext cx="908847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0668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Nature and Characteristics of a Service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Intangibility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4038600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Means services cannot be seen, tasted, felt, heard, or smelled before they are bought. </a:t>
            </a:r>
          </a:p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The service provider’s task is to make the service tangible in one or more ways and to send the right signals about quality.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0668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Nature and Characteristics of a Service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Inseparability 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4038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Services are produced and consumed at the same time and cannot be separated from their providers. </a:t>
            </a:r>
          </a:p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If a service employee provides the service, then the employee becomes part of the service.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0668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Nature and Characteristics of a Service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Variability  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40386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The quality of the service may vary greatly, depending on who provides the service and when, where, and how the service is provided. </a:t>
            </a:r>
          </a:p>
          <a:p>
            <a:pPr>
              <a:buNone/>
            </a:pPr>
            <a:r>
              <a:rPr lang="en-US" dirty="0" smtClean="0">
                <a:latin typeface="Calibri" charset="0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0668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Nature and Characteristics of a Service</a:t>
            </a:r>
          </a:p>
          <a:p>
            <a:r>
              <a:rPr lang="en-US" sz="3200" dirty="0" err="1" smtClean="0">
                <a:solidFill>
                  <a:schemeClr val="tx1"/>
                </a:solidFill>
                <a:latin typeface="Calibri" charset="0"/>
              </a:rPr>
              <a:t>Perishability</a:t>
            </a:r>
            <a:endParaRPr lang="en-US" sz="3200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4038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The services cannot be stored for later use or sale. </a:t>
            </a:r>
          </a:p>
          <a:p>
            <a:r>
              <a:rPr lang="en-US" dirty="0" err="1" smtClean="0">
                <a:latin typeface="Calibri" charset="0"/>
              </a:rPr>
              <a:t>Perishability</a:t>
            </a:r>
            <a:r>
              <a:rPr lang="en-US" dirty="0" smtClean="0">
                <a:latin typeface="Calibri" charset="0"/>
              </a:rPr>
              <a:t> of services is not a problem when the demand is steady, but when the demand fluctuates, service firms often have to face different problems.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Marketing Strategies for Service Firms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286000"/>
            <a:ext cx="77724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In addition to traditional marketing strategies, service firms often require additional strategies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Service-profit chain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Internal marketing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Interactive marketing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Marketing Strategies for Service Firms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80772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Service-profit chain</a:t>
            </a:r>
            <a:r>
              <a:rPr lang="en-US" dirty="0" smtClean="0">
                <a:latin typeface="Calibri" charset="0"/>
              </a:rPr>
              <a:t> links service firm profits with employee and customer satisfaction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Internal service quality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Satisfied and productive service employees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Greater service value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Satisfied and loyal customers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Healthy service profits and growth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Marketing Strategies for Service Firms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8077200" cy="4114800"/>
          </a:xfrm>
        </p:spPr>
        <p:txBody>
          <a:bodyPr>
            <a:normAutofit lnSpcReduction="10000"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Internal marketing </a:t>
            </a:r>
            <a:r>
              <a:rPr lang="en-US" dirty="0" smtClean="0">
                <a:latin typeface="Calibri" charset="0"/>
              </a:rPr>
              <a:t>means that the service firm must orient and motivate its customer contact employees and supporting service people to work as a team to provide customer satisfaction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Internal marketing must precede external marketing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Marketing Strategies for Service Firms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80772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Interactive marketing </a:t>
            </a:r>
            <a:r>
              <a:rPr lang="en-US" dirty="0" smtClean="0">
                <a:latin typeface="Calibri" charset="0"/>
              </a:rPr>
              <a:t>means that service quality depends heavily on the quality of the buyer-seller interaction during the service encounter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Service differentiation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Service quality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Service productivity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Marketing Strategies for Service Firms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8077200" cy="41148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Managing service differentiation</a:t>
            </a:r>
            <a:r>
              <a:rPr lang="en-US" dirty="0" smtClean="0">
                <a:latin typeface="Calibri" charset="0"/>
              </a:rPr>
              <a:t> creates a competitive advantage from the offer, delivery, and image of the service</a:t>
            </a:r>
          </a:p>
          <a:p>
            <a:pPr marL="533400" indent="-533400"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Offer</a:t>
            </a:r>
            <a:r>
              <a:rPr lang="en-US" dirty="0" smtClean="0">
                <a:latin typeface="Calibri" charset="0"/>
              </a:rPr>
              <a:t> can include distinctive features</a:t>
            </a:r>
          </a:p>
          <a:p>
            <a:pPr marL="533400" indent="-533400"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Delivery</a:t>
            </a:r>
            <a:r>
              <a:rPr lang="en-US" dirty="0" smtClean="0">
                <a:latin typeface="Calibri" charset="0"/>
              </a:rPr>
              <a:t> can include more able and reliable customer contact people, environment, or process</a:t>
            </a:r>
          </a:p>
          <a:p>
            <a:pPr marL="533400" indent="-533400"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Image</a:t>
            </a:r>
            <a:r>
              <a:rPr lang="en-US" dirty="0" smtClean="0">
                <a:latin typeface="Calibri" charset="0"/>
              </a:rPr>
              <a:t> can include symbols and branding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Marketing Strategies for Service Firms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8077200" cy="4114800"/>
          </a:xfrm>
        </p:spPr>
        <p:txBody>
          <a:bodyPr>
            <a:normAutofit lnSpcReduction="10000"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Managing service quality</a:t>
            </a:r>
            <a:r>
              <a:rPr lang="en-US" dirty="0" smtClean="0">
                <a:latin typeface="Calibri" charset="0"/>
              </a:rPr>
              <a:t> provides a competitive advantage by delivering consistently higher quality than its competitors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Service quality always varies depending on interactions between employees and customers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Services Marketing</a:t>
            </a:r>
          </a:p>
        </p:txBody>
      </p:sp>
      <p:sp>
        <p:nvSpPr>
          <p:cNvPr id="75780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Marketing Strategies for Service Firms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8077200" cy="4114800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en-US" sz="2800" b="1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Managing service productivity refers to the cost side of marketing strategies for service firms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Employee recruiting, hiring, and training strategies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Service quantity and quality strategies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1036</Words>
  <Application>Microsoft Office PowerPoint</Application>
  <PresentationFormat>On-screen Show (4:3)</PresentationFormat>
  <Paragraphs>186</Paragraphs>
  <Slides>29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Topics to Cover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Services Marketing</vt:lpstr>
      <vt:lpstr>Services Marketing</vt:lpstr>
      <vt:lpstr>Services Marketing</vt:lpstr>
      <vt:lpstr>Services Marketing</vt:lpstr>
      <vt:lpstr>Services Marketing</vt:lpstr>
      <vt:lpstr>Services Marketing</vt:lpstr>
      <vt:lpstr>Services Marketing</vt:lpstr>
      <vt:lpstr>Services Marketing</vt:lpstr>
      <vt:lpstr>Services Marketing</vt:lpstr>
      <vt:lpstr>Services Marketing</vt:lpstr>
      <vt:lpstr>Services Marketing</vt:lpstr>
      <vt:lpstr>Services Marketing</vt:lpstr>
      <vt:lpstr>Services Marketing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11</cp:revision>
  <dcterms:created xsi:type="dcterms:W3CDTF">2012-03-25T18:13:26Z</dcterms:created>
  <dcterms:modified xsi:type="dcterms:W3CDTF">2012-03-29T05:15:32Z</dcterms:modified>
</cp:coreProperties>
</file>