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5" r:id="rId2"/>
    <p:sldId id="276" r:id="rId3"/>
    <p:sldId id="272" r:id="rId4"/>
    <p:sldId id="273" r:id="rId5"/>
    <p:sldId id="328" r:id="rId6"/>
    <p:sldId id="329" r:id="rId7"/>
    <p:sldId id="330" r:id="rId8"/>
    <p:sldId id="331" r:id="rId9"/>
    <p:sldId id="274" r:id="rId10"/>
    <p:sldId id="332" r:id="rId11"/>
    <p:sldId id="333" r:id="rId12"/>
    <p:sldId id="334" r:id="rId13"/>
    <p:sldId id="257" r:id="rId14"/>
    <p:sldId id="337" r:id="rId15"/>
    <p:sldId id="336" r:id="rId16"/>
    <p:sldId id="335" r:id="rId17"/>
    <p:sldId id="277" r:id="rId18"/>
    <p:sldId id="338" r:id="rId19"/>
    <p:sldId id="339" r:id="rId20"/>
    <p:sldId id="340" r:id="rId21"/>
    <p:sldId id="341" r:id="rId22"/>
    <p:sldId id="342" r:id="rId23"/>
    <p:sldId id="278" r:id="rId24"/>
    <p:sldId id="343" r:id="rId25"/>
    <p:sldId id="279" r:id="rId26"/>
    <p:sldId id="344" r:id="rId27"/>
    <p:sldId id="345" r:id="rId28"/>
    <p:sldId id="34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7711" autoAdjust="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AA97A-2D2F-46E0-8345-479F19B6D3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9BB97-3983-4061-84EB-6F4795C7CD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09BC-AB5C-48B1-878E-048F53553F7E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09BC-AB5C-48B1-878E-048F53553F7E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09BC-AB5C-48B1-878E-048F53553F7E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09BC-AB5C-48B1-878E-048F53553F7E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09BC-AB5C-48B1-878E-048F53553F7E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09BC-AB5C-48B1-878E-048F53553F7E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09BC-AB5C-48B1-878E-048F53553F7E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09BC-AB5C-48B1-878E-048F53553F7E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09BC-AB5C-48B1-878E-048F53553F7E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E109BC-AB5C-48B1-878E-048F53553F7E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8BDA206-AB4C-4D92-ABB6-3913C2E649FF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6002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4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170F8-49CB-4815-8671-AA72D09AD07F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8CF1E-9EA7-426E-A239-E2DBEB8D2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8610600" cy="64325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08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3600" b="1" dirty="0" smtClean="0">
                <a:latin typeface="Calibri" charset="0"/>
              </a:rPr>
              <a:t>Product, Services, and Brands:  </a:t>
            </a:r>
          </a:p>
          <a:p>
            <a:pPr algn="ctr"/>
            <a:r>
              <a:rPr lang="en-US" sz="3600" b="1" dirty="0" smtClean="0">
                <a:latin typeface="Calibri" charset="0"/>
              </a:rPr>
              <a:t>Building Customer Value</a:t>
            </a:r>
            <a:endParaRPr lang="en-US" sz="40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762000" y="2710494"/>
            <a:ext cx="7924800" cy="117570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Product and Services Decisions</a:t>
            </a:r>
          </a:p>
          <a:p>
            <a:r>
              <a:rPr lang="en-US" dirty="0" smtClean="0">
                <a:latin typeface="Calibri" charset="0"/>
              </a:rPr>
              <a:t>Branding Strategy: Building Strong Brands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Product and Service Decisions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Product Line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2362200"/>
            <a:ext cx="8229600" cy="3763963"/>
          </a:xfrm>
          <a:prstGeom prst="rect">
            <a:avLst/>
          </a:prstGeom>
        </p:spPr>
        <p:txBody>
          <a:bodyPr/>
          <a:lstStyle/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1A643E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  <a:p>
            <a:pPr marL="533400" marR="0" lvl="0" indent="-5334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Product line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 is a group of products that are closely related because they function in a similar manner, are sold to the same customer groups, are marketed through the same types of outlets, or fall within given price ranges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Product and Service Decisions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Product Line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2362200"/>
            <a:ext cx="8305800" cy="3763963"/>
          </a:xfrm>
          <a:prstGeom prst="rect">
            <a:avLst/>
          </a:prstGeom>
        </p:spPr>
        <p:txBody>
          <a:bodyPr/>
          <a:lstStyle/>
          <a:p>
            <a:pPr marL="533400" indent="-533400">
              <a:buFontTx/>
              <a:buNone/>
            </a:pPr>
            <a:r>
              <a:rPr lang="en-US" sz="3200" b="1" dirty="0" smtClean="0">
                <a:latin typeface="Calibri" charset="0"/>
              </a:rPr>
              <a:t>Product line</a:t>
            </a:r>
            <a:r>
              <a:rPr lang="en-US" sz="3200" dirty="0" smtClean="0">
                <a:latin typeface="Calibri" charset="0"/>
              </a:rPr>
              <a:t> </a:t>
            </a:r>
            <a:r>
              <a:rPr lang="en-US" sz="3200" b="1" dirty="0" smtClean="0">
                <a:latin typeface="Calibri" charset="0"/>
              </a:rPr>
              <a:t>length </a:t>
            </a:r>
            <a:r>
              <a:rPr lang="en-US" sz="3200" dirty="0" smtClean="0">
                <a:latin typeface="Calibri" charset="0"/>
              </a:rPr>
              <a:t>is the number of items in the product line 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sz="3200" dirty="0" smtClean="0">
                <a:latin typeface="Calibri" charset="0"/>
              </a:rPr>
              <a:t>Managers need to 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Analyze their product lines periodically to assess each product item’s sales and profits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Understand how each item contributes to the line’s overall performance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Product and Service Decisions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Product Line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66800" y="2362200"/>
            <a:ext cx="7239000" cy="3763963"/>
          </a:xfrm>
          <a:prstGeom prst="rect">
            <a:avLst/>
          </a:prstGeom>
        </p:spPr>
        <p:txBody>
          <a:bodyPr/>
          <a:lstStyle/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sz="3200" dirty="0" smtClean="0">
                <a:latin typeface="Calibri" charset="0"/>
              </a:rPr>
              <a:t>A company can expand the product line length in two ways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Line stretching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Line filling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Product and Service Decisions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Product Line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66800" y="2362200"/>
            <a:ext cx="7239000" cy="3763963"/>
          </a:xfrm>
          <a:prstGeom prst="rect">
            <a:avLst/>
          </a:prstGeom>
        </p:spPr>
        <p:txBody>
          <a:bodyPr/>
          <a:lstStyle/>
          <a:p>
            <a:pPr marL="533400" indent="-533400"/>
            <a:r>
              <a:rPr lang="en-US" sz="3200" b="1" dirty="0" smtClean="0">
                <a:latin typeface="Calibri" charset="0"/>
              </a:rPr>
              <a:t>Line stretching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Occurs when a company lengthens its product line beyond its current range. 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Companies can stretch its product line downward, upward or both ways. 	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Product and Service Decisions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Product Line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66800" y="2362200"/>
            <a:ext cx="7239000" cy="3763963"/>
          </a:xfrm>
          <a:prstGeom prst="rect">
            <a:avLst/>
          </a:prstGeom>
        </p:spPr>
        <p:txBody>
          <a:bodyPr/>
          <a:lstStyle/>
          <a:p>
            <a:pPr marL="533400" indent="-533400"/>
            <a:r>
              <a:rPr lang="en-US" sz="3200" b="1" dirty="0" smtClean="0">
                <a:latin typeface="Calibri" charset="0"/>
              </a:rPr>
              <a:t>Line filling</a:t>
            </a:r>
            <a:r>
              <a:rPr lang="en-US" sz="3200" dirty="0" smtClean="0">
                <a:latin typeface="Calibri" charset="0"/>
              </a:rPr>
              <a:t>	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Involves adding more items within the present range of the line. 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Reasons include reaching for extra profits, satisfying dealers, using excess capacity, being the leading full-line company.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Product and Service Decisions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Product Line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66800" y="2362201"/>
            <a:ext cx="7239000" cy="3124200"/>
          </a:xfrm>
          <a:prstGeom prst="rect">
            <a:avLst/>
          </a:prstGeom>
        </p:spPr>
        <p:txBody>
          <a:bodyPr/>
          <a:lstStyle/>
          <a:p>
            <a:pPr marL="533400" indent="-533400"/>
            <a:endParaRPr lang="en-US" sz="3200" dirty="0" smtClean="0">
              <a:latin typeface="Calibri" charset="0"/>
            </a:endParaRPr>
          </a:p>
          <a:p>
            <a:pPr marL="533400" indent="-533400"/>
            <a:r>
              <a:rPr lang="en-US" sz="3200" dirty="0" smtClean="0">
                <a:latin typeface="Calibri" charset="0"/>
              </a:rPr>
              <a:t>The company should ensure that the new items are noticeably different from the existing ones.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Product and Service Decisions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Product Mix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66800" y="2362200"/>
            <a:ext cx="7239000" cy="3763963"/>
          </a:xfrm>
          <a:prstGeom prst="rect">
            <a:avLst/>
          </a:prstGeom>
        </p:spPr>
        <p:txBody>
          <a:bodyPr/>
          <a:lstStyle/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sz="3200" b="1" dirty="0" smtClean="0">
                <a:latin typeface="Calibri" charset="0"/>
              </a:rPr>
              <a:t>Product mix (or Product Portfolio) </a:t>
            </a:r>
            <a:r>
              <a:rPr lang="en-US" sz="3200" dirty="0" smtClean="0">
                <a:latin typeface="Calibri" charset="0"/>
              </a:rPr>
              <a:t>consists of all the products and items that a particular seller offers for sale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Product and Service Decisions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Product Mix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66800" y="2362200"/>
            <a:ext cx="7239000" cy="3763963"/>
          </a:xfrm>
          <a:prstGeom prst="rect">
            <a:avLst/>
          </a:prstGeom>
        </p:spPr>
        <p:txBody>
          <a:bodyPr/>
          <a:lstStyle/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sz="3200" dirty="0" smtClean="0">
                <a:latin typeface="Calibri" charset="0"/>
              </a:rPr>
              <a:t>Four important dimensions of Product Mix 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Width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Length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Depth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Consistency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Product and Service Decisions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Product Mix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66800" y="2362200"/>
            <a:ext cx="7239000" cy="3763963"/>
          </a:xfrm>
          <a:prstGeom prst="rect">
            <a:avLst/>
          </a:prstGeom>
        </p:spPr>
        <p:txBody>
          <a:bodyPr/>
          <a:lstStyle/>
          <a:p>
            <a:pPr marL="533400" indent="-533400">
              <a:buFontTx/>
              <a:buNone/>
            </a:pPr>
            <a:r>
              <a:rPr lang="en-US" sz="3200" b="1" dirty="0" smtClean="0">
                <a:latin typeface="Calibri" charset="0"/>
              </a:rPr>
              <a:t>Width </a:t>
            </a:r>
            <a:r>
              <a:rPr lang="en-US" sz="3200" dirty="0" smtClean="0">
                <a:latin typeface="Calibri" charset="0"/>
              </a:rPr>
              <a:t>– refers to the number of different product lines the company carries. 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sz="3200" b="1" dirty="0" smtClean="0">
                <a:latin typeface="Calibri" charset="0"/>
              </a:rPr>
              <a:t>Length</a:t>
            </a:r>
            <a:r>
              <a:rPr lang="en-US" sz="3200" dirty="0" smtClean="0">
                <a:latin typeface="Calibri" charset="0"/>
              </a:rPr>
              <a:t> – refers to the total number of items the company carries within its product line. </a:t>
            </a:r>
          </a:p>
          <a:p>
            <a:pPr marL="533400" indent="-533400">
              <a:buFontTx/>
              <a:buNone/>
            </a:pPr>
            <a:r>
              <a:rPr lang="en-US" sz="3200" dirty="0" smtClean="0">
                <a:latin typeface="Calibri" charset="0"/>
              </a:rPr>
              <a:t> 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>
            <a:noAutofit/>
          </a:bodyPr>
          <a:lstStyle/>
          <a:p>
            <a:r>
              <a:rPr lang="en-US" sz="5400" dirty="0" smtClean="0"/>
              <a:t>Product and Service Decisions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Product Mix Decisions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66800" y="2362200"/>
            <a:ext cx="7239000" cy="3763963"/>
          </a:xfrm>
          <a:prstGeom prst="rect">
            <a:avLst/>
          </a:prstGeom>
        </p:spPr>
        <p:txBody>
          <a:bodyPr/>
          <a:lstStyle/>
          <a:p>
            <a:pPr marL="533400" indent="-533400">
              <a:buFontTx/>
              <a:buNone/>
            </a:pPr>
            <a:r>
              <a:rPr lang="en-US" sz="3200" b="1" dirty="0" smtClean="0">
                <a:latin typeface="Calibri" charset="0"/>
              </a:rPr>
              <a:t>Depth</a:t>
            </a:r>
            <a:r>
              <a:rPr lang="en-US" sz="3200" dirty="0" smtClean="0">
                <a:latin typeface="Calibri" charset="0"/>
              </a:rPr>
              <a:t> – refers to the number of versions offered of each product in the product line. 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sz="3200" b="1" dirty="0" smtClean="0">
                <a:latin typeface="Calibri" charset="0"/>
              </a:rPr>
              <a:t>Consistency </a:t>
            </a:r>
            <a:r>
              <a:rPr lang="en-US" sz="3200" dirty="0" smtClean="0">
                <a:latin typeface="Calibri" charset="0"/>
              </a:rPr>
              <a:t>– refers to how closely related the various lines are in end use, production requirements, distribution channels or some other way.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133600"/>
            <a:ext cx="7924800" cy="4114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Brand Equity </a:t>
            </a: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The differential effect that knowing the brand name has on customer’s response to the product or its marketing</a:t>
            </a: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The measure of the brand’s ability to capture customer preference and loyalty.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133600"/>
            <a:ext cx="7924800" cy="4114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A brand has positive brand equity when consumers react more favorably to it than to generic or unbranded version of the same product. 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 algn="ctr">
              <a:buFontTx/>
              <a:buNone/>
            </a:pPr>
            <a:r>
              <a:rPr lang="en-US" b="1" dirty="0" smtClean="0">
                <a:latin typeface="Calibri" charset="0"/>
              </a:rPr>
              <a:t>Powerful Brands has High Brand Equity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133600"/>
            <a:ext cx="7924800" cy="4114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Brand</a:t>
            </a:r>
            <a:r>
              <a:rPr lang="en-US" dirty="0" smtClean="0">
                <a:latin typeface="Calibri" charset="0"/>
              </a:rPr>
              <a:t> represents the consumer’s perceptions and feelings about a product and its performance. It is the company’s promise to deliver a specific set of features, benefits, services, and experiences consistently to the buyers</a:t>
            </a:r>
          </a:p>
          <a:p>
            <a:pPr marL="533400" indent="-533400">
              <a:buFontTx/>
              <a:buNone/>
            </a:pPr>
            <a:endParaRPr lang="en-US" b="1" dirty="0" smtClean="0">
              <a:latin typeface="Calibri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pic>
        <p:nvPicPr>
          <p:cNvPr id="5" name="Picture 4" descr="fig08_03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86200"/>
            <a:ext cx="9154608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133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Branding</a:t>
            </a:r>
            <a:r>
              <a:rPr kumimoji="0" lang="en-US" sz="3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poses challenging decisions to the marketers. </a:t>
            </a: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895600"/>
            <a:ext cx="7924800" cy="34290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Marketers need to position their brands clearly in the minds of consumers.</a:t>
            </a: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Brand strategy decisions include: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Product attributes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Product benefits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Product beliefs and values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Brand Positioning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667000"/>
            <a:ext cx="7924800" cy="3429000"/>
          </a:xfrm>
        </p:spPr>
        <p:txBody>
          <a:bodyPr>
            <a:normAutofit/>
          </a:bodyPr>
          <a:lstStyle/>
          <a:p>
            <a:pPr marL="533400" indent="-533400"/>
            <a:r>
              <a:rPr lang="en-US" b="1" dirty="0" smtClean="0">
                <a:latin typeface="Calibri" charset="0"/>
              </a:rPr>
              <a:t>Product attributes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At the lowest level 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Attributes are least important in this category as competitors can easily copy attributes.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Customers are not interested in the attributes, they are interested in what the attributes can do for them.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Brand Positioning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667000"/>
            <a:ext cx="7924800" cy="3429000"/>
          </a:xfrm>
        </p:spPr>
        <p:txBody>
          <a:bodyPr>
            <a:normAutofit/>
          </a:bodyPr>
          <a:lstStyle/>
          <a:p>
            <a:pPr marL="533400" indent="-533400"/>
            <a:r>
              <a:rPr lang="en-US" b="1" dirty="0" smtClean="0">
                <a:latin typeface="Calibri" charset="0"/>
              </a:rPr>
              <a:t>Product benefits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Better be positioned by associated brand name with the desirable benefit.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Leaving technical benefits and talking about factors like hygiene, health etc.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Brand Positioning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667000"/>
            <a:ext cx="8153400" cy="3429000"/>
          </a:xfrm>
        </p:spPr>
        <p:txBody>
          <a:bodyPr>
            <a:normAutofit/>
          </a:bodyPr>
          <a:lstStyle/>
          <a:p>
            <a:pPr marL="533400" indent="-533400"/>
            <a:r>
              <a:rPr lang="en-US" b="1" dirty="0" smtClean="0">
                <a:latin typeface="Calibri" charset="0"/>
              </a:rPr>
              <a:t>Product beliefs and values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Strongest brands go beyond attribute or benefit positioning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These brands pack an emotional wallop (punch).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Focus on creating surprise, passion and excitement surrounding a brand.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Brand Positioning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667000"/>
            <a:ext cx="7924800" cy="3429000"/>
          </a:xfrm>
        </p:spPr>
        <p:txBody>
          <a:bodyPr>
            <a:normAutofit/>
          </a:bodyPr>
          <a:lstStyle/>
          <a:p>
            <a:pPr marL="533400" indent="-533400"/>
            <a:r>
              <a:rPr lang="en-US" b="1" dirty="0" smtClean="0">
                <a:latin typeface="Calibri" charset="0"/>
              </a:rPr>
              <a:t>When positioning a brand, the marketer should establish</a:t>
            </a:r>
            <a:r>
              <a:rPr lang="en-US" dirty="0" smtClean="0">
                <a:latin typeface="Calibri" charset="0"/>
              </a:rPr>
              <a:t>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a mission for the brand and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a vision of what the brand must be and do.</a:t>
            </a:r>
          </a:p>
          <a:p>
            <a:pPr marL="1333500" lvl="2" indent="-533400"/>
            <a:endParaRPr lang="en-US" dirty="0" smtClean="0">
              <a:latin typeface="Calibri" charset="0"/>
            </a:endParaRPr>
          </a:p>
          <a:p>
            <a:pPr marL="1333500" lvl="2" indent="-533400"/>
            <a:endParaRPr lang="en-US" dirty="0" smtClean="0">
              <a:latin typeface="Calibri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Brand Positioning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667000"/>
            <a:ext cx="7924800" cy="3429000"/>
          </a:xfrm>
        </p:spPr>
        <p:txBody>
          <a:bodyPr>
            <a:normAutofit/>
          </a:bodyPr>
          <a:lstStyle/>
          <a:p>
            <a:pPr marL="533400" indent="-533400"/>
            <a:r>
              <a:rPr lang="en-US" dirty="0" smtClean="0">
                <a:latin typeface="Calibri" charset="0"/>
              </a:rPr>
              <a:t>A brand is the </a:t>
            </a:r>
            <a:r>
              <a:rPr lang="en-US" b="1" dirty="0" smtClean="0">
                <a:latin typeface="Calibri" charset="0"/>
              </a:rPr>
              <a:t>company’s promise</a:t>
            </a:r>
            <a:r>
              <a:rPr lang="en-US" dirty="0" smtClean="0">
                <a:latin typeface="Calibri" charset="0"/>
              </a:rPr>
              <a:t> to deliver a specific set of features, benefits, services and experiences consistently to the buyers. 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The </a:t>
            </a:r>
            <a:r>
              <a:rPr lang="en-US" b="1" dirty="0" smtClean="0">
                <a:latin typeface="Calibri" charset="0"/>
              </a:rPr>
              <a:t>brand promise </a:t>
            </a:r>
            <a:r>
              <a:rPr lang="en-US" dirty="0" smtClean="0">
                <a:latin typeface="Calibri" charset="0"/>
              </a:rPr>
              <a:t>must be simple and honest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Brand Positioning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743200"/>
            <a:ext cx="7924800" cy="3581400"/>
          </a:xfrm>
        </p:spPr>
        <p:txBody>
          <a:bodyPr>
            <a:normAutofit/>
          </a:bodyPr>
          <a:lstStyle/>
          <a:p>
            <a:pPr marL="533400" indent="-533400"/>
            <a:r>
              <a:rPr lang="en-US" dirty="0" smtClean="0">
                <a:latin typeface="Calibri" charset="0"/>
              </a:rPr>
              <a:t>A good name can add greatly to the product’s success. 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Finding the best brand name is a difficult task. 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Naming is a measure of instinct.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Brand Name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Selection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 fontScale="92500"/>
          </a:bodyPr>
          <a:lstStyle/>
          <a:p>
            <a:pPr marL="533400" indent="-533400">
              <a:buFontTx/>
              <a:buNone/>
            </a:pPr>
            <a:r>
              <a:rPr lang="en-US" sz="3900" b="1" dirty="0" smtClean="0">
                <a:latin typeface="Calibri" charset="0"/>
              </a:rPr>
              <a:t>Desirable qualities </a:t>
            </a:r>
          </a:p>
          <a:p>
            <a:pPr marL="533400" indent="-533400">
              <a:buFont typeface="Calibri" charset="0"/>
              <a:buAutoNum type="arabicPeriod"/>
            </a:pPr>
            <a:r>
              <a:rPr lang="en-US" dirty="0" smtClean="0">
                <a:latin typeface="Calibri" charset="0"/>
              </a:rPr>
              <a:t>Suggest benefits and qualities</a:t>
            </a:r>
          </a:p>
          <a:p>
            <a:pPr marL="533400" indent="-533400">
              <a:buFont typeface="Calibri" charset="0"/>
              <a:buAutoNum type="arabicPeriod"/>
            </a:pPr>
            <a:r>
              <a:rPr lang="en-US" dirty="0" smtClean="0">
                <a:latin typeface="Calibri" charset="0"/>
              </a:rPr>
              <a:t>Easy to pronounce, recognize, and remember</a:t>
            </a:r>
          </a:p>
          <a:p>
            <a:pPr marL="533400" indent="-533400">
              <a:buFont typeface="Calibri" charset="0"/>
              <a:buAutoNum type="arabicPeriod"/>
            </a:pPr>
            <a:r>
              <a:rPr lang="en-US" dirty="0" smtClean="0">
                <a:latin typeface="Calibri" charset="0"/>
              </a:rPr>
              <a:t>Distinctive</a:t>
            </a:r>
          </a:p>
          <a:p>
            <a:pPr marL="533400" indent="-533400">
              <a:buFont typeface="Calibri" charset="0"/>
              <a:buAutoNum type="arabicPeriod"/>
            </a:pPr>
            <a:r>
              <a:rPr lang="en-US" dirty="0" smtClean="0">
                <a:latin typeface="Calibri" charset="0"/>
              </a:rPr>
              <a:t>Extendable</a:t>
            </a:r>
          </a:p>
          <a:p>
            <a:pPr marL="533400" indent="-533400">
              <a:buFont typeface="Calibri" charset="0"/>
              <a:buAutoNum type="arabicPeriod"/>
            </a:pPr>
            <a:r>
              <a:rPr lang="en-US" dirty="0" smtClean="0">
                <a:latin typeface="Calibri" charset="0"/>
              </a:rPr>
              <a:t>Translatable for the global economy</a:t>
            </a:r>
          </a:p>
          <a:p>
            <a:pPr marL="533400" indent="-533400">
              <a:buFont typeface="Calibri" charset="0"/>
              <a:buAutoNum type="arabicPeriod"/>
            </a:pPr>
            <a:r>
              <a:rPr lang="en-US" dirty="0" smtClean="0">
                <a:latin typeface="Calibri" charset="0"/>
              </a:rPr>
              <a:t>Capable of registration and legal protection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Brand Name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Selection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Manufacturer has four sponsorship options. 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Manufacturer’s brand (National brand).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Private brand (Store brand or Distributor brand).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Licensed brand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Co-brand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Arial" charset="0"/>
              </a:rPr>
              <a:t>Brand Sponsorship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National Brands Vs Store Brands</a:t>
            </a:r>
          </a:p>
          <a:p>
            <a:pPr marL="533400" indent="-533400"/>
            <a:endParaRPr lang="en-US" dirty="0" smtClean="0">
              <a:latin typeface="Calibri" charset="0"/>
            </a:endParaRPr>
          </a:p>
          <a:p>
            <a:pPr marL="533400" indent="-533400"/>
            <a:r>
              <a:rPr lang="en-US" dirty="0" smtClean="0">
                <a:latin typeface="Calibri" charset="0"/>
              </a:rPr>
              <a:t>Sony – </a:t>
            </a:r>
            <a:r>
              <a:rPr lang="en-US" dirty="0" err="1" smtClean="0">
                <a:latin typeface="Calibri" charset="0"/>
              </a:rPr>
              <a:t>SonyBravia</a:t>
            </a:r>
            <a:r>
              <a:rPr lang="en-US" dirty="0" smtClean="0">
                <a:latin typeface="Calibri" charset="0"/>
              </a:rPr>
              <a:t> (National Brand)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Wall-Mart (Store Brand)</a:t>
            </a:r>
          </a:p>
          <a:p>
            <a:pPr marL="533400" indent="-533400"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endParaRPr lang="en-US" b="1" dirty="0" smtClean="0">
              <a:latin typeface="Calibri" charset="0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Arial" charset="0"/>
              </a:rPr>
              <a:t>Brand Sponsorship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r>
              <a:rPr lang="en-US" b="1" dirty="0" smtClean="0">
                <a:latin typeface="Calibri" charset="0"/>
              </a:rPr>
              <a:t>Licensing (Licensed brand)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Some companies spend millions to create their own brand while some take the license (by paying a fee) of an established brand which is proven.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Name and character licensing has grown rapidly in the recent years.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Arial" charset="0"/>
              </a:rPr>
              <a:t>Brand Sponsorship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7924800" cy="4114800"/>
          </a:xfrm>
        </p:spPr>
        <p:txBody>
          <a:bodyPr>
            <a:normAutofit/>
          </a:bodyPr>
          <a:lstStyle/>
          <a:p>
            <a:pPr marL="533400" indent="-533400"/>
            <a:r>
              <a:rPr lang="en-US" b="1" dirty="0" smtClean="0">
                <a:latin typeface="Calibri" charset="0"/>
              </a:rPr>
              <a:t>Co-branding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Occurs when two established brand names of different companies are used on the same product. </a:t>
            </a:r>
          </a:p>
          <a:p>
            <a:pPr marL="933450" lvl="1" indent="-533400"/>
            <a:r>
              <a:rPr lang="en-US" dirty="0" smtClean="0">
                <a:latin typeface="Calibri" charset="0"/>
              </a:rPr>
              <a:t>In most co-branding situations, one company licenses another company’s well known brand to use in combination with its own. 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Branding Strategy: Building Strong Brands</a:t>
            </a:r>
          </a:p>
        </p:txBody>
      </p:sp>
      <p:sp>
        <p:nvSpPr>
          <p:cNvPr id="5" name="Text Placeholder 7"/>
          <p:cNvSpPr txBox="1">
            <a:spLocks/>
          </p:cNvSpPr>
          <p:nvPr/>
        </p:nvSpPr>
        <p:spPr>
          <a:xfrm>
            <a:off x="914400" y="1447800"/>
            <a:ext cx="7162800" cy="609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2800" b="1" dirty="0" smtClean="0">
                <a:latin typeface="Arial" charset="0"/>
              </a:rPr>
              <a:t>Brand Sponsorship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960</Words>
  <Application>Microsoft Office PowerPoint</Application>
  <PresentationFormat>On-screen Show (4:3)</PresentationFormat>
  <Paragraphs>175</Paragraphs>
  <Slides>28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Topics to Cover</vt:lpstr>
      <vt:lpstr>Product and Service Decisions</vt:lpstr>
      <vt:lpstr>Product and Service Decisions</vt:lpstr>
      <vt:lpstr>Product and Service Decisions</vt:lpstr>
      <vt:lpstr>Product and Service Decisions</vt:lpstr>
      <vt:lpstr>Product and Service Decisions</vt:lpstr>
      <vt:lpstr>Product and Service Decisions</vt:lpstr>
      <vt:lpstr>Product and Service Decisions</vt:lpstr>
      <vt:lpstr>Product and Service Decisions</vt:lpstr>
      <vt:lpstr>Product and Service Decisions</vt:lpstr>
      <vt:lpstr>Product and Service Decisions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  <vt:lpstr>Branding Strategy: Building Strong Brands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41</cp:revision>
  <dcterms:created xsi:type="dcterms:W3CDTF">2012-03-25T02:58:56Z</dcterms:created>
  <dcterms:modified xsi:type="dcterms:W3CDTF">2012-04-26T05:46:12Z</dcterms:modified>
</cp:coreProperties>
</file>