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69" r:id="rId2"/>
    <p:sldId id="268" r:id="rId3"/>
    <p:sldId id="257" r:id="rId4"/>
    <p:sldId id="270" r:id="rId5"/>
    <p:sldId id="271" r:id="rId6"/>
    <p:sldId id="272" r:id="rId7"/>
    <p:sldId id="273" r:id="rId8"/>
    <p:sldId id="274" r:id="rId9"/>
    <p:sldId id="265" r:id="rId10"/>
    <p:sldId id="316" r:id="rId11"/>
    <p:sldId id="317"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318" r:id="rId27"/>
    <p:sldId id="319" r:id="rId28"/>
    <p:sldId id="320" r:id="rId29"/>
    <p:sldId id="321" r:id="rId30"/>
    <p:sldId id="322" r:id="rId31"/>
    <p:sldId id="323" r:id="rId32"/>
    <p:sldId id="324" r:id="rId33"/>
    <p:sldId id="325" r:id="rId34"/>
    <p:sldId id="326"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E885BE-B713-4085-B8C2-4730D3CEC794}"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965E46E5-4843-41D1-9D0C-468C26FA9AA6}">
      <dgm:prSet phldrT="[Text]" custT="1"/>
      <dgm:spPr/>
      <dgm:t>
        <a:bodyPr/>
        <a:lstStyle/>
        <a:p>
          <a:r>
            <a:rPr lang="en-US" sz="2400" b="1" dirty="0" smtClean="0"/>
            <a:t>Product differentiation</a:t>
          </a:r>
          <a:endParaRPr lang="en-US" sz="2400" b="1" dirty="0"/>
        </a:p>
      </dgm:t>
    </dgm:pt>
    <dgm:pt modelId="{A115F5DD-7BE8-4DFE-9378-371ACAD07BC7}" type="parTrans" cxnId="{E4F919C2-B611-4F23-9BA5-B7044D898C73}">
      <dgm:prSet/>
      <dgm:spPr/>
      <dgm:t>
        <a:bodyPr/>
        <a:lstStyle/>
        <a:p>
          <a:endParaRPr lang="en-US" sz="2000">
            <a:solidFill>
              <a:schemeClr val="tx1"/>
            </a:solidFill>
          </a:endParaRPr>
        </a:p>
      </dgm:t>
    </dgm:pt>
    <dgm:pt modelId="{7093A0E6-6CC3-437A-BC4C-10B60761A89C}" type="sibTrans" cxnId="{E4F919C2-B611-4F23-9BA5-B7044D898C73}">
      <dgm:prSet/>
      <dgm:spPr/>
      <dgm:t>
        <a:bodyPr/>
        <a:lstStyle/>
        <a:p>
          <a:endParaRPr lang="en-US" sz="2000">
            <a:solidFill>
              <a:schemeClr val="tx1"/>
            </a:solidFill>
          </a:endParaRPr>
        </a:p>
      </dgm:t>
    </dgm:pt>
    <dgm:pt modelId="{3C2A5247-23E3-4CF0-A90E-04FE5C85686D}">
      <dgm:prSet custT="1"/>
      <dgm:spPr/>
      <dgm:t>
        <a:bodyPr/>
        <a:lstStyle/>
        <a:p>
          <a:r>
            <a:rPr lang="en-US" sz="2400" b="1" dirty="0" smtClean="0"/>
            <a:t>Service differentiation</a:t>
          </a:r>
        </a:p>
      </dgm:t>
    </dgm:pt>
    <dgm:pt modelId="{48ED2212-4A17-4B62-95F0-02185D99A8F9}" type="parTrans" cxnId="{A9DCC388-235A-42E1-9402-A7E2864B9306}">
      <dgm:prSet/>
      <dgm:spPr/>
      <dgm:t>
        <a:bodyPr/>
        <a:lstStyle/>
        <a:p>
          <a:endParaRPr lang="en-US" sz="2000">
            <a:solidFill>
              <a:schemeClr val="tx1"/>
            </a:solidFill>
          </a:endParaRPr>
        </a:p>
      </dgm:t>
    </dgm:pt>
    <dgm:pt modelId="{EA0440A6-2B0F-48A8-9CEB-55C9A97FF539}" type="sibTrans" cxnId="{A9DCC388-235A-42E1-9402-A7E2864B9306}">
      <dgm:prSet/>
      <dgm:spPr/>
      <dgm:t>
        <a:bodyPr/>
        <a:lstStyle/>
        <a:p>
          <a:endParaRPr lang="en-US" sz="2000">
            <a:solidFill>
              <a:schemeClr val="tx1"/>
            </a:solidFill>
          </a:endParaRPr>
        </a:p>
      </dgm:t>
    </dgm:pt>
    <dgm:pt modelId="{05955573-3167-4078-B56C-D3C2AD4D3FA4}">
      <dgm:prSet custT="1"/>
      <dgm:spPr/>
      <dgm:t>
        <a:bodyPr/>
        <a:lstStyle/>
        <a:p>
          <a:r>
            <a:rPr lang="en-US" sz="2400" b="1" dirty="0" smtClean="0"/>
            <a:t>Channel differentiation</a:t>
          </a:r>
        </a:p>
      </dgm:t>
    </dgm:pt>
    <dgm:pt modelId="{B6AC1DFB-0089-4C1B-88DF-DE73004F8E34}" type="parTrans" cxnId="{8C9BA201-0C87-4587-8B70-0D95FC930AB9}">
      <dgm:prSet/>
      <dgm:spPr/>
      <dgm:t>
        <a:bodyPr/>
        <a:lstStyle/>
        <a:p>
          <a:endParaRPr lang="en-US" sz="2000">
            <a:solidFill>
              <a:schemeClr val="tx1"/>
            </a:solidFill>
          </a:endParaRPr>
        </a:p>
      </dgm:t>
    </dgm:pt>
    <dgm:pt modelId="{B857365E-FB39-46F4-B5C2-98361292D08E}" type="sibTrans" cxnId="{8C9BA201-0C87-4587-8B70-0D95FC930AB9}">
      <dgm:prSet/>
      <dgm:spPr/>
      <dgm:t>
        <a:bodyPr/>
        <a:lstStyle/>
        <a:p>
          <a:endParaRPr lang="en-US" sz="2000">
            <a:solidFill>
              <a:schemeClr val="tx1"/>
            </a:solidFill>
          </a:endParaRPr>
        </a:p>
      </dgm:t>
    </dgm:pt>
    <dgm:pt modelId="{609C148F-AB26-444E-AD2C-D4FE910EDB8E}">
      <dgm:prSet custT="1"/>
      <dgm:spPr/>
      <dgm:t>
        <a:bodyPr/>
        <a:lstStyle/>
        <a:p>
          <a:r>
            <a:rPr lang="en-US" sz="2400" b="1" dirty="0" smtClean="0"/>
            <a:t>People differentiation</a:t>
          </a:r>
        </a:p>
      </dgm:t>
    </dgm:pt>
    <dgm:pt modelId="{8C6BAD3F-E5A8-40E7-868E-B4F7B62970EE}" type="parTrans" cxnId="{980992A0-B23C-4617-8C53-7F972AF9D2AF}">
      <dgm:prSet/>
      <dgm:spPr/>
      <dgm:t>
        <a:bodyPr/>
        <a:lstStyle/>
        <a:p>
          <a:endParaRPr lang="en-US" sz="2000">
            <a:solidFill>
              <a:schemeClr val="tx1"/>
            </a:solidFill>
          </a:endParaRPr>
        </a:p>
      </dgm:t>
    </dgm:pt>
    <dgm:pt modelId="{D379301C-0EBF-46B4-B7FE-C789E24DB4B0}" type="sibTrans" cxnId="{980992A0-B23C-4617-8C53-7F972AF9D2AF}">
      <dgm:prSet/>
      <dgm:spPr/>
      <dgm:t>
        <a:bodyPr/>
        <a:lstStyle/>
        <a:p>
          <a:endParaRPr lang="en-US" sz="2000">
            <a:solidFill>
              <a:schemeClr val="tx1"/>
            </a:solidFill>
          </a:endParaRPr>
        </a:p>
      </dgm:t>
    </dgm:pt>
    <dgm:pt modelId="{11C0683C-4920-413F-9C3D-ECD7B65D3751}">
      <dgm:prSet custT="1"/>
      <dgm:spPr/>
      <dgm:t>
        <a:bodyPr/>
        <a:lstStyle/>
        <a:p>
          <a:r>
            <a:rPr lang="en-US" sz="2400" b="1" dirty="0" smtClean="0"/>
            <a:t>Image differentiation</a:t>
          </a:r>
        </a:p>
      </dgm:t>
    </dgm:pt>
    <dgm:pt modelId="{0C99C019-4969-41D4-B93E-51B1D338E759}" type="parTrans" cxnId="{A7CBD0D6-1090-400C-B594-7FEB98B5D683}">
      <dgm:prSet/>
      <dgm:spPr/>
      <dgm:t>
        <a:bodyPr/>
        <a:lstStyle/>
        <a:p>
          <a:endParaRPr lang="en-US" sz="2000">
            <a:solidFill>
              <a:schemeClr val="tx1"/>
            </a:solidFill>
          </a:endParaRPr>
        </a:p>
      </dgm:t>
    </dgm:pt>
    <dgm:pt modelId="{BD9A5C68-D2A0-41A2-8995-76BC692A18FE}" type="sibTrans" cxnId="{A7CBD0D6-1090-400C-B594-7FEB98B5D683}">
      <dgm:prSet/>
      <dgm:spPr/>
      <dgm:t>
        <a:bodyPr/>
        <a:lstStyle/>
        <a:p>
          <a:endParaRPr lang="en-US" sz="2000">
            <a:solidFill>
              <a:schemeClr val="tx1"/>
            </a:solidFill>
          </a:endParaRPr>
        </a:p>
      </dgm:t>
    </dgm:pt>
    <dgm:pt modelId="{6159DB62-FB8D-4FA0-980E-9CF72C2F89CB}" type="pres">
      <dgm:prSet presAssocID="{F7E885BE-B713-4085-B8C2-4730D3CEC794}" presName="linear" presStyleCnt="0">
        <dgm:presLayoutVars>
          <dgm:animLvl val="lvl"/>
          <dgm:resizeHandles val="exact"/>
        </dgm:presLayoutVars>
      </dgm:prSet>
      <dgm:spPr/>
      <dgm:t>
        <a:bodyPr/>
        <a:lstStyle/>
        <a:p>
          <a:endParaRPr lang="en-US"/>
        </a:p>
      </dgm:t>
    </dgm:pt>
    <dgm:pt modelId="{C09B3B0B-3AAC-4C7C-B985-64A381224091}" type="pres">
      <dgm:prSet presAssocID="{965E46E5-4843-41D1-9D0C-468C26FA9AA6}" presName="parentText" presStyleLbl="node1" presStyleIdx="0" presStyleCnt="5">
        <dgm:presLayoutVars>
          <dgm:chMax val="0"/>
          <dgm:bulletEnabled val="1"/>
        </dgm:presLayoutVars>
      </dgm:prSet>
      <dgm:spPr/>
      <dgm:t>
        <a:bodyPr/>
        <a:lstStyle/>
        <a:p>
          <a:endParaRPr lang="en-US"/>
        </a:p>
      </dgm:t>
    </dgm:pt>
    <dgm:pt modelId="{2F888D1B-5B95-407E-A8E5-72D6FABA555D}" type="pres">
      <dgm:prSet presAssocID="{7093A0E6-6CC3-437A-BC4C-10B60761A89C}" presName="spacer" presStyleCnt="0"/>
      <dgm:spPr/>
      <dgm:t>
        <a:bodyPr/>
        <a:lstStyle/>
        <a:p>
          <a:endParaRPr lang="en-US"/>
        </a:p>
      </dgm:t>
    </dgm:pt>
    <dgm:pt modelId="{BBEB0502-F629-4C7C-ACAB-7F90991F077A}" type="pres">
      <dgm:prSet presAssocID="{3C2A5247-23E3-4CF0-A90E-04FE5C85686D}" presName="parentText" presStyleLbl="node1" presStyleIdx="1" presStyleCnt="5">
        <dgm:presLayoutVars>
          <dgm:chMax val="0"/>
          <dgm:bulletEnabled val="1"/>
        </dgm:presLayoutVars>
      </dgm:prSet>
      <dgm:spPr/>
      <dgm:t>
        <a:bodyPr/>
        <a:lstStyle/>
        <a:p>
          <a:endParaRPr lang="en-US"/>
        </a:p>
      </dgm:t>
    </dgm:pt>
    <dgm:pt modelId="{B658E892-CA8B-4C6C-B8E5-81476BA5E413}" type="pres">
      <dgm:prSet presAssocID="{EA0440A6-2B0F-48A8-9CEB-55C9A97FF539}" presName="spacer" presStyleCnt="0"/>
      <dgm:spPr/>
      <dgm:t>
        <a:bodyPr/>
        <a:lstStyle/>
        <a:p>
          <a:endParaRPr lang="en-US"/>
        </a:p>
      </dgm:t>
    </dgm:pt>
    <dgm:pt modelId="{ADA97DE5-2C1D-4311-8F11-7109D8166721}" type="pres">
      <dgm:prSet presAssocID="{05955573-3167-4078-B56C-D3C2AD4D3FA4}" presName="parentText" presStyleLbl="node1" presStyleIdx="2" presStyleCnt="5">
        <dgm:presLayoutVars>
          <dgm:chMax val="0"/>
          <dgm:bulletEnabled val="1"/>
        </dgm:presLayoutVars>
      </dgm:prSet>
      <dgm:spPr/>
      <dgm:t>
        <a:bodyPr/>
        <a:lstStyle/>
        <a:p>
          <a:endParaRPr lang="en-US"/>
        </a:p>
      </dgm:t>
    </dgm:pt>
    <dgm:pt modelId="{2CBD129D-2D04-468D-9808-B7A143563DDA}" type="pres">
      <dgm:prSet presAssocID="{B857365E-FB39-46F4-B5C2-98361292D08E}" presName="spacer" presStyleCnt="0"/>
      <dgm:spPr/>
      <dgm:t>
        <a:bodyPr/>
        <a:lstStyle/>
        <a:p>
          <a:endParaRPr lang="en-US"/>
        </a:p>
      </dgm:t>
    </dgm:pt>
    <dgm:pt modelId="{1190BF91-F168-4ECA-8CF5-AE00F414FA0A}" type="pres">
      <dgm:prSet presAssocID="{609C148F-AB26-444E-AD2C-D4FE910EDB8E}" presName="parentText" presStyleLbl="node1" presStyleIdx="3" presStyleCnt="5">
        <dgm:presLayoutVars>
          <dgm:chMax val="0"/>
          <dgm:bulletEnabled val="1"/>
        </dgm:presLayoutVars>
      </dgm:prSet>
      <dgm:spPr/>
      <dgm:t>
        <a:bodyPr/>
        <a:lstStyle/>
        <a:p>
          <a:endParaRPr lang="en-US"/>
        </a:p>
      </dgm:t>
    </dgm:pt>
    <dgm:pt modelId="{BB00A0A3-1EC1-48EC-9A3C-00C78F8C8463}" type="pres">
      <dgm:prSet presAssocID="{D379301C-0EBF-46B4-B7FE-C789E24DB4B0}" presName="spacer" presStyleCnt="0"/>
      <dgm:spPr/>
      <dgm:t>
        <a:bodyPr/>
        <a:lstStyle/>
        <a:p>
          <a:endParaRPr lang="en-US"/>
        </a:p>
      </dgm:t>
    </dgm:pt>
    <dgm:pt modelId="{F73B8C1A-FEFF-4691-B3E8-2B81CE7C3447}" type="pres">
      <dgm:prSet presAssocID="{11C0683C-4920-413F-9C3D-ECD7B65D3751}" presName="parentText" presStyleLbl="node1" presStyleIdx="4" presStyleCnt="5">
        <dgm:presLayoutVars>
          <dgm:chMax val="0"/>
          <dgm:bulletEnabled val="1"/>
        </dgm:presLayoutVars>
      </dgm:prSet>
      <dgm:spPr/>
      <dgm:t>
        <a:bodyPr/>
        <a:lstStyle/>
        <a:p>
          <a:endParaRPr lang="en-US"/>
        </a:p>
      </dgm:t>
    </dgm:pt>
  </dgm:ptLst>
  <dgm:cxnLst>
    <dgm:cxn modelId="{8C9BA201-0C87-4587-8B70-0D95FC930AB9}" srcId="{F7E885BE-B713-4085-B8C2-4730D3CEC794}" destId="{05955573-3167-4078-B56C-D3C2AD4D3FA4}" srcOrd="2" destOrd="0" parTransId="{B6AC1DFB-0089-4C1B-88DF-DE73004F8E34}" sibTransId="{B857365E-FB39-46F4-B5C2-98361292D08E}"/>
    <dgm:cxn modelId="{9EE034BF-BEE6-4DD6-8EA9-4D409DD7B10E}" type="presOf" srcId="{11C0683C-4920-413F-9C3D-ECD7B65D3751}" destId="{F73B8C1A-FEFF-4691-B3E8-2B81CE7C3447}" srcOrd="0" destOrd="0" presId="urn:microsoft.com/office/officeart/2005/8/layout/vList2"/>
    <dgm:cxn modelId="{A3B7CE22-F964-402D-9656-5944ED18ECD8}" type="presOf" srcId="{965E46E5-4843-41D1-9D0C-468C26FA9AA6}" destId="{C09B3B0B-3AAC-4C7C-B985-64A381224091}" srcOrd="0" destOrd="0" presId="urn:microsoft.com/office/officeart/2005/8/layout/vList2"/>
    <dgm:cxn modelId="{84EA3D45-535E-46E6-AB90-894F7E7393ED}" type="presOf" srcId="{05955573-3167-4078-B56C-D3C2AD4D3FA4}" destId="{ADA97DE5-2C1D-4311-8F11-7109D8166721}" srcOrd="0" destOrd="0" presId="urn:microsoft.com/office/officeart/2005/8/layout/vList2"/>
    <dgm:cxn modelId="{1AA675FB-702A-4D8D-8C75-CD37F5B478AE}" type="presOf" srcId="{3C2A5247-23E3-4CF0-A90E-04FE5C85686D}" destId="{BBEB0502-F629-4C7C-ACAB-7F90991F077A}" srcOrd="0" destOrd="0" presId="urn:microsoft.com/office/officeart/2005/8/layout/vList2"/>
    <dgm:cxn modelId="{3A0AA041-453E-47D8-B483-C1798487F199}" type="presOf" srcId="{F7E885BE-B713-4085-B8C2-4730D3CEC794}" destId="{6159DB62-FB8D-4FA0-980E-9CF72C2F89CB}" srcOrd="0" destOrd="0" presId="urn:microsoft.com/office/officeart/2005/8/layout/vList2"/>
    <dgm:cxn modelId="{E4F919C2-B611-4F23-9BA5-B7044D898C73}" srcId="{F7E885BE-B713-4085-B8C2-4730D3CEC794}" destId="{965E46E5-4843-41D1-9D0C-468C26FA9AA6}" srcOrd="0" destOrd="0" parTransId="{A115F5DD-7BE8-4DFE-9378-371ACAD07BC7}" sibTransId="{7093A0E6-6CC3-437A-BC4C-10B60761A89C}"/>
    <dgm:cxn modelId="{A9DCC388-235A-42E1-9402-A7E2864B9306}" srcId="{F7E885BE-B713-4085-B8C2-4730D3CEC794}" destId="{3C2A5247-23E3-4CF0-A90E-04FE5C85686D}" srcOrd="1" destOrd="0" parTransId="{48ED2212-4A17-4B62-95F0-02185D99A8F9}" sibTransId="{EA0440A6-2B0F-48A8-9CEB-55C9A97FF539}"/>
    <dgm:cxn modelId="{35E358AA-73B9-496A-8BF8-10919D148029}" type="presOf" srcId="{609C148F-AB26-444E-AD2C-D4FE910EDB8E}" destId="{1190BF91-F168-4ECA-8CF5-AE00F414FA0A}" srcOrd="0" destOrd="0" presId="urn:microsoft.com/office/officeart/2005/8/layout/vList2"/>
    <dgm:cxn modelId="{A7CBD0D6-1090-400C-B594-7FEB98B5D683}" srcId="{F7E885BE-B713-4085-B8C2-4730D3CEC794}" destId="{11C0683C-4920-413F-9C3D-ECD7B65D3751}" srcOrd="4" destOrd="0" parTransId="{0C99C019-4969-41D4-B93E-51B1D338E759}" sibTransId="{BD9A5C68-D2A0-41A2-8995-76BC692A18FE}"/>
    <dgm:cxn modelId="{980992A0-B23C-4617-8C53-7F972AF9D2AF}" srcId="{F7E885BE-B713-4085-B8C2-4730D3CEC794}" destId="{609C148F-AB26-444E-AD2C-D4FE910EDB8E}" srcOrd="3" destOrd="0" parTransId="{8C6BAD3F-E5A8-40E7-868E-B4F7B62970EE}" sibTransId="{D379301C-0EBF-46B4-B7FE-C789E24DB4B0}"/>
    <dgm:cxn modelId="{D29668E1-4D77-4BAD-BA09-2E6B48935E8C}" type="presParOf" srcId="{6159DB62-FB8D-4FA0-980E-9CF72C2F89CB}" destId="{C09B3B0B-3AAC-4C7C-B985-64A381224091}" srcOrd="0" destOrd="0" presId="urn:microsoft.com/office/officeart/2005/8/layout/vList2"/>
    <dgm:cxn modelId="{8F46FC42-6949-4047-9505-34C7382A4634}" type="presParOf" srcId="{6159DB62-FB8D-4FA0-980E-9CF72C2F89CB}" destId="{2F888D1B-5B95-407E-A8E5-72D6FABA555D}" srcOrd="1" destOrd="0" presId="urn:microsoft.com/office/officeart/2005/8/layout/vList2"/>
    <dgm:cxn modelId="{422D71C6-7717-4ED2-8E0F-28D06637E09E}" type="presParOf" srcId="{6159DB62-FB8D-4FA0-980E-9CF72C2F89CB}" destId="{BBEB0502-F629-4C7C-ACAB-7F90991F077A}" srcOrd="2" destOrd="0" presId="urn:microsoft.com/office/officeart/2005/8/layout/vList2"/>
    <dgm:cxn modelId="{346342E1-AE71-40C7-8AB3-06E9CB410ECF}" type="presParOf" srcId="{6159DB62-FB8D-4FA0-980E-9CF72C2F89CB}" destId="{B658E892-CA8B-4C6C-B8E5-81476BA5E413}" srcOrd="3" destOrd="0" presId="urn:microsoft.com/office/officeart/2005/8/layout/vList2"/>
    <dgm:cxn modelId="{0F26EC09-1FCB-400C-9306-964866113AD7}" type="presParOf" srcId="{6159DB62-FB8D-4FA0-980E-9CF72C2F89CB}" destId="{ADA97DE5-2C1D-4311-8F11-7109D8166721}" srcOrd="4" destOrd="0" presId="urn:microsoft.com/office/officeart/2005/8/layout/vList2"/>
    <dgm:cxn modelId="{CB16C199-623D-4DE7-8F0D-020CC1E59578}" type="presParOf" srcId="{6159DB62-FB8D-4FA0-980E-9CF72C2F89CB}" destId="{2CBD129D-2D04-468D-9808-B7A143563DDA}" srcOrd="5" destOrd="0" presId="urn:microsoft.com/office/officeart/2005/8/layout/vList2"/>
    <dgm:cxn modelId="{E69CC95D-84EB-483E-AED3-F05E4D0E73AA}" type="presParOf" srcId="{6159DB62-FB8D-4FA0-980E-9CF72C2F89CB}" destId="{1190BF91-F168-4ECA-8CF5-AE00F414FA0A}" srcOrd="6" destOrd="0" presId="urn:microsoft.com/office/officeart/2005/8/layout/vList2"/>
    <dgm:cxn modelId="{0D65A7CF-B3F7-4ABE-93E2-C2B6E217E32A}" type="presParOf" srcId="{6159DB62-FB8D-4FA0-980E-9CF72C2F89CB}" destId="{BB00A0A3-1EC1-48EC-9A3C-00C78F8C8463}" srcOrd="7" destOrd="0" presId="urn:microsoft.com/office/officeart/2005/8/layout/vList2"/>
    <dgm:cxn modelId="{70920E1C-A029-4B16-B9CB-74A229221932}" type="presParOf" srcId="{6159DB62-FB8D-4FA0-980E-9CF72C2F89CB}" destId="{F73B8C1A-FEFF-4691-B3E8-2B81CE7C3447}" srcOrd="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C35D196-C123-4CE3-976F-F5B1890AAC95}"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E1818E40-CFB3-4291-B625-0F0C6AB74004}">
      <dgm:prSet phldrT="[Text]"/>
      <dgm:spPr/>
      <dgm:t>
        <a:bodyPr/>
        <a:lstStyle/>
        <a:p>
          <a:r>
            <a:rPr lang="en-US" b="1" dirty="0" smtClean="0"/>
            <a:t>Important</a:t>
          </a:r>
          <a:endParaRPr lang="en-US" b="1" dirty="0"/>
        </a:p>
      </dgm:t>
    </dgm:pt>
    <dgm:pt modelId="{71B84D05-5A11-4CF8-80D2-AF131E903592}" type="parTrans" cxnId="{BEE6E269-C72F-4A38-8256-5A1D9462B879}">
      <dgm:prSet/>
      <dgm:spPr/>
      <dgm:t>
        <a:bodyPr/>
        <a:lstStyle/>
        <a:p>
          <a:endParaRPr lang="en-US"/>
        </a:p>
      </dgm:t>
    </dgm:pt>
    <dgm:pt modelId="{0E6D7CAF-BC79-4C81-8272-2508AEAE65BE}" type="sibTrans" cxnId="{BEE6E269-C72F-4A38-8256-5A1D9462B879}">
      <dgm:prSet/>
      <dgm:spPr/>
      <dgm:t>
        <a:bodyPr/>
        <a:lstStyle/>
        <a:p>
          <a:endParaRPr lang="en-US"/>
        </a:p>
      </dgm:t>
    </dgm:pt>
    <dgm:pt modelId="{CC11BF25-92B2-483A-8421-FE4771644980}">
      <dgm:prSet/>
      <dgm:spPr/>
      <dgm:t>
        <a:bodyPr/>
        <a:lstStyle/>
        <a:p>
          <a:r>
            <a:rPr lang="en-US" b="1" dirty="0" smtClean="0"/>
            <a:t>Distinctive</a:t>
          </a:r>
        </a:p>
      </dgm:t>
    </dgm:pt>
    <dgm:pt modelId="{73BDF98E-005A-4B00-BEB7-50248681517F}" type="parTrans" cxnId="{B70C9A0B-AD94-4A15-9B7A-758CE4891569}">
      <dgm:prSet/>
      <dgm:spPr/>
      <dgm:t>
        <a:bodyPr/>
        <a:lstStyle/>
        <a:p>
          <a:endParaRPr lang="en-US"/>
        </a:p>
      </dgm:t>
    </dgm:pt>
    <dgm:pt modelId="{BC148F41-A54F-45C8-AA78-46C4DBCA41C1}" type="sibTrans" cxnId="{B70C9A0B-AD94-4A15-9B7A-758CE4891569}">
      <dgm:prSet/>
      <dgm:spPr/>
      <dgm:t>
        <a:bodyPr/>
        <a:lstStyle/>
        <a:p>
          <a:endParaRPr lang="en-US"/>
        </a:p>
      </dgm:t>
    </dgm:pt>
    <dgm:pt modelId="{0A6980FC-8914-419C-9B65-96E771DD8F51}">
      <dgm:prSet/>
      <dgm:spPr/>
      <dgm:t>
        <a:bodyPr/>
        <a:lstStyle/>
        <a:p>
          <a:r>
            <a:rPr lang="en-US" b="1" dirty="0" smtClean="0"/>
            <a:t>Superior</a:t>
          </a:r>
        </a:p>
      </dgm:t>
    </dgm:pt>
    <dgm:pt modelId="{959CE1B9-2839-465A-B857-54067D367C68}" type="parTrans" cxnId="{44506DE1-7D71-4A44-BDB0-AF46B4CE09EF}">
      <dgm:prSet/>
      <dgm:spPr/>
      <dgm:t>
        <a:bodyPr/>
        <a:lstStyle/>
        <a:p>
          <a:endParaRPr lang="en-US"/>
        </a:p>
      </dgm:t>
    </dgm:pt>
    <dgm:pt modelId="{85DEC3C7-D920-4744-98ED-36F1E802FD56}" type="sibTrans" cxnId="{44506DE1-7D71-4A44-BDB0-AF46B4CE09EF}">
      <dgm:prSet/>
      <dgm:spPr/>
      <dgm:t>
        <a:bodyPr/>
        <a:lstStyle/>
        <a:p>
          <a:endParaRPr lang="en-US"/>
        </a:p>
      </dgm:t>
    </dgm:pt>
    <dgm:pt modelId="{A1E6CB42-7A92-4439-BEBE-ED7799CEBC04}">
      <dgm:prSet/>
      <dgm:spPr/>
      <dgm:t>
        <a:bodyPr/>
        <a:lstStyle/>
        <a:p>
          <a:r>
            <a:rPr lang="en-US" b="1" dirty="0" smtClean="0"/>
            <a:t>Communicable</a:t>
          </a:r>
        </a:p>
      </dgm:t>
    </dgm:pt>
    <dgm:pt modelId="{592BDEF9-2BBC-4CAB-BB03-6A6EC76175B4}" type="parTrans" cxnId="{FE0DA75C-A1E1-41B1-83E1-707CDDD42733}">
      <dgm:prSet/>
      <dgm:spPr/>
      <dgm:t>
        <a:bodyPr/>
        <a:lstStyle/>
        <a:p>
          <a:endParaRPr lang="en-US"/>
        </a:p>
      </dgm:t>
    </dgm:pt>
    <dgm:pt modelId="{C24E534E-6AEE-4F84-9033-9253811F6FD4}" type="sibTrans" cxnId="{FE0DA75C-A1E1-41B1-83E1-707CDDD42733}">
      <dgm:prSet/>
      <dgm:spPr/>
      <dgm:t>
        <a:bodyPr/>
        <a:lstStyle/>
        <a:p>
          <a:endParaRPr lang="en-US"/>
        </a:p>
      </dgm:t>
    </dgm:pt>
    <dgm:pt modelId="{CF9E4579-9EC6-4E80-B800-32499569119F}">
      <dgm:prSet/>
      <dgm:spPr/>
      <dgm:t>
        <a:bodyPr/>
        <a:lstStyle/>
        <a:p>
          <a:r>
            <a:rPr lang="en-US" b="1" dirty="0" smtClean="0"/>
            <a:t>Preemptive</a:t>
          </a:r>
        </a:p>
      </dgm:t>
    </dgm:pt>
    <dgm:pt modelId="{DC40699A-38F5-4703-872A-19AE590E3A5E}" type="parTrans" cxnId="{A4749A38-562B-4827-BDD2-A22D1F88411D}">
      <dgm:prSet/>
      <dgm:spPr/>
      <dgm:t>
        <a:bodyPr/>
        <a:lstStyle/>
        <a:p>
          <a:endParaRPr lang="en-US"/>
        </a:p>
      </dgm:t>
    </dgm:pt>
    <dgm:pt modelId="{164EAB05-CD5E-412C-B90E-06FE93E7CFC7}" type="sibTrans" cxnId="{A4749A38-562B-4827-BDD2-A22D1F88411D}">
      <dgm:prSet/>
      <dgm:spPr/>
      <dgm:t>
        <a:bodyPr/>
        <a:lstStyle/>
        <a:p>
          <a:endParaRPr lang="en-US"/>
        </a:p>
      </dgm:t>
    </dgm:pt>
    <dgm:pt modelId="{DF1718F9-C17F-4547-B041-2F3ADC0B6790}">
      <dgm:prSet/>
      <dgm:spPr/>
      <dgm:t>
        <a:bodyPr/>
        <a:lstStyle/>
        <a:p>
          <a:r>
            <a:rPr lang="en-US" b="1" dirty="0" smtClean="0"/>
            <a:t>Affordable</a:t>
          </a:r>
        </a:p>
      </dgm:t>
    </dgm:pt>
    <dgm:pt modelId="{F09E0D8E-EF60-46B2-86F2-C68BFF743C1F}" type="parTrans" cxnId="{AA70A3BA-182B-4D30-9C54-3E9274F4BBCC}">
      <dgm:prSet/>
      <dgm:spPr/>
      <dgm:t>
        <a:bodyPr/>
        <a:lstStyle/>
        <a:p>
          <a:endParaRPr lang="en-US"/>
        </a:p>
      </dgm:t>
    </dgm:pt>
    <dgm:pt modelId="{383A3ED0-B6A1-4A63-9E79-24FDD0A8EEF3}" type="sibTrans" cxnId="{AA70A3BA-182B-4D30-9C54-3E9274F4BBCC}">
      <dgm:prSet/>
      <dgm:spPr/>
      <dgm:t>
        <a:bodyPr/>
        <a:lstStyle/>
        <a:p>
          <a:endParaRPr lang="en-US"/>
        </a:p>
      </dgm:t>
    </dgm:pt>
    <dgm:pt modelId="{BB83B72B-56AB-45C9-A470-63D02745F657}">
      <dgm:prSet/>
      <dgm:spPr/>
      <dgm:t>
        <a:bodyPr/>
        <a:lstStyle/>
        <a:p>
          <a:r>
            <a:rPr lang="en-US" b="1" dirty="0" smtClean="0"/>
            <a:t>Profitable</a:t>
          </a:r>
        </a:p>
      </dgm:t>
    </dgm:pt>
    <dgm:pt modelId="{EF09C310-ED6A-41EA-B2F3-A7A12646DC3F}" type="parTrans" cxnId="{F13BE600-7833-4FC4-97AC-D88A93B19730}">
      <dgm:prSet/>
      <dgm:spPr/>
      <dgm:t>
        <a:bodyPr/>
        <a:lstStyle/>
        <a:p>
          <a:endParaRPr lang="en-US"/>
        </a:p>
      </dgm:t>
    </dgm:pt>
    <dgm:pt modelId="{46637882-B4F9-4981-85F1-3EEB1555A31C}" type="sibTrans" cxnId="{F13BE600-7833-4FC4-97AC-D88A93B19730}">
      <dgm:prSet/>
      <dgm:spPr/>
      <dgm:t>
        <a:bodyPr/>
        <a:lstStyle/>
        <a:p>
          <a:endParaRPr lang="en-US"/>
        </a:p>
      </dgm:t>
    </dgm:pt>
    <dgm:pt modelId="{7211A8CE-D1ED-4406-971A-9F136AC9CC91}" type="pres">
      <dgm:prSet presAssocID="{3C35D196-C123-4CE3-976F-F5B1890AAC95}" presName="diagram" presStyleCnt="0">
        <dgm:presLayoutVars>
          <dgm:dir/>
          <dgm:resizeHandles val="exact"/>
        </dgm:presLayoutVars>
      </dgm:prSet>
      <dgm:spPr/>
      <dgm:t>
        <a:bodyPr/>
        <a:lstStyle/>
        <a:p>
          <a:endParaRPr lang="en-US"/>
        </a:p>
      </dgm:t>
    </dgm:pt>
    <dgm:pt modelId="{AE7D0CD7-CFB7-4172-A2A1-5A160268B1FA}" type="pres">
      <dgm:prSet presAssocID="{E1818E40-CFB3-4291-B625-0F0C6AB74004}" presName="node" presStyleLbl="node1" presStyleIdx="0" presStyleCnt="7">
        <dgm:presLayoutVars>
          <dgm:bulletEnabled val="1"/>
        </dgm:presLayoutVars>
      </dgm:prSet>
      <dgm:spPr/>
      <dgm:t>
        <a:bodyPr/>
        <a:lstStyle/>
        <a:p>
          <a:endParaRPr lang="en-US"/>
        </a:p>
      </dgm:t>
    </dgm:pt>
    <dgm:pt modelId="{5B91091F-4B59-44B4-9856-8AB1C8DCED1F}" type="pres">
      <dgm:prSet presAssocID="{0E6D7CAF-BC79-4C81-8272-2508AEAE65BE}" presName="sibTrans" presStyleCnt="0"/>
      <dgm:spPr/>
    </dgm:pt>
    <dgm:pt modelId="{97B40C9B-A8E7-4B04-A7BD-5B691C66B920}" type="pres">
      <dgm:prSet presAssocID="{CC11BF25-92B2-483A-8421-FE4771644980}" presName="node" presStyleLbl="node1" presStyleIdx="1" presStyleCnt="7">
        <dgm:presLayoutVars>
          <dgm:bulletEnabled val="1"/>
        </dgm:presLayoutVars>
      </dgm:prSet>
      <dgm:spPr/>
      <dgm:t>
        <a:bodyPr/>
        <a:lstStyle/>
        <a:p>
          <a:endParaRPr lang="en-US"/>
        </a:p>
      </dgm:t>
    </dgm:pt>
    <dgm:pt modelId="{D944D5E2-3A8C-4922-ADB2-A85887269330}" type="pres">
      <dgm:prSet presAssocID="{BC148F41-A54F-45C8-AA78-46C4DBCA41C1}" presName="sibTrans" presStyleCnt="0"/>
      <dgm:spPr/>
    </dgm:pt>
    <dgm:pt modelId="{67991F57-0F86-4B32-9B4A-97AA31E3FCDB}" type="pres">
      <dgm:prSet presAssocID="{0A6980FC-8914-419C-9B65-96E771DD8F51}" presName="node" presStyleLbl="node1" presStyleIdx="2" presStyleCnt="7">
        <dgm:presLayoutVars>
          <dgm:bulletEnabled val="1"/>
        </dgm:presLayoutVars>
      </dgm:prSet>
      <dgm:spPr/>
      <dgm:t>
        <a:bodyPr/>
        <a:lstStyle/>
        <a:p>
          <a:endParaRPr lang="en-US"/>
        </a:p>
      </dgm:t>
    </dgm:pt>
    <dgm:pt modelId="{D2E35B75-27D7-49C3-811A-B06919DBF894}" type="pres">
      <dgm:prSet presAssocID="{85DEC3C7-D920-4744-98ED-36F1E802FD56}" presName="sibTrans" presStyleCnt="0"/>
      <dgm:spPr/>
    </dgm:pt>
    <dgm:pt modelId="{14ECCE97-BD48-4C0D-849A-89923912F925}" type="pres">
      <dgm:prSet presAssocID="{A1E6CB42-7A92-4439-BEBE-ED7799CEBC04}" presName="node" presStyleLbl="node1" presStyleIdx="3" presStyleCnt="7">
        <dgm:presLayoutVars>
          <dgm:bulletEnabled val="1"/>
        </dgm:presLayoutVars>
      </dgm:prSet>
      <dgm:spPr/>
      <dgm:t>
        <a:bodyPr/>
        <a:lstStyle/>
        <a:p>
          <a:endParaRPr lang="en-US"/>
        </a:p>
      </dgm:t>
    </dgm:pt>
    <dgm:pt modelId="{C6DB5BFB-0DED-493D-94B9-485D2E59CAB7}" type="pres">
      <dgm:prSet presAssocID="{C24E534E-6AEE-4F84-9033-9253811F6FD4}" presName="sibTrans" presStyleCnt="0"/>
      <dgm:spPr/>
    </dgm:pt>
    <dgm:pt modelId="{7E53F324-0C85-4EFE-B3EE-1F5D92639F81}" type="pres">
      <dgm:prSet presAssocID="{CF9E4579-9EC6-4E80-B800-32499569119F}" presName="node" presStyleLbl="node1" presStyleIdx="4" presStyleCnt="7">
        <dgm:presLayoutVars>
          <dgm:bulletEnabled val="1"/>
        </dgm:presLayoutVars>
      </dgm:prSet>
      <dgm:spPr/>
      <dgm:t>
        <a:bodyPr/>
        <a:lstStyle/>
        <a:p>
          <a:endParaRPr lang="en-US"/>
        </a:p>
      </dgm:t>
    </dgm:pt>
    <dgm:pt modelId="{FDBB43D4-D4F8-4B38-9164-7BD3DE1162B9}" type="pres">
      <dgm:prSet presAssocID="{164EAB05-CD5E-412C-B90E-06FE93E7CFC7}" presName="sibTrans" presStyleCnt="0"/>
      <dgm:spPr/>
    </dgm:pt>
    <dgm:pt modelId="{A6A3AE67-AF19-4A90-B95B-E7E8E4949BEF}" type="pres">
      <dgm:prSet presAssocID="{DF1718F9-C17F-4547-B041-2F3ADC0B6790}" presName="node" presStyleLbl="node1" presStyleIdx="5" presStyleCnt="7">
        <dgm:presLayoutVars>
          <dgm:bulletEnabled val="1"/>
        </dgm:presLayoutVars>
      </dgm:prSet>
      <dgm:spPr/>
      <dgm:t>
        <a:bodyPr/>
        <a:lstStyle/>
        <a:p>
          <a:endParaRPr lang="en-US"/>
        </a:p>
      </dgm:t>
    </dgm:pt>
    <dgm:pt modelId="{8426DE7C-9BA1-4ED4-AAE2-CC17D88B53CE}" type="pres">
      <dgm:prSet presAssocID="{383A3ED0-B6A1-4A63-9E79-24FDD0A8EEF3}" presName="sibTrans" presStyleCnt="0"/>
      <dgm:spPr/>
    </dgm:pt>
    <dgm:pt modelId="{3F9A2FF3-98F6-4039-BF73-17B73071F746}" type="pres">
      <dgm:prSet presAssocID="{BB83B72B-56AB-45C9-A470-63D02745F657}" presName="node" presStyleLbl="node1" presStyleIdx="6" presStyleCnt="7">
        <dgm:presLayoutVars>
          <dgm:bulletEnabled val="1"/>
        </dgm:presLayoutVars>
      </dgm:prSet>
      <dgm:spPr/>
      <dgm:t>
        <a:bodyPr/>
        <a:lstStyle/>
        <a:p>
          <a:endParaRPr lang="en-US"/>
        </a:p>
      </dgm:t>
    </dgm:pt>
  </dgm:ptLst>
  <dgm:cxnLst>
    <dgm:cxn modelId="{F13BE600-7833-4FC4-97AC-D88A93B19730}" srcId="{3C35D196-C123-4CE3-976F-F5B1890AAC95}" destId="{BB83B72B-56AB-45C9-A470-63D02745F657}" srcOrd="6" destOrd="0" parTransId="{EF09C310-ED6A-41EA-B2F3-A7A12646DC3F}" sibTransId="{46637882-B4F9-4981-85F1-3EEB1555A31C}"/>
    <dgm:cxn modelId="{80F4D5D0-E192-468F-B316-A3B0610963C9}" type="presOf" srcId="{E1818E40-CFB3-4291-B625-0F0C6AB74004}" destId="{AE7D0CD7-CFB7-4172-A2A1-5A160268B1FA}" srcOrd="0" destOrd="0" presId="urn:microsoft.com/office/officeart/2005/8/layout/default"/>
    <dgm:cxn modelId="{28677BB9-BB45-4A74-9E46-2343587B1882}" type="presOf" srcId="{3C35D196-C123-4CE3-976F-F5B1890AAC95}" destId="{7211A8CE-D1ED-4406-971A-9F136AC9CC91}" srcOrd="0" destOrd="0" presId="urn:microsoft.com/office/officeart/2005/8/layout/default"/>
    <dgm:cxn modelId="{2FFD2058-E03F-4534-9DE2-A326923943C8}" type="presOf" srcId="{DF1718F9-C17F-4547-B041-2F3ADC0B6790}" destId="{A6A3AE67-AF19-4A90-B95B-E7E8E4949BEF}" srcOrd="0" destOrd="0" presId="urn:microsoft.com/office/officeart/2005/8/layout/default"/>
    <dgm:cxn modelId="{ED485E8B-6824-42CE-AC7F-0CE481BE3970}" type="presOf" srcId="{CF9E4579-9EC6-4E80-B800-32499569119F}" destId="{7E53F324-0C85-4EFE-B3EE-1F5D92639F81}" srcOrd="0" destOrd="0" presId="urn:microsoft.com/office/officeart/2005/8/layout/default"/>
    <dgm:cxn modelId="{B70C9A0B-AD94-4A15-9B7A-758CE4891569}" srcId="{3C35D196-C123-4CE3-976F-F5B1890AAC95}" destId="{CC11BF25-92B2-483A-8421-FE4771644980}" srcOrd="1" destOrd="0" parTransId="{73BDF98E-005A-4B00-BEB7-50248681517F}" sibTransId="{BC148F41-A54F-45C8-AA78-46C4DBCA41C1}"/>
    <dgm:cxn modelId="{BD3D385F-950C-4727-AEDB-584B1AC2336F}" type="presOf" srcId="{A1E6CB42-7A92-4439-BEBE-ED7799CEBC04}" destId="{14ECCE97-BD48-4C0D-849A-89923912F925}" srcOrd="0" destOrd="0" presId="urn:microsoft.com/office/officeart/2005/8/layout/default"/>
    <dgm:cxn modelId="{554EC00C-F3FC-4FE7-8DA8-A545D8020592}" type="presOf" srcId="{CC11BF25-92B2-483A-8421-FE4771644980}" destId="{97B40C9B-A8E7-4B04-A7BD-5B691C66B920}" srcOrd="0" destOrd="0" presId="urn:microsoft.com/office/officeart/2005/8/layout/default"/>
    <dgm:cxn modelId="{C96B926E-DE3B-41C0-A599-DB1B62CD24AA}" type="presOf" srcId="{BB83B72B-56AB-45C9-A470-63D02745F657}" destId="{3F9A2FF3-98F6-4039-BF73-17B73071F746}" srcOrd="0" destOrd="0" presId="urn:microsoft.com/office/officeart/2005/8/layout/default"/>
    <dgm:cxn modelId="{44506DE1-7D71-4A44-BDB0-AF46B4CE09EF}" srcId="{3C35D196-C123-4CE3-976F-F5B1890AAC95}" destId="{0A6980FC-8914-419C-9B65-96E771DD8F51}" srcOrd="2" destOrd="0" parTransId="{959CE1B9-2839-465A-B857-54067D367C68}" sibTransId="{85DEC3C7-D920-4744-98ED-36F1E802FD56}"/>
    <dgm:cxn modelId="{FE0DA75C-A1E1-41B1-83E1-707CDDD42733}" srcId="{3C35D196-C123-4CE3-976F-F5B1890AAC95}" destId="{A1E6CB42-7A92-4439-BEBE-ED7799CEBC04}" srcOrd="3" destOrd="0" parTransId="{592BDEF9-2BBC-4CAB-BB03-6A6EC76175B4}" sibTransId="{C24E534E-6AEE-4F84-9033-9253811F6FD4}"/>
    <dgm:cxn modelId="{AA70A3BA-182B-4D30-9C54-3E9274F4BBCC}" srcId="{3C35D196-C123-4CE3-976F-F5B1890AAC95}" destId="{DF1718F9-C17F-4547-B041-2F3ADC0B6790}" srcOrd="5" destOrd="0" parTransId="{F09E0D8E-EF60-46B2-86F2-C68BFF743C1F}" sibTransId="{383A3ED0-B6A1-4A63-9E79-24FDD0A8EEF3}"/>
    <dgm:cxn modelId="{BEE6E269-C72F-4A38-8256-5A1D9462B879}" srcId="{3C35D196-C123-4CE3-976F-F5B1890AAC95}" destId="{E1818E40-CFB3-4291-B625-0F0C6AB74004}" srcOrd="0" destOrd="0" parTransId="{71B84D05-5A11-4CF8-80D2-AF131E903592}" sibTransId="{0E6D7CAF-BC79-4C81-8272-2508AEAE65BE}"/>
    <dgm:cxn modelId="{A4749A38-562B-4827-BDD2-A22D1F88411D}" srcId="{3C35D196-C123-4CE3-976F-F5B1890AAC95}" destId="{CF9E4579-9EC6-4E80-B800-32499569119F}" srcOrd="4" destOrd="0" parTransId="{DC40699A-38F5-4703-872A-19AE590E3A5E}" sibTransId="{164EAB05-CD5E-412C-B90E-06FE93E7CFC7}"/>
    <dgm:cxn modelId="{CC80FF26-4B46-4C5B-B2C0-9C6A238595DA}" type="presOf" srcId="{0A6980FC-8914-419C-9B65-96E771DD8F51}" destId="{67991F57-0F86-4B32-9B4A-97AA31E3FCDB}" srcOrd="0" destOrd="0" presId="urn:microsoft.com/office/officeart/2005/8/layout/default"/>
    <dgm:cxn modelId="{698AD6B6-6FCE-47FB-B3B1-25509C394A2B}" type="presParOf" srcId="{7211A8CE-D1ED-4406-971A-9F136AC9CC91}" destId="{AE7D0CD7-CFB7-4172-A2A1-5A160268B1FA}" srcOrd="0" destOrd="0" presId="urn:microsoft.com/office/officeart/2005/8/layout/default"/>
    <dgm:cxn modelId="{A09D4EF1-99AD-41C2-B2CC-6D1CDDBC18F7}" type="presParOf" srcId="{7211A8CE-D1ED-4406-971A-9F136AC9CC91}" destId="{5B91091F-4B59-44B4-9856-8AB1C8DCED1F}" srcOrd="1" destOrd="0" presId="urn:microsoft.com/office/officeart/2005/8/layout/default"/>
    <dgm:cxn modelId="{696CBAAE-0FA2-4675-BBBC-FECCDC4713D7}" type="presParOf" srcId="{7211A8CE-D1ED-4406-971A-9F136AC9CC91}" destId="{97B40C9B-A8E7-4B04-A7BD-5B691C66B920}" srcOrd="2" destOrd="0" presId="urn:microsoft.com/office/officeart/2005/8/layout/default"/>
    <dgm:cxn modelId="{FE0648E8-C8F2-4AA5-810A-B01F31D57D0C}" type="presParOf" srcId="{7211A8CE-D1ED-4406-971A-9F136AC9CC91}" destId="{D944D5E2-3A8C-4922-ADB2-A85887269330}" srcOrd="3" destOrd="0" presId="urn:microsoft.com/office/officeart/2005/8/layout/default"/>
    <dgm:cxn modelId="{681E9BAC-F7E7-4FFA-958D-5F3BE42AC3AC}" type="presParOf" srcId="{7211A8CE-D1ED-4406-971A-9F136AC9CC91}" destId="{67991F57-0F86-4B32-9B4A-97AA31E3FCDB}" srcOrd="4" destOrd="0" presId="urn:microsoft.com/office/officeart/2005/8/layout/default"/>
    <dgm:cxn modelId="{74453F5E-C4C6-47F3-8A59-4500851DA8BC}" type="presParOf" srcId="{7211A8CE-D1ED-4406-971A-9F136AC9CC91}" destId="{D2E35B75-27D7-49C3-811A-B06919DBF894}" srcOrd="5" destOrd="0" presId="urn:microsoft.com/office/officeart/2005/8/layout/default"/>
    <dgm:cxn modelId="{E2C6913C-B78E-4647-87F8-FD3675D812E3}" type="presParOf" srcId="{7211A8CE-D1ED-4406-971A-9F136AC9CC91}" destId="{14ECCE97-BD48-4C0D-849A-89923912F925}" srcOrd="6" destOrd="0" presId="urn:microsoft.com/office/officeart/2005/8/layout/default"/>
    <dgm:cxn modelId="{AB1FDF81-2DF6-4B2B-BFDB-7CC27B215401}" type="presParOf" srcId="{7211A8CE-D1ED-4406-971A-9F136AC9CC91}" destId="{C6DB5BFB-0DED-493D-94B9-485D2E59CAB7}" srcOrd="7" destOrd="0" presId="urn:microsoft.com/office/officeart/2005/8/layout/default"/>
    <dgm:cxn modelId="{BD1A933D-1DD9-4440-80B6-C27D1171FC8E}" type="presParOf" srcId="{7211A8CE-D1ED-4406-971A-9F136AC9CC91}" destId="{7E53F324-0C85-4EFE-B3EE-1F5D92639F81}" srcOrd="8" destOrd="0" presId="urn:microsoft.com/office/officeart/2005/8/layout/default"/>
    <dgm:cxn modelId="{EA607475-5222-4BD1-AF49-2EF1E09F74AD}" type="presParOf" srcId="{7211A8CE-D1ED-4406-971A-9F136AC9CC91}" destId="{FDBB43D4-D4F8-4B38-9164-7BD3DE1162B9}" srcOrd="9" destOrd="0" presId="urn:microsoft.com/office/officeart/2005/8/layout/default"/>
    <dgm:cxn modelId="{7F4804A6-251B-4164-89D3-DB96F284B4AC}" type="presParOf" srcId="{7211A8CE-D1ED-4406-971A-9F136AC9CC91}" destId="{A6A3AE67-AF19-4A90-B95B-E7E8E4949BEF}" srcOrd="10" destOrd="0" presId="urn:microsoft.com/office/officeart/2005/8/layout/default"/>
    <dgm:cxn modelId="{C3906836-B6C0-4FA5-83A4-89F2B1322E7F}" type="presParOf" srcId="{7211A8CE-D1ED-4406-971A-9F136AC9CC91}" destId="{8426DE7C-9BA1-4ED4-AAE2-CC17D88B53CE}" srcOrd="11" destOrd="0" presId="urn:microsoft.com/office/officeart/2005/8/layout/default"/>
    <dgm:cxn modelId="{F8EBF40D-DE3C-4BC9-B24F-33D0B74DFBB9}" type="presParOf" srcId="{7211A8CE-D1ED-4406-971A-9F136AC9CC91}" destId="{3F9A2FF3-98F6-4039-BF73-17B73071F746}" srcOrd="12" destOrd="0" presId="urn:microsoft.com/office/officeart/2005/8/layout/defaul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CB77490-6EA0-4084-B733-BC47CCA4C9E0}"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CB86FC75-0917-49FD-B4B4-7E01D8280802}">
      <dgm:prSet/>
      <dgm:spPr/>
      <dgm:t>
        <a:bodyPr/>
        <a:lstStyle/>
        <a:p>
          <a:pPr rtl="0"/>
          <a:r>
            <a:rPr lang="en-US" b="0" dirty="0" smtClean="0">
              <a:solidFill>
                <a:schemeClr val="tx1"/>
              </a:solidFill>
            </a:rPr>
            <a:t>Consumer products</a:t>
          </a:r>
          <a:endParaRPr lang="en-US" b="0" dirty="0">
            <a:solidFill>
              <a:schemeClr val="tx1"/>
            </a:solidFill>
          </a:endParaRPr>
        </a:p>
      </dgm:t>
    </dgm:pt>
    <dgm:pt modelId="{F10B7D13-38C6-404F-A68C-38404786EB8D}" type="parTrans" cxnId="{403292D9-46D4-48FC-A804-C2BA56A094BB}">
      <dgm:prSet/>
      <dgm:spPr/>
      <dgm:t>
        <a:bodyPr/>
        <a:lstStyle/>
        <a:p>
          <a:endParaRPr lang="en-US">
            <a:solidFill>
              <a:schemeClr val="tx1"/>
            </a:solidFill>
          </a:endParaRPr>
        </a:p>
      </dgm:t>
    </dgm:pt>
    <dgm:pt modelId="{887CCDF1-F3E8-4859-99F7-0BD8585B5740}" type="sibTrans" cxnId="{403292D9-46D4-48FC-A804-C2BA56A094BB}">
      <dgm:prSet/>
      <dgm:spPr/>
      <dgm:t>
        <a:bodyPr/>
        <a:lstStyle/>
        <a:p>
          <a:endParaRPr lang="en-US">
            <a:solidFill>
              <a:schemeClr val="tx1"/>
            </a:solidFill>
          </a:endParaRPr>
        </a:p>
      </dgm:t>
    </dgm:pt>
    <dgm:pt modelId="{4F2B8F93-4FE0-4798-88B0-3333A8D807FB}">
      <dgm:prSet/>
      <dgm:spPr/>
      <dgm:t>
        <a:bodyPr/>
        <a:lstStyle/>
        <a:p>
          <a:pPr rtl="0"/>
          <a:r>
            <a:rPr lang="en-US" b="0" dirty="0" smtClean="0">
              <a:solidFill>
                <a:schemeClr val="tx1"/>
              </a:solidFill>
            </a:rPr>
            <a:t>Industrial products</a:t>
          </a:r>
          <a:endParaRPr lang="en-US" dirty="0">
            <a:solidFill>
              <a:schemeClr val="tx1"/>
            </a:solidFill>
          </a:endParaRPr>
        </a:p>
      </dgm:t>
    </dgm:pt>
    <dgm:pt modelId="{D463C68D-CF09-4B65-8DE0-AF417932DE82}" type="parTrans" cxnId="{018A266E-E9DC-451B-B430-38D64C382842}">
      <dgm:prSet/>
      <dgm:spPr/>
      <dgm:t>
        <a:bodyPr/>
        <a:lstStyle/>
        <a:p>
          <a:endParaRPr lang="en-US">
            <a:solidFill>
              <a:schemeClr val="tx1"/>
            </a:solidFill>
          </a:endParaRPr>
        </a:p>
      </dgm:t>
    </dgm:pt>
    <dgm:pt modelId="{0C21049B-B60B-461D-B5A1-E43AAFC5C143}" type="sibTrans" cxnId="{018A266E-E9DC-451B-B430-38D64C382842}">
      <dgm:prSet/>
      <dgm:spPr/>
      <dgm:t>
        <a:bodyPr/>
        <a:lstStyle/>
        <a:p>
          <a:endParaRPr lang="en-US">
            <a:solidFill>
              <a:schemeClr val="tx1"/>
            </a:solidFill>
          </a:endParaRPr>
        </a:p>
      </dgm:t>
    </dgm:pt>
    <dgm:pt modelId="{BACA2342-33CB-4114-9EBE-393BA601503A}" type="pres">
      <dgm:prSet presAssocID="{DCB77490-6EA0-4084-B733-BC47CCA4C9E0}" presName="Name0" presStyleCnt="0">
        <dgm:presLayoutVars>
          <dgm:dir/>
          <dgm:animLvl val="lvl"/>
          <dgm:resizeHandles val="exact"/>
        </dgm:presLayoutVars>
      </dgm:prSet>
      <dgm:spPr/>
      <dgm:t>
        <a:bodyPr/>
        <a:lstStyle/>
        <a:p>
          <a:endParaRPr lang="en-US"/>
        </a:p>
      </dgm:t>
    </dgm:pt>
    <dgm:pt modelId="{B2A19134-EF2A-4CE8-BB3F-7E3746D926AC}" type="pres">
      <dgm:prSet presAssocID="{CB86FC75-0917-49FD-B4B4-7E01D8280802}" presName="linNode" presStyleCnt="0"/>
      <dgm:spPr/>
    </dgm:pt>
    <dgm:pt modelId="{A988610D-E6F0-44CD-BA44-510A327D1277}" type="pres">
      <dgm:prSet presAssocID="{CB86FC75-0917-49FD-B4B4-7E01D8280802}" presName="parentText" presStyleLbl="node1" presStyleIdx="0" presStyleCnt="2" custScaleX="277778">
        <dgm:presLayoutVars>
          <dgm:chMax val="1"/>
          <dgm:bulletEnabled val="1"/>
        </dgm:presLayoutVars>
      </dgm:prSet>
      <dgm:spPr/>
      <dgm:t>
        <a:bodyPr/>
        <a:lstStyle/>
        <a:p>
          <a:endParaRPr lang="en-US"/>
        </a:p>
      </dgm:t>
    </dgm:pt>
    <dgm:pt modelId="{77BE215B-D69D-4BB1-B85E-153930C1F82E}" type="pres">
      <dgm:prSet presAssocID="{887CCDF1-F3E8-4859-99F7-0BD8585B5740}" presName="sp" presStyleCnt="0"/>
      <dgm:spPr/>
    </dgm:pt>
    <dgm:pt modelId="{8581CEEE-5924-4C2F-859A-6A36BD243622}" type="pres">
      <dgm:prSet presAssocID="{4F2B8F93-4FE0-4798-88B0-3333A8D807FB}" presName="linNode" presStyleCnt="0"/>
      <dgm:spPr/>
    </dgm:pt>
    <dgm:pt modelId="{DBEB94D2-B4C6-4D99-B28D-BB748F79D2A9}" type="pres">
      <dgm:prSet presAssocID="{4F2B8F93-4FE0-4798-88B0-3333A8D807FB}" presName="parentText" presStyleLbl="node1" presStyleIdx="1" presStyleCnt="2" custScaleX="277778">
        <dgm:presLayoutVars>
          <dgm:chMax val="1"/>
          <dgm:bulletEnabled val="1"/>
        </dgm:presLayoutVars>
      </dgm:prSet>
      <dgm:spPr/>
      <dgm:t>
        <a:bodyPr/>
        <a:lstStyle/>
        <a:p>
          <a:endParaRPr lang="en-US"/>
        </a:p>
      </dgm:t>
    </dgm:pt>
  </dgm:ptLst>
  <dgm:cxnLst>
    <dgm:cxn modelId="{403292D9-46D4-48FC-A804-C2BA56A094BB}" srcId="{DCB77490-6EA0-4084-B733-BC47CCA4C9E0}" destId="{CB86FC75-0917-49FD-B4B4-7E01D8280802}" srcOrd="0" destOrd="0" parTransId="{F10B7D13-38C6-404F-A68C-38404786EB8D}" sibTransId="{887CCDF1-F3E8-4859-99F7-0BD8585B5740}"/>
    <dgm:cxn modelId="{1E76B9B2-19D7-424F-93B8-F756F2E0354E}" type="presOf" srcId="{4F2B8F93-4FE0-4798-88B0-3333A8D807FB}" destId="{DBEB94D2-B4C6-4D99-B28D-BB748F79D2A9}" srcOrd="0" destOrd="0" presId="urn:microsoft.com/office/officeart/2005/8/layout/vList5"/>
    <dgm:cxn modelId="{0097DB9E-5EFD-4E60-ADE7-9ED4FB0CBD2D}" type="presOf" srcId="{CB86FC75-0917-49FD-B4B4-7E01D8280802}" destId="{A988610D-E6F0-44CD-BA44-510A327D1277}" srcOrd="0" destOrd="0" presId="urn:microsoft.com/office/officeart/2005/8/layout/vList5"/>
    <dgm:cxn modelId="{1C63A25C-2845-4C48-A7B8-47624FAED1D3}" type="presOf" srcId="{DCB77490-6EA0-4084-B733-BC47CCA4C9E0}" destId="{BACA2342-33CB-4114-9EBE-393BA601503A}" srcOrd="0" destOrd="0" presId="urn:microsoft.com/office/officeart/2005/8/layout/vList5"/>
    <dgm:cxn modelId="{018A266E-E9DC-451B-B430-38D64C382842}" srcId="{DCB77490-6EA0-4084-B733-BC47CCA4C9E0}" destId="{4F2B8F93-4FE0-4798-88B0-3333A8D807FB}" srcOrd="1" destOrd="0" parTransId="{D463C68D-CF09-4B65-8DE0-AF417932DE82}" sibTransId="{0C21049B-B60B-461D-B5A1-E43AAFC5C143}"/>
    <dgm:cxn modelId="{39920ED2-E646-4EF5-8B4F-BDF36234A23F}" type="presParOf" srcId="{BACA2342-33CB-4114-9EBE-393BA601503A}" destId="{B2A19134-EF2A-4CE8-BB3F-7E3746D926AC}" srcOrd="0" destOrd="0" presId="urn:microsoft.com/office/officeart/2005/8/layout/vList5"/>
    <dgm:cxn modelId="{CA37B58E-85A7-45A8-87FB-6B89429CCA0C}" type="presParOf" srcId="{B2A19134-EF2A-4CE8-BB3F-7E3746D926AC}" destId="{A988610D-E6F0-44CD-BA44-510A327D1277}" srcOrd="0" destOrd="0" presId="urn:microsoft.com/office/officeart/2005/8/layout/vList5"/>
    <dgm:cxn modelId="{561FD9E1-164E-4639-9329-38F0F5D4DD81}" type="presParOf" srcId="{BACA2342-33CB-4114-9EBE-393BA601503A}" destId="{77BE215B-D69D-4BB1-B85E-153930C1F82E}" srcOrd="1" destOrd="0" presId="urn:microsoft.com/office/officeart/2005/8/layout/vList5"/>
    <dgm:cxn modelId="{D9C242D8-4B7F-45CA-A047-9E8EC4613A9E}" type="presParOf" srcId="{BACA2342-33CB-4114-9EBE-393BA601503A}" destId="{8581CEEE-5924-4C2F-859A-6A36BD243622}" srcOrd="2" destOrd="0" presId="urn:microsoft.com/office/officeart/2005/8/layout/vList5"/>
    <dgm:cxn modelId="{F46420AA-7C15-4C92-976E-1A2DEC4CBCC6}" type="presParOf" srcId="{8581CEEE-5924-4C2F-859A-6A36BD243622}" destId="{DBEB94D2-B4C6-4D99-B28D-BB748F79D2A9}" srcOrd="0"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09B3B0B-3AAC-4C7C-B985-64A381224091}">
      <dsp:nvSpPr>
        <dsp:cNvPr id="0" name=""/>
        <dsp:cNvSpPr/>
      </dsp:nvSpPr>
      <dsp:spPr>
        <a:xfrm>
          <a:off x="0" y="4169"/>
          <a:ext cx="6477000" cy="57798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smtClean="0"/>
            <a:t>Product differentiation</a:t>
          </a:r>
          <a:endParaRPr lang="en-US" sz="2400" b="1" kern="1200" dirty="0"/>
        </a:p>
      </dsp:txBody>
      <dsp:txXfrm>
        <a:off x="0" y="4169"/>
        <a:ext cx="6477000" cy="577980"/>
      </dsp:txXfrm>
    </dsp:sp>
    <dsp:sp modelId="{BBEB0502-F629-4C7C-ACAB-7F90991F077A}">
      <dsp:nvSpPr>
        <dsp:cNvPr id="0" name=""/>
        <dsp:cNvSpPr/>
      </dsp:nvSpPr>
      <dsp:spPr>
        <a:xfrm>
          <a:off x="0" y="619589"/>
          <a:ext cx="6477000" cy="57798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smtClean="0"/>
            <a:t>Service differentiation</a:t>
          </a:r>
        </a:p>
      </dsp:txBody>
      <dsp:txXfrm>
        <a:off x="0" y="619589"/>
        <a:ext cx="6477000" cy="577980"/>
      </dsp:txXfrm>
    </dsp:sp>
    <dsp:sp modelId="{ADA97DE5-2C1D-4311-8F11-7109D8166721}">
      <dsp:nvSpPr>
        <dsp:cNvPr id="0" name=""/>
        <dsp:cNvSpPr/>
      </dsp:nvSpPr>
      <dsp:spPr>
        <a:xfrm>
          <a:off x="0" y="1235009"/>
          <a:ext cx="6477000" cy="57798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smtClean="0"/>
            <a:t>Channel differentiation</a:t>
          </a:r>
        </a:p>
      </dsp:txBody>
      <dsp:txXfrm>
        <a:off x="0" y="1235009"/>
        <a:ext cx="6477000" cy="577980"/>
      </dsp:txXfrm>
    </dsp:sp>
    <dsp:sp modelId="{1190BF91-F168-4ECA-8CF5-AE00F414FA0A}">
      <dsp:nvSpPr>
        <dsp:cNvPr id="0" name=""/>
        <dsp:cNvSpPr/>
      </dsp:nvSpPr>
      <dsp:spPr>
        <a:xfrm>
          <a:off x="0" y="1850429"/>
          <a:ext cx="6477000" cy="57798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smtClean="0"/>
            <a:t>People differentiation</a:t>
          </a:r>
        </a:p>
      </dsp:txBody>
      <dsp:txXfrm>
        <a:off x="0" y="1850429"/>
        <a:ext cx="6477000" cy="577980"/>
      </dsp:txXfrm>
    </dsp:sp>
    <dsp:sp modelId="{F73B8C1A-FEFF-4691-B3E8-2B81CE7C3447}">
      <dsp:nvSpPr>
        <dsp:cNvPr id="0" name=""/>
        <dsp:cNvSpPr/>
      </dsp:nvSpPr>
      <dsp:spPr>
        <a:xfrm>
          <a:off x="0" y="2465849"/>
          <a:ext cx="6477000" cy="57798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smtClean="0"/>
            <a:t>Image differentiation</a:t>
          </a:r>
        </a:p>
      </dsp:txBody>
      <dsp:txXfrm>
        <a:off x="0" y="2465849"/>
        <a:ext cx="6477000" cy="57798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E7D0CD7-CFB7-4172-A2A1-5A160268B1FA}">
      <dsp:nvSpPr>
        <dsp:cNvPr id="0" name=""/>
        <dsp:cNvSpPr/>
      </dsp:nvSpPr>
      <dsp:spPr>
        <a:xfrm>
          <a:off x="977979" y="49"/>
          <a:ext cx="2031950" cy="121917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b="1" kern="1200" dirty="0" smtClean="0"/>
            <a:t>Important</a:t>
          </a:r>
          <a:endParaRPr lang="en-US" sz="2300" b="1" kern="1200" dirty="0"/>
        </a:p>
      </dsp:txBody>
      <dsp:txXfrm>
        <a:off x="977979" y="49"/>
        <a:ext cx="2031950" cy="1219170"/>
      </dsp:txXfrm>
    </dsp:sp>
    <dsp:sp modelId="{97B40C9B-A8E7-4B04-A7BD-5B691C66B920}">
      <dsp:nvSpPr>
        <dsp:cNvPr id="0" name=""/>
        <dsp:cNvSpPr/>
      </dsp:nvSpPr>
      <dsp:spPr>
        <a:xfrm>
          <a:off x="3213124" y="49"/>
          <a:ext cx="2031950" cy="121917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b="1" kern="1200" dirty="0" smtClean="0"/>
            <a:t>Distinctive</a:t>
          </a:r>
        </a:p>
      </dsp:txBody>
      <dsp:txXfrm>
        <a:off x="3213124" y="49"/>
        <a:ext cx="2031950" cy="1219170"/>
      </dsp:txXfrm>
    </dsp:sp>
    <dsp:sp modelId="{67991F57-0F86-4B32-9B4A-97AA31E3FCDB}">
      <dsp:nvSpPr>
        <dsp:cNvPr id="0" name=""/>
        <dsp:cNvSpPr/>
      </dsp:nvSpPr>
      <dsp:spPr>
        <a:xfrm>
          <a:off x="5448270" y="49"/>
          <a:ext cx="2031950" cy="1219170"/>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b="1" kern="1200" dirty="0" smtClean="0"/>
            <a:t>Superior</a:t>
          </a:r>
        </a:p>
      </dsp:txBody>
      <dsp:txXfrm>
        <a:off x="5448270" y="49"/>
        <a:ext cx="2031950" cy="1219170"/>
      </dsp:txXfrm>
    </dsp:sp>
    <dsp:sp modelId="{14ECCE97-BD48-4C0D-849A-89923912F925}">
      <dsp:nvSpPr>
        <dsp:cNvPr id="0" name=""/>
        <dsp:cNvSpPr/>
      </dsp:nvSpPr>
      <dsp:spPr>
        <a:xfrm>
          <a:off x="977979" y="1422414"/>
          <a:ext cx="2031950" cy="1219170"/>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b="1" kern="1200" dirty="0" smtClean="0"/>
            <a:t>Communicable</a:t>
          </a:r>
        </a:p>
      </dsp:txBody>
      <dsp:txXfrm>
        <a:off x="977979" y="1422414"/>
        <a:ext cx="2031950" cy="1219170"/>
      </dsp:txXfrm>
    </dsp:sp>
    <dsp:sp modelId="{7E53F324-0C85-4EFE-B3EE-1F5D92639F81}">
      <dsp:nvSpPr>
        <dsp:cNvPr id="0" name=""/>
        <dsp:cNvSpPr/>
      </dsp:nvSpPr>
      <dsp:spPr>
        <a:xfrm>
          <a:off x="3213124" y="1422414"/>
          <a:ext cx="2031950" cy="121917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b="1" kern="1200" dirty="0" smtClean="0"/>
            <a:t>Preemptive</a:t>
          </a:r>
        </a:p>
      </dsp:txBody>
      <dsp:txXfrm>
        <a:off x="3213124" y="1422414"/>
        <a:ext cx="2031950" cy="1219170"/>
      </dsp:txXfrm>
    </dsp:sp>
    <dsp:sp modelId="{A6A3AE67-AF19-4A90-B95B-E7E8E4949BEF}">
      <dsp:nvSpPr>
        <dsp:cNvPr id="0" name=""/>
        <dsp:cNvSpPr/>
      </dsp:nvSpPr>
      <dsp:spPr>
        <a:xfrm>
          <a:off x="5448270" y="1422414"/>
          <a:ext cx="2031950" cy="121917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b="1" kern="1200" dirty="0" smtClean="0"/>
            <a:t>Affordable</a:t>
          </a:r>
        </a:p>
      </dsp:txBody>
      <dsp:txXfrm>
        <a:off x="5448270" y="1422414"/>
        <a:ext cx="2031950" cy="1219170"/>
      </dsp:txXfrm>
    </dsp:sp>
    <dsp:sp modelId="{3F9A2FF3-98F6-4039-BF73-17B73071F746}">
      <dsp:nvSpPr>
        <dsp:cNvPr id="0" name=""/>
        <dsp:cNvSpPr/>
      </dsp:nvSpPr>
      <dsp:spPr>
        <a:xfrm>
          <a:off x="3213124" y="2844780"/>
          <a:ext cx="2031950" cy="121917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b="1" kern="1200" dirty="0" smtClean="0"/>
            <a:t>Profitable</a:t>
          </a:r>
        </a:p>
      </dsp:txBody>
      <dsp:txXfrm>
        <a:off x="3213124" y="2844780"/>
        <a:ext cx="2031950" cy="121917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988610D-E6F0-44CD-BA44-510A327D1277}">
      <dsp:nvSpPr>
        <dsp:cNvPr id="0" name=""/>
        <dsp:cNvSpPr/>
      </dsp:nvSpPr>
      <dsp:spPr>
        <a:xfrm>
          <a:off x="2974" y="40"/>
          <a:ext cx="6090051" cy="1635472"/>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lvl="0" algn="ctr" defTabSz="2400300" rtl="0">
            <a:lnSpc>
              <a:spcPct val="90000"/>
            </a:lnSpc>
            <a:spcBef>
              <a:spcPct val="0"/>
            </a:spcBef>
            <a:spcAft>
              <a:spcPct val="35000"/>
            </a:spcAft>
          </a:pPr>
          <a:r>
            <a:rPr lang="en-US" sz="5400" b="0" kern="1200" dirty="0" smtClean="0">
              <a:solidFill>
                <a:schemeClr val="tx1"/>
              </a:solidFill>
            </a:rPr>
            <a:t>Consumer products</a:t>
          </a:r>
          <a:endParaRPr lang="en-US" sz="5400" b="0" kern="1200" dirty="0">
            <a:solidFill>
              <a:schemeClr val="tx1"/>
            </a:solidFill>
          </a:endParaRPr>
        </a:p>
      </dsp:txBody>
      <dsp:txXfrm>
        <a:off x="2974" y="40"/>
        <a:ext cx="6090051" cy="1635472"/>
      </dsp:txXfrm>
    </dsp:sp>
    <dsp:sp modelId="{DBEB94D2-B4C6-4D99-B28D-BB748F79D2A9}">
      <dsp:nvSpPr>
        <dsp:cNvPr id="0" name=""/>
        <dsp:cNvSpPr/>
      </dsp:nvSpPr>
      <dsp:spPr>
        <a:xfrm>
          <a:off x="2974" y="1717286"/>
          <a:ext cx="6090051" cy="1635472"/>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lvl="0" algn="ctr" defTabSz="2400300" rtl="0">
            <a:lnSpc>
              <a:spcPct val="90000"/>
            </a:lnSpc>
            <a:spcBef>
              <a:spcPct val="0"/>
            </a:spcBef>
            <a:spcAft>
              <a:spcPct val="35000"/>
            </a:spcAft>
          </a:pPr>
          <a:r>
            <a:rPr lang="en-US" sz="5400" b="0" kern="1200" dirty="0" smtClean="0">
              <a:solidFill>
                <a:schemeClr val="tx1"/>
              </a:solidFill>
            </a:rPr>
            <a:t>Industrial products</a:t>
          </a:r>
          <a:endParaRPr lang="en-US" sz="5400" kern="1200" dirty="0">
            <a:solidFill>
              <a:schemeClr val="tx1"/>
            </a:solidFill>
          </a:endParaRPr>
        </a:p>
      </dsp:txBody>
      <dsp:txXfrm>
        <a:off x="2974" y="1717286"/>
        <a:ext cx="6090051" cy="163547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6925B5-3B03-4212-9EB3-79A9FC06B6B9}" type="datetimeFigureOut">
              <a:rPr lang="en-US" smtClean="0"/>
              <a:pPr/>
              <a:t>3/25/2012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19533D-9EB6-4E73-8238-1235A887151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a:lstStyle/>
          <a:p>
            <a:r>
              <a:rPr lang="en-US" b="1" smtClean="0"/>
              <a:t>Note to Instructor</a:t>
            </a:r>
          </a:p>
          <a:p>
            <a:r>
              <a:rPr lang="en-US" smtClean="0"/>
              <a:t>Tide is positioned as a powerful, all-purpose family detergent; Ivory is positioned as the gentle detergent for fine washables and baby clothes. </a:t>
            </a:r>
          </a:p>
          <a:p>
            <a:r>
              <a:rPr lang="en-US" smtClean="0"/>
              <a:t>At Subway restaurants, you “Eat Fresh;” at Olive Garden, “When You’re Here, You’re Family;” and at Applebee’s you’re “Eatin’ Good in the Neighborhood.” </a:t>
            </a:r>
          </a:p>
          <a:p>
            <a:r>
              <a:rPr lang="en-US" smtClean="0"/>
              <a:t>In the automobile market, the Nissan Versa and Honda Fit are positioned on economy, Mercedes and Cadillac on luxury, and Porsche and BMW on performance. Volvo positions powerfully on safety. And Toyota positions its fuel efficient, hybrid Prius as a high-tech solution to the energy shortage. “How far will you go to save the planet?” it asks.</a:t>
            </a:r>
          </a:p>
          <a:p>
            <a:endParaRPr lang="en-US" smtClean="0"/>
          </a:p>
        </p:txBody>
      </p:sp>
      <p:sp>
        <p:nvSpPr>
          <p:cNvPr id="66564" name="Slide Number Placeholder 3"/>
          <p:cNvSpPr>
            <a:spLocks noGrp="1"/>
          </p:cNvSpPr>
          <p:nvPr>
            <p:ph type="sldNum" sz="quarter" idx="5"/>
          </p:nvPr>
        </p:nvSpPr>
        <p:spPr bwMode="auto">
          <a:noFill/>
          <a:ln>
            <a:miter lim="800000"/>
            <a:headEnd/>
            <a:tailEnd/>
          </a:ln>
        </p:spPr>
        <p:txBody>
          <a:bodyPr/>
          <a:lstStyle/>
          <a:p>
            <a:fld id="{B6E6E0CF-5509-4538-B124-AC79800E7893}" type="slidenum">
              <a:rPr lang="en-US"/>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a:lstStyle/>
          <a:p>
            <a:r>
              <a:rPr lang="en-US" b="1" smtClean="0"/>
              <a:t>Note to Instructor</a:t>
            </a:r>
          </a:p>
          <a:p>
            <a:r>
              <a:rPr lang="en-US" smtClean="0"/>
              <a:t>Tide is positioned as a powerful, all-purpose family detergent; Ivory is positioned as the gentle detergent for fine washables and baby clothes. </a:t>
            </a:r>
          </a:p>
          <a:p>
            <a:r>
              <a:rPr lang="en-US" smtClean="0"/>
              <a:t>At Subway restaurants, you “Eat Fresh;” at Olive Garden, “When You’re Here, You’re Family;” and at Applebee’s you’re “Eatin’ Good in the Neighborhood.” </a:t>
            </a:r>
          </a:p>
          <a:p>
            <a:r>
              <a:rPr lang="en-US" smtClean="0"/>
              <a:t>In the automobile market, the Nissan Versa and Honda Fit are positioned on economy, Mercedes and Cadillac on luxury, and Porsche and BMW on performance. Volvo positions powerfully on safety. And Toyota positions its fuel efficient, hybrid Prius as a high-tech solution to the energy shortage. “How far will you go to save the planet?” it asks.</a:t>
            </a:r>
          </a:p>
          <a:p>
            <a:endParaRPr lang="en-US" smtClean="0"/>
          </a:p>
        </p:txBody>
      </p:sp>
      <p:sp>
        <p:nvSpPr>
          <p:cNvPr id="66564" name="Slide Number Placeholder 3"/>
          <p:cNvSpPr>
            <a:spLocks noGrp="1"/>
          </p:cNvSpPr>
          <p:nvPr>
            <p:ph type="sldNum" sz="quarter" idx="5"/>
          </p:nvPr>
        </p:nvSpPr>
        <p:spPr bwMode="auto">
          <a:noFill/>
          <a:ln>
            <a:miter lim="800000"/>
            <a:headEnd/>
            <a:tailEnd/>
          </a:ln>
        </p:spPr>
        <p:txBody>
          <a:bodyPr/>
          <a:lstStyle/>
          <a:p>
            <a:fld id="{B6E6E0CF-5509-4538-B124-AC79800E7893}" type="slidenum">
              <a:rPr lang="en-US"/>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a:lstStyle/>
          <a:p>
            <a:r>
              <a:rPr lang="en-US" b="1" smtClean="0"/>
              <a:t>Note to Instructor</a:t>
            </a:r>
          </a:p>
          <a:p>
            <a:r>
              <a:rPr lang="en-US" smtClean="0"/>
              <a:t>Tide is positioned as a powerful, all-purpose family detergent; Ivory is positioned as the gentle detergent for fine washables and baby clothes. </a:t>
            </a:r>
          </a:p>
          <a:p>
            <a:r>
              <a:rPr lang="en-US" smtClean="0"/>
              <a:t>At Subway restaurants, you “Eat Fresh;” at Olive Garden, “When You’re Here, You’re Family;” and at Applebee’s you’re “Eatin’ Good in the Neighborhood.” </a:t>
            </a:r>
          </a:p>
          <a:p>
            <a:r>
              <a:rPr lang="en-US" smtClean="0"/>
              <a:t>In the automobile market, the Nissan Versa and Honda Fit are positioned on economy, Mercedes and Cadillac on luxury, and Porsche and BMW on performance. Volvo positions powerfully on safety. And Toyota positions its fuel efficient, hybrid Prius as a high-tech solution to the energy shortage. “How far will you go to save the planet?” it asks.</a:t>
            </a:r>
          </a:p>
          <a:p>
            <a:endParaRPr lang="en-US" smtClean="0"/>
          </a:p>
        </p:txBody>
      </p:sp>
      <p:sp>
        <p:nvSpPr>
          <p:cNvPr id="66564" name="Slide Number Placeholder 3"/>
          <p:cNvSpPr>
            <a:spLocks noGrp="1"/>
          </p:cNvSpPr>
          <p:nvPr>
            <p:ph type="sldNum" sz="quarter" idx="5"/>
          </p:nvPr>
        </p:nvSpPr>
        <p:spPr bwMode="auto">
          <a:noFill/>
          <a:ln>
            <a:miter lim="800000"/>
            <a:headEnd/>
            <a:tailEnd/>
          </a:ln>
        </p:spPr>
        <p:txBody>
          <a:bodyPr/>
          <a:lstStyle/>
          <a:p>
            <a:fld id="{B6E6E0CF-5509-4538-B124-AC79800E7893}" type="slidenum">
              <a:rPr lang="en-US"/>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a:lstStyle/>
          <a:p>
            <a:r>
              <a:rPr lang="en-US" b="1" smtClean="0"/>
              <a:t>Note to Instructor</a:t>
            </a:r>
          </a:p>
          <a:p>
            <a:r>
              <a:rPr lang="en-US" smtClean="0"/>
              <a:t>Tide is positioned as a powerful, all-purpose family detergent; Ivory is positioned as the gentle detergent for fine washables and baby clothes. </a:t>
            </a:r>
          </a:p>
          <a:p>
            <a:r>
              <a:rPr lang="en-US" smtClean="0"/>
              <a:t>At Subway restaurants, you “Eat Fresh;” at Olive Garden, “When You’re Here, You’re Family;” and at Applebee’s you’re “Eatin’ Good in the Neighborhood.” </a:t>
            </a:r>
          </a:p>
          <a:p>
            <a:r>
              <a:rPr lang="en-US" smtClean="0"/>
              <a:t>In the automobile market, the Nissan Versa and Honda Fit are positioned on economy, Mercedes and Cadillac on luxury, and Porsche and BMW on performance. Volvo positions powerfully on safety. And Toyota positions its fuel efficient, hybrid Prius as a high-tech solution to the energy shortage. “How far will you go to save the planet?” it asks.</a:t>
            </a:r>
          </a:p>
          <a:p>
            <a:endParaRPr lang="en-US" smtClean="0"/>
          </a:p>
        </p:txBody>
      </p:sp>
      <p:sp>
        <p:nvSpPr>
          <p:cNvPr id="66564" name="Slide Number Placeholder 3"/>
          <p:cNvSpPr>
            <a:spLocks noGrp="1"/>
          </p:cNvSpPr>
          <p:nvPr>
            <p:ph type="sldNum" sz="quarter" idx="5"/>
          </p:nvPr>
        </p:nvSpPr>
        <p:spPr bwMode="auto">
          <a:noFill/>
          <a:ln>
            <a:miter lim="800000"/>
            <a:headEnd/>
            <a:tailEnd/>
          </a:ln>
        </p:spPr>
        <p:txBody>
          <a:bodyPr/>
          <a:lstStyle/>
          <a:p>
            <a:fld id="{B6E6E0CF-5509-4538-B124-AC79800E7893}" type="slidenum">
              <a:rPr lang="en-US"/>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a:lstStyle/>
          <a:p>
            <a:r>
              <a:rPr lang="en-US" b="1" smtClean="0"/>
              <a:t>Note to Instructor</a:t>
            </a:r>
          </a:p>
          <a:p>
            <a:r>
              <a:rPr lang="en-US" smtClean="0"/>
              <a:t>Tide is positioned as a powerful, all-purpose family detergent; Ivory is positioned as the gentle detergent for fine washables and baby clothes. </a:t>
            </a:r>
          </a:p>
          <a:p>
            <a:r>
              <a:rPr lang="en-US" smtClean="0"/>
              <a:t>At Subway restaurants, you “Eat Fresh;” at Olive Garden, “When You’re Here, You’re Family;” and at Applebee’s you’re “Eatin’ Good in the Neighborhood.” </a:t>
            </a:r>
          </a:p>
          <a:p>
            <a:r>
              <a:rPr lang="en-US" smtClean="0"/>
              <a:t>In the automobile market, the Nissan Versa and Honda Fit are positioned on economy, Mercedes and Cadillac on luxury, and Porsche and BMW on performance. Volvo positions powerfully on safety. And Toyota positions its fuel efficient, hybrid Prius as a high-tech solution to the energy shortage. “How far will you go to save the planet?” it asks.</a:t>
            </a:r>
          </a:p>
          <a:p>
            <a:endParaRPr lang="en-US" smtClean="0"/>
          </a:p>
        </p:txBody>
      </p:sp>
      <p:sp>
        <p:nvSpPr>
          <p:cNvPr id="66564" name="Slide Number Placeholder 3"/>
          <p:cNvSpPr>
            <a:spLocks noGrp="1"/>
          </p:cNvSpPr>
          <p:nvPr>
            <p:ph type="sldNum" sz="quarter" idx="5"/>
          </p:nvPr>
        </p:nvSpPr>
        <p:spPr bwMode="auto">
          <a:noFill/>
          <a:ln>
            <a:miter lim="800000"/>
            <a:headEnd/>
            <a:tailEnd/>
          </a:ln>
        </p:spPr>
        <p:txBody>
          <a:bodyPr/>
          <a:lstStyle/>
          <a:p>
            <a:fld id="{B6E6E0CF-5509-4538-B124-AC79800E7893}" type="slidenum">
              <a:rPr lang="en-US"/>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a:lstStyle/>
          <a:p>
            <a:r>
              <a:rPr lang="en-US" b="1" smtClean="0"/>
              <a:t>Note to Instructor</a:t>
            </a:r>
          </a:p>
          <a:p>
            <a:r>
              <a:rPr lang="en-US" smtClean="0"/>
              <a:t>Tide is positioned as a powerful, all-purpose family detergent; Ivory is positioned as the gentle detergent for fine washables and baby clothes. </a:t>
            </a:r>
          </a:p>
          <a:p>
            <a:r>
              <a:rPr lang="en-US" smtClean="0"/>
              <a:t>At Subway restaurants, you “Eat Fresh;” at Olive Garden, “When You’re Here, You’re Family;” and at Applebee’s you’re “Eatin’ Good in the Neighborhood.” </a:t>
            </a:r>
          </a:p>
          <a:p>
            <a:r>
              <a:rPr lang="en-US" smtClean="0"/>
              <a:t>In the automobile market, the Nissan Versa and Honda Fit are positioned on economy, Mercedes and Cadillac on luxury, and Porsche and BMW on performance. Volvo positions powerfully on safety. And Toyota positions its fuel efficient, hybrid Prius as a high-tech solution to the energy shortage. “How far will you go to save the planet?” it asks.</a:t>
            </a:r>
          </a:p>
          <a:p>
            <a:endParaRPr lang="en-US" smtClean="0"/>
          </a:p>
        </p:txBody>
      </p:sp>
      <p:sp>
        <p:nvSpPr>
          <p:cNvPr id="66564" name="Slide Number Placeholder 3"/>
          <p:cNvSpPr>
            <a:spLocks noGrp="1"/>
          </p:cNvSpPr>
          <p:nvPr>
            <p:ph type="sldNum" sz="quarter" idx="5"/>
          </p:nvPr>
        </p:nvSpPr>
        <p:spPr bwMode="auto">
          <a:noFill/>
          <a:ln>
            <a:miter lim="800000"/>
            <a:headEnd/>
            <a:tailEnd/>
          </a:ln>
        </p:spPr>
        <p:txBody>
          <a:bodyPr/>
          <a:lstStyle/>
          <a:p>
            <a:fld id="{B6E6E0CF-5509-4538-B124-AC79800E7893}" type="slidenum">
              <a:rPr lang="en-US"/>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p:spPr>
      </p:sp>
      <p:sp>
        <p:nvSpPr>
          <p:cNvPr id="82947" name="Notes Placeholder 2"/>
          <p:cNvSpPr>
            <a:spLocks noGrp="1"/>
          </p:cNvSpPr>
          <p:nvPr>
            <p:ph type="body" idx="1"/>
          </p:nvPr>
        </p:nvSpPr>
        <p:spPr bwMode="auto">
          <a:noFill/>
        </p:spPr>
        <p:txBody>
          <a:bodyPr/>
          <a:lstStyle/>
          <a:p>
            <a:endParaRPr lang="en-US" smtClean="0"/>
          </a:p>
        </p:txBody>
      </p:sp>
      <p:sp>
        <p:nvSpPr>
          <p:cNvPr id="82948" name="Slide Number Placeholder 3"/>
          <p:cNvSpPr>
            <a:spLocks noGrp="1"/>
          </p:cNvSpPr>
          <p:nvPr>
            <p:ph type="sldNum" sz="quarter" idx="5"/>
          </p:nvPr>
        </p:nvSpPr>
        <p:spPr bwMode="auto">
          <a:noFill/>
          <a:ln>
            <a:miter lim="800000"/>
            <a:headEnd/>
            <a:tailEnd/>
          </a:ln>
        </p:spPr>
        <p:txBody>
          <a:bodyPr/>
          <a:lstStyle/>
          <a:p>
            <a:fld id="{7590341F-9A46-4481-8D8D-EFF46C40B550}" type="slidenum">
              <a:rPr lang="en-US"/>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a:lstStyle/>
          <a:p>
            <a:r>
              <a:rPr lang="en-US" b="1" smtClean="0"/>
              <a:t>Note to Instructor</a:t>
            </a:r>
          </a:p>
          <a:p>
            <a:r>
              <a:rPr lang="en-US" smtClean="0"/>
              <a:t>This Web link is a great example of a store that creates experiences is Jordan’s Furniture in the Boston. These furniture stores include an Imax theater, an amusement park quality motion ride, a trapeze school, and Mardi Gras parades. You can visit their stores through their Web sites.</a:t>
            </a:r>
          </a:p>
        </p:txBody>
      </p:sp>
      <p:sp>
        <p:nvSpPr>
          <p:cNvPr id="17412" name="Slide Number Placeholder 3"/>
          <p:cNvSpPr>
            <a:spLocks noGrp="1"/>
          </p:cNvSpPr>
          <p:nvPr>
            <p:ph type="sldNum" sz="quarter" idx="5"/>
          </p:nvPr>
        </p:nvSpPr>
        <p:spPr bwMode="auto">
          <a:noFill/>
          <a:ln>
            <a:miter lim="800000"/>
            <a:headEnd/>
            <a:tailEnd/>
          </a:ln>
        </p:spPr>
        <p:txBody>
          <a:bodyPr/>
          <a:lstStyle/>
          <a:p>
            <a:fld id="{C73FD761-82AE-4AD9-A4B6-E0DB9107D1E9}" type="slidenum">
              <a:rPr lang="en-US"/>
              <a:pPr/>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a:lstStyle/>
          <a:p>
            <a:r>
              <a:rPr lang="en-US" b="1" smtClean="0"/>
              <a:t>Note to Instructor</a:t>
            </a:r>
          </a:p>
          <a:p>
            <a:pPr>
              <a:spcBef>
                <a:spcPct val="0"/>
              </a:spcBef>
            </a:pPr>
            <a:r>
              <a:rPr lang="en-US" b="1" smtClean="0"/>
              <a:t>Core benefits</a:t>
            </a:r>
            <a:r>
              <a:rPr lang="en-US" smtClean="0"/>
              <a:t> represent what the buyer is really buying.</a:t>
            </a:r>
          </a:p>
          <a:p>
            <a:pPr>
              <a:spcBef>
                <a:spcPct val="0"/>
              </a:spcBef>
            </a:pPr>
            <a:endParaRPr lang="en-US" smtClean="0"/>
          </a:p>
          <a:p>
            <a:pPr>
              <a:spcBef>
                <a:spcPct val="0"/>
              </a:spcBef>
            </a:pPr>
            <a:r>
              <a:rPr lang="en-US" b="1" smtClean="0"/>
              <a:t>Actual product</a:t>
            </a:r>
            <a:r>
              <a:rPr lang="en-US" smtClean="0"/>
              <a:t> represents the design, brand name, and packaging that delivers the core benefit to the customer.</a:t>
            </a:r>
          </a:p>
          <a:p>
            <a:pPr>
              <a:spcBef>
                <a:spcPct val="0"/>
              </a:spcBef>
            </a:pPr>
            <a:endParaRPr lang="en-US" smtClean="0"/>
          </a:p>
          <a:p>
            <a:pPr>
              <a:spcBef>
                <a:spcPct val="0"/>
              </a:spcBef>
            </a:pPr>
            <a:r>
              <a:rPr lang="en-US" b="1" smtClean="0"/>
              <a:t>Augmented product</a:t>
            </a:r>
            <a:r>
              <a:rPr lang="en-US" smtClean="0"/>
              <a:t> represents additional services or benefits of the actual product.</a:t>
            </a:r>
          </a:p>
          <a:p>
            <a:pPr>
              <a:spcBef>
                <a:spcPct val="0"/>
              </a:spcBef>
            </a:pPr>
            <a:endParaRPr lang="en-US" smtClean="0"/>
          </a:p>
          <a:p>
            <a:pPr>
              <a:spcBef>
                <a:spcPct val="0"/>
              </a:spcBef>
            </a:pPr>
            <a:r>
              <a:rPr lang="en-US" smtClean="0"/>
              <a:t>It is a good idea for the students to bring in some products so the class can discuss the levels of product and services. Products including Gatorade, toothpaste, facial moisturizer or cosmetics work well in this discussion. You can often find augmented product features on the product’s Web sites including games, features and support.</a:t>
            </a:r>
          </a:p>
        </p:txBody>
      </p:sp>
      <p:sp>
        <p:nvSpPr>
          <p:cNvPr id="19460" name="Slide Number Placeholder 3"/>
          <p:cNvSpPr>
            <a:spLocks noGrp="1"/>
          </p:cNvSpPr>
          <p:nvPr>
            <p:ph type="sldNum" sz="quarter" idx="5"/>
          </p:nvPr>
        </p:nvSpPr>
        <p:spPr bwMode="auto">
          <a:noFill/>
          <a:ln>
            <a:miter lim="800000"/>
            <a:headEnd/>
            <a:tailEnd/>
          </a:ln>
        </p:spPr>
        <p:txBody>
          <a:bodyPr/>
          <a:lstStyle/>
          <a:p>
            <a:fld id="{3CBD5708-485E-44CB-8C3C-AA31ED96B893}" type="slidenum">
              <a:rPr lang="en-US"/>
              <a:pPr/>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4250AB3B-3566-4773-A191-644EC0382ACD}" type="slidenum">
              <a:rPr lang="en-US"/>
              <a:pPr/>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a:lstStyle/>
          <a:p>
            <a:endParaRPr lang="en-US" smtClean="0"/>
          </a:p>
        </p:txBody>
      </p:sp>
      <p:sp>
        <p:nvSpPr>
          <p:cNvPr id="23556" name="Slide Number Placeholder 3"/>
          <p:cNvSpPr>
            <a:spLocks noGrp="1"/>
          </p:cNvSpPr>
          <p:nvPr>
            <p:ph type="sldNum" sz="quarter" idx="5"/>
          </p:nvPr>
        </p:nvSpPr>
        <p:spPr bwMode="auto">
          <a:noFill/>
          <a:ln>
            <a:miter lim="800000"/>
            <a:headEnd/>
            <a:tailEnd/>
          </a:ln>
        </p:spPr>
        <p:txBody>
          <a:bodyPr/>
          <a:lstStyle/>
          <a:p>
            <a:fld id="{718168E2-FC34-4BB4-B58D-1026BE1AB22B}" type="slidenum">
              <a:rPr lang="en-US"/>
              <a:pPr/>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a:lstStyle/>
          <a:p>
            <a:endParaRPr lang="en-US" smtClean="0"/>
          </a:p>
        </p:txBody>
      </p:sp>
      <p:sp>
        <p:nvSpPr>
          <p:cNvPr id="25604" name="Slide Number Placeholder 3"/>
          <p:cNvSpPr>
            <a:spLocks noGrp="1"/>
          </p:cNvSpPr>
          <p:nvPr>
            <p:ph type="sldNum" sz="quarter" idx="5"/>
          </p:nvPr>
        </p:nvSpPr>
        <p:spPr bwMode="auto">
          <a:noFill/>
          <a:ln>
            <a:miter lim="800000"/>
            <a:headEnd/>
            <a:tailEnd/>
          </a:ln>
        </p:spPr>
        <p:txBody>
          <a:bodyPr/>
          <a:lstStyle/>
          <a:p>
            <a:fld id="{F702CA64-C5DE-46E6-92BC-DBD582E516A4}" type="slidenum">
              <a:rPr lang="en-US"/>
              <a:pPr/>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a:lstStyle/>
          <a:p>
            <a:endParaRPr lang="en-US" smtClean="0"/>
          </a:p>
        </p:txBody>
      </p:sp>
      <p:sp>
        <p:nvSpPr>
          <p:cNvPr id="27652" name="Slide Number Placeholder 3"/>
          <p:cNvSpPr>
            <a:spLocks noGrp="1"/>
          </p:cNvSpPr>
          <p:nvPr>
            <p:ph type="sldNum" sz="quarter" idx="5"/>
          </p:nvPr>
        </p:nvSpPr>
        <p:spPr bwMode="auto">
          <a:noFill/>
          <a:ln>
            <a:miter lim="800000"/>
            <a:headEnd/>
            <a:tailEnd/>
          </a:ln>
        </p:spPr>
        <p:txBody>
          <a:bodyPr/>
          <a:lstStyle/>
          <a:p>
            <a:fld id="{EB3D4C5A-1314-4541-A169-4F6450A5E325}" type="slidenum">
              <a:rPr lang="en-US"/>
              <a:pPr/>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a:lstStyle/>
          <a:p>
            <a:endParaRPr lang="en-US" smtClean="0"/>
          </a:p>
        </p:txBody>
      </p:sp>
      <p:sp>
        <p:nvSpPr>
          <p:cNvPr id="29700" name="Slide Number Placeholder 3"/>
          <p:cNvSpPr>
            <a:spLocks noGrp="1"/>
          </p:cNvSpPr>
          <p:nvPr>
            <p:ph type="sldNum" sz="quarter" idx="5"/>
          </p:nvPr>
        </p:nvSpPr>
        <p:spPr bwMode="auto">
          <a:noFill/>
          <a:ln>
            <a:miter lim="800000"/>
            <a:headEnd/>
            <a:tailEnd/>
          </a:ln>
        </p:spPr>
        <p:txBody>
          <a:bodyPr/>
          <a:lstStyle/>
          <a:p>
            <a:fld id="{749BD557-DCD7-4F8F-BC96-B966C6C38377}" type="slidenum">
              <a:rPr lang="en-US"/>
              <a:pPr/>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What is a product that could be convenience, shopping, and specialty?</a:t>
            </a:r>
            <a:endParaRPr lang="en-US" sz="800" i="1" smtClean="0"/>
          </a:p>
          <a:p>
            <a:r>
              <a:rPr lang="en-US" smtClean="0"/>
              <a:t>This is a bit of a puzzle. They might realize that a camera could fall into several categories depending on the buyer and the situation. Certainly, if you are on vacation and you forgot your camera, you would pick one up at a convenience store, pharmacy, or maybe the hotel store. If you were a professional photographer, a camera purchase could easily be specialty if you were buying a $5,000 camera.  Other examples might include mats for the floor of a automobile, tires, or a fan.</a:t>
            </a:r>
          </a:p>
        </p:txBody>
      </p:sp>
      <p:sp>
        <p:nvSpPr>
          <p:cNvPr id="31748" name="Slide Number Placeholder 3"/>
          <p:cNvSpPr>
            <a:spLocks noGrp="1"/>
          </p:cNvSpPr>
          <p:nvPr>
            <p:ph type="sldNum" sz="quarter" idx="5"/>
          </p:nvPr>
        </p:nvSpPr>
        <p:spPr bwMode="auto">
          <a:noFill/>
          <a:ln>
            <a:miter lim="800000"/>
            <a:headEnd/>
            <a:tailEnd/>
          </a:ln>
        </p:spPr>
        <p:txBody>
          <a:bodyPr/>
          <a:lstStyle/>
          <a:p>
            <a:fld id="{BE34B1D8-7D6E-4815-B177-062D8E979D3F}" type="slidenum">
              <a:rPr lang="en-US"/>
              <a:pPr/>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a:lstStyle/>
          <a:p>
            <a:endParaRPr lang="en-US" smtClean="0"/>
          </a:p>
        </p:txBody>
      </p:sp>
      <p:sp>
        <p:nvSpPr>
          <p:cNvPr id="33796" name="Slide Number Placeholder 3"/>
          <p:cNvSpPr>
            <a:spLocks noGrp="1"/>
          </p:cNvSpPr>
          <p:nvPr>
            <p:ph type="sldNum" sz="quarter" idx="5"/>
          </p:nvPr>
        </p:nvSpPr>
        <p:spPr bwMode="auto">
          <a:noFill/>
          <a:ln>
            <a:miter lim="800000"/>
            <a:headEnd/>
            <a:tailEnd/>
          </a:ln>
        </p:spPr>
        <p:txBody>
          <a:bodyPr/>
          <a:lstStyle/>
          <a:p>
            <a:fld id="{3209BC8D-9A41-4A84-A1DE-B4FD46EEBD57}" type="slidenum">
              <a:rPr lang="en-US"/>
              <a:pPr/>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r>
              <a:rPr lang="en-US" b="1" smtClean="0"/>
              <a:t>Note to Instructor</a:t>
            </a:r>
          </a:p>
          <a:p>
            <a:r>
              <a:rPr lang="en-US" smtClean="0"/>
              <a:t>This Web link brings you to CBIZ—a consulting firm for businesses. It is interesting to look at their drop-down menus for an overview of the services they offer.</a:t>
            </a:r>
          </a:p>
        </p:txBody>
      </p:sp>
      <p:sp>
        <p:nvSpPr>
          <p:cNvPr id="35844" name="Slide Number Placeholder 3"/>
          <p:cNvSpPr>
            <a:spLocks noGrp="1"/>
          </p:cNvSpPr>
          <p:nvPr>
            <p:ph type="sldNum" sz="quarter" idx="5"/>
          </p:nvPr>
        </p:nvSpPr>
        <p:spPr bwMode="auto">
          <a:noFill/>
          <a:ln>
            <a:miter lim="800000"/>
            <a:headEnd/>
            <a:tailEnd/>
          </a:ln>
        </p:spPr>
        <p:txBody>
          <a:bodyPr/>
          <a:lstStyle/>
          <a:p>
            <a:fld id="{35453043-55FA-45C6-A2F6-06E0163AD9D3}" type="slidenum">
              <a:rPr lang="en-US"/>
              <a:pPr/>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a:lstStyle/>
          <a:p>
            <a:endParaRPr lang="en-US" smtClean="0"/>
          </a:p>
        </p:txBody>
      </p:sp>
      <p:sp>
        <p:nvSpPr>
          <p:cNvPr id="37892" name="Slide Number Placeholder 3"/>
          <p:cNvSpPr>
            <a:spLocks noGrp="1"/>
          </p:cNvSpPr>
          <p:nvPr>
            <p:ph type="sldNum" sz="quarter" idx="5"/>
          </p:nvPr>
        </p:nvSpPr>
        <p:spPr bwMode="auto">
          <a:noFill/>
          <a:ln>
            <a:miter lim="800000"/>
            <a:headEnd/>
            <a:tailEnd/>
          </a:ln>
        </p:spPr>
        <p:txBody>
          <a:bodyPr/>
          <a:lstStyle/>
          <a:p>
            <a:fld id="{E21835C1-8608-4D9F-9882-D65E2A524272}" type="slidenum">
              <a:rPr lang="en-US"/>
              <a:pPr/>
              <a:t>22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a:lstStyle/>
          <a:p>
            <a:r>
              <a:rPr lang="en-US" b="1" smtClean="0"/>
              <a:t>Note to Instructor</a:t>
            </a:r>
          </a:p>
          <a:p>
            <a:r>
              <a:rPr lang="en-US" smtClean="0"/>
              <a:t>The text highlights Rachael Ray who has become a one-woman marketing phenomenon.</a:t>
            </a:r>
          </a:p>
          <a:p>
            <a:pPr lvl="1"/>
            <a:r>
              <a:rPr lang="en-US" smtClean="0"/>
              <a:t>In less than a decade, she’s zipped from nobody to pop-culture icon. Beginning with her </a:t>
            </a:r>
            <a:r>
              <a:rPr lang="en-US" i="1" smtClean="0"/>
              <a:t>30-Minute Meals</a:t>
            </a:r>
            <a:r>
              <a:rPr lang="en-US" smtClean="0"/>
              <a:t> cookbooks, followed later by a Food Network TV show.</a:t>
            </a:r>
          </a:p>
          <a:p>
            <a:pPr lvl="1"/>
            <a:r>
              <a:rPr lang="en-US" smtClean="0"/>
              <a:t>Bearing her name are more than a dozen best-selling cookbooks (the latest is </a:t>
            </a:r>
            <a:r>
              <a:rPr lang="en-US" i="1" smtClean="0"/>
              <a:t>Yum-o! The Family Cookbook</a:t>
            </a:r>
            <a:r>
              <a:rPr lang="en-US" smtClean="0"/>
              <a:t>), a monthly lifestyle magazine, three Food Network shows, a syndicated daytime talk show, and assorted licensing deals that have stamped her name on kitchen essentials from knives to her own “E.V.O.O.” (extra virgin olive oil for those not familiar with Rayisms).</a:t>
            </a:r>
          </a:p>
          <a:p>
            <a:pPr lvl="1"/>
            <a:r>
              <a:rPr lang="en-US" smtClean="0"/>
              <a:t>There are even Ray-branded music CDs and ring tones. </a:t>
            </a:r>
          </a:p>
          <a:p>
            <a:pPr lvl="1"/>
            <a:r>
              <a:rPr lang="en-US" smtClean="0"/>
              <a:t>Her brands “begin with food and move briskly on to the emotional, social, and cultural benefits that food gives us.” Ray’s persona—and hence her brand—is a “celebration of why food matters.” </a:t>
            </a:r>
          </a:p>
          <a:p>
            <a:endParaRPr lang="en-US" smtClean="0"/>
          </a:p>
        </p:txBody>
      </p:sp>
      <p:sp>
        <p:nvSpPr>
          <p:cNvPr id="39940" name="Slide Number Placeholder 3"/>
          <p:cNvSpPr>
            <a:spLocks noGrp="1"/>
          </p:cNvSpPr>
          <p:nvPr>
            <p:ph type="sldNum" sz="quarter" idx="5"/>
          </p:nvPr>
        </p:nvSpPr>
        <p:spPr bwMode="auto">
          <a:noFill/>
          <a:ln>
            <a:miter lim="800000"/>
            <a:headEnd/>
            <a:tailEnd/>
          </a:ln>
        </p:spPr>
        <p:txBody>
          <a:bodyPr/>
          <a:lstStyle/>
          <a:p>
            <a:fld id="{BD3DDA90-0C38-4FBF-AC3B-24ED7C3A326E}" type="slidenum">
              <a:rPr lang="en-US"/>
              <a:pPr/>
              <a:t>23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a:lstStyle/>
          <a:p>
            <a:r>
              <a:rPr lang="en-US" b="1" smtClean="0"/>
              <a:t>Note to Instructor</a:t>
            </a:r>
          </a:p>
          <a:p>
            <a:r>
              <a:rPr lang="en-US" smtClean="0"/>
              <a:t>Las Vegas has worked hard to bring themselves into the forefront as a major destination for business and leisure. This YouTube ad is from their famous “What happens in Vegas, stays in Vegas” campaign.</a:t>
            </a:r>
          </a:p>
        </p:txBody>
      </p:sp>
      <p:sp>
        <p:nvSpPr>
          <p:cNvPr id="41988" name="Slide Number Placeholder 3"/>
          <p:cNvSpPr>
            <a:spLocks noGrp="1"/>
          </p:cNvSpPr>
          <p:nvPr>
            <p:ph type="sldNum" sz="quarter" idx="5"/>
          </p:nvPr>
        </p:nvSpPr>
        <p:spPr bwMode="auto">
          <a:noFill/>
          <a:ln>
            <a:miter lim="800000"/>
            <a:headEnd/>
            <a:tailEnd/>
          </a:ln>
        </p:spPr>
        <p:txBody>
          <a:bodyPr/>
          <a:lstStyle/>
          <a:p>
            <a:fld id="{EFDA978C-42BA-4372-9455-7A42266C28D8}" type="slidenum">
              <a:rPr lang="en-US"/>
              <a:pPr/>
              <a:t>24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a:lstStyle/>
          <a:p>
            <a:endParaRPr lang="en-US" smtClean="0"/>
          </a:p>
        </p:txBody>
      </p:sp>
      <p:sp>
        <p:nvSpPr>
          <p:cNvPr id="44036" name="Slide Number Placeholder 3"/>
          <p:cNvSpPr>
            <a:spLocks noGrp="1"/>
          </p:cNvSpPr>
          <p:nvPr>
            <p:ph type="sldNum" sz="quarter" idx="5"/>
          </p:nvPr>
        </p:nvSpPr>
        <p:spPr bwMode="auto">
          <a:noFill/>
          <a:ln>
            <a:miter lim="800000"/>
            <a:headEnd/>
            <a:tailEnd/>
          </a:ln>
        </p:spPr>
        <p:txBody>
          <a:bodyPr/>
          <a:lstStyle/>
          <a:p>
            <a:fld id="{0AE109BC-AB5C-48B1-878E-048F53553F7E}" type="slidenum">
              <a:rPr lang="en-US"/>
              <a:pPr/>
              <a:t>25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a:lstStyle/>
          <a:p>
            <a:endParaRPr lang="en-US" smtClean="0"/>
          </a:p>
        </p:txBody>
      </p:sp>
      <p:sp>
        <p:nvSpPr>
          <p:cNvPr id="44036" name="Slide Number Placeholder 3"/>
          <p:cNvSpPr>
            <a:spLocks noGrp="1"/>
          </p:cNvSpPr>
          <p:nvPr>
            <p:ph type="sldNum" sz="quarter" idx="5"/>
          </p:nvPr>
        </p:nvSpPr>
        <p:spPr bwMode="auto">
          <a:noFill/>
          <a:ln>
            <a:miter lim="800000"/>
            <a:headEnd/>
            <a:tailEnd/>
          </a:ln>
        </p:spPr>
        <p:txBody>
          <a:bodyPr/>
          <a:lstStyle/>
          <a:p>
            <a:fld id="{0AE109BC-AB5C-48B1-878E-048F53553F7E}" type="slidenum">
              <a:rPr lang="en-US"/>
              <a:pPr/>
              <a:t>26</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a:lstStyle/>
          <a:p>
            <a:endParaRPr lang="en-US" smtClean="0"/>
          </a:p>
        </p:txBody>
      </p:sp>
      <p:sp>
        <p:nvSpPr>
          <p:cNvPr id="44036" name="Slide Number Placeholder 3"/>
          <p:cNvSpPr>
            <a:spLocks noGrp="1"/>
          </p:cNvSpPr>
          <p:nvPr>
            <p:ph type="sldNum" sz="quarter" idx="5"/>
          </p:nvPr>
        </p:nvSpPr>
        <p:spPr bwMode="auto">
          <a:noFill/>
          <a:ln>
            <a:miter lim="800000"/>
            <a:headEnd/>
            <a:tailEnd/>
          </a:ln>
        </p:spPr>
        <p:txBody>
          <a:bodyPr/>
          <a:lstStyle/>
          <a:p>
            <a:fld id="{0AE109BC-AB5C-48B1-878E-048F53553F7E}" type="slidenum">
              <a:rPr lang="en-US"/>
              <a:pPr/>
              <a:t>27</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a:lstStyle/>
          <a:p>
            <a:endParaRPr lang="en-US" smtClean="0"/>
          </a:p>
        </p:txBody>
      </p:sp>
      <p:sp>
        <p:nvSpPr>
          <p:cNvPr id="44036" name="Slide Number Placeholder 3"/>
          <p:cNvSpPr>
            <a:spLocks noGrp="1"/>
          </p:cNvSpPr>
          <p:nvPr>
            <p:ph type="sldNum" sz="quarter" idx="5"/>
          </p:nvPr>
        </p:nvSpPr>
        <p:spPr bwMode="auto">
          <a:noFill/>
          <a:ln>
            <a:miter lim="800000"/>
            <a:headEnd/>
            <a:tailEnd/>
          </a:ln>
        </p:spPr>
        <p:txBody>
          <a:bodyPr/>
          <a:lstStyle/>
          <a:p>
            <a:fld id="{0AE109BC-AB5C-48B1-878E-048F53553F7E}" type="slidenum">
              <a:rPr lang="en-US"/>
              <a:pPr/>
              <a:t>28</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a:lstStyle/>
          <a:p>
            <a:endParaRPr lang="en-US" smtClean="0"/>
          </a:p>
        </p:txBody>
      </p:sp>
      <p:sp>
        <p:nvSpPr>
          <p:cNvPr id="44036" name="Slide Number Placeholder 3"/>
          <p:cNvSpPr>
            <a:spLocks noGrp="1"/>
          </p:cNvSpPr>
          <p:nvPr>
            <p:ph type="sldNum" sz="quarter" idx="5"/>
          </p:nvPr>
        </p:nvSpPr>
        <p:spPr bwMode="auto">
          <a:noFill/>
          <a:ln>
            <a:miter lim="800000"/>
            <a:headEnd/>
            <a:tailEnd/>
          </a:ln>
        </p:spPr>
        <p:txBody>
          <a:bodyPr/>
          <a:lstStyle/>
          <a:p>
            <a:fld id="{0AE109BC-AB5C-48B1-878E-048F53553F7E}" type="slidenum">
              <a:rPr lang="en-US"/>
              <a:pPr/>
              <a:t>29</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a:lstStyle/>
          <a:p>
            <a:endParaRPr lang="en-US" smtClean="0"/>
          </a:p>
        </p:txBody>
      </p:sp>
      <p:sp>
        <p:nvSpPr>
          <p:cNvPr id="44036" name="Slide Number Placeholder 3"/>
          <p:cNvSpPr>
            <a:spLocks noGrp="1"/>
          </p:cNvSpPr>
          <p:nvPr>
            <p:ph type="sldNum" sz="quarter" idx="5"/>
          </p:nvPr>
        </p:nvSpPr>
        <p:spPr bwMode="auto">
          <a:noFill/>
          <a:ln>
            <a:miter lim="800000"/>
            <a:headEnd/>
            <a:tailEnd/>
          </a:ln>
        </p:spPr>
        <p:txBody>
          <a:bodyPr/>
          <a:lstStyle/>
          <a:p>
            <a:fld id="{0AE109BC-AB5C-48B1-878E-048F53553F7E}" type="slidenum">
              <a:rPr lang="en-US"/>
              <a:pPr/>
              <a:t>30</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a:lstStyle/>
          <a:p>
            <a:endParaRPr lang="en-US" smtClean="0"/>
          </a:p>
        </p:txBody>
      </p:sp>
      <p:sp>
        <p:nvSpPr>
          <p:cNvPr id="44036" name="Slide Number Placeholder 3"/>
          <p:cNvSpPr>
            <a:spLocks noGrp="1"/>
          </p:cNvSpPr>
          <p:nvPr>
            <p:ph type="sldNum" sz="quarter" idx="5"/>
          </p:nvPr>
        </p:nvSpPr>
        <p:spPr bwMode="auto">
          <a:noFill/>
          <a:ln>
            <a:miter lim="800000"/>
            <a:headEnd/>
            <a:tailEnd/>
          </a:ln>
        </p:spPr>
        <p:txBody>
          <a:bodyPr/>
          <a:lstStyle/>
          <a:p>
            <a:fld id="{0AE109BC-AB5C-48B1-878E-048F53553F7E}" type="slidenum">
              <a:rPr lang="en-US"/>
              <a:pPr/>
              <a:t>31</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a:lstStyle/>
          <a:p>
            <a:endParaRPr lang="en-US" smtClean="0"/>
          </a:p>
        </p:txBody>
      </p:sp>
      <p:sp>
        <p:nvSpPr>
          <p:cNvPr id="44036" name="Slide Number Placeholder 3"/>
          <p:cNvSpPr>
            <a:spLocks noGrp="1"/>
          </p:cNvSpPr>
          <p:nvPr>
            <p:ph type="sldNum" sz="quarter" idx="5"/>
          </p:nvPr>
        </p:nvSpPr>
        <p:spPr bwMode="auto">
          <a:noFill/>
          <a:ln>
            <a:miter lim="800000"/>
            <a:headEnd/>
            <a:tailEnd/>
          </a:ln>
        </p:spPr>
        <p:txBody>
          <a:bodyPr/>
          <a:lstStyle/>
          <a:p>
            <a:fld id="{0AE109BC-AB5C-48B1-878E-048F53553F7E}" type="slidenum">
              <a:rPr lang="en-US"/>
              <a:pPr/>
              <a:t>32</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a:lstStyle/>
          <a:p>
            <a:endParaRPr lang="en-US" smtClean="0"/>
          </a:p>
        </p:txBody>
      </p:sp>
      <p:sp>
        <p:nvSpPr>
          <p:cNvPr id="44036" name="Slide Number Placeholder 3"/>
          <p:cNvSpPr>
            <a:spLocks noGrp="1"/>
          </p:cNvSpPr>
          <p:nvPr>
            <p:ph type="sldNum" sz="quarter" idx="5"/>
          </p:nvPr>
        </p:nvSpPr>
        <p:spPr bwMode="auto">
          <a:noFill/>
          <a:ln>
            <a:miter lim="800000"/>
            <a:headEnd/>
            <a:tailEnd/>
          </a:ln>
        </p:spPr>
        <p:txBody>
          <a:bodyPr/>
          <a:lstStyle/>
          <a:p>
            <a:fld id="{0AE109BC-AB5C-48B1-878E-048F53553F7E}" type="slidenum">
              <a:rPr lang="en-US"/>
              <a:pPr/>
              <a:t>33</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a:lstStyle/>
          <a:p>
            <a:endParaRPr lang="en-US" smtClean="0"/>
          </a:p>
        </p:txBody>
      </p:sp>
      <p:sp>
        <p:nvSpPr>
          <p:cNvPr id="44036" name="Slide Number Placeholder 3"/>
          <p:cNvSpPr>
            <a:spLocks noGrp="1"/>
          </p:cNvSpPr>
          <p:nvPr>
            <p:ph type="sldNum" sz="quarter" idx="5"/>
          </p:nvPr>
        </p:nvSpPr>
        <p:spPr bwMode="auto">
          <a:noFill/>
          <a:ln>
            <a:miter lim="800000"/>
            <a:headEnd/>
            <a:tailEnd/>
          </a:ln>
        </p:spPr>
        <p:txBody>
          <a:bodyPr/>
          <a:lstStyle/>
          <a:p>
            <a:fld id="{0AE109BC-AB5C-48B1-878E-048F53553F7E}" type="slidenum">
              <a:rPr lang="en-US"/>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700413B-FF44-4FCC-836A-77E873ECAFB0}" type="datetimeFigureOut">
              <a:rPr lang="en-US" smtClean="0"/>
              <a:pPr/>
              <a:t>3/25/2012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9F8E72-D2E3-4B7E-B2D3-D300C48A6DB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00413B-FF44-4FCC-836A-77E873ECAFB0}" type="datetimeFigureOut">
              <a:rPr lang="en-US" smtClean="0"/>
              <a:pPr/>
              <a:t>3/25/2012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9F8E72-D2E3-4B7E-B2D3-D300C48A6DB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00413B-FF44-4FCC-836A-77E873ECAFB0}" type="datetimeFigureOut">
              <a:rPr lang="en-US" smtClean="0"/>
              <a:pPr/>
              <a:t>3/25/2012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9F8E72-D2E3-4B7E-B2D3-D300C48A6DB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700413B-FF44-4FCC-836A-77E873ECAFB0}" type="datetimeFigureOut">
              <a:rPr lang="en-US" smtClean="0"/>
              <a:pPr/>
              <a:t>3/25/2012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9F8E72-D2E3-4B7E-B2D3-D300C48A6DB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00413B-FF44-4FCC-836A-77E873ECAFB0}" type="datetimeFigureOut">
              <a:rPr lang="en-US" smtClean="0"/>
              <a:pPr/>
              <a:t>3/25/2012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9F8E72-D2E3-4B7E-B2D3-D300C48A6DB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700413B-FF44-4FCC-836A-77E873ECAFB0}" type="datetimeFigureOut">
              <a:rPr lang="en-US" smtClean="0"/>
              <a:pPr/>
              <a:t>3/25/2012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9F8E72-D2E3-4B7E-B2D3-D300C48A6DB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00413B-FF44-4FCC-836A-77E873ECAFB0}" type="datetimeFigureOut">
              <a:rPr lang="en-US" smtClean="0"/>
              <a:pPr/>
              <a:t>3/25/2012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9F8E72-D2E3-4B7E-B2D3-D300C48A6DB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00413B-FF44-4FCC-836A-77E873ECAFB0}" type="datetimeFigureOut">
              <a:rPr lang="en-US" smtClean="0"/>
              <a:pPr/>
              <a:t>3/25/2012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9F8E72-D2E3-4B7E-B2D3-D300C48A6DB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00413B-FF44-4FCC-836A-77E873ECAFB0}" type="datetimeFigureOut">
              <a:rPr lang="en-US" smtClean="0"/>
              <a:pPr/>
              <a:t>3/25/2012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9F8E72-D2E3-4B7E-B2D3-D300C48A6DB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00413B-FF44-4FCC-836A-77E873ECAFB0}" type="datetimeFigureOut">
              <a:rPr lang="en-US" smtClean="0"/>
              <a:pPr/>
              <a:t>3/25/2012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9F8E72-D2E3-4B7E-B2D3-D300C48A6DB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00413B-FF44-4FCC-836A-77E873ECAFB0}" type="datetimeFigureOut">
              <a:rPr lang="en-US" smtClean="0"/>
              <a:pPr/>
              <a:t>3/25/2012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9F8E72-D2E3-4B7E-B2D3-D300C48A6DB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lnSpc>
                <a:spcPts val="3600"/>
              </a:lnSpc>
              <a:defRPr sz="4000"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00413B-FF44-4FCC-836A-77E873ECAFB0}" type="datetimeFigureOut">
              <a:rPr lang="en-US" smtClean="0"/>
              <a:pPr/>
              <a:t>3/25/2012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9F8E72-D2E3-4B7E-B2D3-D300C48A6DB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vmlDrawing" Target="../drawings/vmlDrawing1.vml"/><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152400"/>
            <a:ext cx="8610600" cy="6432530"/>
          </a:xfrm>
          <a:prstGeom prst="rect">
            <a:avLst/>
          </a:prstGeom>
          <a:noFill/>
          <a:ln>
            <a:solidFill>
              <a:schemeClr val="tx2">
                <a:lumMod val="40000"/>
                <a:lumOff val="60000"/>
              </a:schemeClr>
            </a:solidFill>
          </a:ln>
        </p:spPr>
        <p:txBody>
          <a:bodyPr wrap="square" rtlCol="0">
            <a:spAutoFit/>
          </a:bodyPr>
          <a:lstStyle/>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r>
              <a:rPr lang="en-US" sz="4000" b="1" dirty="0" smtClean="0">
                <a:latin typeface="Arial" pitchFamily="34" charset="0"/>
                <a:cs typeface="Arial" pitchFamily="34" charset="0"/>
              </a:rPr>
              <a:t>Chapter 07</a:t>
            </a:r>
          </a:p>
          <a:p>
            <a:pPr algn="ctr"/>
            <a:endParaRPr lang="en-US" sz="3600" b="1" i="1" dirty="0" smtClean="0">
              <a:latin typeface="Calibri" charset="0"/>
            </a:endParaRPr>
          </a:p>
          <a:p>
            <a:pPr algn="ctr"/>
            <a:endParaRPr lang="en-US" sz="3600" b="1" i="1" dirty="0" smtClean="0">
              <a:latin typeface="Calibri" charset="0"/>
            </a:endParaRPr>
          </a:p>
          <a:p>
            <a:pPr algn="ctr"/>
            <a:r>
              <a:rPr lang="en-US" sz="3600" b="1" i="1" dirty="0" smtClean="0">
                <a:latin typeface="Calibri" charset="0"/>
              </a:rPr>
              <a:t>Customer-Driven Marketing Strategy: Creating Value for Target Customers</a:t>
            </a:r>
          </a:p>
          <a:p>
            <a:pPr algn="ctr"/>
            <a:endParaRPr lang="en-US" sz="3600" b="1" i="1" dirty="0" smtClean="0">
              <a:latin typeface="Calibri" charset="0"/>
            </a:endParaRPr>
          </a:p>
          <a:p>
            <a:pPr algn="ctr"/>
            <a:endParaRPr lang="en-US" sz="3600" b="1" i="1" dirty="0" smtClean="0">
              <a:latin typeface="Calibri" charset="0"/>
            </a:endParaRPr>
          </a:p>
          <a:p>
            <a:pPr algn="ctr"/>
            <a:endParaRPr lang="en-US" sz="3600" b="1" i="1" dirty="0" smtClean="0">
              <a:latin typeface="Calibri"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Arial" pitchFamily="34" charset="0"/>
                <a:cs typeface="Arial" pitchFamily="34" charset="0"/>
              </a:rPr>
              <a:t>Topics to Cover</a:t>
            </a:r>
            <a:endParaRPr lang="en-US" b="1" dirty="0">
              <a:latin typeface="Arial" pitchFamily="34" charset="0"/>
              <a:cs typeface="Arial" pitchFamily="34" charset="0"/>
            </a:endParaRPr>
          </a:p>
        </p:txBody>
      </p:sp>
      <p:sp>
        <p:nvSpPr>
          <p:cNvPr id="4" name="Content Placeholder 3"/>
          <p:cNvSpPr txBox="1">
            <a:spLocks noGrp="1"/>
          </p:cNvSpPr>
          <p:nvPr>
            <p:ph idx="1"/>
          </p:nvPr>
        </p:nvSpPr>
        <p:spPr>
          <a:xfrm>
            <a:off x="762000" y="2710494"/>
            <a:ext cx="7924800" cy="1175706"/>
          </a:xfrm>
          <a:prstGeom prst="rect">
            <a:avLst/>
          </a:prstGeom>
          <a:noFill/>
          <a:ln>
            <a:solidFill>
              <a:schemeClr val="tx2">
                <a:lumMod val="40000"/>
                <a:lumOff val="60000"/>
              </a:schemeClr>
            </a:solidFill>
          </a:ln>
        </p:spPr>
        <p:txBody>
          <a:bodyPr wrap="square" rtlCol="0">
            <a:spAutoFit/>
          </a:bodyPr>
          <a:lstStyle/>
          <a:p>
            <a:r>
              <a:rPr lang="en-US" dirty="0" smtClean="0">
                <a:latin typeface="Calibri" charset="0"/>
              </a:rPr>
              <a:t>Differentiation and Positioning</a:t>
            </a:r>
          </a:p>
          <a:p>
            <a:pPr>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228600"/>
            <a:ext cx="9144000" cy="1143000"/>
          </a:xfrm>
        </p:spPr>
        <p:txBody>
          <a:bodyPr>
            <a:normAutofit/>
          </a:bodyPr>
          <a:lstStyle/>
          <a:p>
            <a:r>
              <a:rPr lang="en-US" sz="5400" dirty="0" smtClean="0"/>
              <a:t>Differentiation and Positioning</a:t>
            </a:r>
          </a:p>
        </p:txBody>
      </p:sp>
      <p:sp>
        <p:nvSpPr>
          <p:cNvPr id="65539" name="Content Placeholder 4"/>
          <p:cNvSpPr>
            <a:spLocks noGrp="1"/>
          </p:cNvSpPr>
          <p:nvPr>
            <p:ph idx="1"/>
          </p:nvPr>
        </p:nvSpPr>
        <p:spPr>
          <a:xfrm>
            <a:off x="228600" y="1600200"/>
            <a:ext cx="8229600" cy="4114800"/>
          </a:xfrm>
        </p:spPr>
        <p:txBody>
          <a:bodyPr>
            <a:normAutofit/>
          </a:bodyPr>
          <a:lstStyle/>
          <a:p>
            <a:pPr marL="533400" indent="-533400">
              <a:lnSpc>
                <a:spcPct val="90000"/>
              </a:lnSpc>
              <a:buFontTx/>
              <a:buNone/>
            </a:pPr>
            <a:r>
              <a:rPr lang="en-US" b="1" dirty="0" smtClean="0">
                <a:latin typeface="Calibri" charset="0"/>
              </a:rPr>
              <a:t>Product position </a:t>
            </a:r>
            <a:r>
              <a:rPr lang="en-US" dirty="0" smtClean="0">
                <a:latin typeface="Calibri" charset="0"/>
              </a:rPr>
              <a:t>is the way the product is defined by consumers on important attributes—the place the product occupies in consumers’ minds relative to competing products</a:t>
            </a:r>
          </a:p>
          <a:p>
            <a:pPr marL="933450" lvl="1" indent="-533400">
              <a:lnSpc>
                <a:spcPct val="90000"/>
              </a:lnSpc>
            </a:pPr>
            <a:r>
              <a:rPr lang="en-US" dirty="0" smtClean="0">
                <a:latin typeface="Calibri" charset="0"/>
              </a:rPr>
              <a:t>Perceptions</a:t>
            </a:r>
          </a:p>
          <a:p>
            <a:pPr marL="933450" lvl="1" indent="-533400">
              <a:lnSpc>
                <a:spcPct val="90000"/>
              </a:lnSpc>
            </a:pPr>
            <a:r>
              <a:rPr lang="en-US" dirty="0" smtClean="0">
                <a:latin typeface="Calibri" charset="0"/>
              </a:rPr>
              <a:t>Impressions</a:t>
            </a:r>
          </a:p>
          <a:p>
            <a:pPr marL="933450" lvl="1" indent="-533400">
              <a:lnSpc>
                <a:spcPct val="90000"/>
              </a:lnSpc>
            </a:pPr>
            <a:r>
              <a:rPr lang="en-US" dirty="0" smtClean="0">
                <a:latin typeface="Calibri" charset="0"/>
              </a:rPr>
              <a:t>Feelings</a:t>
            </a:r>
          </a:p>
          <a:p>
            <a:pPr marL="533400" indent="-533400"/>
            <a:endParaRPr lang="en-US" sz="3600" dirty="0" smtClean="0">
              <a:latin typeface="Calibri"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228600"/>
            <a:ext cx="9144000" cy="1143000"/>
          </a:xfrm>
        </p:spPr>
        <p:txBody>
          <a:bodyPr>
            <a:normAutofit/>
          </a:bodyPr>
          <a:lstStyle/>
          <a:p>
            <a:r>
              <a:rPr lang="en-US" sz="5400" dirty="0" smtClean="0"/>
              <a:t>Differentiation and Positioning</a:t>
            </a:r>
          </a:p>
        </p:txBody>
      </p:sp>
      <p:sp>
        <p:nvSpPr>
          <p:cNvPr id="65539" name="Content Placeholder 4"/>
          <p:cNvSpPr>
            <a:spLocks noGrp="1"/>
          </p:cNvSpPr>
          <p:nvPr>
            <p:ph idx="1"/>
          </p:nvPr>
        </p:nvSpPr>
        <p:spPr>
          <a:xfrm>
            <a:off x="228600" y="2209800"/>
            <a:ext cx="8229600" cy="4114800"/>
          </a:xfrm>
        </p:spPr>
        <p:txBody>
          <a:bodyPr>
            <a:normAutofit/>
          </a:bodyPr>
          <a:lstStyle/>
          <a:p>
            <a:r>
              <a:rPr lang="en-US" dirty="0" smtClean="0">
                <a:latin typeface="Calibri" charset="0"/>
              </a:rPr>
              <a:t>Identifying a set of possible competitive advantages to build a position</a:t>
            </a:r>
          </a:p>
          <a:p>
            <a:r>
              <a:rPr lang="en-US" dirty="0" smtClean="0">
                <a:latin typeface="Calibri" charset="0"/>
              </a:rPr>
              <a:t>Choosing the right competitive advantages</a:t>
            </a:r>
          </a:p>
          <a:p>
            <a:r>
              <a:rPr lang="en-US" dirty="0" smtClean="0">
                <a:latin typeface="Calibri" charset="0"/>
              </a:rPr>
              <a:t>Selecting an overall positioning strategy</a:t>
            </a:r>
          </a:p>
          <a:p>
            <a:r>
              <a:rPr lang="en-US" dirty="0" smtClean="0">
                <a:latin typeface="Calibri" charset="0"/>
              </a:rPr>
              <a:t>Developing a positioning statement</a:t>
            </a:r>
          </a:p>
          <a:p>
            <a:endParaRPr lang="en-US" dirty="0" smtClean="0">
              <a:latin typeface="Calibri" charset="0"/>
            </a:endParaRPr>
          </a:p>
        </p:txBody>
      </p:sp>
      <p:sp>
        <p:nvSpPr>
          <p:cNvPr id="4" name="Rectangle 3"/>
          <p:cNvSpPr>
            <a:spLocks noGrp="1" noChangeArrowheads="1"/>
          </p:cNvSpPr>
          <p:nvPr>
            <p:ph type="body" sz="quarter" idx="13"/>
          </p:nvPr>
        </p:nvSpPr>
        <p:spPr>
          <a:xfrm>
            <a:off x="381000" y="1295400"/>
            <a:ext cx="8382000" cy="381000"/>
          </a:xfrm>
        </p:spPr>
        <p:txBody>
          <a:bodyPr>
            <a:noAutofit/>
          </a:bodyPr>
          <a:lstStyle/>
          <a:p>
            <a:r>
              <a:rPr lang="en-US" dirty="0" smtClean="0">
                <a:solidFill>
                  <a:schemeClr val="tx1"/>
                </a:solidFill>
                <a:latin typeface="Calibri" charset="0"/>
              </a:rPr>
              <a:t>Choosing a Differentiation and Positioning Strategy</a:t>
            </a:r>
          </a:p>
          <a:p>
            <a:endParaRPr lang="en-US" dirty="0" smtClean="0">
              <a:solidFill>
                <a:schemeClr val="tx1"/>
              </a:solidFill>
              <a:latin typeface="Calibri" charset="0"/>
            </a:endParaRPr>
          </a:p>
          <a:p>
            <a:endParaRPr lang="en-US" dirty="0" smtClean="0">
              <a:solidFill>
                <a:schemeClr val="tx1"/>
              </a:solidFill>
              <a:latin typeface="Calibri" charset="0"/>
            </a:endParaRPr>
          </a:p>
          <a:p>
            <a:endParaRPr lang="en-US" dirty="0" smtClean="0">
              <a:solidFill>
                <a:schemeClr val="tx1"/>
              </a:solidFill>
              <a:latin typeface="Calibri"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228600"/>
            <a:ext cx="9144000" cy="1143000"/>
          </a:xfrm>
        </p:spPr>
        <p:txBody>
          <a:bodyPr>
            <a:normAutofit/>
          </a:bodyPr>
          <a:lstStyle/>
          <a:p>
            <a:r>
              <a:rPr lang="en-US" sz="5400" dirty="0" smtClean="0"/>
              <a:t>Differentiation and Positioning</a:t>
            </a:r>
          </a:p>
        </p:txBody>
      </p:sp>
      <p:sp>
        <p:nvSpPr>
          <p:cNvPr id="65539" name="Content Placeholder 4"/>
          <p:cNvSpPr>
            <a:spLocks noGrp="1"/>
          </p:cNvSpPr>
          <p:nvPr>
            <p:ph idx="1"/>
          </p:nvPr>
        </p:nvSpPr>
        <p:spPr>
          <a:xfrm>
            <a:off x="533400" y="2819400"/>
            <a:ext cx="8229600" cy="4114800"/>
          </a:xfrm>
        </p:spPr>
        <p:txBody>
          <a:bodyPr>
            <a:normAutofit/>
          </a:bodyPr>
          <a:lstStyle/>
          <a:p>
            <a:pPr>
              <a:buFontTx/>
              <a:buNone/>
            </a:pPr>
            <a:r>
              <a:rPr lang="en-US" b="1" dirty="0" smtClean="0">
                <a:latin typeface="Calibri" charset="0"/>
              </a:rPr>
              <a:t>Competitive advantage </a:t>
            </a:r>
            <a:r>
              <a:rPr lang="en-US" dirty="0" smtClean="0">
                <a:latin typeface="Calibri" charset="0"/>
              </a:rPr>
              <a:t>is an advantage over competitors gained by offering consumers greater value, either through lower prices or by providing more benefits that justify higher prices</a:t>
            </a:r>
          </a:p>
          <a:p>
            <a:endParaRPr lang="en-US" dirty="0" smtClean="0">
              <a:latin typeface="Calibri" charset="0"/>
            </a:endParaRPr>
          </a:p>
        </p:txBody>
      </p:sp>
      <p:sp>
        <p:nvSpPr>
          <p:cNvPr id="4" name="Rectangle 3"/>
          <p:cNvSpPr>
            <a:spLocks noGrp="1" noChangeArrowheads="1"/>
          </p:cNvSpPr>
          <p:nvPr>
            <p:ph type="body" sz="quarter" idx="13"/>
          </p:nvPr>
        </p:nvSpPr>
        <p:spPr>
          <a:xfrm>
            <a:off x="381000" y="1295400"/>
            <a:ext cx="8382000" cy="381000"/>
          </a:xfrm>
        </p:spPr>
        <p:txBody>
          <a:bodyPr>
            <a:noAutofit/>
          </a:bodyPr>
          <a:lstStyle/>
          <a:p>
            <a:r>
              <a:rPr lang="en-US" dirty="0" smtClean="0">
                <a:solidFill>
                  <a:schemeClr val="tx1"/>
                </a:solidFill>
                <a:latin typeface="Calibri" charset="0"/>
              </a:rPr>
              <a:t>Identifying Possible Value Differences and </a:t>
            </a:r>
          </a:p>
          <a:p>
            <a:r>
              <a:rPr lang="en-US" dirty="0" smtClean="0">
                <a:solidFill>
                  <a:schemeClr val="tx1"/>
                </a:solidFill>
                <a:latin typeface="Calibri" charset="0"/>
              </a:rPr>
              <a:t>Competitive Advantages</a:t>
            </a:r>
          </a:p>
          <a:p>
            <a:endParaRPr lang="en-US" dirty="0" smtClean="0">
              <a:solidFill>
                <a:schemeClr val="tx1"/>
              </a:solidFill>
              <a:latin typeface="Calibri"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228600"/>
            <a:ext cx="9144000" cy="1143000"/>
          </a:xfrm>
        </p:spPr>
        <p:txBody>
          <a:bodyPr>
            <a:normAutofit/>
          </a:bodyPr>
          <a:lstStyle/>
          <a:p>
            <a:r>
              <a:rPr lang="en-US" sz="5400" dirty="0" smtClean="0"/>
              <a:t>Differentiation and Positioning</a:t>
            </a:r>
          </a:p>
        </p:txBody>
      </p:sp>
      <p:sp>
        <p:nvSpPr>
          <p:cNvPr id="4" name="Rectangle 3"/>
          <p:cNvSpPr>
            <a:spLocks noGrp="1" noChangeArrowheads="1"/>
          </p:cNvSpPr>
          <p:nvPr>
            <p:ph type="body" sz="quarter" idx="13"/>
          </p:nvPr>
        </p:nvSpPr>
        <p:spPr>
          <a:xfrm>
            <a:off x="381000" y="1295400"/>
            <a:ext cx="8382000" cy="381000"/>
          </a:xfrm>
        </p:spPr>
        <p:txBody>
          <a:bodyPr>
            <a:noAutofit/>
          </a:bodyPr>
          <a:lstStyle/>
          <a:p>
            <a:r>
              <a:rPr lang="en-US" dirty="0" smtClean="0">
                <a:solidFill>
                  <a:schemeClr val="tx1"/>
                </a:solidFill>
                <a:latin typeface="Calibri" charset="0"/>
              </a:rPr>
              <a:t>Choosing a Differentiation and Positioning Strategy</a:t>
            </a:r>
          </a:p>
          <a:p>
            <a:endParaRPr lang="en-US" dirty="0" smtClean="0">
              <a:solidFill>
                <a:schemeClr val="tx1"/>
              </a:solidFill>
              <a:latin typeface="Calibri" charset="0"/>
            </a:endParaRPr>
          </a:p>
          <a:p>
            <a:endParaRPr lang="en-US" dirty="0" smtClean="0">
              <a:solidFill>
                <a:schemeClr val="tx1"/>
              </a:solidFill>
              <a:latin typeface="Calibri" charset="0"/>
            </a:endParaRPr>
          </a:p>
          <a:p>
            <a:endParaRPr lang="en-US" dirty="0" smtClean="0">
              <a:solidFill>
                <a:schemeClr val="tx1"/>
              </a:solidFill>
              <a:latin typeface="Calibri" charset="0"/>
            </a:endParaRPr>
          </a:p>
        </p:txBody>
      </p:sp>
      <p:sp>
        <p:nvSpPr>
          <p:cNvPr id="5" name="Content Placeholder 4"/>
          <p:cNvSpPr>
            <a:spLocks noGrp="1"/>
          </p:cNvSpPr>
          <p:nvPr>
            <p:ph idx="1"/>
          </p:nvPr>
        </p:nvSpPr>
        <p:spPr>
          <a:xfrm>
            <a:off x="457200" y="2133600"/>
            <a:ext cx="8229600" cy="3992563"/>
          </a:xfrm>
        </p:spPr>
        <p:txBody>
          <a:bodyPr/>
          <a:lstStyle/>
          <a:p>
            <a:pPr lvl="0"/>
            <a:r>
              <a:rPr lang="en-US" dirty="0" smtClean="0">
                <a:latin typeface="Calibri" charset="0"/>
              </a:rPr>
              <a:t>Identifying a set of possible competitive advantages to build a position by providing superior value from:</a:t>
            </a:r>
          </a:p>
          <a:p>
            <a:endParaRPr lang="en-US" dirty="0"/>
          </a:p>
        </p:txBody>
      </p:sp>
      <p:sp>
        <p:nvSpPr>
          <p:cNvPr id="6" name="Content Placeholder 4"/>
          <p:cNvSpPr txBox="1">
            <a:spLocks/>
          </p:cNvSpPr>
          <p:nvPr/>
        </p:nvSpPr>
        <p:spPr>
          <a:xfrm>
            <a:off x="457200" y="2286000"/>
            <a:ext cx="5334000" cy="4114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solidFill>
              <a:effectLst/>
              <a:uLnTx/>
              <a:uFillTx/>
              <a:latin typeface="Calibri"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solidFill>
              <a:effectLst/>
              <a:uLnTx/>
              <a:uFillTx/>
              <a:latin typeface="Calibri" charset="0"/>
              <a:ea typeface="+mn-ea"/>
              <a:cs typeface="+mn-cs"/>
            </a:endParaRPr>
          </a:p>
        </p:txBody>
      </p:sp>
      <p:graphicFrame>
        <p:nvGraphicFramePr>
          <p:cNvPr id="7" name="Diagram 6"/>
          <p:cNvGraphicFramePr/>
          <p:nvPr/>
        </p:nvGraphicFramePr>
        <p:xfrm>
          <a:off x="1371600" y="3657600"/>
          <a:ext cx="6477000" cy="3047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228600"/>
            <a:ext cx="9144000" cy="1143000"/>
          </a:xfrm>
        </p:spPr>
        <p:txBody>
          <a:bodyPr>
            <a:normAutofit/>
          </a:bodyPr>
          <a:lstStyle/>
          <a:p>
            <a:r>
              <a:rPr lang="en-US" sz="5400" dirty="0" smtClean="0"/>
              <a:t>Differentiation and Positioning</a:t>
            </a:r>
          </a:p>
        </p:txBody>
      </p:sp>
      <p:sp>
        <p:nvSpPr>
          <p:cNvPr id="4" name="Rectangle 3"/>
          <p:cNvSpPr>
            <a:spLocks noGrp="1" noChangeArrowheads="1"/>
          </p:cNvSpPr>
          <p:nvPr>
            <p:ph type="body" sz="quarter" idx="13"/>
          </p:nvPr>
        </p:nvSpPr>
        <p:spPr>
          <a:xfrm>
            <a:off x="381000" y="1295400"/>
            <a:ext cx="8382000" cy="381000"/>
          </a:xfrm>
        </p:spPr>
        <p:txBody>
          <a:bodyPr>
            <a:noAutofit/>
          </a:bodyPr>
          <a:lstStyle/>
          <a:p>
            <a:r>
              <a:rPr lang="en-US" dirty="0" smtClean="0">
                <a:solidFill>
                  <a:schemeClr val="tx1"/>
                </a:solidFill>
                <a:latin typeface="Calibri" charset="0"/>
              </a:rPr>
              <a:t>Choosing the Right Competitive Advantage</a:t>
            </a:r>
          </a:p>
          <a:p>
            <a:endParaRPr lang="en-US" dirty="0" smtClean="0">
              <a:solidFill>
                <a:schemeClr val="tx1"/>
              </a:solidFill>
              <a:latin typeface="Calibri" charset="0"/>
            </a:endParaRPr>
          </a:p>
        </p:txBody>
      </p:sp>
      <p:sp>
        <p:nvSpPr>
          <p:cNvPr id="5" name="Content Placeholder 4"/>
          <p:cNvSpPr>
            <a:spLocks noGrp="1"/>
          </p:cNvSpPr>
          <p:nvPr>
            <p:ph idx="1"/>
          </p:nvPr>
        </p:nvSpPr>
        <p:spPr>
          <a:xfrm>
            <a:off x="457200" y="2133600"/>
            <a:ext cx="8229600" cy="3992563"/>
          </a:xfrm>
        </p:spPr>
        <p:txBody>
          <a:bodyPr/>
          <a:lstStyle/>
          <a:p>
            <a:pPr>
              <a:buFontTx/>
              <a:buNone/>
            </a:pPr>
            <a:r>
              <a:rPr lang="en-US" dirty="0" smtClean="0">
                <a:latin typeface="Calibri" charset="0"/>
              </a:rPr>
              <a:t>Difference to promote should be:</a:t>
            </a:r>
          </a:p>
        </p:txBody>
      </p:sp>
      <p:sp>
        <p:nvSpPr>
          <p:cNvPr id="6" name="Content Placeholder 4"/>
          <p:cNvSpPr txBox="1">
            <a:spLocks/>
          </p:cNvSpPr>
          <p:nvPr/>
        </p:nvSpPr>
        <p:spPr>
          <a:xfrm>
            <a:off x="457200" y="2286000"/>
            <a:ext cx="5334000" cy="4114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solidFill>
              <a:effectLst/>
              <a:uLnTx/>
              <a:uFillTx/>
              <a:latin typeface="Calibri"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solidFill>
              <a:effectLst/>
              <a:uLnTx/>
              <a:uFillTx/>
              <a:latin typeface="Calibri" charset="0"/>
              <a:ea typeface="+mn-ea"/>
              <a:cs typeface="+mn-cs"/>
            </a:endParaRPr>
          </a:p>
        </p:txBody>
      </p:sp>
      <p:graphicFrame>
        <p:nvGraphicFramePr>
          <p:cNvPr id="8" name="Diagram 7"/>
          <p:cNvGraphicFramePr/>
          <p:nvPr/>
        </p:nvGraphicFramePr>
        <p:xfrm>
          <a:off x="381000" y="2717800"/>
          <a:ext cx="84582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0" y="228600"/>
            <a:ext cx="9144000" cy="1143000"/>
          </a:xfrm>
        </p:spPr>
        <p:txBody>
          <a:bodyPr>
            <a:normAutofit/>
          </a:bodyPr>
          <a:lstStyle/>
          <a:p>
            <a:r>
              <a:rPr lang="en-US" sz="5400" dirty="0" smtClean="0"/>
              <a:t>Differentiation and Positioning</a:t>
            </a:r>
          </a:p>
        </p:txBody>
      </p:sp>
      <p:sp>
        <p:nvSpPr>
          <p:cNvPr id="4" name="Rectangle 3"/>
          <p:cNvSpPr>
            <a:spLocks noGrp="1" noChangeArrowheads="1"/>
          </p:cNvSpPr>
          <p:nvPr>
            <p:ph type="body" sz="quarter" idx="13"/>
          </p:nvPr>
        </p:nvSpPr>
        <p:spPr>
          <a:xfrm>
            <a:off x="381000" y="1295400"/>
            <a:ext cx="8382000" cy="381000"/>
          </a:xfrm>
        </p:spPr>
        <p:txBody>
          <a:bodyPr>
            <a:noAutofit/>
          </a:bodyPr>
          <a:lstStyle/>
          <a:p>
            <a:r>
              <a:rPr lang="en-US" dirty="0" smtClean="0">
                <a:solidFill>
                  <a:schemeClr val="tx1"/>
                </a:solidFill>
                <a:latin typeface="Calibri" charset="0"/>
              </a:rPr>
              <a:t>Developing a Positioning Statement</a:t>
            </a:r>
          </a:p>
          <a:p>
            <a:endParaRPr lang="en-US" dirty="0" smtClean="0">
              <a:solidFill>
                <a:schemeClr val="tx1"/>
              </a:solidFill>
              <a:latin typeface="Calibri" charset="0"/>
            </a:endParaRPr>
          </a:p>
        </p:txBody>
      </p:sp>
      <p:sp>
        <p:nvSpPr>
          <p:cNvPr id="5" name="Content Placeholder 4"/>
          <p:cNvSpPr>
            <a:spLocks noGrp="1"/>
          </p:cNvSpPr>
          <p:nvPr>
            <p:ph idx="1"/>
          </p:nvPr>
        </p:nvSpPr>
        <p:spPr>
          <a:xfrm>
            <a:off x="457200" y="2865437"/>
            <a:ext cx="8229600" cy="3992563"/>
          </a:xfrm>
        </p:spPr>
        <p:txBody>
          <a:bodyPr/>
          <a:lstStyle/>
          <a:p>
            <a:r>
              <a:rPr lang="en-US" dirty="0" smtClean="0">
                <a:latin typeface="Calibri" charset="0"/>
              </a:rPr>
              <a:t>To (target segment and need) our (brand) is (concept) that (point of difference)</a:t>
            </a:r>
          </a:p>
          <a:p>
            <a:endParaRPr lang="en-US" dirty="0" smtClean="0">
              <a:latin typeface="Calibri" charset="0"/>
            </a:endParaRPr>
          </a:p>
        </p:txBody>
      </p:sp>
      <p:sp>
        <p:nvSpPr>
          <p:cNvPr id="6" name="Content Placeholder 4"/>
          <p:cNvSpPr txBox="1">
            <a:spLocks/>
          </p:cNvSpPr>
          <p:nvPr/>
        </p:nvSpPr>
        <p:spPr>
          <a:xfrm>
            <a:off x="457200" y="2286000"/>
            <a:ext cx="5334000" cy="4114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solidFill>
              <a:effectLst/>
              <a:uLnTx/>
              <a:uFillTx/>
              <a:latin typeface="Calibri"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solidFill>
              <a:effectLst/>
              <a:uLnTx/>
              <a:uFillTx/>
              <a:latin typeface="Calibri" charset="0"/>
              <a:ea typeface="+mn-ea"/>
              <a:cs typeface="+mn-cs"/>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7"/>
          <p:cNvSpPr>
            <a:spLocks noGrp="1"/>
          </p:cNvSpPr>
          <p:nvPr>
            <p:ph type="title"/>
          </p:nvPr>
        </p:nvSpPr>
        <p:spPr>
          <a:xfrm>
            <a:off x="0" y="228600"/>
            <a:ext cx="9144000" cy="1143000"/>
          </a:xfrm>
        </p:spPr>
        <p:txBody>
          <a:bodyPr>
            <a:noAutofit/>
          </a:bodyPr>
          <a:lstStyle/>
          <a:p>
            <a:pPr>
              <a:lnSpc>
                <a:spcPct val="100000"/>
              </a:lnSpc>
            </a:pPr>
            <a:r>
              <a:rPr lang="en-US" sz="5400" dirty="0" smtClean="0"/>
              <a:t>Communication and </a:t>
            </a:r>
            <a:br>
              <a:rPr lang="en-US" sz="5400" dirty="0" smtClean="0"/>
            </a:br>
            <a:r>
              <a:rPr lang="en-US" sz="5400" dirty="0" smtClean="0"/>
              <a:t>Delivering the Chosen Position</a:t>
            </a:r>
          </a:p>
        </p:txBody>
      </p:sp>
      <p:sp>
        <p:nvSpPr>
          <p:cNvPr id="81923" name="Content Placeholder 8"/>
          <p:cNvSpPr>
            <a:spLocks noGrp="1"/>
          </p:cNvSpPr>
          <p:nvPr>
            <p:ph idx="1"/>
          </p:nvPr>
        </p:nvSpPr>
        <p:spPr>
          <a:xfrm>
            <a:off x="838200" y="2895600"/>
            <a:ext cx="7696200" cy="2743200"/>
          </a:xfrm>
        </p:spPr>
        <p:txBody>
          <a:bodyPr/>
          <a:lstStyle/>
          <a:p>
            <a:pPr>
              <a:buFontTx/>
              <a:buNone/>
            </a:pPr>
            <a:r>
              <a:rPr lang="en-US" dirty="0" smtClean="0">
                <a:latin typeface="Calibri" charset="0"/>
              </a:rPr>
              <a:t>Choosing the positioning is often easier than implementing the position.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152400"/>
            <a:ext cx="8610600" cy="6432530"/>
          </a:xfrm>
          <a:prstGeom prst="rect">
            <a:avLst/>
          </a:prstGeom>
          <a:noFill/>
          <a:ln>
            <a:solidFill>
              <a:schemeClr val="tx2">
                <a:lumMod val="40000"/>
                <a:lumOff val="60000"/>
              </a:schemeClr>
            </a:solidFill>
          </a:ln>
        </p:spPr>
        <p:txBody>
          <a:bodyPr wrap="square" rtlCol="0">
            <a:spAutoFit/>
          </a:bodyPr>
          <a:lstStyle/>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r>
              <a:rPr lang="en-US" sz="4000" b="1" dirty="0" smtClean="0">
                <a:latin typeface="Arial" pitchFamily="34" charset="0"/>
                <a:cs typeface="Arial" pitchFamily="34" charset="0"/>
              </a:rPr>
              <a:t>Chapter 08</a:t>
            </a:r>
          </a:p>
          <a:p>
            <a:pPr algn="ctr"/>
            <a:endParaRPr lang="en-US" sz="3600" b="1" i="1" dirty="0" smtClean="0">
              <a:latin typeface="Calibri" charset="0"/>
            </a:endParaRPr>
          </a:p>
          <a:p>
            <a:pPr algn="ctr"/>
            <a:endParaRPr lang="en-US" sz="3600" b="1" i="1" dirty="0" smtClean="0">
              <a:latin typeface="Calibri" charset="0"/>
            </a:endParaRPr>
          </a:p>
          <a:p>
            <a:pPr algn="ctr"/>
            <a:r>
              <a:rPr lang="en-US" sz="3600" b="1" dirty="0" smtClean="0">
                <a:latin typeface="Calibri" charset="0"/>
              </a:rPr>
              <a:t>Product, Services, and Brands:  </a:t>
            </a:r>
          </a:p>
          <a:p>
            <a:pPr algn="ctr"/>
            <a:r>
              <a:rPr lang="en-US" sz="3600" b="1" dirty="0" smtClean="0">
                <a:latin typeface="Calibri" charset="0"/>
              </a:rPr>
              <a:t>Building Customer Value</a:t>
            </a:r>
            <a:endParaRPr lang="en-US" sz="4000" dirty="0" smtClean="0">
              <a:latin typeface="Calibri" charset="0"/>
            </a:endParaRPr>
          </a:p>
          <a:p>
            <a:pPr algn="ctr"/>
            <a:endParaRPr lang="en-US" sz="3600" b="1" i="1" dirty="0" smtClean="0">
              <a:latin typeface="Calibri" charset="0"/>
            </a:endParaRPr>
          </a:p>
          <a:p>
            <a:pPr algn="ctr"/>
            <a:endParaRPr lang="en-US" sz="3600" b="1" i="1" dirty="0" smtClean="0">
              <a:latin typeface="Calibri" charset="0"/>
            </a:endParaRPr>
          </a:p>
          <a:p>
            <a:pPr algn="ctr"/>
            <a:endParaRPr lang="en-US" sz="3600" b="1" i="1" dirty="0" smtClean="0">
              <a:latin typeface="Calibri"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Arial" pitchFamily="34" charset="0"/>
                <a:cs typeface="Arial" pitchFamily="34" charset="0"/>
              </a:rPr>
              <a:t>Topics to Cover</a:t>
            </a:r>
            <a:endParaRPr lang="en-US" b="1" dirty="0">
              <a:latin typeface="Arial" pitchFamily="34" charset="0"/>
              <a:cs typeface="Arial" pitchFamily="34" charset="0"/>
            </a:endParaRPr>
          </a:p>
        </p:txBody>
      </p:sp>
      <p:sp>
        <p:nvSpPr>
          <p:cNvPr id="4" name="Content Placeholder 3"/>
          <p:cNvSpPr txBox="1">
            <a:spLocks noGrp="1"/>
          </p:cNvSpPr>
          <p:nvPr>
            <p:ph idx="1"/>
          </p:nvPr>
        </p:nvSpPr>
        <p:spPr>
          <a:xfrm>
            <a:off x="762000" y="2710494"/>
            <a:ext cx="7924800" cy="1175706"/>
          </a:xfrm>
          <a:prstGeom prst="rect">
            <a:avLst/>
          </a:prstGeom>
          <a:noFill/>
          <a:ln>
            <a:solidFill>
              <a:schemeClr val="tx2">
                <a:lumMod val="40000"/>
                <a:lumOff val="60000"/>
              </a:schemeClr>
            </a:solidFill>
          </a:ln>
        </p:spPr>
        <p:txBody>
          <a:bodyPr wrap="square" rtlCol="0">
            <a:spAutoFit/>
          </a:bodyPr>
          <a:lstStyle/>
          <a:p>
            <a:r>
              <a:rPr lang="en-US" dirty="0" smtClean="0">
                <a:latin typeface="Calibri" charset="0"/>
              </a:rPr>
              <a:t>What Is a Product?</a:t>
            </a:r>
          </a:p>
          <a:p>
            <a:r>
              <a:rPr lang="en-US" dirty="0" smtClean="0">
                <a:latin typeface="Calibri" charset="0"/>
              </a:rPr>
              <a:t>Product and Services Decisions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a:bodyPr>
          <a:lstStyle/>
          <a:p>
            <a:r>
              <a:rPr lang="en-US" sz="5400" dirty="0" smtClean="0"/>
              <a:t>What Is a Product?</a:t>
            </a:r>
          </a:p>
        </p:txBody>
      </p:sp>
      <p:sp>
        <p:nvSpPr>
          <p:cNvPr id="16387" name="Rectangle 3"/>
          <p:cNvSpPr>
            <a:spLocks noGrp="1" noChangeArrowheads="1"/>
          </p:cNvSpPr>
          <p:nvPr>
            <p:ph idx="1"/>
          </p:nvPr>
        </p:nvSpPr>
        <p:spPr>
          <a:xfrm>
            <a:off x="457200" y="2255837"/>
            <a:ext cx="8229600" cy="4525963"/>
          </a:xfrm>
        </p:spPr>
        <p:txBody>
          <a:bodyPr>
            <a:normAutofit/>
          </a:bodyPr>
          <a:lstStyle/>
          <a:p>
            <a:pPr>
              <a:buFontTx/>
              <a:buNone/>
            </a:pPr>
            <a:r>
              <a:rPr lang="en-US" b="1" dirty="0" smtClean="0">
                <a:latin typeface="Calibri" charset="0"/>
              </a:rPr>
              <a:t>Product</a:t>
            </a:r>
            <a:r>
              <a:rPr lang="en-US" dirty="0" smtClean="0">
                <a:latin typeface="Calibri" charset="0"/>
              </a:rPr>
              <a:t> is anything that can be offered in a market for attention, acquisition, use, or consumption that might satisfy a need or want</a:t>
            </a:r>
          </a:p>
          <a:p>
            <a:pPr>
              <a:buFontTx/>
              <a:buNone/>
            </a:pPr>
            <a:endParaRPr lang="en-US" dirty="0" smtClean="0">
              <a:latin typeface="Calibri" charset="0"/>
            </a:endParaRPr>
          </a:p>
          <a:p>
            <a:pPr>
              <a:buFontTx/>
              <a:buNone/>
            </a:pPr>
            <a:r>
              <a:rPr lang="en-US" b="1" dirty="0" smtClean="0">
                <a:latin typeface="Calibri" charset="0"/>
              </a:rPr>
              <a:t>Experiences</a:t>
            </a:r>
            <a:r>
              <a:rPr lang="en-US" dirty="0" smtClean="0">
                <a:latin typeface="Calibri" charset="0"/>
              </a:rPr>
              <a:t> represent what buying the product or service will do for the customer</a:t>
            </a:r>
          </a:p>
        </p:txBody>
      </p:sp>
      <p:sp>
        <p:nvSpPr>
          <p:cNvPr id="16388" name="Text Placeholder 7"/>
          <p:cNvSpPr>
            <a:spLocks noGrp="1"/>
          </p:cNvSpPr>
          <p:nvPr>
            <p:ph type="body" sz="quarter" idx="13"/>
          </p:nvPr>
        </p:nvSpPr>
        <p:spPr/>
        <p:txBody>
          <a:bodyPr>
            <a:noAutofit/>
          </a:bodyPr>
          <a:lstStyle/>
          <a:p>
            <a:r>
              <a:rPr lang="en-US" dirty="0" smtClean="0">
                <a:solidFill>
                  <a:schemeClr val="tx1"/>
                </a:solidFill>
                <a:latin typeface="Calibri" charset="0"/>
              </a:rPr>
              <a:t>Products, Services, and Experiences</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fig08_01wo.jpg"/>
          <p:cNvPicPr>
            <a:picLocks noChangeAspect="1"/>
          </p:cNvPicPr>
          <p:nvPr/>
        </p:nvPicPr>
        <p:blipFill>
          <a:blip r:embed="rId4" cstate="print"/>
          <a:srcRect/>
          <a:stretch>
            <a:fillRect/>
          </a:stretch>
        </p:blipFill>
        <p:spPr bwMode="auto">
          <a:xfrm>
            <a:off x="1981200" y="1524000"/>
            <a:ext cx="5257800" cy="5257800"/>
          </a:xfrm>
          <a:prstGeom prst="rect">
            <a:avLst/>
          </a:prstGeom>
          <a:noFill/>
          <a:ln w="9525">
            <a:noFill/>
            <a:miter lim="800000"/>
            <a:headEnd/>
            <a:tailEnd/>
          </a:ln>
        </p:spPr>
      </p:pic>
      <p:sp>
        <p:nvSpPr>
          <p:cNvPr id="18435" name="Rectangle 2"/>
          <p:cNvSpPr>
            <a:spLocks noGrp="1" noChangeArrowheads="1"/>
          </p:cNvSpPr>
          <p:nvPr>
            <p:ph type="title"/>
          </p:nvPr>
        </p:nvSpPr>
        <p:spPr>
          <a:xfrm>
            <a:off x="685800" y="76200"/>
            <a:ext cx="7772400" cy="1143000"/>
          </a:xfrm>
        </p:spPr>
        <p:txBody>
          <a:bodyPr>
            <a:normAutofit/>
          </a:bodyPr>
          <a:lstStyle/>
          <a:p>
            <a:r>
              <a:rPr lang="en-US" sz="5400" dirty="0" smtClean="0"/>
              <a:t>What Is a Product?</a:t>
            </a:r>
          </a:p>
        </p:txBody>
      </p:sp>
      <p:sp>
        <p:nvSpPr>
          <p:cNvPr id="18436" name="Rectangle 3"/>
          <p:cNvSpPr>
            <a:spLocks noGrp="1" noChangeArrowheads="1"/>
          </p:cNvSpPr>
          <p:nvPr>
            <p:ph type="body" sz="quarter" idx="13"/>
          </p:nvPr>
        </p:nvSpPr>
        <p:spPr>
          <a:xfrm>
            <a:off x="914400" y="1066800"/>
            <a:ext cx="7162800" cy="381000"/>
          </a:xfrm>
        </p:spPr>
        <p:txBody>
          <a:bodyPr>
            <a:noAutofit/>
          </a:bodyPr>
          <a:lstStyle/>
          <a:p>
            <a:r>
              <a:rPr lang="en-US" dirty="0" smtClean="0">
                <a:solidFill>
                  <a:schemeClr val="tx1"/>
                </a:solidFill>
                <a:latin typeface="Calibri" charset="0"/>
              </a:rPr>
              <a:t>Levels of Product and Services</a:t>
            </a:r>
          </a:p>
          <a:p>
            <a:endParaRPr lang="en-US" dirty="0" smtClean="0">
              <a:solidFill>
                <a:schemeClr val="tx1"/>
              </a:solidFill>
              <a:latin typeface="Calibri"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a:bodyPr>
          <a:lstStyle/>
          <a:p>
            <a:r>
              <a:rPr lang="en-US" sz="5400" dirty="0" smtClean="0"/>
              <a:t>What Is a Product?</a:t>
            </a:r>
          </a:p>
        </p:txBody>
      </p:sp>
      <p:graphicFrame>
        <p:nvGraphicFramePr>
          <p:cNvPr id="8" name="Content Placeholder 7"/>
          <p:cNvGraphicFramePr>
            <a:graphicFrameLocks noGrp="1"/>
          </p:cNvGraphicFramePr>
          <p:nvPr>
            <p:ph idx="1"/>
          </p:nvPr>
        </p:nvGraphicFramePr>
        <p:xfrm>
          <a:off x="1600200" y="3048000"/>
          <a:ext cx="6096000" cy="335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484" name="Text Placeholder 3"/>
          <p:cNvSpPr>
            <a:spLocks noGrp="1"/>
          </p:cNvSpPr>
          <p:nvPr>
            <p:ph type="body" sz="quarter" idx="13"/>
          </p:nvPr>
        </p:nvSpPr>
        <p:spPr/>
        <p:txBody>
          <a:bodyPr>
            <a:noAutofit/>
          </a:bodyPr>
          <a:lstStyle/>
          <a:p>
            <a:r>
              <a:rPr lang="en-US" dirty="0" smtClean="0">
                <a:solidFill>
                  <a:schemeClr val="tx1"/>
                </a:solidFill>
                <a:latin typeface="Calibri" charset="0"/>
              </a:rPr>
              <a:t>Product and Service Classifications</a:t>
            </a:r>
          </a:p>
          <a:p>
            <a:endParaRPr lang="en-US" dirty="0" smtClean="0">
              <a:solidFill>
                <a:schemeClr val="tx1"/>
              </a:solidFill>
              <a:latin typeface="Calibri"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a:bodyPr>
          <a:lstStyle/>
          <a:p>
            <a:r>
              <a:rPr lang="en-US" sz="5400" dirty="0" smtClean="0"/>
              <a:t>What Is a Product?</a:t>
            </a:r>
          </a:p>
        </p:txBody>
      </p:sp>
      <p:sp>
        <p:nvSpPr>
          <p:cNvPr id="22531" name="Rectangle 3"/>
          <p:cNvSpPr>
            <a:spLocks noGrp="1" noChangeArrowheads="1"/>
          </p:cNvSpPr>
          <p:nvPr>
            <p:ph idx="1"/>
          </p:nvPr>
        </p:nvSpPr>
        <p:spPr/>
        <p:txBody>
          <a:bodyPr/>
          <a:lstStyle/>
          <a:p>
            <a:endParaRPr lang="en-US" smtClean="0">
              <a:latin typeface="Calibri" charset="0"/>
            </a:endParaRPr>
          </a:p>
          <a:p>
            <a:r>
              <a:rPr lang="en-US" smtClean="0">
                <a:latin typeface="Calibri" charset="0"/>
              </a:rPr>
              <a:t>Consumer products are products and services for personal consumption</a:t>
            </a:r>
          </a:p>
          <a:p>
            <a:r>
              <a:rPr lang="en-US" smtClean="0">
                <a:latin typeface="Calibri" charset="0"/>
              </a:rPr>
              <a:t>Classified by how consumers buy them</a:t>
            </a:r>
          </a:p>
          <a:p>
            <a:pPr lvl="1"/>
            <a:r>
              <a:rPr lang="en-US" smtClean="0">
                <a:latin typeface="Calibri" charset="0"/>
              </a:rPr>
              <a:t>Convenience products</a:t>
            </a:r>
          </a:p>
          <a:p>
            <a:pPr lvl="1"/>
            <a:r>
              <a:rPr lang="en-US" smtClean="0">
                <a:latin typeface="Calibri" charset="0"/>
              </a:rPr>
              <a:t>Shopping products</a:t>
            </a:r>
          </a:p>
          <a:p>
            <a:pPr lvl="1"/>
            <a:r>
              <a:rPr lang="en-US" smtClean="0">
                <a:latin typeface="Calibri" charset="0"/>
              </a:rPr>
              <a:t>Specialty products</a:t>
            </a:r>
          </a:p>
          <a:p>
            <a:pPr lvl="1"/>
            <a:r>
              <a:rPr lang="en-US" smtClean="0">
                <a:latin typeface="Calibri" charset="0"/>
              </a:rPr>
              <a:t>Unsought products</a:t>
            </a:r>
          </a:p>
        </p:txBody>
      </p:sp>
      <p:sp>
        <p:nvSpPr>
          <p:cNvPr id="22532" name="Text Placeholder 3"/>
          <p:cNvSpPr>
            <a:spLocks noGrp="1"/>
          </p:cNvSpPr>
          <p:nvPr>
            <p:ph type="body" sz="quarter" idx="13"/>
          </p:nvPr>
        </p:nvSpPr>
        <p:spPr/>
        <p:txBody>
          <a:bodyPr>
            <a:noAutofit/>
          </a:bodyPr>
          <a:lstStyle/>
          <a:p>
            <a:r>
              <a:rPr lang="en-US" dirty="0" smtClean="0">
                <a:solidFill>
                  <a:schemeClr val="tx1"/>
                </a:solidFill>
                <a:latin typeface="Calibri" charset="0"/>
              </a:rPr>
              <a:t>Product and Service Classifications</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a:bodyPr>
          <a:lstStyle/>
          <a:p>
            <a:r>
              <a:rPr lang="en-US" sz="5400" dirty="0" smtClean="0"/>
              <a:t>What Is a Product?</a:t>
            </a:r>
          </a:p>
        </p:txBody>
      </p:sp>
      <p:sp>
        <p:nvSpPr>
          <p:cNvPr id="24579" name="Rectangle 3"/>
          <p:cNvSpPr>
            <a:spLocks noGrp="1" noChangeArrowheads="1"/>
          </p:cNvSpPr>
          <p:nvPr>
            <p:ph idx="1"/>
          </p:nvPr>
        </p:nvSpPr>
        <p:spPr>
          <a:xfrm>
            <a:off x="609600" y="2438400"/>
            <a:ext cx="7772400" cy="4114800"/>
          </a:xfrm>
        </p:spPr>
        <p:txBody>
          <a:bodyPr/>
          <a:lstStyle/>
          <a:p>
            <a:pPr>
              <a:buFontTx/>
              <a:buNone/>
            </a:pPr>
            <a:r>
              <a:rPr lang="en-US" sz="2800" b="1" dirty="0" smtClean="0">
                <a:latin typeface="Calibri" charset="0"/>
              </a:rPr>
              <a:t>Convenience products </a:t>
            </a:r>
            <a:r>
              <a:rPr lang="en-US" sz="2800" dirty="0" smtClean="0">
                <a:latin typeface="Calibri" charset="0"/>
              </a:rPr>
              <a:t>are consumer products and services that the customer usually buys frequently, immediately, and with a minimum comparison and buying effort</a:t>
            </a:r>
          </a:p>
          <a:p>
            <a:r>
              <a:rPr lang="en-US" sz="2800" dirty="0" smtClean="0">
                <a:latin typeface="Calibri" charset="0"/>
              </a:rPr>
              <a:t>Newspapers</a:t>
            </a:r>
          </a:p>
          <a:p>
            <a:r>
              <a:rPr lang="en-US" sz="2800" dirty="0" smtClean="0">
                <a:latin typeface="Calibri" charset="0"/>
              </a:rPr>
              <a:t>Candy</a:t>
            </a:r>
          </a:p>
          <a:p>
            <a:r>
              <a:rPr lang="en-US" sz="2800" dirty="0" smtClean="0">
                <a:latin typeface="Calibri" charset="0"/>
              </a:rPr>
              <a:t>Fast food</a:t>
            </a:r>
          </a:p>
        </p:txBody>
      </p:sp>
      <p:sp>
        <p:nvSpPr>
          <p:cNvPr id="24580" name="Text Placeholder 3"/>
          <p:cNvSpPr>
            <a:spLocks noGrp="1"/>
          </p:cNvSpPr>
          <p:nvPr>
            <p:ph type="body" sz="quarter" idx="13"/>
          </p:nvPr>
        </p:nvSpPr>
        <p:spPr/>
        <p:txBody>
          <a:bodyPr>
            <a:noAutofit/>
          </a:bodyPr>
          <a:lstStyle/>
          <a:p>
            <a:r>
              <a:rPr lang="en-US" dirty="0" smtClean="0">
                <a:solidFill>
                  <a:schemeClr val="tx1"/>
                </a:solidFill>
                <a:latin typeface="Calibri" charset="0"/>
              </a:rPr>
              <a:t>Product and Service Classifications</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a:bodyPr>
          <a:lstStyle/>
          <a:p>
            <a:r>
              <a:rPr lang="en-US" sz="5400" dirty="0" smtClean="0"/>
              <a:t>What Is a Product?</a:t>
            </a:r>
          </a:p>
        </p:txBody>
      </p:sp>
      <p:sp>
        <p:nvSpPr>
          <p:cNvPr id="26627" name="Rectangle 3"/>
          <p:cNvSpPr>
            <a:spLocks noGrp="1" noChangeArrowheads="1"/>
          </p:cNvSpPr>
          <p:nvPr>
            <p:ph idx="1"/>
          </p:nvPr>
        </p:nvSpPr>
        <p:spPr>
          <a:xfrm>
            <a:off x="685800" y="2438400"/>
            <a:ext cx="7772400" cy="4114800"/>
          </a:xfrm>
        </p:spPr>
        <p:txBody>
          <a:bodyPr/>
          <a:lstStyle/>
          <a:p>
            <a:pPr>
              <a:buFontTx/>
              <a:buNone/>
            </a:pPr>
            <a:r>
              <a:rPr lang="en-US" sz="2800" b="1" smtClean="0">
                <a:latin typeface="Calibri" charset="0"/>
              </a:rPr>
              <a:t>Shopping products </a:t>
            </a:r>
            <a:r>
              <a:rPr lang="en-US" sz="2800" smtClean="0">
                <a:latin typeface="Calibri" charset="0"/>
              </a:rPr>
              <a:t>are consumer products and services that the customer compares carefully on suitability, quality, price, and style</a:t>
            </a:r>
          </a:p>
          <a:p>
            <a:r>
              <a:rPr lang="en-US" sz="2800" smtClean="0">
                <a:latin typeface="Calibri" charset="0"/>
              </a:rPr>
              <a:t>Furniture</a:t>
            </a:r>
          </a:p>
          <a:p>
            <a:r>
              <a:rPr lang="en-US" sz="2800" smtClean="0">
                <a:latin typeface="Calibri" charset="0"/>
              </a:rPr>
              <a:t>Cars</a:t>
            </a:r>
          </a:p>
          <a:p>
            <a:r>
              <a:rPr lang="en-US" sz="2800" smtClean="0">
                <a:latin typeface="Calibri" charset="0"/>
              </a:rPr>
              <a:t>Appliances</a:t>
            </a:r>
          </a:p>
        </p:txBody>
      </p:sp>
      <p:sp>
        <p:nvSpPr>
          <p:cNvPr id="26628" name="Text Placeholder 3"/>
          <p:cNvSpPr>
            <a:spLocks noGrp="1"/>
          </p:cNvSpPr>
          <p:nvPr>
            <p:ph type="body" sz="quarter" idx="13"/>
          </p:nvPr>
        </p:nvSpPr>
        <p:spPr/>
        <p:txBody>
          <a:bodyPr>
            <a:noAutofit/>
          </a:bodyPr>
          <a:lstStyle/>
          <a:p>
            <a:r>
              <a:rPr lang="en-US" dirty="0" smtClean="0">
                <a:solidFill>
                  <a:schemeClr val="tx1"/>
                </a:solidFill>
                <a:latin typeface="Calibri" charset="0"/>
              </a:rPr>
              <a:t>Product and Service Classifications</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a:bodyPr>
          <a:lstStyle/>
          <a:p>
            <a:r>
              <a:rPr lang="en-US" sz="5400" dirty="0" smtClean="0"/>
              <a:t>What Is a Product?</a:t>
            </a:r>
          </a:p>
        </p:txBody>
      </p:sp>
      <p:sp>
        <p:nvSpPr>
          <p:cNvPr id="28675" name="Rectangle 3"/>
          <p:cNvSpPr>
            <a:spLocks noGrp="1" noChangeArrowheads="1"/>
          </p:cNvSpPr>
          <p:nvPr>
            <p:ph idx="1"/>
          </p:nvPr>
        </p:nvSpPr>
        <p:spPr/>
        <p:txBody>
          <a:bodyPr/>
          <a:lstStyle/>
          <a:p>
            <a:endParaRPr lang="en-US" sz="2800" smtClean="0">
              <a:latin typeface="Calibri" charset="0"/>
            </a:endParaRPr>
          </a:p>
          <a:p>
            <a:pPr>
              <a:buFontTx/>
              <a:buNone/>
            </a:pPr>
            <a:r>
              <a:rPr lang="en-US" sz="2800" b="1" smtClean="0">
                <a:latin typeface="Calibri" charset="0"/>
              </a:rPr>
              <a:t>Specialty products </a:t>
            </a:r>
            <a:r>
              <a:rPr lang="en-US" sz="2800" smtClean="0">
                <a:latin typeface="Calibri" charset="0"/>
              </a:rPr>
              <a:t>are consumer products and services with unique characteristics or brand identification for which a significant group of buyers is willing to make a special purchase effort</a:t>
            </a:r>
          </a:p>
          <a:p>
            <a:r>
              <a:rPr lang="en-US" sz="2800" smtClean="0">
                <a:latin typeface="Calibri" charset="0"/>
              </a:rPr>
              <a:t>Medical services</a:t>
            </a:r>
          </a:p>
          <a:p>
            <a:r>
              <a:rPr lang="en-US" sz="2800" smtClean="0">
                <a:latin typeface="Calibri" charset="0"/>
              </a:rPr>
              <a:t>Designer clothes</a:t>
            </a:r>
          </a:p>
          <a:p>
            <a:r>
              <a:rPr lang="en-US" sz="2800" smtClean="0">
                <a:latin typeface="Calibri" charset="0"/>
              </a:rPr>
              <a:t>High-end electronics</a:t>
            </a:r>
          </a:p>
        </p:txBody>
      </p:sp>
      <p:sp>
        <p:nvSpPr>
          <p:cNvPr id="28676" name="Text Placeholder 6"/>
          <p:cNvSpPr>
            <a:spLocks noGrp="1"/>
          </p:cNvSpPr>
          <p:nvPr>
            <p:ph type="body" sz="quarter" idx="13"/>
          </p:nvPr>
        </p:nvSpPr>
        <p:spPr/>
        <p:txBody>
          <a:bodyPr>
            <a:noAutofit/>
          </a:bodyPr>
          <a:lstStyle/>
          <a:p>
            <a:r>
              <a:rPr lang="en-US" dirty="0" smtClean="0">
                <a:solidFill>
                  <a:schemeClr val="tx1"/>
                </a:solidFill>
                <a:latin typeface="Calibri" charset="0"/>
              </a:rPr>
              <a:t>Product and Service Classifications</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a:bodyPr>
          <a:lstStyle/>
          <a:p>
            <a:r>
              <a:rPr lang="en-US" sz="5400" dirty="0" smtClean="0"/>
              <a:t>What Is a Product?</a:t>
            </a:r>
          </a:p>
        </p:txBody>
      </p:sp>
      <p:sp>
        <p:nvSpPr>
          <p:cNvPr id="30723" name="Rectangle 3"/>
          <p:cNvSpPr>
            <a:spLocks noGrp="1" noChangeArrowheads="1"/>
          </p:cNvSpPr>
          <p:nvPr>
            <p:ph idx="1"/>
          </p:nvPr>
        </p:nvSpPr>
        <p:spPr/>
        <p:txBody>
          <a:bodyPr/>
          <a:lstStyle/>
          <a:p>
            <a:endParaRPr lang="en-US" sz="2800" smtClean="0">
              <a:latin typeface="Calibri" charset="0"/>
            </a:endParaRPr>
          </a:p>
          <a:p>
            <a:pPr>
              <a:buFontTx/>
              <a:buNone/>
            </a:pPr>
            <a:r>
              <a:rPr lang="en-US" sz="2800" b="1" smtClean="0">
                <a:latin typeface="Calibri" charset="0"/>
              </a:rPr>
              <a:t>Unsought products </a:t>
            </a:r>
            <a:r>
              <a:rPr lang="en-US" sz="2800" smtClean="0">
                <a:latin typeface="Calibri" charset="0"/>
              </a:rPr>
              <a:t>are consumer products that the consumer does not know about or knows about but does not normally think of buying</a:t>
            </a:r>
          </a:p>
          <a:p>
            <a:r>
              <a:rPr lang="en-US" sz="2800" smtClean="0">
                <a:latin typeface="Calibri" charset="0"/>
              </a:rPr>
              <a:t>Life insurance</a:t>
            </a:r>
          </a:p>
          <a:p>
            <a:r>
              <a:rPr lang="en-US" sz="2800" smtClean="0">
                <a:latin typeface="Calibri" charset="0"/>
              </a:rPr>
              <a:t>Funeral services</a:t>
            </a:r>
          </a:p>
          <a:p>
            <a:r>
              <a:rPr lang="en-US" sz="2800" smtClean="0">
                <a:latin typeface="Calibri" charset="0"/>
              </a:rPr>
              <a:t>Blood donations</a:t>
            </a:r>
          </a:p>
        </p:txBody>
      </p:sp>
      <p:sp>
        <p:nvSpPr>
          <p:cNvPr id="30724" name="Text Placeholder 3"/>
          <p:cNvSpPr>
            <a:spLocks noGrp="1"/>
          </p:cNvSpPr>
          <p:nvPr>
            <p:ph type="body" sz="quarter" idx="13"/>
          </p:nvPr>
        </p:nvSpPr>
        <p:spPr/>
        <p:txBody>
          <a:bodyPr>
            <a:noAutofit/>
          </a:bodyPr>
          <a:lstStyle/>
          <a:p>
            <a:r>
              <a:rPr lang="en-US" dirty="0" smtClean="0">
                <a:solidFill>
                  <a:schemeClr val="tx1"/>
                </a:solidFill>
                <a:latin typeface="Calibri" charset="0"/>
              </a:rPr>
              <a:t>Product and Service Classifications</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a:bodyPr>
          <a:lstStyle/>
          <a:p>
            <a:r>
              <a:rPr lang="en-US" sz="5400" dirty="0" smtClean="0"/>
              <a:t>What Is a Product?</a:t>
            </a:r>
          </a:p>
        </p:txBody>
      </p:sp>
      <p:sp>
        <p:nvSpPr>
          <p:cNvPr id="32771" name="Rectangle 3"/>
          <p:cNvSpPr>
            <a:spLocks noGrp="1" noChangeArrowheads="1"/>
          </p:cNvSpPr>
          <p:nvPr>
            <p:ph idx="1"/>
          </p:nvPr>
        </p:nvSpPr>
        <p:spPr/>
        <p:txBody>
          <a:bodyPr/>
          <a:lstStyle/>
          <a:p>
            <a:endParaRPr lang="en-US" sz="2800" smtClean="0">
              <a:latin typeface="Calibri" charset="0"/>
            </a:endParaRPr>
          </a:p>
          <a:p>
            <a:pPr>
              <a:buFontTx/>
              <a:buNone/>
            </a:pPr>
            <a:r>
              <a:rPr lang="en-US" sz="2800" b="1" smtClean="0">
                <a:latin typeface="Calibri" charset="0"/>
              </a:rPr>
              <a:t>Industrial products </a:t>
            </a:r>
            <a:r>
              <a:rPr lang="en-US" sz="2800" smtClean="0">
                <a:latin typeface="Calibri" charset="0"/>
              </a:rPr>
              <a:t>are products purchased for further processing or for use in conducting a business</a:t>
            </a:r>
          </a:p>
          <a:p>
            <a:r>
              <a:rPr lang="en-US" sz="2800" smtClean="0">
                <a:latin typeface="Calibri" charset="0"/>
              </a:rPr>
              <a:t>Classified by the purpose for which the product is purchased</a:t>
            </a:r>
          </a:p>
          <a:p>
            <a:pPr lvl="1"/>
            <a:r>
              <a:rPr lang="en-US" sz="2400" smtClean="0">
                <a:latin typeface="Calibri" charset="0"/>
              </a:rPr>
              <a:t>Materials and parts</a:t>
            </a:r>
          </a:p>
          <a:p>
            <a:pPr lvl="1"/>
            <a:r>
              <a:rPr lang="en-US" sz="2400" smtClean="0">
                <a:latin typeface="Calibri" charset="0"/>
              </a:rPr>
              <a:t>Capital</a:t>
            </a:r>
          </a:p>
          <a:p>
            <a:pPr lvl="1"/>
            <a:r>
              <a:rPr lang="en-US" sz="2400" smtClean="0">
                <a:latin typeface="Calibri" charset="0"/>
              </a:rPr>
              <a:t>Raw materials</a:t>
            </a:r>
          </a:p>
          <a:p>
            <a:endParaRPr lang="en-US" sz="2800" smtClean="0">
              <a:latin typeface="Calibri" charset="0"/>
            </a:endParaRPr>
          </a:p>
        </p:txBody>
      </p:sp>
      <p:sp>
        <p:nvSpPr>
          <p:cNvPr id="32772" name="Text Placeholder 3"/>
          <p:cNvSpPr>
            <a:spLocks noGrp="1"/>
          </p:cNvSpPr>
          <p:nvPr>
            <p:ph type="body" sz="quarter" idx="13"/>
          </p:nvPr>
        </p:nvSpPr>
        <p:spPr/>
        <p:txBody>
          <a:bodyPr>
            <a:noAutofit/>
          </a:bodyPr>
          <a:lstStyle/>
          <a:p>
            <a:r>
              <a:rPr lang="en-US" dirty="0" smtClean="0">
                <a:solidFill>
                  <a:schemeClr val="tx1"/>
                </a:solidFill>
                <a:latin typeface="Calibri" charset="0"/>
              </a:rPr>
              <a:t>Product and Service Classifications</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a:bodyPr>
          <a:lstStyle/>
          <a:p>
            <a:r>
              <a:rPr lang="en-US" sz="5400" dirty="0" smtClean="0"/>
              <a:t>What Is a Product?</a:t>
            </a:r>
          </a:p>
        </p:txBody>
      </p:sp>
      <p:sp>
        <p:nvSpPr>
          <p:cNvPr id="34819" name="Rectangle 3"/>
          <p:cNvSpPr>
            <a:spLocks noGrp="1" noChangeArrowheads="1"/>
          </p:cNvSpPr>
          <p:nvPr>
            <p:ph idx="1"/>
          </p:nvPr>
        </p:nvSpPr>
        <p:spPr>
          <a:xfrm>
            <a:off x="457200" y="2103437"/>
            <a:ext cx="8229600" cy="4525963"/>
          </a:xfrm>
        </p:spPr>
        <p:txBody>
          <a:bodyPr>
            <a:normAutofit/>
          </a:bodyPr>
          <a:lstStyle/>
          <a:p>
            <a:pPr marL="533400" indent="-533400">
              <a:buFontTx/>
              <a:buNone/>
            </a:pPr>
            <a:r>
              <a:rPr lang="en-US" b="1" dirty="0" smtClean="0">
                <a:latin typeface="Calibri" charset="0"/>
              </a:rPr>
              <a:t>Capital items </a:t>
            </a:r>
            <a:r>
              <a:rPr lang="en-US" dirty="0" smtClean="0">
                <a:latin typeface="Calibri" charset="0"/>
              </a:rPr>
              <a:t>are industrial products that aid in the buyer’s production or operations</a:t>
            </a:r>
          </a:p>
          <a:p>
            <a:pPr marL="533400" indent="-533400">
              <a:buFontTx/>
              <a:buNone/>
            </a:pPr>
            <a:r>
              <a:rPr lang="en-US" b="1" dirty="0" smtClean="0">
                <a:latin typeface="Calibri" charset="0"/>
              </a:rPr>
              <a:t>Materials and parts</a:t>
            </a:r>
            <a:r>
              <a:rPr lang="en-US" dirty="0" smtClean="0">
                <a:latin typeface="Calibri" charset="0"/>
              </a:rPr>
              <a:t> include raw materials and manufactured materials and parts usually sold directly to industrial users</a:t>
            </a:r>
          </a:p>
          <a:p>
            <a:pPr marL="533400" indent="-533400">
              <a:buFontTx/>
              <a:buNone/>
            </a:pPr>
            <a:r>
              <a:rPr lang="en-US" b="1" dirty="0" smtClean="0">
                <a:latin typeface="Arial" charset="0"/>
              </a:rPr>
              <a:t>Supplies and services</a:t>
            </a:r>
            <a:r>
              <a:rPr lang="en-US" dirty="0" smtClean="0">
                <a:latin typeface="Arial" charset="0"/>
              </a:rPr>
              <a:t> include operating supplies, repair and maintenance items, and business services</a:t>
            </a:r>
          </a:p>
          <a:p>
            <a:pPr marL="533400" indent="-533400">
              <a:buFontTx/>
              <a:buNone/>
            </a:pPr>
            <a:endParaRPr lang="en-US" dirty="0" smtClean="0">
              <a:latin typeface="Arial" charset="0"/>
            </a:endParaRPr>
          </a:p>
        </p:txBody>
      </p:sp>
      <p:sp>
        <p:nvSpPr>
          <p:cNvPr id="34820" name="Text Placeholder 5"/>
          <p:cNvSpPr>
            <a:spLocks noGrp="1"/>
          </p:cNvSpPr>
          <p:nvPr>
            <p:ph type="body" sz="quarter" idx="13"/>
          </p:nvPr>
        </p:nvSpPr>
        <p:spPr/>
        <p:txBody>
          <a:bodyPr>
            <a:noAutofit/>
          </a:bodyPr>
          <a:lstStyle/>
          <a:p>
            <a:pPr>
              <a:lnSpc>
                <a:spcPct val="90000"/>
              </a:lnSpc>
            </a:pPr>
            <a:r>
              <a:rPr lang="en-US" dirty="0" smtClean="0">
                <a:solidFill>
                  <a:schemeClr val="tx1"/>
                </a:solidFill>
                <a:latin typeface="Calibri" charset="0"/>
              </a:rPr>
              <a:t>Product</a:t>
            </a:r>
            <a:r>
              <a:rPr lang="en-US" dirty="0" smtClean="0">
                <a:solidFill>
                  <a:schemeClr val="tx1"/>
                </a:solidFill>
                <a:latin typeface="Times New Roman" charset="0"/>
              </a:rPr>
              <a:t> </a:t>
            </a:r>
            <a:r>
              <a:rPr lang="en-US" dirty="0" smtClean="0">
                <a:solidFill>
                  <a:schemeClr val="tx1"/>
                </a:solidFill>
                <a:latin typeface="Arial" charset="0"/>
              </a:rPr>
              <a:t>and Service Classifications</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a:bodyPr>
          <a:lstStyle/>
          <a:p>
            <a:r>
              <a:rPr lang="en-US" sz="5400" dirty="0" smtClean="0"/>
              <a:t>What Is a Product?</a:t>
            </a:r>
          </a:p>
        </p:txBody>
      </p:sp>
      <p:sp>
        <p:nvSpPr>
          <p:cNvPr id="36867" name="Rectangle 3"/>
          <p:cNvSpPr>
            <a:spLocks noGrp="1" noChangeArrowheads="1"/>
          </p:cNvSpPr>
          <p:nvPr>
            <p:ph idx="1"/>
          </p:nvPr>
        </p:nvSpPr>
        <p:spPr>
          <a:xfrm>
            <a:off x="685800" y="2438400"/>
            <a:ext cx="7239000" cy="4114800"/>
          </a:xfrm>
        </p:spPr>
        <p:txBody>
          <a:bodyPr/>
          <a:lstStyle/>
          <a:p>
            <a:pPr marL="533400" indent="-533400">
              <a:buFontTx/>
              <a:buNone/>
            </a:pPr>
            <a:r>
              <a:rPr lang="en-US" sz="2800" b="1" dirty="0" smtClean="0">
                <a:latin typeface="Calibri" charset="0"/>
              </a:rPr>
              <a:t>Organization marketing </a:t>
            </a:r>
            <a:r>
              <a:rPr lang="en-US" sz="2800" dirty="0" smtClean="0">
                <a:latin typeface="Calibri" charset="0"/>
              </a:rPr>
              <a:t>consists of activities undertaken to create, maintain, or change attitudes and behavior of target consumers toward an organization</a:t>
            </a:r>
          </a:p>
        </p:txBody>
      </p:sp>
      <p:sp>
        <p:nvSpPr>
          <p:cNvPr id="36868" name="Text Placeholder 5"/>
          <p:cNvSpPr>
            <a:spLocks noGrp="1"/>
          </p:cNvSpPr>
          <p:nvPr>
            <p:ph type="body" sz="quarter" idx="13"/>
          </p:nvPr>
        </p:nvSpPr>
        <p:spPr>
          <a:xfrm>
            <a:off x="0" y="1447800"/>
            <a:ext cx="9144000" cy="304800"/>
          </a:xfrm>
        </p:spPr>
        <p:txBody>
          <a:bodyPr>
            <a:noAutofit/>
          </a:bodyPr>
          <a:lstStyle/>
          <a:p>
            <a:r>
              <a:rPr lang="en-US" dirty="0" smtClean="0">
                <a:solidFill>
                  <a:schemeClr val="tx1"/>
                </a:solidFill>
                <a:latin typeface="Calibri" charset="0"/>
              </a:rPr>
              <a:t>Organizations, Persons, Places, and Ideas</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a:bodyPr>
          <a:lstStyle/>
          <a:p>
            <a:r>
              <a:rPr lang="en-US" sz="5400" dirty="0" smtClean="0"/>
              <a:t>What Is a Product?</a:t>
            </a:r>
          </a:p>
        </p:txBody>
      </p:sp>
      <p:sp>
        <p:nvSpPr>
          <p:cNvPr id="38915" name="Rectangle 3"/>
          <p:cNvSpPr>
            <a:spLocks noGrp="1" noChangeArrowheads="1"/>
          </p:cNvSpPr>
          <p:nvPr>
            <p:ph idx="1"/>
          </p:nvPr>
        </p:nvSpPr>
        <p:spPr>
          <a:xfrm>
            <a:off x="914400" y="2286000"/>
            <a:ext cx="7467600" cy="4114800"/>
          </a:xfrm>
        </p:spPr>
        <p:txBody>
          <a:bodyPr>
            <a:normAutofit/>
          </a:bodyPr>
          <a:lstStyle/>
          <a:p>
            <a:pPr marL="533400" indent="-533400">
              <a:buFontTx/>
              <a:buNone/>
            </a:pPr>
            <a:r>
              <a:rPr lang="en-US" b="1" dirty="0" smtClean="0">
                <a:latin typeface="Calibri" charset="0"/>
              </a:rPr>
              <a:t>Person marketing </a:t>
            </a:r>
            <a:r>
              <a:rPr lang="en-US" dirty="0" smtClean="0">
                <a:latin typeface="Calibri" charset="0"/>
              </a:rPr>
              <a:t>consists of activities undertaken to create, maintain, or change attitudes and behavior of target consumers toward particular people</a:t>
            </a:r>
          </a:p>
        </p:txBody>
      </p:sp>
      <p:sp>
        <p:nvSpPr>
          <p:cNvPr id="38916" name="Text Placeholder 5"/>
          <p:cNvSpPr>
            <a:spLocks noGrp="1"/>
          </p:cNvSpPr>
          <p:nvPr>
            <p:ph type="body" sz="quarter" idx="13"/>
          </p:nvPr>
        </p:nvSpPr>
        <p:spPr>
          <a:xfrm>
            <a:off x="0" y="1447800"/>
            <a:ext cx="9144000" cy="304800"/>
          </a:xfrm>
        </p:spPr>
        <p:txBody>
          <a:bodyPr>
            <a:noAutofit/>
          </a:bodyPr>
          <a:lstStyle/>
          <a:p>
            <a:r>
              <a:rPr lang="en-US" dirty="0" smtClean="0">
                <a:solidFill>
                  <a:schemeClr val="tx1"/>
                </a:solidFill>
                <a:latin typeface="Calibri" charset="0"/>
              </a:rPr>
              <a:t>Organizations, Persons, Places, and Ideas</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rmAutofit/>
          </a:bodyPr>
          <a:lstStyle/>
          <a:p>
            <a:r>
              <a:rPr lang="en-US" sz="5400" dirty="0" smtClean="0"/>
              <a:t>What Is a Product</a:t>
            </a:r>
          </a:p>
        </p:txBody>
      </p:sp>
      <p:sp>
        <p:nvSpPr>
          <p:cNvPr id="40963" name="Rectangle 3"/>
          <p:cNvSpPr>
            <a:spLocks noGrp="1" noChangeArrowheads="1"/>
          </p:cNvSpPr>
          <p:nvPr>
            <p:ph idx="1"/>
          </p:nvPr>
        </p:nvSpPr>
        <p:spPr>
          <a:xfrm>
            <a:off x="533400" y="1981200"/>
            <a:ext cx="7924800" cy="4114800"/>
          </a:xfrm>
        </p:spPr>
        <p:txBody>
          <a:bodyPr>
            <a:noAutofit/>
          </a:bodyPr>
          <a:lstStyle/>
          <a:p>
            <a:pPr marL="533400" indent="-533400">
              <a:buFontTx/>
              <a:buNone/>
            </a:pPr>
            <a:r>
              <a:rPr lang="en-US" b="1" dirty="0" smtClean="0">
                <a:latin typeface="Calibri" charset="0"/>
              </a:rPr>
              <a:t>Place marketing </a:t>
            </a:r>
            <a:r>
              <a:rPr lang="en-US" dirty="0" smtClean="0">
                <a:latin typeface="Calibri" charset="0"/>
              </a:rPr>
              <a:t>consists of activities undertaken to create, maintain, or change attitudes and behavior of target consumers toward particular places</a:t>
            </a:r>
          </a:p>
          <a:p>
            <a:pPr marL="533400" indent="-533400">
              <a:buFontTx/>
              <a:buNone/>
            </a:pPr>
            <a:r>
              <a:rPr lang="en-US" b="1" dirty="0" smtClean="0">
                <a:latin typeface="Calibri" charset="0"/>
              </a:rPr>
              <a:t>Social marketing </a:t>
            </a:r>
            <a:r>
              <a:rPr lang="en-US" dirty="0" smtClean="0">
                <a:latin typeface="Calibri" charset="0"/>
              </a:rPr>
              <a:t>is the use of commercial marketing concepts and tools in programs designed to influence individuals’ behavior to improve their well-being and that of society</a:t>
            </a:r>
          </a:p>
          <a:p>
            <a:pPr marL="533400" indent="-533400">
              <a:buFontTx/>
              <a:buNone/>
            </a:pPr>
            <a:endParaRPr lang="en-US" dirty="0" smtClean="0">
              <a:latin typeface="Calibri" charset="0"/>
            </a:endParaRPr>
          </a:p>
        </p:txBody>
      </p:sp>
      <p:sp>
        <p:nvSpPr>
          <p:cNvPr id="40964" name="Text Placeholder 5"/>
          <p:cNvSpPr>
            <a:spLocks noGrp="1"/>
          </p:cNvSpPr>
          <p:nvPr>
            <p:ph type="body" sz="quarter" idx="13"/>
          </p:nvPr>
        </p:nvSpPr>
        <p:spPr/>
        <p:txBody>
          <a:bodyPr>
            <a:normAutofit fontScale="92500" lnSpcReduction="20000"/>
          </a:bodyPr>
          <a:lstStyle/>
          <a:p>
            <a:pPr>
              <a:lnSpc>
                <a:spcPct val="90000"/>
              </a:lnSpc>
            </a:pPr>
            <a:r>
              <a:rPr lang="en-US" dirty="0" smtClean="0">
                <a:solidFill>
                  <a:schemeClr val="tx1"/>
                </a:solidFill>
                <a:latin typeface="Arial" charset="0"/>
              </a:rPr>
              <a:t>Organizations, Persons, Places, and Ideas</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52400" y="381000"/>
            <a:ext cx="8763000" cy="1143000"/>
          </a:xfrm>
        </p:spPr>
        <p:txBody>
          <a:bodyPr>
            <a:noAutofit/>
          </a:bodyPr>
          <a:lstStyle/>
          <a:p>
            <a:r>
              <a:rPr lang="en-US" sz="5400" dirty="0" smtClean="0"/>
              <a:t>Product and Service Decisions</a:t>
            </a:r>
          </a:p>
        </p:txBody>
      </p:sp>
      <p:sp>
        <p:nvSpPr>
          <p:cNvPr id="43011" name="Rectangle 3"/>
          <p:cNvSpPr>
            <a:spLocks noGrp="1" noChangeArrowheads="1"/>
          </p:cNvSpPr>
          <p:nvPr>
            <p:ph type="body" sz="quarter" idx="13"/>
          </p:nvPr>
        </p:nvSpPr>
        <p:spPr/>
        <p:txBody>
          <a:bodyPr>
            <a:noAutofit/>
          </a:bodyPr>
          <a:lstStyle/>
          <a:p>
            <a:r>
              <a:rPr lang="en-US" dirty="0" smtClean="0">
                <a:solidFill>
                  <a:schemeClr val="tx1"/>
                </a:solidFill>
                <a:latin typeface="Calibri" charset="0"/>
              </a:rPr>
              <a:t>Individual Product and Service Decisions</a:t>
            </a:r>
          </a:p>
          <a:p>
            <a:endParaRPr lang="en-US" dirty="0" smtClean="0">
              <a:solidFill>
                <a:schemeClr val="tx1"/>
              </a:solidFill>
              <a:latin typeface="Calibri" charset="0"/>
            </a:endParaRPr>
          </a:p>
          <a:p>
            <a:endParaRPr lang="en-US" dirty="0" smtClean="0">
              <a:solidFill>
                <a:schemeClr val="tx1"/>
              </a:solidFill>
              <a:latin typeface="Calibri" charset="0"/>
            </a:endParaRPr>
          </a:p>
        </p:txBody>
      </p:sp>
      <p:sp>
        <p:nvSpPr>
          <p:cNvPr id="5" name="Rectangle 3"/>
          <p:cNvSpPr txBox="1">
            <a:spLocks noChangeArrowheads="1"/>
          </p:cNvSpPr>
          <p:nvPr/>
        </p:nvSpPr>
        <p:spPr>
          <a:xfrm>
            <a:off x="457200" y="2255837"/>
            <a:ext cx="8458200" cy="4525963"/>
          </a:xfrm>
          <a:prstGeom prst="rect">
            <a:avLst/>
          </a:prstGeom>
        </p:spPr>
        <p:txBody>
          <a:bodyPr/>
          <a:lstStyle/>
          <a:p>
            <a:pPr marL="533400" marR="0" lvl="0" indent="-533400" algn="ctr" defTabSz="914400" rtl="0" eaLnBrk="1" fontAlgn="auto" latinLnBrk="0" hangingPunct="1">
              <a:lnSpc>
                <a:spcPct val="100000"/>
              </a:lnSpc>
              <a:spcBef>
                <a:spcPct val="20000"/>
              </a:spcBef>
              <a:spcAft>
                <a:spcPts val="0"/>
              </a:spcAft>
              <a:buClrTx/>
              <a:buSzTx/>
              <a:buFontTx/>
              <a:buNone/>
              <a:tabLst/>
              <a:defRPr/>
            </a:pPr>
            <a:endParaRPr kumimoji="0" lang="en-US" sz="1400" b="1" i="1" u="none" strike="noStrike" kern="1200" cap="none" spc="0" normalizeH="0" baseline="0" noProof="0" dirty="0" smtClean="0">
              <a:ln>
                <a:noFill/>
              </a:ln>
              <a:solidFill>
                <a:schemeClr val="tx1"/>
              </a:solidFill>
              <a:effectLst/>
              <a:uLnTx/>
              <a:uFillTx/>
              <a:latin typeface="Times New Roman" charset="0"/>
              <a:ea typeface="+mn-ea"/>
              <a:cs typeface="+mn-cs"/>
            </a:endParaRPr>
          </a:p>
          <a:p>
            <a:pPr marL="533400" marR="0" lvl="0" indent="-533400" algn="l" defTabSz="914400" rtl="0" eaLnBrk="1" fontAlgn="auto" latinLnBrk="0" hangingPunct="1">
              <a:lnSpc>
                <a:spcPct val="100000"/>
              </a:lnSpc>
              <a:spcBef>
                <a:spcPct val="2000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Calibri" charset="0"/>
                <a:ea typeface="+mn-ea"/>
                <a:cs typeface="+mn-cs"/>
              </a:rPr>
              <a:t>Product attributes</a:t>
            </a:r>
            <a:r>
              <a:rPr kumimoji="0" lang="en-US" sz="3200" b="0" i="0" u="none" strike="noStrike" kern="1200" cap="none" spc="0" normalizeH="0" baseline="0" noProof="0" dirty="0" smtClean="0">
                <a:ln>
                  <a:noFill/>
                </a:ln>
                <a:solidFill>
                  <a:schemeClr val="tx1"/>
                </a:solidFill>
                <a:effectLst/>
                <a:uLnTx/>
                <a:uFillTx/>
                <a:latin typeface="Calibri" charset="0"/>
                <a:ea typeface="+mn-ea"/>
                <a:cs typeface="+mn-cs"/>
              </a:rPr>
              <a:t> are the benefits of the product or service</a:t>
            </a:r>
          </a:p>
          <a:p>
            <a:pPr marL="533400" marR="0" lvl="0" indent="-5334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Calibri" charset="0"/>
                <a:ea typeface="+mn-ea"/>
                <a:cs typeface="+mn-cs"/>
              </a:rPr>
              <a:t>Quality</a:t>
            </a:r>
          </a:p>
          <a:p>
            <a:pPr marL="533400" marR="0" lvl="0" indent="-5334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Calibri" charset="0"/>
                <a:ea typeface="+mn-ea"/>
                <a:cs typeface="+mn-cs"/>
              </a:rPr>
              <a:t>Features</a:t>
            </a:r>
          </a:p>
          <a:p>
            <a:pPr marL="533400" marR="0" lvl="0" indent="-5334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Calibri" charset="0"/>
                <a:ea typeface="+mn-ea"/>
                <a:cs typeface="+mn-cs"/>
              </a:rPr>
              <a:t>Style and design</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52400" y="381000"/>
            <a:ext cx="8763000" cy="1143000"/>
          </a:xfrm>
        </p:spPr>
        <p:txBody>
          <a:bodyPr>
            <a:noAutofit/>
          </a:bodyPr>
          <a:lstStyle/>
          <a:p>
            <a:r>
              <a:rPr lang="en-US" sz="5400" dirty="0" smtClean="0"/>
              <a:t>Product and Service Decisions</a:t>
            </a:r>
          </a:p>
        </p:txBody>
      </p:sp>
      <p:sp>
        <p:nvSpPr>
          <p:cNvPr id="43011" name="Rectangle 3"/>
          <p:cNvSpPr>
            <a:spLocks noGrp="1" noChangeArrowheads="1"/>
          </p:cNvSpPr>
          <p:nvPr>
            <p:ph type="body" sz="quarter" idx="13"/>
          </p:nvPr>
        </p:nvSpPr>
        <p:spPr/>
        <p:txBody>
          <a:bodyPr>
            <a:noAutofit/>
          </a:bodyPr>
          <a:lstStyle/>
          <a:p>
            <a:r>
              <a:rPr lang="en-US" dirty="0" smtClean="0">
                <a:solidFill>
                  <a:schemeClr val="tx1"/>
                </a:solidFill>
                <a:latin typeface="Calibri" charset="0"/>
              </a:rPr>
              <a:t>Individual Product and Service Decisions</a:t>
            </a:r>
          </a:p>
          <a:p>
            <a:endParaRPr lang="en-US" dirty="0" smtClean="0">
              <a:solidFill>
                <a:schemeClr val="tx1"/>
              </a:solidFill>
              <a:latin typeface="Calibri" charset="0"/>
            </a:endParaRPr>
          </a:p>
          <a:p>
            <a:endParaRPr lang="en-US" dirty="0" smtClean="0">
              <a:solidFill>
                <a:schemeClr val="tx1"/>
              </a:solidFill>
              <a:latin typeface="Calibri" charset="0"/>
            </a:endParaRPr>
          </a:p>
        </p:txBody>
      </p:sp>
      <p:sp>
        <p:nvSpPr>
          <p:cNvPr id="5" name="Rectangle 3"/>
          <p:cNvSpPr txBox="1">
            <a:spLocks noChangeArrowheads="1"/>
          </p:cNvSpPr>
          <p:nvPr/>
        </p:nvSpPr>
        <p:spPr>
          <a:xfrm>
            <a:off x="457200" y="2255837"/>
            <a:ext cx="8458200" cy="4525963"/>
          </a:xfrm>
          <a:prstGeom prst="rect">
            <a:avLst/>
          </a:prstGeom>
        </p:spPr>
        <p:txBody>
          <a:bodyPr/>
          <a:lstStyle/>
          <a:p>
            <a:pPr marL="533400" indent="-533400">
              <a:buFontTx/>
              <a:buNone/>
            </a:pPr>
            <a:r>
              <a:rPr lang="en-US" sz="3200" dirty="0" smtClean="0">
                <a:latin typeface="Calibri" charset="0"/>
              </a:rPr>
              <a:t>Product quality includes level and consistency:</a:t>
            </a:r>
          </a:p>
          <a:p>
            <a:pPr marL="533400" indent="-533400">
              <a:buFontTx/>
              <a:buNone/>
            </a:pPr>
            <a:endParaRPr lang="en-US" sz="3200" dirty="0" smtClean="0">
              <a:latin typeface="Calibri" charset="0"/>
            </a:endParaRPr>
          </a:p>
          <a:p>
            <a:pPr marL="533400" indent="-533400"/>
            <a:r>
              <a:rPr lang="en-US" sz="3200" b="1" dirty="0" smtClean="0">
                <a:latin typeface="Calibri" charset="0"/>
              </a:rPr>
              <a:t>Quality level</a:t>
            </a:r>
            <a:r>
              <a:rPr lang="en-US" sz="3200" dirty="0" smtClean="0">
                <a:latin typeface="Calibri" charset="0"/>
              </a:rPr>
              <a:t> is the level of quality that supports the product’s positioning</a:t>
            </a:r>
          </a:p>
          <a:p>
            <a:pPr marL="533400" indent="-533400"/>
            <a:r>
              <a:rPr lang="en-US" sz="3200" b="1" dirty="0" smtClean="0">
                <a:latin typeface="Calibri" charset="0"/>
              </a:rPr>
              <a:t>Conformance quality</a:t>
            </a:r>
            <a:r>
              <a:rPr lang="en-US" sz="3200" dirty="0" smtClean="0">
                <a:latin typeface="Calibri" charset="0"/>
              </a:rPr>
              <a:t> is the product’s freedom from defects and consistency in delivering a targeted level of performance</a:t>
            </a:r>
          </a:p>
          <a:p>
            <a:pPr marL="533400" indent="-533400">
              <a:buFontTx/>
              <a:buNone/>
            </a:pPr>
            <a:endParaRPr lang="en-US" sz="3200" dirty="0" smtClean="0">
              <a:latin typeface="Calibri" charset="0"/>
            </a:endParaRPr>
          </a:p>
          <a:p>
            <a:pPr marL="533400" indent="-533400">
              <a:buFontTx/>
              <a:buNone/>
            </a:pPr>
            <a:endParaRPr lang="en-US" sz="3200" dirty="0" smtClean="0">
              <a:latin typeface="Calibri" charset="0"/>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52400" y="381000"/>
            <a:ext cx="8763000" cy="1143000"/>
          </a:xfrm>
        </p:spPr>
        <p:txBody>
          <a:bodyPr>
            <a:noAutofit/>
          </a:bodyPr>
          <a:lstStyle/>
          <a:p>
            <a:r>
              <a:rPr lang="en-US" sz="5400" dirty="0" smtClean="0"/>
              <a:t>Product and Service Decisions</a:t>
            </a:r>
          </a:p>
        </p:txBody>
      </p:sp>
      <p:sp>
        <p:nvSpPr>
          <p:cNvPr id="43011" name="Rectangle 3"/>
          <p:cNvSpPr>
            <a:spLocks noGrp="1" noChangeArrowheads="1"/>
          </p:cNvSpPr>
          <p:nvPr>
            <p:ph type="body" sz="quarter" idx="13"/>
          </p:nvPr>
        </p:nvSpPr>
        <p:spPr/>
        <p:txBody>
          <a:bodyPr>
            <a:noAutofit/>
          </a:bodyPr>
          <a:lstStyle/>
          <a:p>
            <a:r>
              <a:rPr lang="en-US" dirty="0" smtClean="0">
                <a:solidFill>
                  <a:schemeClr val="tx1"/>
                </a:solidFill>
                <a:latin typeface="Calibri" charset="0"/>
              </a:rPr>
              <a:t>Individual Product and Service Decisions</a:t>
            </a:r>
          </a:p>
          <a:p>
            <a:endParaRPr lang="en-US" dirty="0" smtClean="0">
              <a:solidFill>
                <a:schemeClr val="tx1"/>
              </a:solidFill>
              <a:latin typeface="Calibri" charset="0"/>
            </a:endParaRPr>
          </a:p>
          <a:p>
            <a:endParaRPr lang="en-US" dirty="0" smtClean="0">
              <a:solidFill>
                <a:schemeClr val="tx1"/>
              </a:solidFill>
              <a:latin typeface="Calibri" charset="0"/>
            </a:endParaRPr>
          </a:p>
        </p:txBody>
      </p:sp>
      <p:sp>
        <p:nvSpPr>
          <p:cNvPr id="5" name="Rectangle 3"/>
          <p:cNvSpPr txBox="1">
            <a:spLocks noChangeArrowheads="1"/>
          </p:cNvSpPr>
          <p:nvPr/>
        </p:nvSpPr>
        <p:spPr>
          <a:xfrm>
            <a:off x="457200" y="2255837"/>
            <a:ext cx="8458200" cy="4525963"/>
          </a:xfrm>
          <a:prstGeom prst="rect">
            <a:avLst/>
          </a:prstGeom>
        </p:spPr>
        <p:txBody>
          <a:bodyPr/>
          <a:lstStyle/>
          <a:p>
            <a:pPr marL="533400" indent="-533400" algn="ctr">
              <a:lnSpc>
                <a:spcPct val="90000"/>
              </a:lnSpc>
              <a:buFontTx/>
              <a:buNone/>
            </a:pPr>
            <a:endParaRPr lang="en-US" sz="3200" b="1" i="1" dirty="0" smtClean="0">
              <a:latin typeface="Times New Roman" charset="0"/>
            </a:endParaRPr>
          </a:p>
          <a:p>
            <a:pPr marL="533400" indent="-533400">
              <a:lnSpc>
                <a:spcPct val="90000"/>
              </a:lnSpc>
              <a:buFontTx/>
              <a:buNone/>
            </a:pPr>
            <a:r>
              <a:rPr lang="en-US" sz="3200" b="1" dirty="0" smtClean="0">
                <a:latin typeface="Calibri" charset="0"/>
              </a:rPr>
              <a:t>Product features</a:t>
            </a:r>
            <a:r>
              <a:rPr lang="en-US" sz="3200" dirty="0" smtClean="0">
                <a:latin typeface="Calibri" charset="0"/>
              </a:rPr>
              <a:t> are a competitive tool for differentiating a product from competitors’ products</a:t>
            </a:r>
            <a:br>
              <a:rPr lang="en-US" sz="3200" dirty="0" smtClean="0">
                <a:latin typeface="Calibri" charset="0"/>
              </a:rPr>
            </a:br>
            <a:endParaRPr lang="en-US" sz="3200" dirty="0" smtClean="0">
              <a:latin typeface="Calibri" charset="0"/>
            </a:endParaRPr>
          </a:p>
          <a:p>
            <a:pPr marL="533400" indent="-533400">
              <a:lnSpc>
                <a:spcPct val="90000"/>
              </a:lnSpc>
              <a:buFontTx/>
              <a:buNone/>
            </a:pPr>
            <a:r>
              <a:rPr lang="en-US" sz="3200" dirty="0" smtClean="0">
                <a:latin typeface="Calibri" charset="0"/>
              </a:rPr>
              <a:t>Product features are assessed based on the value to the customer versus the cost to the company</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52400" y="381000"/>
            <a:ext cx="8763000" cy="1143000"/>
          </a:xfrm>
        </p:spPr>
        <p:txBody>
          <a:bodyPr>
            <a:noAutofit/>
          </a:bodyPr>
          <a:lstStyle/>
          <a:p>
            <a:r>
              <a:rPr lang="en-US" sz="5400" dirty="0" smtClean="0"/>
              <a:t>Product and Service Decisions</a:t>
            </a:r>
          </a:p>
        </p:txBody>
      </p:sp>
      <p:sp>
        <p:nvSpPr>
          <p:cNvPr id="43011" name="Rectangle 3"/>
          <p:cNvSpPr>
            <a:spLocks noGrp="1" noChangeArrowheads="1"/>
          </p:cNvSpPr>
          <p:nvPr>
            <p:ph type="body" sz="quarter" idx="13"/>
          </p:nvPr>
        </p:nvSpPr>
        <p:spPr/>
        <p:txBody>
          <a:bodyPr>
            <a:noAutofit/>
          </a:bodyPr>
          <a:lstStyle/>
          <a:p>
            <a:r>
              <a:rPr lang="en-US" dirty="0" smtClean="0">
                <a:solidFill>
                  <a:schemeClr val="tx1"/>
                </a:solidFill>
                <a:latin typeface="Calibri" charset="0"/>
              </a:rPr>
              <a:t>Individual Product and Service Decisions</a:t>
            </a:r>
          </a:p>
          <a:p>
            <a:endParaRPr lang="en-US" dirty="0" smtClean="0">
              <a:solidFill>
                <a:schemeClr val="tx1"/>
              </a:solidFill>
              <a:latin typeface="Calibri" charset="0"/>
            </a:endParaRPr>
          </a:p>
          <a:p>
            <a:endParaRPr lang="en-US" dirty="0" smtClean="0">
              <a:solidFill>
                <a:schemeClr val="tx1"/>
              </a:solidFill>
              <a:latin typeface="Calibri" charset="0"/>
            </a:endParaRPr>
          </a:p>
        </p:txBody>
      </p:sp>
      <p:sp>
        <p:nvSpPr>
          <p:cNvPr id="5" name="Rectangle 3"/>
          <p:cNvSpPr txBox="1">
            <a:spLocks noChangeArrowheads="1"/>
          </p:cNvSpPr>
          <p:nvPr/>
        </p:nvSpPr>
        <p:spPr>
          <a:xfrm>
            <a:off x="1143000" y="2332037"/>
            <a:ext cx="7315200" cy="4525963"/>
          </a:xfrm>
          <a:prstGeom prst="rect">
            <a:avLst/>
          </a:prstGeom>
        </p:spPr>
        <p:txBody>
          <a:bodyPr/>
          <a:lstStyle/>
          <a:p>
            <a:pPr marL="533400" indent="-533400">
              <a:buFontTx/>
              <a:buNone/>
            </a:pPr>
            <a:endParaRPr lang="en-US" sz="3200" b="1" dirty="0" smtClean="0">
              <a:latin typeface="Calibri" charset="0"/>
            </a:endParaRPr>
          </a:p>
          <a:p>
            <a:pPr marL="533400" indent="-533400">
              <a:buFontTx/>
              <a:buNone/>
            </a:pPr>
            <a:r>
              <a:rPr lang="en-US" sz="3200" b="1" dirty="0" smtClean="0">
                <a:latin typeface="Calibri" charset="0"/>
              </a:rPr>
              <a:t>Style</a:t>
            </a:r>
            <a:r>
              <a:rPr lang="en-US" sz="3200" dirty="0" smtClean="0">
                <a:latin typeface="Calibri" charset="0"/>
              </a:rPr>
              <a:t> describes the appearance of the product</a:t>
            </a:r>
          </a:p>
          <a:p>
            <a:pPr marL="533400" indent="-533400">
              <a:buFontTx/>
              <a:buNone/>
            </a:pPr>
            <a:endParaRPr lang="en-US" sz="3200" dirty="0" smtClean="0">
              <a:latin typeface="Calibri" charset="0"/>
            </a:endParaRPr>
          </a:p>
          <a:p>
            <a:pPr marL="533400" indent="-533400">
              <a:buFontTx/>
              <a:buNone/>
            </a:pPr>
            <a:r>
              <a:rPr lang="en-US" sz="3200" b="1" dirty="0" smtClean="0">
                <a:latin typeface="Calibri" charset="0"/>
              </a:rPr>
              <a:t>Design </a:t>
            </a:r>
            <a:r>
              <a:rPr lang="en-US" sz="3200" dirty="0" smtClean="0">
                <a:latin typeface="Calibri" charset="0"/>
              </a:rPr>
              <a:t>contributes to a product’s usefulness as well as to its looks</a:t>
            </a:r>
            <a:endParaRPr lang="en-US" sz="2800" dirty="0" smtClean="0">
              <a:latin typeface="Calibri" charset="0"/>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52400" y="381000"/>
            <a:ext cx="8763000" cy="1143000"/>
          </a:xfrm>
        </p:spPr>
        <p:txBody>
          <a:bodyPr>
            <a:noAutofit/>
          </a:bodyPr>
          <a:lstStyle/>
          <a:p>
            <a:r>
              <a:rPr lang="en-US" sz="5400" dirty="0" smtClean="0"/>
              <a:t>Product and Service Decisions</a:t>
            </a:r>
          </a:p>
        </p:txBody>
      </p:sp>
      <p:sp>
        <p:nvSpPr>
          <p:cNvPr id="43011" name="Rectangle 3"/>
          <p:cNvSpPr>
            <a:spLocks noGrp="1" noChangeArrowheads="1"/>
          </p:cNvSpPr>
          <p:nvPr>
            <p:ph type="body" sz="quarter" idx="13"/>
          </p:nvPr>
        </p:nvSpPr>
        <p:spPr/>
        <p:txBody>
          <a:bodyPr>
            <a:noAutofit/>
          </a:bodyPr>
          <a:lstStyle/>
          <a:p>
            <a:r>
              <a:rPr lang="en-US" dirty="0" smtClean="0">
                <a:solidFill>
                  <a:schemeClr val="tx1"/>
                </a:solidFill>
                <a:latin typeface="Calibri" charset="0"/>
              </a:rPr>
              <a:t>Individual Product and Service Decisions</a:t>
            </a:r>
          </a:p>
          <a:p>
            <a:endParaRPr lang="en-US" dirty="0" smtClean="0">
              <a:solidFill>
                <a:schemeClr val="tx1"/>
              </a:solidFill>
              <a:latin typeface="Calibri" charset="0"/>
            </a:endParaRPr>
          </a:p>
          <a:p>
            <a:endParaRPr lang="en-US" dirty="0" smtClean="0">
              <a:solidFill>
                <a:schemeClr val="tx1"/>
              </a:solidFill>
              <a:latin typeface="Calibri" charset="0"/>
            </a:endParaRPr>
          </a:p>
        </p:txBody>
      </p:sp>
      <p:sp>
        <p:nvSpPr>
          <p:cNvPr id="5" name="Rectangle 3"/>
          <p:cNvSpPr txBox="1">
            <a:spLocks noChangeArrowheads="1"/>
          </p:cNvSpPr>
          <p:nvPr/>
        </p:nvSpPr>
        <p:spPr>
          <a:xfrm>
            <a:off x="1143000" y="2332037"/>
            <a:ext cx="7315200" cy="4525963"/>
          </a:xfrm>
          <a:prstGeom prst="rect">
            <a:avLst/>
          </a:prstGeom>
        </p:spPr>
        <p:txBody>
          <a:bodyPr/>
          <a:lstStyle/>
          <a:p>
            <a:pPr marL="533400" indent="-533400">
              <a:buFontTx/>
              <a:buNone/>
            </a:pPr>
            <a:r>
              <a:rPr lang="en-US" sz="3200" b="1" dirty="0" smtClean="0">
                <a:latin typeface="Calibri" charset="0"/>
              </a:rPr>
              <a:t>Brand </a:t>
            </a:r>
            <a:r>
              <a:rPr lang="en-US" sz="3200" dirty="0" smtClean="0">
                <a:latin typeface="Calibri" charset="0"/>
              </a:rPr>
              <a:t>is the name, term, sign, or design—or a combination of these—that identifies the maker or seller of a product or service</a:t>
            </a:r>
          </a:p>
          <a:p>
            <a:pPr marL="533400" indent="-533400">
              <a:buFontTx/>
              <a:buNone/>
            </a:pPr>
            <a:endParaRPr lang="en-US" sz="3200" dirty="0" smtClean="0">
              <a:latin typeface="Calibri" charset="0"/>
            </a:endParaRPr>
          </a:p>
          <a:p>
            <a:pPr marL="533400" indent="-533400">
              <a:buFontTx/>
              <a:buNone/>
            </a:pPr>
            <a:r>
              <a:rPr lang="en-US" sz="3200" dirty="0" smtClean="0">
                <a:latin typeface="Calibri" charset="0"/>
              </a:rPr>
              <a:t>Brand equity is the differential effect that the brand name has on customer response to the product and its marketing</a:t>
            </a:r>
          </a:p>
          <a:p>
            <a:pPr marL="533400" indent="-533400">
              <a:buFontTx/>
              <a:buNone/>
            </a:pPr>
            <a:endParaRPr lang="en-US" sz="2800" dirty="0" smtClean="0">
              <a:latin typeface="Calibri" charset="0"/>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52400" y="381000"/>
            <a:ext cx="8763000" cy="1143000"/>
          </a:xfrm>
        </p:spPr>
        <p:txBody>
          <a:bodyPr>
            <a:noAutofit/>
          </a:bodyPr>
          <a:lstStyle/>
          <a:p>
            <a:r>
              <a:rPr lang="en-US" sz="5400" dirty="0" smtClean="0"/>
              <a:t>Product and Service Decisions</a:t>
            </a:r>
          </a:p>
        </p:txBody>
      </p:sp>
      <p:sp>
        <p:nvSpPr>
          <p:cNvPr id="43011" name="Rectangle 3"/>
          <p:cNvSpPr>
            <a:spLocks noGrp="1" noChangeArrowheads="1"/>
          </p:cNvSpPr>
          <p:nvPr>
            <p:ph type="body" sz="quarter" idx="13"/>
          </p:nvPr>
        </p:nvSpPr>
        <p:spPr/>
        <p:txBody>
          <a:bodyPr>
            <a:noAutofit/>
          </a:bodyPr>
          <a:lstStyle/>
          <a:p>
            <a:r>
              <a:rPr lang="en-US" dirty="0" smtClean="0">
                <a:solidFill>
                  <a:schemeClr val="tx1"/>
                </a:solidFill>
                <a:latin typeface="Calibri" charset="0"/>
              </a:rPr>
              <a:t>Individual Product and Service Decisions</a:t>
            </a:r>
          </a:p>
          <a:p>
            <a:endParaRPr lang="en-US" dirty="0" smtClean="0">
              <a:solidFill>
                <a:schemeClr val="tx1"/>
              </a:solidFill>
              <a:latin typeface="Calibri" charset="0"/>
            </a:endParaRPr>
          </a:p>
          <a:p>
            <a:endParaRPr lang="en-US" dirty="0" smtClean="0">
              <a:solidFill>
                <a:schemeClr val="tx1"/>
              </a:solidFill>
              <a:latin typeface="Calibri" charset="0"/>
            </a:endParaRPr>
          </a:p>
        </p:txBody>
      </p:sp>
      <p:sp>
        <p:nvSpPr>
          <p:cNvPr id="5" name="Rectangle 3"/>
          <p:cNvSpPr txBox="1">
            <a:spLocks noChangeArrowheads="1"/>
          </p:cNvSpPr>
          <p:nvPr/>
        </p:nvSpPr>
        <p:spPr>
          <a:xfrm>
            <a:off x="1143000" y="2332037"/>
            <a:ext cx="7315200" cy="4525963"/>
          </a:xfrm>
          <a:prstGeom prst="rect">
            <a:avLst/>
          </a:prstGeom>
        </p:spPr>
        <p:txBody>
          <a:bodyPr/>
          <a:lstStyle/>
          <a:p>
            <a:pPr marL="533400" indent="-533400" algn="ctr">
              <a:buFontTx/>
              <a:buNone/>
            </a:pPr>
            <a:endParaRPr lang="en-US" sz="3200" b="1" i="1" dirty="0" smtClean="0">
              <a:latin typeface="Times New Roman" charset="0"/>
            </a:endParaRPr>
          </a:p>
          <a:p>
            <a:pPr marL="533400" indent="-533400">
              <a:buFontTx/>
              <a:buNone/>
            </a:pPr>
            <a:r>
              <a:rPr lang="en-US" sz="3200" b="1" dirty="0" smtClean="0">
                <a:latin typeface="Calibri" charset="0"/>
              </a:rPr>
              <a:t>Packaging</a:t>
            </a:r>
            <a:r>
              <a:rPr lang="en-US" sz="3200" dirty="0" smtClean="0">
                <a:latin typeface="Calibri" charset="0"/>
              </a:rPr>
              <a:t> involves designing and producing the container or wrapper for a product</a:t>
            </a:r>
          </a:p>
          <a:p>
            <a:pPr marL="533400" indent="-533400">
              <a:buFontTx/>
              <a:buNone/>
            </a:pPr>
            <a:endParaRPr lang="en-US" sz="3200" dirty="0" smtClean="0">
              <a:latin typeface="Calibri" charset="0"/>
            </a:endParaRPr>
          </a:p>
          <a:p>
            <a:pPr marL="533400" indent="-533400">
              <a:buFontTx/>
              <a:buNone/>
            </a:pPr>
            <a:r>
              <a:rPr lang="en-US" sz="3200" b="1" dirty="0" smtClean="0">
                <a:latin typeface="Calibri" charset="0"/>
              </a:rPr>
              <a:t>Labels</a:t>
            </a:r>
            <a:r>
              <a:rPr lang="en-US" sz="3200" dirty="0" smtClean="0">
                <a:latin typeface="Calibri" charset="0"/>
              </a:rPr>
              <a:t> identify the product or brand, describe attributes, and provide promotion</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52400" y="381000"/>
            <a:ext cx="8763000" cy="1143000"/>
          </a:xfrm>
        </p:spPr>
        <p:txBody>
          <a:bodyPr>
            <a:noAutofit/>
          </a:bodyPr>
          <a:lstStyle/>
          <a:p>
            <a:r>
              <a:rPr lang="en-US" sz="5400" dirty="0" smtClean="0"/>
              <a:t>Product and Service Decisions</a:t>
            </a:r>
          </a:p>
        </p:txBody>
      </p:sp>
      <p:sp>
        <p:nvSpPr>
          <p:cNvPr id="43011" name="Rectangle 3"/>
          <p:cNvSpPr>
            <a:spLocks noGrp="1" noChangeArrowheads="1"/>
          </p:cNvSpPr>
          <p:nvPr>
            <p:ph type="body" sz="quarter" idx="13"/>
          </p:nvPr>
        </p:nvSpPr>
        <p:spPr/>
        <p:txBody>
          <a:bodyPr>
            <a:noAutofit/>
          </a:bodyPr>
          <a:lstStyle/>
          <a:p>
            <a:r>
              <a:rPr lang="en-US" dirty="0" smtClean="0">
                <a:solidFill>
                  <a:schemeClr val="tx1"/>
                </a:solidFill>
                <a:latin typeface="Calibri" charset="0"/>
              </a:rPr>
              <a:t>Individual Product and Service Decisions</a:t>
            </a:r>
          </a:p>
          <a:p>
            <a:endParaRPr lang="en-US" dirty="0" smtClean="0">
              <a:solidFill>
                <a:schemeClr val="tx1"/>
              </a:solidFill>
              <a:latin typeface="Calibri" charset="0"/>
            </a:endParaRPr>
          </a:p>
          <a:p>
            <a:endParaRPr lang="en-US" dirty="0" smtClean="0">
              <a:solidFill>
                <a:schemeClr val="tx1"/>
              </a:solidFill>
              <a:latin typeface="Calibri" charset="0"/>
            </a:endParaRPr>
          </a:p>
        </p:txBody>
      </p:sp>
      <p:sp>
        <p:nvSpPr>
          <p:cNvPr id="5" name="Rectangle 3"/>
          <p:cNvSpPr txBox="1">
            <a:spLocks noChangeArrowheads="1"/>
          </p:cNvSpPr>
          <p:nvPr/>
        </p:nvSpPr>
        <p:spPr>
          <a:xfrm>
            <a:off x="1143000" y="3505200"/>
            <a:ext cx="7315200" cy="3352800"/>
          </a:xfrm>
          <a:prstGeom prst="rect">
            <a:avLst/>
          </a:prstGeom>
        </p:spPr>
        <p:txBody>
          <a:bodyPr/>
          <a:lstStyle/>
          <a:p>
            <a:pPr marL="533400" indent="-533400" algn="ctr">
              <a:lnSpc>
                <a:spcPct val="90000"/>
              </a:lnSpc>
              <a:buFontTx/>
              <a:buNone/>
            </a:pPr>
            <a:r>
              <a:rPr lang="en-US" sz="3600" b="1" dirty="0" smtClean="0">
                <a:latin typeface="Calibri" charset="0"/>
              </a:rPr>
              <a:t>Product support services augment actual products</a:t>
            </a:r>
          </a:p>
          <a:p>
            <a:pPr marL="533400" indent="-533400" algn="ctr">
              <a:lnSpc>
                <a:spcPct val="90000"/>
              </a:lnSpc>
              <a:buFontTx/>
              <a:buNone/>
            </a:pPr>
            <a:endParaRPr lang="en-US" sz="3600" b="1" dirty="0" smtClean="0">
              <a:latin typeface="Calibri" charset="0"/>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52400" y="381000"/>
            <a:ext cx="8763000" cy="1143000"/>
          </a:xfrm>
        </p:spPr>
        <p:txBody>
          <a:bodyPr>
            <a:noAutofit/>
          </a:bodyPr>
          <a:lstStyle/>
          <a:p>
            <a:r>
              <a:rPr lang="en-US" sz="5400" dirty="0" smtClean="0"/>
              <a:t>Product and Service Decisions</a:t>
            </a:r>
          </a:p>
        </p:txBody>
      </p:sp>
      <p:sp>
        <p:nvSpPr>
          <p:cNvPr id="43011" name="Rectangle 3"/>
          <p:cNvSpPr>
            <a:spLocks noGrp="1" noChangeArrowheads="1"/>
          </p:cNvSpPr>
          <p:nvPr>
            <p:ph type="body" sz="quarter" idx="13"/>
          </p:nvPr>
        </p:nvSpPr>
        <p:spPr/>
        <p:txBody>
          <a:bodyPr>
            <a:noAutofit/>
          </a:bodyPr>
          <a:lstStyle/>
          <a:p>
            <a:pPr>
              <a:lnSpc>
                <a:spcPct val="90000"/>
              </a:lnSpc>
            </a:pPr>
            <a:r>
              <a:rPr lang="en-US" dirty="0" smtClean="0">
                <a:solidFill>
                  <a:schemeClr val="tx1"/>
                </a:solidFill>
                <a:latin typeface="Arial" charset="0"/>
              </a:rPr>
              <a:t>Product Line Decisions</a:t>
            </a:r>
          </a:p>
        </p:txBody>
      </p:sp>
      <p:sp>
        <p:nvSpPr>
          <p:cNvPr id="6" name="Rectangle 3"/>
          <p:cNvSpPr txBox="1">
            <a:spLocks noChangeArrowheads="1"/>
          </p:cNvSpPr>
          <p:nvPr/>
        </p:nvSpPr>
        <p:spPr>
          <a:xfrm>
            <a:off x="457200" y="2362200"/>
            <a:ext cx="8229600" cy="3763963"/>
          </a:xfrm>
          <a:prstGeom prst="rect">
            <a:avLst/>
          </a:prstGeom>
        </p:spPr>
        <p:txBody>
          <a:bodyPr/>
          <a:lstStyle/>
          <a:p>
            <a:pPr marL="533400" marR="0" lvl="0" indent="-533400" algn="l" defTabSz="914400" rtl="0" eaLnBrk="1" fontAlgn="auto" latinLnBrk="0" hangingPunct="1">
              <a:lnSpc>
                <a:spcPct val="100000"/>
              </a:lnSpc>
              <a:spcBef>
                <a:spcPct val="20000"/>
              </a:spcBef>
              <a:spcAft>
                <a:spcPts val="0"/>
              </a:spcAft>
              <a:buClrTx/>
              <a:buSzTx/>
              <a:buFontTx/>
              <a:buNone/>
              <a:tabLst/>
              <a:defRPr/>
            </a:pPr>
            <a:endParaRPr kumimoji="0" lang="en-US" sz="3200" b="0" i="0" u="none" strike="noStrike" kern="1200" cap="none" spc="0" normalizeH="0" baseline="0" noProof="0" dirty="0" smtClean="0">
              <a:ln>
                <a:noFill/>
              </a:ln>
              <a:solidFill>
                <a:srgbClr val="1A643E"/>
              </a:solidFill>
              <a:effectLst/>
              <a:uLnTx/>
              <a:uFillTx/>
              <a:latin typeface="Calibri" charset="0"/>
              <a:ea typeface="+mn-ea"/>
              <a:cs typeface="+mn-cs"/>
            </a:endParaRPr>
          </a:p>
          <a:p>
            <a:pPr marL="533400" marR="0" lvl="0" indent="-533400" algn="l" defTabSz="914400" rtl="0" eaLnBrk="1" fontAlgn="auto" latinLnBrk="0" hangingPunct="1">
              <a:lnSpc>
                <a:spcPct val="100000"/>
              </a:lnSpc>
              <a:spcBef>
                <a:spcPct val="2000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Calibri" charset="0"/>
                <a:ea typeface="+mn-ea"/>
                <a:cs typeface="+mn-cs"/>
              </a:rPr>
              <a:t>Product line</a:t>
            </a:r>
            <a:r>
              <a:rPr kumimoji="0" lang="en-US" sz="3200" b="0" i="0" u="none" strike="noStrike" kern="1200" cap="none" spc="0" normalizeH="0" baseline="0" noProof="0" dirty="0" smtClean="0">
                <a:ln>
                  <a:noFill/>
                </a:ln>
                <a:solidFill>
                  <a:schemeClr val="tx1"/>
                </a:solidFill>
                <a:effectLst/>
                <a:uLnTx/>
                <a:uFillTx/>
                <a:latin typeface="Calibri" charset="0"/>
                <a:ea typeface="+mn-ea"/>
                <a:cs typeface="+mn-cs"/>
              </a:rPr>
              <a:t> is a group of products that are closely related because they function in a similar manner, are sold to the same customer groups, are marketed through the same types of outlets, or fall within given price ranges</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52400" y="381000"/>
            <a:ext cx="8763000" cy="1143000"/>
          </a:xfrm>
        </p:spPr>
        <p:txBody>
          <a:bodyPr>
            <a:noAutofit/>
          </a:bodyPr>
          <a:lstStyle/>
          <a:p>
            <a:r>
              <a:rPr lang="en-US" sz="5400" dirty="0" smtClean="0"/>
              <a:t>Product and Service Decisions</a:t>
            </a:r>
          </a:p>
        </p:txBody>
      </p:sp>
      <p:sp>
        <p:nvSpPr>
          <p:cNvPr id="43011" name="Rectangle 3"/>
          <p:cNvSpPr>
            <a:spLocks noGrp="1" noChangeArrowheads="1"/>
          </p:cNvSpPr>
          <p:nvPr>
            <p:ph type="body" sz="quarter" idx="13"/>
          </p:nvPr>
        </p:nvSpPr>
        <p:spPr/>
        <p:txBody>
          <a:bodyPr>
            <a:noAutofit/>
          </a:bodyPr>
          <a:lstStyle/>
          <a:p>
            <a:pPr>
              <a:lnSpc>
                <a:spcPct val="90000"/>
              </a:lnSpc>
            </a:pPr>
            <a:r>
              <a:rPr lang="en-US" dirty="0" smtClean="0">
                <a:solidFill>
                  <a:schemeClr val="tx1"/>
                </a:solidFill>
                <a:latin typeface="Arial" charset="0"/>
              </a:rPr>
              <a:t>Product Line Decisions</a:t>
            </a:r>
          </a:p>
        </p:txBody>
      </p:sp>
      <p:sp>
        <p:nvSpPr>
          <p:cNvPr id="6" name="Rectangle 3"/>
          <p:cNvSpPr txBox="1">
            <a:spLocks noChangeArrowheads="1"/>
          </p:cNvSpPr>
          <p:nvPr/>
        </p:nvSpPr>
        <p:spPr>
          <a:xfrm>
            <a:off x="1066800" y="2362200"/>
            <a:ext cx="7239000" cy="3763963"/>
          </a:xfrm>
          <a:prstGeom prst="rect">
            <a:avLst/>
          </a:prstGeom>
        </p:spPr>
        <p:txBody>
          <a:bodyPr/>
          <a:lstStyle/>
          <a:p>
            <a:pPr marL="533400" indent="-533400">
              <a:buFontTx/>
              <a:buNone/>
            </a:pPr>
            <a:endParaRPr lang="en-US" sz="3200" dirty="0" smtClean="0">
              <a:latin typeface="Calibri" charset="0"/>
            </a:endParaRPr>
          </a:p>
          <a:p>
            <a:pPr marL="533400" indent="-533400">
              <a:buFontTx/>
              <a:buNone/>
            </a:pPr>
            <a:r>
              <a:rPr lang="en-US" sz="3200" b="1" dirty="0" smtClean="0">
                <a:latin typeface="Calibri" charset="0"/>
              </a:rPr>
              <a:t>Product line</a:t>
            </a:r>
            <a:r>
              <a:rPr lang="en-US" sz="3200" dirty="0" smtClean="0">
                <a:latin typeface="Calibri" charset="0"/>
              </a:rPr>
              <a:t> </a:t>
            </a:r>
            <a:r>
              <a:rPr lang="en-US" sz="3200" b="1" dirty="0" smtClean="0">
                <a:latin typeface="Calibri" charset="0"/>
              </a:rPr>
              <a:t>length </a:t>
            </a:r>
            <a:r>
              <a:rPr lang="en-US" sz="3200" dirty="0" smtClean="0">
                <a:latin typeface="Calibri" charset="0"/>
              </a:rPr>
              <a:t>is the number of items in the product line</a:t>
            </a:r>
          </a:p>
          <a:p>
            <a:pPr marL="533400" indent="-533400">
              <a:buFont typeface="Arial" pitchFamily="34" charset="0"/>
              <a:buChar char="•"/>
            </a:pPr>
            <a:r>
              <a:rPr lang="en-US" sz="3200" dirty="0" smtClean="0">
                <a:latin typeface="Calibri" charset="0"/>
              </a:rPr>
              <a:t>Line stretching</a:t>
            </a:r>
          </a:p>
          <a:p>
            <a:pPr marL="533400" indent="-533400">
              <a:buFont typeface="Arial" pitchFamily="34" charset="0"/>
              <a:buChar char="•"/>
            </a:pPr>
            <a:r>
              <a:rPr lang="en-US" sz="3200" dirty="0" smtClean="0">
                <a:latin typeface="Calibri" charset="0"/>
              </a:rPr>
              <a:t>Line filling</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52400" y="381000"/>
            <a:ext cx="8763000" cy="1143000"/>
          </a:xfrm>
        </p:spPr>
        <p:txBody>
          <a:bodyPr>
            <a:noAutofit/>
          </a:bodyPr>
          <a:lstStyle/>
          <a:p>
            <a:r>
              <a:rPr lang="en-US" sz="5400" dirty="0" smtClean="0"/>
              <a:t>Product and Service Decisions</a:t>
            </a:r>
          </a:p>
        </p:txBody>
      </p:sp>
      <p:sp>
        <p:nvSpPr>
          <p:cNvPr id="43011" name="Rectangle 3"/>
          <p:cNvSpPr>
            <a:spLocks noGrp="1" noChangeArrowheads="1"/>
          </p:cNvSpPr>
          <p:nvPr>
            <p:ph type="body" sz="quarter" idx="13"/>
          </p:nvPr>
        </p:nvSpPr>
        <p:spPr/>
        <p:txBody>
          <a:bodyPr>
            <a:noAutofit/>
          </a:bodyPr>
          <a:lstStyle/>
          <a:p>
            <a:pPr>
              <a:lnSpc>
                <a:spcPct val="90000"/>
              </a:lnSpc>
            </a:pPr>
            <a:r>
              <a:rPr lang="en-US" dirty="0" smtClean="0">
                <a:solidFill>
                  <a:schemeClr val="tx1"/>
                </a:solidFill>
                <a:latin typeface="Arial" charset="0"/>
              </a:rPr>
              <a:t>Product Mix Decisions</a:t>
            </a:r>
          </a:p>
        </p:txBody>
      </p:sp>
      <p:sp>
        <p:nvSpPr>
          <p:cNvPr id="6" name="Rectangle 3"/>
          <p:cNvSpPr txBox="1">
            <a:spLocks noChangeArrowheads="1"/>
          </p:cNvSpPr>
          <p:nvPr/>
        </p:nvSpPr>
        <p:spPr>
          <a:xfrm>
            <a:off x="1066800" y="2362200"/>
            <a:ext cx="7239000" cy="3763963"/>
          </a:xfrm>
          <a:prstGeom prst="rect">
            <a:avLst/>
          </a:prstGeom>
        </p:spPr>
        <p:txBody>
          <a:bodyPr/>
          <a:lstStyle/>
          <a:p>
            <a:pPr marL="533400" indent="-533400">
              <a:buFontTx/>
              <a:buNone/>
            </a:pPr>
            <a:endParaRPr lang="en-US" sz="3200" dirty="0" smtClean="0">
              <a:latin typeface="Calibri" charset="0"/>
            </a:endParaRPr>
          </a:p>
          <a:p>
            <a:pPr marL="533400" indent="-533400">
              <a:buFontTx/>
              <a:buNone/>
            </a:pPr>
            <a:r>
              <a:rPr lang="en-US" sz="3200" b="1" dirty="0" smtClean="0">
                <a:latin typeface="Calibri" charset="0"/>
              </a:rPr>
              <a:t>Product mix </a:t>
            </a:r>
            <a:r>
              <a:rPr lang="en-US" sz="3200" dirty="0" smtClean="0">
                <a:latin typeface="Calibri" charset="0"/>
              </a:rPr>
              <a:t>consists of all the products and items that a particular seller offers for sale</a:t>
            </a:r>
          </a:p>
          <a:p>
            <a:pPr marL="533400" indent="-533400">
              <a:buFont typeface="Arial" pitchFamily="34" charset="0"/>
              <a:buChar char="•"/>
            </a:pPr>
            <a:r>
              <a:rPr lang="en-US" sz="3200" dirty="0" smtClean="0">
                <a:latin typeface="Calibri" charset="0"/>
              </a:rPr>
              <a:t>Width</a:t>
            </a:r>
          </a:p>
          <a:p>
            <a:pPr marL="533400" indent="-533400">
              <a:buFont typeface="Arial" pitchFamily="34" charset="0"/>
              <a:buChar char="•"/>
            </a:pPr>
            <a:r>
              <a:rPr lang="en-US" sz="3200" dirty="0" smtClean="0">
                <a:latin typeface="Calibri" charset="0"/>
              </a:rPr>
              <a:t>Length</a:t>
            </a:r>
          </a:p>
          <a:p>
            <a:pPr marL="533400" indent="-533400">
              <a:buFont typeface="Arial" pitchFamily="34" charset="0"/>
              <a:buChar char="•"/>
            </a:pPr>
            <a:r>
              <a:rPr lang="en-US" sz="3200" dirty="0" smtClean="0">
                <a:latin typeface="Calibri" charset="0"/>
              </a:rPr>
              <a:t>Depth</a:t>
            </a:r>
          </a:p>
          <a:p>
            <a:pPr marL="533400" indent="-533400">
              <a:buFont typeface="Arial" pitchFamily="34" charset="0"/>
              <a:buChar char="•"/>
            </a:pPr>
            <a:r>
              <a:rPr lang="en-US" sz="3200" dirty="0" smtClean="0">
                <a:latin typeface="Calibri" charset="0"/>
              </a:rPr>
              <a:t>Consistency</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TotalTime>
  <Words>2358</Words>
  <Application>Microsoft Office PowerPoint</Application>
  <PresentationFormat>On-screen Show (4:3)</PresentationFormat>
  <Paragraphs>266</Paragraphs>
  <Slides>34</Slides>
  <Notes>30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Slide 1</vt:lpstr>
      <vt:lpstr>Topics to Cover</vt:lpstr>
      <vt:lpstr>Differentiation and Positioning</vt:lpstr>
      <vt:lpstr>Differentiation and Positioning</vt:lpstr>
      <vt:lpstr>Differentiation and Positioning</vt:lpstr>
      <vt:lpstr>Differentiation and Positioning</vt:lpstr>
      <vt:lpstr>Differentiation and Positioning</vt:lpstr>
      <vt:lpstr>Differentiation and Positioning</vt:lpstr>
      <vt:lpstr>Communication and  Delivering the Chosen Position</vt:lpstr>
      <vt:lpstr>Slide 10</vt:lpstr>
      <vt:lpstr>Topics to Cover</vt:lpstr>
      <vt:lpstr>What Is a Product?</vt:lpstr>
      <vt:lpstr>What Is a Product?</vt:lpstr>
      <vt:lpstr>What Is a Product?</vt:lpstr>
      <vt:lpstr>What Is a Product?</vt:lpstr>
      <vt:lpstr>What Is a Product?</vt:lpstr>
      <vt:lpstr>What Is a Product?</vt:lpstr>
      <vt:lpstr>What Is a Product?</vt:lpstr>
      <vt:lpstr>What Is a Product?</vt:lpstr>
      <vt:lpstr>What Is a Product?</vt:lpstr>
      <vt:lpstr>What Is a Product?</vt:lpstr>
      <vt:lpstr>What Is a Product?</vt:lpstr>
      <vt:lpstr>What Is a Product?</vt:lpstr>
      <vt:lpstr>What Is a Product</vt:lpstr>
      <vt:lpstr>Product and Service Decisions</vt:lpstr>
      <vt:lpstr>Product and Service Decisions</vt:lpstr>
      <vt:lpstr>Product and Service Decisions</vt:lpstr>
      <vt:lpstr>Product and Service Decisions</vt:lpstr>
      <vt:lpstr>Product and Service Decisions</vt:lpstr>
      <vt:lpstr>Product and Service Decisions</vt:lpstr>
      <vt:lpstr>Product and Service Decisions</vt:lpstr>
      <vt:lpstr>Product and Service Decisions</vt:lpstr>
      <vt:lpstr>Product and Service Decisions</vt:lpstr>
      <vt:lpstr>Product and Service Decisions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Fahad</dc:creator>
  <cp:lastModifiedBy>NTS</cp:lastModifiedBy>
  <cp:revision>6</cp:revision>
  <dcterms:created xsi:type="dcterms:W3CDTF">2012-03-25T02:11:53Z</dcterms:created>
  <dcterms:modified xsi:type="dcterms:W3CDTF">2012-03-25T07:11:13Z</dcterms:modified>
</cp:coreProperties>
</file>