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319D9-FE25-4227-9335-B693E0B8ADB3}"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44D2AFFA-7EBB-4457-8372-7BAF10DE707B}">
      <dgm:prSet custT="1"/>
      <dgm:spPr/>
      <dgm:t>
        <a:bodyPr/>
        <a:lstStyle/>
        <a:p>
          <a:pPr rtl="0"/>
          <a:r>
            <a:rPr lang="en-US" sz="2200" b="1" dirty="0" smtClean="0">
              <a:solidFill>
                <a:schemeClr val="tx1"/>
              </a:solidFill>
            </a:rPr>
            <a:t>Geographic segmentation</a:t>
          </a:r>
          <a:endParaRPr lang="en-US" sz="2200" b="1" dirty="0">
            <a:solidFill>
              <a:schemeClr val="tx1"/>
            </a:solidFill>
          </a:endParaRPr>
        </a:p>
      </dgm:t>
    </dgm:pt>
    <dgm:pt modelId="{AC5477EB-571E-4401-B426-603BF8EDF044}" type="parTrans" cxnId="{DAA959D4-0EFF-4F54-B5CB-A319979DEFD4}">
      <dgm:prSet/>
      <dgm:spPr/>
      <dgm:t>
        <a:bodyPr/>
        <a:lstStyle/>
        <a:p>
          <a:endParaRPr lang="en-US" sz="2000" b="1">
            <a:solidFill>
              <a:schemeClr val="tx1"/>
            </a:solidFill>
          </a:endParaRPr>
        </a:p>
      </dgm:t>
    </dgm:pt>
    <dgm:pt modelId="{425AD90E-15A3-4D9A-8F4F-73660CAF3CF3}" type="sibTrans" cxnId="{DAA959D4-0EFF-4F54-B5CB-A319979DEFD4}">
      <dgm:prSet/>
      <dgm:spPr/>
      <dgm:t>
        <a:bodyPr/>
        <a:lstStyle/>
        <a:p>
          <a:endParaRPr lang="en-US" sz="2000" b="1">
            <a:solidFill>
              <a:schemeClr val="tx1"/>
            </a:solidFill>
          </a:endParaRPr>
        </a:p>
      </dgm:t>
    </dgm:pt>
    <dgm:pt modelId="{5D0F6EFF-07C4-4EAA-A3F2-B1FD5E957AA2}">
      <dgm:prSet custT="1"/>
      <dgm:spPr/>
      <dgm:t>
        <a:bodyPr/>
        <a:lstStyle/>
        <a:p>
          <a:pPr rtl="0"/>
          <a:r>
            <a:rPr lang="en-US" sz="2200" b="1" dirty="0" smtClean="0">
              <a:solidFill>
                <a:schemeClr val="tx1"/>
              </a:solidFill>
            </a:rPr>
            <a:t>Demographic segmentation</a:t>
          </a:r>
          <a:endParaRPr lang="en-US" sz="2200" b="1" dirty="0">
            <a:solidFill>
              <a:schemeClr val="tx1"/>
            </a:solidFill>
          </a:endParaRPr>
        </a:p>
      </dgm:t>
    </dgm:pt>
    <dgm:pt modelId="{ADD4C757-5EE4-451E-8CC8-3FB97EF57900}" type="parTrans" cxnId="{B5378269-FC59-4A0F-B004-5CA118AA889D}">
      <dgm:prSet/>
      <dgm:spPr/>
      <dgm:t>
        <a:bodyPr/>
        <a:lstStyle/>
        <a:p>
          <a:endParaRPr lang="en-US" sz="2000" b="1">
            <a:solidFill>
              <a:schemeClr val="tx1"/>
            </a:solidFill>
          </a:endParaRPr>
        </a:p>
      </dgm:t>
    </dgm:pt>
    <dgm:pt modelId="{0D2ECFE8-BF38-4A23-A1FD-3A5AE9080769}" type="sibTrans" cxnId="{B5378269-FC59-4A0F-B004-5CA118AA889D}">
      <dgm:prSet/>
      <dgm:spPr/>
      <dgm:t>
        <a:bodyPr/>
        <a:lstStyle/>
        <a:p>
          <a:endParaRPr lang="en-US" sz="2000" b="1">
            <a:solidFill>
              <a:schemeClr val="tx1"/>
            </a:solidFill>
          </a:endParaRPr>
        </a:p>
      </dgm:t>
    </dgm:pt>
    <dgm:pt modelId="{5B92F025-C53C-44BA-9C22-877A222C855C}">
      <dgm:prSet custT="1"/>
      <dgm:spPr/>
      <dgm:t>
        <a:bodyPr/>
        <a:lstStyle/>
        <a:p>
          <a:pPr rtl="0"/>
          <a:r>
            <a:rPr lang="en-US" sz="2200" b="1" dirty="0" smtClean="0">
              <a:solidFill>
                <a:schemeClr val="tx1"/>
              </a:solidFill>
            </a:rPr>
            <a:t>Psychographic segmentation</a:t>
          </a:r>
          <a:endParaRPr lang="en-US" sz="2200" b="1" dirty="0">
            <a:solidFill>
              <a:schemeClr val="tx1"/>
            </a:solidFill>
          </a:endParaRPr>
        </a:p>
      </dgm:t>
    </dgm:pt>
    <dgm:pt modelId="{C04FE7C2-9108-48D3-9C9F-FBD9976E4296}" type="parTrans" cxnId="{BB9CAC31-D2ED-448F-A4DF-A192A76FDEC5}">
      <dgm:prSet/>
      <dgm:spPr/>
      <dgm:t>
        <a:bodyPr/>
        <a:lstStyle/>
        <a:p>
          <a:endParaRPr lang="en-US" sz="2000" b="1">
            <a:solidFill>
              <a:schemeClr val="tx1"/>
            </a:solidFill>
          </a:endParaRPr>
        </a:p>
      </dgm:t>
    </dgm:pt>
    <dgm:pt modelId="{01EBF02C-16FE-4EB2-B9C9-7F527C1F1EAF}" type="sibTrans" cxnId="{BB9CAC31-D2ED-448F-A4DF-A192A76FDEC5}">
      <dgm:prSet/>
      <dgm:spPr/>
      <dgm:t>
        <a:bodyPr/>
        <a:lstStyle/>
        <a:p>
          <a:endParaRPr lang="en-US" sz="2000" b="1">
            <a:solidFill>
              <a:schemeClr val="tx1"/>
            </a:solidFill>
          </a:endParaRPr>
        </a:p>
      </dgm:t>
    </dgm:pt>
    <dgm:pt modelId="{9EBCBE55-B008-4E7F-BDAB-87A32F26C0C6}">
      <dgm:prSet custT="1"/>
      <dgm:spPr/>
      <dgm:t>
        <a:bodyPr/>
        <a:lstStyle/>
        <a:p>
          <a:pPr rtl="0"/>
          <a:r>
            <a:rPr lang="en-US" sz="2200" b="1" dirty="0" smtClean="0">
              <a:solidFill>
                <a:schemeClr val="tx1"/>
              </a:solidFill>
            </a:rPr>
            <a:t>Behavioral segmentation</a:t>
          </a:r>
          <a:endParaRPr lang="en-US" sz="2200" b="1" dirty="0">
            <a:solidFill>
              <a:schemeClr val="tx1"/>
            </a:solidFill>
          </a:endParaRPr>
        </a:p>
      </dgm:t>
    </dgm:pt>
    <dgm:pt modelId="{E7622C26-8F2C-41F4-B6F1-E71FF382DA3D}" type="parTrans" cxnId="{62570520-6C4A-4D05-88E9-65C23D9C085E}">
      <dgm:prSet/>
      <dgm:spPr/>
      <dgm:t>
        <a:bodyPr/>
        <a:lstStyle/>
        <a:p>
          <a:endParaRPr lang="en-US" sz="2000" b="1">
            <a:solidFill>
              <a:schemeClr val="tx1"/>
            </a:solidFill>
          </a:endParaRPr>
        </a:p>
      </dgm:t>
    </dgm:pt>
    <dgm:pt modelId="{8D2DD6DA-BFAE-4AD5-8815-D9292930DB62}" type="sibTrans" cxnId="{62570520-6C4A-4D05-88E9-65C23D9C085E}">
      <dgm:prSet/>
      <dgm:spPr/>
      <dgm:t>
        <a:bodyPr/>
        <a:lstStyle/>
        <a:p>
          <a:endParaRPr lang="en-US" sz="2000" b="1">
            <a:solidFill>
              <a:schemeClr val="tx1"/>
            </a:solidFill>
          </a:endParaRPr>
        </a:p>
      </dgm:t>
    </dgm:pt>
    <dgm:pt modelId="{C02E4479-91D2-4EFA-981C-E34F70BF66DE}">
      <dgm:prSet/>
      <dgm:spPr/>
      <dgm:t>
        <a:bodyPr/>
        <a:lstStyle/>
        <a:p>
          <a:pPr rtl="0"/>
          <a:endParaRPr lang="en-US" sz="2000" b="1" dirty="0">
            <a:solidFill>
              <a:schemeClr val="tx1"/>
            </a:solidFill>
          </a:endParaRPr>
        </a:p>
      </dgm:t>
    </dgm:pt>
    <dgm:pt modelId="{76E0D522-524D-4587-A041-C89CF4066D5C}" type="parTrans" cxnId="{DA7A6A0C-BA34-4642-807B-29D82B510505}">
      <dgm:prSet/>
      <dgm:spPr/>
      <dgm:t>
        <a:bodyPr/>
        <a:lstStyle/>
        <a:p>
          <a:endParaRPr lang="en-US" sz="2000" b="1">
            <a:solidFill>
              <a:schemeClr val="tx1"/>
            </a:solidFill>
          </a:endParaRPr>
        </a:p>
      </dgm:t>
    </dgm:pt>
    <dgm:pt modelId="{B56742DE-5886-42D4-97C5-47CCE058081C}" type="sibTrans" cxnId="{DA7A6A0C-BA34-4642-807B-29D82B510505}">
      <dgm:prSet/>
      <dgm:spPr/>
      <dgm:t>
        <a:bodyPr/>
        <a:lstStyle/>
        <a:p>
          <a:endParaRPr lang="en-US" sz="2000" b="1">
            <a:solidFill>
              <a:schemeClr val="tx1"/>
            </a:solidFill>
          </a:endParaRPr>
        </a:p>
      </dgm:t>
    </dgm:pt>
    <dgm:pt modelId="{3108E4AF-B52B-427E-BC83-C3FC07E13377}" type="pres">
      <dgm:prSet presAssocID="{0DD319D9-FE25-4227-9335-B693E0B8ADB3}" presName="matrix" presStyleCnt="0">
        <dgm:presLayoutVars>
          <dgm:chMax val="1"/>
          <dgm:dir/>
          <dgm:resizeHandles val="exact"/>
        </dgm:presLayoutVars>
      </dgm:prSet>
      <dgm:spPr/>
      <dgm:t>
        <a:bodyPr/>
        <a:lstStyle/>
        <a:p>
          <a:endParaRPr lang="en-US"/>
        </a:p>
      </dgm:t>
    </dgm:pt>
    <dgm:pt modelId="{2930E188-8347-4619-9B01-061C83B78FA9}" type="pres">
      <dgm:prSet presAssocID="{0DD319D9-FE25-4227-9335-B693E0B8ADB3}" presName="diamond" presStyleLbl="bgShp" presStyleIdx="0" presStyleCnt="1"/>
      <dgm:spPr/>
    </dgm:pt>
    <dgm:pt modelId="{239C166D-9485-427A-943F-ADE2E7EC11A1}" type="pres">
      <dgm:prSet presAssocID="{0DD319D9-FE25-4227-9335-B693E0B8ADB3}" presName="quad1" presStyleLbl="node1" presStyleIdx="0" presStyleCnt="4">
        <dgm:presLayoutVars>
          <dgm:chMax val="0"/>
          <dgm:chPref val="0"/>
          <dgm:bulletEnabled val="1"/>
        </dgm:presLayoutVars>
      </dgm:prSet>
      <dgm:spPr/>
      <dgm:t>
        <a:bodyPr/>
        <a:lstStyle/>
        <a:p>
          <a:endParaRPr lang="en-US"/>
        </a:p>
      </dgm:t>
    </dgm:pt>
    <dgm:pt modelId="{FF5B7128-1CD2-4BEE-8825-D9246086A561}" type="pres">
      <dgm:prSet presAssocID="{0DD319D9-FE25-4227-9335-B693E0B8ADB3}" presName="quad2" presStyleLbl="node1" presStyleIdx="1" presStyleCnt="4">
        <dgm:presLayoutVars>
          <dgm:chMax val="0"/>
          <dgm:chPref val="0"/>
          <dgm:bulletEnabled val="1"/>
        </dgm:presLayoutVars>
      </dgm:prSet>
      <dgm:spPr/>
      <dgm:t>
        <a:bodyPr/>
        <a:lstStyle/>
        <a:p>
          <a:endParaRPr lang="en-US"/>
        </a:p>
      </dgm:t>
    </dgm:pt>
    <dgm:pt modelId="{128BD139-926A-444E-951D-3B402AC0BC2F}" type="pres">
      <dgm:prSet presAssocID="{0DD319D9-FE25-4227-9335-B693E0B8ADB3}" presName="quad3" presStyleLbl="node1" presStyleIdx="2" presStyleCnt="4" custScaleX="108018">
        <dgm:presLayoutVars>
          <dgm:chMax val="0"/>
          <dgm:chPref val="0"/>
          <dgm:bulletEnabled val="1"/>
        </dgm:presLayoutVars>
      </dgm:prSet>
      <dgm:spPr/>
      <dgm:t>
        <a:bodyPr/>
        <a:lstStyle/>
        <a:p>
          <a:endParaRPr lang="en-US"/>
        </a:p>
      </dgm:t>
    </dgm:pt>
    <dgm:pt modelId="{577EDF94-B6C3-40EA-9B71-3171FAD8FBAA}" type="pres">
      <dgm:prSet presAssocID="{0DD319D9-FE25-4227-9335-B693E0B8ADB3}" presName="quad4" presStyleLbl="node1" presStyleIdx="3" presStyleCnt="4">
        <dgm:presLayoutVars>
          <dgm:chMax val="0"/>
          <dgm:chPref val="0"/>
          <dgm:bulletEnabled val="1"/>
        </dgm:presLayoutVars>
      </dgm:prSet>
      <dgm:spPr/>
      <dgm:t>
        <a:bodyPr/>
        <a:lstStyle/>
        <a:p>
          <a:endParaRPr lang="en-US"/>
        </a:p>
      </dgm:t>
    </dgm:pt>
  </dgm:ptLst>
  <dgm:cxnLst>
    <dgm:cxn modelId="{DA7A6A0C-BA34-4642-807B-29D82B510505}" srcId="{0DD319D9-FE25-4227-9335-B693E0B8ADB3}" destId="{C02E4479-91D2-4EFA-981C-E34F70BF66DE}" srcOrd="4" destOrd="0" parTransId="{76E0D522-524D-4587-A041-C89CF4066D5C}" sibTransId="{B56742DE-5886-42D4-97C5-47CCE058081C}"/>
    <dgm:cxn modelId="{62570520-6C4A-4D05-88E9-65C23D9C085E}" srcId="{0DD319D9-FE25-4227-9335-B693E0B8ADB3}" destId="{9EBCBE55-B008-4E7F-BDAB-87A32F26C0C6}" srcOrd="3" destOrd="0" parTransId="{E7622C26-8F2C-41F4-B6F1-E71FF382DA3D}" sibTransId="{8D2DD6DA-BFAE-4AD5-8815-D9292930DB62}"/>
    <dgm:cxn modelId="{BB9CAC31-D2ED-448F-A4DF-A192A76FDEC5}" srcId="{0DD319D9-FE25-4227-9335-B693E0B8ADB3}" destId="{5B92F025-C53C-44BA-9C22-877A222C855C}" srcOrd="2" destOrd="0" parTransId="{C04FE7C2-9108-48D3-9C9F-FBD9976E4296}" sibTransId="{01EBF02C-16FE-4EB2-B9C9-7F527C1F1EAF}"/>
    <dgm:cxn modelId="{948608A1-C894-43C9-9370-1B7FE5295E35}" type="presOf" srcId="{44D2AFFA-7EBB-4457-8372-7BAF10DE707B}" destId="{239C166D-9485-427A-943F-ADE2E7EC11A1}" srcOrd="0" destOrd="0" presId="urn:microsoft.com/office/officeart/2005/8/layout/matrix3"/>
    <dgm:cxn modelId="{B5378269-FC59-4A0F-B004-5CA118AA889D}" srcId="{0DD319D9-FE25-4227-9335-B693E0B8ADB3}" destId="{5D0F6EFF-07C4-4EAA-A3F2-B1FD5E957AA2}" srcOrd="1" destOrd="0" parTransId="{ADD4C757-5EE4-451E-8CC8-3FB97EF57900}" sibTransId="{0D2ECFE8-BF38-4A23-A1FD-3A5AE9080769}"/>
    <dgm:cxn modelId="{D23ACC28-60BA-4928-9B3C-D82C1769535C}" type="presOf" srcId="{5D0F6EFF-07C4-4EAA-A3F2-B1FD5E957AA2}" destId="{FF5B7128-1CD2-4BEE-8825-D9246086A561}" srcOrd="0" destOrd="0" presId="urn:microsoft.com/office/officeart/2005/8/layout/matrix3"/>
    <dgm:cxn modelId="{5AB4FE37-BE3C-4DA4-AF2A-1FE45707E373}" type="presOf" srcId="{9EBCBE55-B008-4E7F-BDAB-87A32F26C0C6}" destId="{577EDF94-B6C3-40EA-9B71-3171FAD8FBAA}" srcOrd="0" destOrd="0" presId="urn:microsoft.com/office/officeart/2005/8/layout/matrix3"/>
    <dgm:cxn modelId="{FC0E0191-E8F5-4571-8270-F1FDC4F8F45B}" type="presOf" srcId="{0DD319D9-FE25-4227-9335-B693E0B8ADB3}" destId="{3108E4AF-B52B-427E-BC83-C3FC07E13377}" srcOrd="0" destOrd="0" presId="urn:microsoft.com/office/officeart/2005/8/layout/matrix3"/>
    <dgm:cxn modelId="{A7AE1936-3837-4D7B-9BC0-5912E9C0CC1B}" type="presOf" srcId="{5B92F025-C53C-44BA-9C22-877A222C855C}" destId="{128BD139-926A-444E-951D-3B402AC0BC2F}" srcOrd="0" destOrd="0" presId="urn:microsoft.com/office/officeart/2005/8/layout/matrix3"/>
    <dgm:cxn modelId="{DAA959D4-0EFF-4F54-B5CB-A319979DEFD4}" srcId="{0DD319D9-FE25-4227-9335-B693E0B8ADB3}" destId="{44D2AFFA-7EBB-4457-8372-7BAF10DE707B}" srcOrd="0" destOrd="0" parTransId="{AC5477EB-571E-4401-B426-603BF8EDF044}" sibTransId="{425AD90E-15A3-4D9A-8F4F-73660CAF3CF3}"/>
    <dgm:cxn modelId="{36BE6C5A-AE43-411C-9FE1-81BA0F4E825A}" type="presParOf" srcId="{3108E4AF-B52B-427E-BC83-C3FC07E13377}" destId="{2930E188-8347-4619-9B01-061C83B78FA9}" srcOrd="0" destOrd="0" presId="urn:microsoft.com/office/officeart/2005/8/layout/matrix3"/>
    <dgm:cxn modelId="{12F2E3FA-8E0E-4AF1-A587-C7EC668AB747}" type="presParOf" srcId="{3108E4AF-B52B-427E-BC83-C3FC07E13377}" destId="{239C166D-9485-427A-943F-ADE2E7EC11A1}" srcOrd="1" destOrd="0" presId="urn:microsoft.com/office/officeart/2005/8/layout/matrix3"/>
    <dgm:cxn modelId="{6087AB6E-B3B1-499E-A3D4-501B1D73143B}" type="presParOf" srcId="{3108E4AF-B52B-427E-BC83-C3FC07E13377}" destId="{FF5B7128-1CD2-4BEE-8825-D9246086A561}" srcOrd="2" destOrd="0" presId="urn:microsoft.com/office/officeart/2005/8/layout/matrix3"/>
    <dgm:cxn modelId="{F878DFC9-34F0-4248-A51A-7614C7B0C502}" type="presParOf" srcId="{3108E4AF-B52B-427E-BC83-C3FC07E13377}" destId="{128BD139-926A-444E-951D-3B402AC0BC2F}" srcOrd="3" destOrd="0" presId="urn:microsoft.com/office/officeart/2005/8/layout/matrix3"/>
    <dgm:cxn modelId="{AA91B9D8-233F-449D-8099-1484C145784A}" type="presParOf" srcId="{3108E4AF-B52B-427E-BC83-C3FC07E13377}" destId="{577EDF94-B6C3-40EA-9B71-3171FAD8FBAA}" srcOrd="4" destOrd="0" presId="urn:microsoft.com/office/officeart/2005/8/layout/matrix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CE34CF-1829-43BF-ADED-7B04A6F0B88A}"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F5AA2DA8-75A1-4A5F-A61A-3F879A22416C}">
      <dgm:prSet/>
      <dgm:spPr/>
      <dgm:t>
        <a:bodyPr/>
        <a:lstStyle/>
        <a:p>
          <a:pPr rtl="0"/>
          <a:r>
            <a:rPr lang="en-US" b="0" dirty="0" smtClean="0"/>
            <a:t>Geographic location</a:t>
          </a:r>
          <a:endParaRPr lang="en-US" dirty="0"/>
        </a:p>
      </dgm:t>
    </dgm:pt>
    <dgm:pt modelId="{F65F9686-015E-4297-8355-EAEEC60FC20B}" type="parTrans" cxnId="{CA9D9D41-969D-4E2F-BFC8-C37A0E6ECF61}">
      <dgm:prSet/>
      <dgm:spPr/>
      <dgm:t>
        <a:bodyPr/>
        <a:lstStyle/>
        <a:p>
          <a:endParaRPr lang="en-US"/>
        </a:p>
      </dgm:t>
    </dgm:pt>
    <dgm:pt modelId="{8EA2B8E0-B3D5-4E08-9F6E-ADDCC45422F9}" type="sibTrans" cxnId="{CA9D9D41-969D-4E2F-BFC8-C37A0E6ECF61}">
      <dgm:prSet/>
      <dgm:spPr/>
      <dgm:t>
        <a:bodyPr/>
        <a:lstStyle/>
        <a:p>
          <a:endParaRPr lang="en-US"/>
        </a:p>
      </dgm:t>
    </dgm:pt>
    <dgm:pt modelId="{5B817C1C-4026-4328-AC9E-EC28A7577B55}">
      <dgm:prSet/>
      <dgm:spPr/>
      <dgm:t>
        <a:bodyPr/>
        <a:lstStyle/>
        <a:p>
          <a:pPr rtl="0"/>
          <a:r>
            <a:rPr lang="en-US" b="0" dirty="0" smtClean="0"/>
            <a:t>Economic factors</a:t>
          </a:r>
          <a:endParaRPr lang="en-US" dirty="0"/>
        </a:p>
      </dgm:t>
    </dgm:pt>
    <dgm:pt modelId="{2770B10A-81CA-4B66-959E-194728BFE479}" type="parTrans" cxnId="{6832183E-33F1-4471-A299-C17BDDAAA3DC}">
      <dgm:prSet/>
      <dgm:spPr/>
      <dgm:t>
        <a:bodyPr/>
        <a:lstStyle/>
        <a:p>
          <a:endParaRPr lang="en-US"/>
        </a:p>
      </dgm:t>
    </dgm:pt>
    <dgm:pt modelId="{F976ACD0-8F0F-4ABC-AB4A-C536AA877BD4}" type="sibTrans" cxnId="{6832183E-33F1-4471-A299-C17BDDAAA3DC}">
      <dgm:prSet/>
      <dgm:spPr/>
      <dgm:t>
        <a:bodyPr/>
        <a:lstStyle/>
        <a:p>
          <a:endParaRPr lang="en-US"/>
        </a:p>
      </dgm:t>
    </dgm:pt>
    <dgm:pt modelId="{5071DC24-BB56-4DB1-A8D6-1C7789B71A46}">
      <dgm:prSet/>
      <dgm:spPr/>
      <dgm:t>
        <a:bodyPr/>
        <a:lstStyle/>
        <a:p>
          <a:pPr rtl="0"/>
          <a:r>
            <a:rPr lang="en-US" b="0" dirty="0" smtClean="0"/>
            <a:t>Political-legal factors</a:t>
          </a:r>
          <a:endParaRPr lang="en-US" dirty="0"/>
        </a:p>
      </dgm:t>
    </dgm:pt>
    <dgm:pt modelId="{7E1984AE-0980-463F-84B2-0D5C433A261A}" type="parTrans" cxnId="{6B769059-43F1-4835-9A8A-AF4F77E32CF5}">
      <dgm:prSet/>
      <dgm:spPr/>
      <dgm:t>
        <a:bodyPr/>
        <a:lstStyle/>
        <a:p>
          <a:endParaRPr lang="en-US"/>
        </a:p>
      </dgm:t>
    </dgm:pt>
    <dgm:pt modelId="{5B201F4A-900D-41BF-A63B-3A814578C3E3}" type="sibTrans" cxnId="{6B769059-43F1-4835-9A8A-AF4F77E32CF5}">
      <dgm:prSet/>
      <dgm:spPr/>
      <dgm:t>
        <a:bodyPr/>
        <a:lstStyle/>
        <a:p>
          <a:endParaRPr lang="en-US"/>
        </a:p>
      </dgm:t>
    </dgm:pt>
    <dgm:pt modelId="{FF5E0B35-9C62-4298-9D78-9AE8EDCC5A5F}">
      <dgm:prSet/>
      <dgm:spPr/>
      <dgm:t>
        <a:bodyPr/>
        <a:lstStyle/>
        <a:p>
          <a:pPr rtl="0"/>
          <a:r>
            <a:rPr lang="en-US" b="0" dirty="0" smtClean="0"/>
            <a:t>Cultural factors</a:t>
          </a:r>
          <a:endParaRPr lang="en-US" dirty="0"/>
        </a:p>
      </dgm:t>
    </dgm:pt>
    <dgm:pt modelId="{FD4A3273-DCA8-4A7F-A761-856B62F41DB3}" type="parTrans" cxnId="{2F70D5AB-EA88-449C-A1D1-F457F4908A7D}">
      <dgm:prSet/>
      <dgm:spPr/>
      <dgm:t>
        <a:bodyPr/>
        <a:lstStyle/>
        <a:p>
          <a:endParaRPr lang="en-US"/>
        </a:p>
      </dgm:t>
    </dgm:pt>
    <dgm:pt modelId="{453DC9D7-91A9-45DD-A38E-0F895C65EE02}" type="sibTrans" cxnId="{2F70D5AB-EA88-449C-A1D1-F457F4908A7D}">
      <dgm:prSet/>
      <dgm:spPr/>
      <dgm:t>
        <a:bodyPr/>
        <a:lstStyle/>
        <a:p>
          <a:endParaRPr lang="en-US"/>
        </a:p>
      </dgm:t>
    </dgm:pt>
    <dgm:pt modelId="{8523D405-B75A-4419-BA4C-D9FEA11F64E0}" type="pres">
      <dgm:prSet presAssocID="{8ECE34CF-1829-43BF-ADED-7B04A6F0B88A}" presName="diagram" presStyleCnt="0">
        <dgm:presLayoutVars>
          <dgm:dir/>
          <dgm:resizeHandles val="exact"/>
        </dgm:presLayoutVars>
      </dgm:prSet>
      <dgm:spPr/>
      <dgm:t>
        <a:bodyPr/>
        <a:lstStyle/>
        <a:p>
          <a:endParaRPr lang="en-US"/>
        </a:p>
      </dgm:t>
    </dgm:pt>
    <dgm:pt modelId="{99330B33-AB7A-41CA-AAE4-709D4F559684}" type="pres">
      <dgm:prSet presAssocID="{F5AA2DA8-75A1-4A5F-A61A-3F879A22416C}" presName="node" presStyleLbl="node1" presStyleIdx="0" presStyleCnt="4">
        <dgm:presLayoutVars>
          <dgm:bulletEnabled val="1"/>
        </dgm:presLayoutVars>
      </dgm:prSet>
      <dgm:spPr/>
      <dgm:t>
        <a:bodyPr/>
        <a:lstStyle/>
        <a:p>
          <a:endParaRPr lang="en-US"/>
        </a:p>
      </dgm:t>
    </dgm:pt>
    <dgm:pt modelId="{EDF83609-62D2-4119-9E0B-C35ED62BCB71}" type="pres">
      <dgm:prSet presAssocID="{8EA2B8E0-B3D5-4E08-9F6E-ADDCC45422F9}" presName="sibTrans" presStyleCnt="0"/>
      <dgm:spPr/>
    </dgm:pt>
    <dgm:pt modelId="{1B4CDDBB-190A-4591-92AB-A505223B5D6E}" type="pres">
      <dgm:prSet presAssocID="{5B817C1C-4026-4328-AC9E-EC28A7577B55}" presName="node" presStyleLbl="node1" presStyleIdx="1" presStyleCnt="4">
        <dgm:presLayoutVars>
          <dgm:bulletEnabled val="1"/>
        </dgm:presLayoutVars>
      </dgm:prSet>
      <dgm:spPr/>
      <dgm:t>
        <a:bodyPr/>
        <a:lstStyle/>
        <a:p>
          <a:endParaRPr lang="en-US"/>
        </a:p>
      </dgm:t>
    </dgm:pt>
    <dgm:pt modelId="{9DA7CB6D-2FD9-4AF8-B56F-E9BC82DF486C}" type="pres">
      <dgm:prSet presAssocID="{F976ACD0-8F0F-4ABC-AB4A-C536AA877BD4}" presName="sibTrans" presStyleCnt="0"/>
      <dgm:spPr/>
    </dgm:pt>
    <dgm:pt modelId="{A58368D9-553D-4A50-8D4E-4DAA8F350C73}" type="pres">
      <dgm:prSet presAssocID="{5071DC24-BB56-4DB1-A8D6-1C7789B71A46}" presName="node" presStyleLbl="node1" presStyleIdx="2" presStyleCnt="4">
        <dgm:presLayoutVars>
          <dgm:bulletEnabled val="1"/>
        </dgm:presLayoutVars>
      </dgm:prSet>
      <dgm:spPr/>
      <dgm:t>
        <a:bodyPr/>
        <a:lstStyle/>
        <a:p>
          <a:endParaRPr lang="en-US"/>
        </a:p>
      </dgm:t>
    </dgm:pt>
    <dgm:pt modelId="{68A04D14-4372-40A4-B918-5C268DFD9108}" type="pres">
      <dgm:prSet presAssocID="{5B201F4A-900D-41BF-A63B-3A814578C3E3}" presName="sibTrans" presStyleCnt="0"/>
      <dgm:spPr/>
    </dgm:pt>
    <dgm:pt modelId="{F4FE62FD-FA44-4BFF-9D52-E06BFA491A85}" type="pres">
      <dgm:prSet presAssocID="{FF5E0B35-9C62-4298-9D78-9AE8EDCC5A5F}" presName="node" presStyleLbl="node1" presStyleIdx="3" presStyleCnt="4">
        <dgm:presLayoutVars>
          <dgm:bulletEnabled val="1"/>
        </dgm:presLayoutVars>
      </dgm:prSet>
      <dgm:spPr/>
      <dgm:t>
        <a:bodyPr/>
        <a:lstStyle/>
        <a:p>
          <a:endParaRPr lang="en-US"/>
        </a:p>
      </dgm:t>
    </dgm:pt>
  </dgm:ptLst>
  <dgm:cxnLst>
    <dgm:cxn modelId="{2F70D5AB-EA88-449C-A1D1-F457F4908A7D}" srcId="{8ECE34CF-1829-43BF-ADED-7B04A6F0B88A}" destId="{FF5E0B35-9C62-4298-9D78-9AE8EDCC5A5F}" srcOrd="3" destOrd="0" parTransId="{FD4A3273-DCA8-4A7F-A761-856B62F41DB3}" sibTransId="{453DC9D7-91A9-45DD-A38E-0F895C65EE02}"/>
    <dgm:cxn modelId="{371001BF-D531-4259-841E-03C9726384B7}" type="presOf" srcId="{5B817C1C-4026-4328-AC9E-EC28A7577B55}" destId="{1B4CDDBB-190A-4591-92AB-A505223B5D6E}" srcOrd="0" destOrd="0" presId="urn:microsoft.com/office/officeart/2005/8/layout/default"/>
    <dgm:cxn modelId="{6B769059-43F1-4835-9A8A-AF4F77E32CF5}" srcId="{8ECE34CF-1829-43BF-ADED-7B04A6F0B88A}" destId="{5071DC24-BB56-4DB1-A8D6-1C7789B71A46}" srcOrd="2" destOrd="0" parTransId="{7E1984AE-0980-463F-84B2-0D5C433A261A}" sibTransId="{5B201F4A-900D-41BF-A63B-3A814578C3E3}"/>
    <dgm:cxn modelId="{6832183E-33F1-4471-A299-C17BDDAAA3DC}" srcId="{8ECE34CF-1829-43BF-ADED-7B04A6F0B88A}" destId="{5B817C1C-4026-4328-AC9E-EC28A7577B55}" srcOrd="1" destOrd="0" parTransId="{2770B10A-81CA-4B66-959E-194728BFE479}" sibTransId="{F976ACD0-8F0F-4ABC-AB4A-C536AA877BD4}"/>
    <dgm:cxn modelId="{3DA58196-340E-4FED-85BA-5205EDC0A784}" type="presOf" srcId="{8ECE34CF-1829-43BF-ADED-7B04A6F0B88A}" destId="{8523D405-B75A-4419-BA4C-D9FEA11F64E0}" srcOrd="0" destOrd="0" presId="urn:microsoft.com/office/officeart/2005/8/layout/default"/>
    <dgm:cxn modelId="{9A39E5DC-6496-443D-A41B-83AAB1B32F4B}" type="presOf" srcId="{FF5E0B35-9C62-4298-9D78-9AE8EDCC5A5F}" destId="{F4FE62FD-FA44-4BFF-9D52-E06BFA491A85}" srcOrd="0" destOrd="0" presId="urn:microsoft.com/office/officeart/2005/8/layout/default"/>
    <dgm:cxn modelId="{4888CEBA-1C5B-4154-AFC1-4D824657FFCD}" type="presOf" srcId="{5071DC24-BB56-4DB1-A8D6-1C7789B71A46}" destId="{A58368D9-553D-4A50-8D4E-4DAA8F350C73}" srcOrd="0" destOrd="0" presId="urn:microsoft.com/office/officeart/2005/8/layout/default"/>
    <dgm:cxn modelId="{F912793D-7E80-406F-9EFB-F9B009689171}" type="presOf" srcId="{F5AA2DA8-75A1-4A5F-A61A-3F879A22416C}" destId="{99330B33-AB7A-41CA-AAE4-709D4F559684}" srcOrd="0" destOrd="0" presId="urn:microsoft.com/office/officeart/2005/8/layout/default"/>
    <dgm:cxn modelId="{CA9D9D41-969D-4E2F-BFC8-C37A0E6ECF61}" srcId="{8ECE34CF-1829-43BF-ADED-7B04A6F0B88A}" destId="{F5AA2DA8-75A1-4A5F-A61A-3F879A22416C}" srcOrd="0" destOrd="0" parTransId="{F65F9686-015E-4297-8355-EAEEC60FC20B}" sibTransId="{8EA2B8E0-B3D5-4E08-9F6E-ADDCC45422F9}"/>
    <dgm:cxn modelId="{C40387B0-C77E-4001-B723-74F60A2BE628}" type="presParOf" srcId="{8523D405-B75A-4419-BA4C-D9FEA11F64E0}" destId="{99330B33-AB7A-41CA-AAE4-709D4F559684}" srcOrd="0" destOrd="0" presId="urn:microsoft.com/office/officeart/2005/8/layout/default"/>
    <dgm:cxn modelId="{206B00C9-5440-4E3C-A370-D63EED4D6877}" type="presParOf" srcId="{8523D405-B75A-4419-BA4C-D9FEA11F64E0}" destId="{EDF83609-62D2-4119-9E0B-C35ED62BCB71}" srcOrd="1" destOrd="0" presId="urn:microsoft.com/office/officeart/2005/8/layout/default"/>
    <dgm:cxn modelId="{C530E910-4F59-4A46-959A-D666136ED480}" type="presParOf" srcId="{8523D405-B75A-4419-BA4C-D9FEA11F64E0}" destId="{1B4CDDBB-190A-4591-92AB-A505223B5D6E}" srcOrd="2" destOrd="0" presId="urn:microsoft.com/office/officeart/2005/8/layout/default"/>
    <dgm:cxn modelId="{6AA7B1B8-4552-454D-A639-701C3829EF99}" type="presParOf" srcId="{8523D405-B75A-4419-BA4C-D9FEA11F64E0}" destId="{9DA7CB6D-2FD9-4AF8-B56F-E9BC82DF486C}" srcOrd="3" destOrd="0" presId="urn:microsoft.com/office/officeart/2005/8/layout/default"/>
    <dgm:cxn modelId="{74205D0D-4204-48E7-932E-8E1BE96A43A4}" type="presParOf" srcId="{8523D405-B75A-4419-BA4C-D9FEA11F64E0}" destId="{A58368D9-553D-4A50-8D4E-4DAA8F350C73}" srcOrd="4" destOrd="0" presId="urn:microsoft.com/office/officeart/2005/8/layout/default"/>
    <dgm:cxn modelId="{3D7B1158-072D-4949-AED8-0C95EB61EC40}" type="presParOf" srcId="{8523D405-B75A-4419-BA4C-D9FEA11F64E0}" destId="{68A04D14-4372-40A4-B918-5C268DFD9108}" srcOrd="5" destOrd="0" presId="urn:microsoft.com/office/officeart/2005/8/layout/default"/>
    <dgm:cxn modelId="{E37E8AF1-88C3-4B56-8C04-FF0BD52F7D08}" type="presParOf" srcId="{8523D405-B75A-4419-BA4C-D9FEA11F64E0}" destId="{F4FE62FD-FA44-4BFF-9D52-E06BFA491A85}" srcOrd="6"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EC7F58-252D-45DC-A2AF-91E6C00808ED}" type="doc">
      <dgm:prSet loTypeId="urn:microsoft.com/office/officeart/2005/8/layout/default" loCatId="list" qsTypeId="urn:microsoft.com/office/officeart/2005/8/quickstyle/simple3" qsCatId="simple" csTypeId="urn:microsoft.com/office/officeart/2005/8/colors/accent1_5" csCatId="accent1" phldr="1"/>
      <dgm:spPr/>
      <dgm:t>
        <a:bodyPr/>
        <a:lstStyle/>
        <a:p>
          <a:endParaRPr lang="en-US"/>
        </a:p>
      </dgm:t>
    </dgm:pt>
    <dgm:pt modelId="{55381AAD-A087-4611-A832-1ECE6C7EF15C}">
      <dgm:prSet phldrT="[Text]"/>
      <dgm:spPr/>
      <dgm:t>
        <a:bodyPr/>
        <a:lstStyle/>
        <a:p>
          <a:r>
            <a:rPr lang="en-US" dirty="0" smtClean="0"/>
            <a:t>Measurable</a:t>
          </a:r>
          <a:endParaRPr lang="en-US" dirty="0"/>
        </a:p>
      </dgm:t>
    </dgm:pt>
    <dgm:pt modelId="{65558E9E-EEFE-432F-869C-6586990C1008}" type="parTrans" cxnId="{89490F0B-72A4-4D08-8087-978D925D2C00}">
      <dgm:prSet/>
      <dgm:spPr/>
      <dgm:t>
        <a:bodyPr/>
        <a:lstStyle/>
        <a:p>
          <a:endParaRPr lang="en-US"/>
        </a:p>
      </dgm:t>
    </dgm:pt>
    <dgm:pt modelId="{79A8E6D9-0E53-4A83-AEE1-1221F405C6A9}" type="sibTrans" cxnId="{89490F0B-72A4-4D08-8087-978D925D2C00}">
      <dgm:prSet/>
      <dgm:spPr/>
      <dgm:t>
        <a:bodyPr/>
        <a:lstStyle/>
        <a:p>
          <a:endParaRPr lang="en-US"/>
        </a:p>
      </dgm:t>
    </dgm:pt>
    <dgm:pt modelId="{D6A65E69-D219-4E29-9408-35E388C4D838}">
      <dgm:prSet/>
      <dgm:spPr/>
      <dgm:t>
        <a:bodyPr/>
        <a:lstStyle/>
        <a:p>
          <a:r>
            <a:rPr lang="en-US" dirty="0" smtClean="0"/>
            <a:t>Accessible</a:t>
          </a:r>
        </a:p>
      </dgm:t>
    </dgm:pt>
    <dgm:pt modelId="{6178A699-8A62-4554-9F6E-26E02AEC046C}" type="parTrans" cxnId="{A59BD108-5E03-4D48-8CAA-17EEFDC279C4}">
      <dgm:prSet/>
      <dgm:spPr/>
      <dgm:t>
        <a:bodyPr/>
        <a:lstStyle/>
        <a:p>
          <a:endParaRPr lang="en-US"/>
        </a:p>
      </dgm:t>
    </dgm:pt>
    <dgm:pt modelId="{33247F6D-46CD-4E36-A10C-F858266E6D2D}" type="sibTrans" cxnId="{A59BD108-5E03-4D48-8CAA-17EEFDC279C4}">
      <dgm:prSet/>
      <dgm:spPr/>
      <dgm:t>
        <a:bodyPr/>
        <a:lstStyle/>
        <a:p>
          <a:endParaRPr lang="en-US"/>
        </a:p>
      </dgm:t>
    </dgm:pt>
    <dgm:pt modelId="{85A90EB4-456C-4AB4-BC32-6FE0BAD67293}">
      <dgm:prSet/>
      <dgm:spPr/>
      <dgm:t>
        <a:bodyPr/>
        <a:lstStyle/>
        <a:p>
          <a:r>
            <a:rPr lang="en-US" dirty="0" smtClean="0"/>
            <a:t>Substantial</a:t>
          </a:r>
        </a:p>
      </dgm:t>
    </dgm:pt>
    <dgm:pt modelId="{0C24582D-7A19-44FD-A1DB-4AFEA517251A}" type="parTrans" cxnId="{9CC00FE0-B4D9-4E69-B211-81B00CD18BDF}">
      <dgm:prSet/>
      <dgm:spPr/>
      <dgm:t>
        <a:bodyPr/>
        <a:lstStyle/>
        <a:p>
          <a:endParaRPr lang="en-US"/>
        </a:p>
      </dgm:t>
    </dgm:pt>
    <dgm:pt modelId="{D6836D5C-DF63-4A73-BB46-7196444FD600}" type="sibTrans" cxnId="{9CC00FE0-B4D9-4E69-B211-81B00CD18BDF}">
      <dgm:prSet/>
      <dgm:spPr/>
      <dgm:t>
        <a:bodyPr/>
        <a:lstStyle/>
        <a:p>
          <a:endParaRPr lang="en-US"/>
        </a:p>
      </dgm:t>
    </dgm:pt>
    <dgm:pt modelId="{78951E83-5D7B-40C8-9649-21968B30CCA1}">
      <dgm:prSet/>
      <dgm:spPr/>
      <dgm:t>
        <a:bodyPr/>
        <a:lstStyle/>
        <a:p>
          <a:r>
            <a:rPr lang="en-US" dirty="0" smtClean="0"/>
            <a:t>Differentiable</a:t>
          </a:r>
        </a:p>
      </dgm:t>
    </dgm:pt>
    <dgm:pt modelId="{3E333009-AB1D-4C2E-995D-43D7E081739E}" type="parTrans" cxnId="{0984671D-0320-41C0-AEAD-A0624792A04B}">
      <dgm:prSet/>
      <dgm:spPr/>
      <dgm:t>
        <a:bodyPr/>
        <a:lstStyle/>
        <a:p>
          <a:endParaRPr lang="en-US"/>
        </a:p>
      </dgm:t>
    </dgm:pt>
    <dgm:pt modelId="{10E1EDFD-F540-49F8-921D-181896084901}" type="sibTrans" cxnId="{0984671D-0320-41C0-AEAD-A0624792A04B}">
      <dgm:prSet/>
      <dgm:spPr/>
      <dgm:t>
        <a:bodyPr/>
        <a:lstStyle/>
        <a:p>
          <a:endParaRPr lang="en-US"/>
        </a:p>
      </dgm:t>
    </dgm:pt>
    <dgm:pt modelId="{3E5BC873-D70A-45B4-8930-3D6ED96CF620}">
      <dgm:prSet/>
      <dgm:spPr/>
      <dgm:t>
        <a:bodyPr/>
        <a:lstStyle/>
        <a:p>
          <a:r>
            <a:rPr lang="en-US" dirty="0" smtClean="0"/>
            <a:t>Actionable</a:t>
          </a:r>
        </a:p>
      </dgm:t>
    </dgm:pt>
    <dgm:pt modelId="{9EC40971-AB96-4FE1-B339-A44220D84ACA}" type="parTrans" cxnId="{67FC9F24-8638-4EE5-B9D6-B42ABB4F76B8}">
      <dgm:prSet/>
      <dgm:spPr/>
      <dgm:t>
        <a:bodyPr/>
        <a:lstStyle/>
        <a:p>
          <a:endParaRPr lang="en-US"/>
        </a:p>
      </dgm:t>
    </dgm:pt>
    <dgm:pt modelId="{9A60607F-5217-4A96-9A39-3AC0237D7101}" type="sibTrans" cxnId="{67FC9F24-8638-4EE5-B9D6-B42ABB4F76B8}">
      <dgm:prSet/>
      <dgm:spPr/>
      <dgm:t>
        <a:bodyPr/>
        <a:lstStyle/>
        <a:p>
          <a:endParaRPr lang="en-US"/>
        </a:p>
      </dgm:t>
    </dgm:pt>
    <dgm:pt modelId="{48F61AAE-EC08-423D-A8A1-EB0EA72BB208}" type="pres">
      <dgm:prSet presAssocID="{53EC7F58-252D-45DC-A2AF-91E6C00808ED}" presName="diagram" presStyleCnt="0">
        <dgm:presLayoutVars>
          <dgm:dir/>
          <dgm:resizeHandles val="exact"/>
        </dgm:presLayoutVars>
      </dgm:prSet>
      <dgm:spPr/>
      <dgm:t>
        <a:bodyPr/>
        <a:lstStyle/>
        <a:p>
          <a:endParaRPr lang="en-US"/>
        </a:p>
      </dgm:t>
    </dgm:pt>
    <dgm:pt modelId="{05950C03-D5A8-4BC0-BE31-30285A3D8A5D}" type="pres">
      <dgm:prSet presAssocID="{55381AAD-A087-4611-A832-1ECE6C7EF15C}" presName="node" presStyleLbl="node1" presStyleIdx="0" presStyleCnt="5">
        <dgm:presLayoutVars>
          <dgm:bulletEnabled val="1"/>
        </dgm:presLayoutVars>
      </dgm:prSet>
      <dgm:spPr/>
      <dgm:t>
        <a:bodyPr/>
        <a:lstStyle/>
        <a:p>
          <a:endParaRPr lang="en-US"/>
        </a:p>
      </dgm:t>
    </dgm:pt>
    <dgm:pt modelId="{954BE143-872D-4C79-838F-D2B5B60CBBB5}" type="pres">
      <dgm:prSet presAssocID="{79A8E6D9-0E53-4A83-AEE1-1221F405C6A9}" presName="sibTrans" presStyleCnt="0"/>
      <dgm:spPr/>
    </dgm:pt>
    <dgm:pt modelId="{1AD4185E-108F-4C5D-812E-78781E81827E}" type="pres">
      <dgm:prSet presAssocID="{D6A65E69-D219-4E29-9408-35E388C4D838}" presName="node" presStyleLbl="node1" presStyleIdx="1" presStyleCnt="5">
        <dgm:presLayoutVars>
          <dgm:bulletEnabled val="1"/>
        </dgm:presLayoutVars>
      </dgm:prSet>
      <dgm:spPr/>
      <dgm:t>
        <a:bodyPr/>
        <a:lstStyle/>
        <a:p>
          <a:endParaRPr lang="en-US"/>
        </a:p>
      </dgm:t>
    </dgm:pt>
    <dgm:pt modelId="{D4A0095D-2485-4FC9-BB7E-F774B8DC574F}" type="pres">
      <dgm:prSet presAssocID="{33247F6D-46CD-4E36-A10C-F858266E6D2D}" presName="sibTrans" presStyleCnt="0"/>
      <dgm:spPr/>
    </dgm:pt>
    <dgm:pt modelId="{11C35352-86F7-4889-A461-F8A9D3F12BDF}" type="pres">
      <dgm:prSet presAssocID="{85A90EB4-456C-4AB4-BC32-6FE0BAD67293}" presName="node" presStyleLbl="node1" presStyleIdx="2" presStyleCnt="5">
        <dgm:presLayoutVars>
          <dgm:bulletEnabled val="1"/>
        </dgm:presLayoutVars>
      </dgm:prSet>
      <dgm:spPr/>
      <dgm:t>
        <a:bodyPr/>
        <a:lstStyle/>
        <a:p>
          <a:endParaRPr lang="en-US"/>
        </a:p>
      </dgm:t>
    </dgm:pt>
    <dgm:pt modelId="{C929FAD5-6867-456C-BC96-2F8D56EC01D5}" type="pres">
      <dgm:prSet presAssocID="{D6836D5C-DF63-4A73-BB46-7196444FD600}" presName="sibTrans" presStyleCnt="0"/>
      <dgm:spPr/>
    </dgm:pt>
    <dgm:pt modelId="{B14E602B-B6B8-4EAB-8497-CB0179BE9449}" type="pres">
      <dgm:prSet presAssocID="{78951E83-5D7B-40C8-9649-21968B30CCA1}" presName="node" presStyleLbl="node1" presStyleIdx="3" presStyleCnt="5">
        <dgm:presLayoutVars>
          <dgm:bulletEnabled val="1"/>
        </dgm:presLayoutVars>
      </dgm:prSet>
      <dgm:spPr/>
      <dgm:t>
        <a:bodyPr/>
        <a:lstStyle/>
        <a:p>
          <a:endParaRPr lang="en-US"/>
        </a:p>
      </dgm:t>
    </dgm:pt>
    <dgm:pt modelId="{DAD35007-64DA-4413-82F5-6884C30FFF5F}" type="pres">
      <dgm:prSet presAssocID="{10E1EDFD-F540-49F8-921D-181896084901}" presName="sibTrans" presStyleCnt="0"/>
      <dgm:spPr/>
    </dgm:pt>
    <dgm:pt modelId="{51639670-0E6F-4E63-9FF0-39E4C88DEA5F}" type="pres">
      <dgm:prSet presAssocID="{3E5BC873-D70A-45B4-8930-3D6ED96CF620}" presName="node" presStyleLbl="node1" presStyleIdx="4" presStyleCnt="5">
        <dgm:presLayoutVars>
          <dgm:bulletEnabled val="1"/>
        </dgm:presLayoutVars>
      </dgm:prSet>
      <dgm:spPr/>
      <dgm:t>
        <a:bodyPr/>
        <a:lstStyle/>
        <a:p>
          <a:endParaRPr lang="en-US"/>
        </a:p>
      </dgm:t>
    </dgm:pt>
  </dgm:ptLst>
  <dgm:cxnLst>
    <dgm:cxn modelId="{C729195F-367F-49EE-BD9A-FC61D5599E24}" type="presOf" srcId="{78951E83-5D7B-40C8-9649-21968B30CCA1}" destId="{B14E602B-B6B8-4EAB-8497-CB0179BE9449}" srcOrd="0" destOrd="0" presId="urn:microsoft.com/office/officeart/2005/8/layout/default"/>
    <dgm:cxn modelId="{83544F98-3F53-4DBA-BE8C-BBFD3795045B}" type="presOf" srcId="{53EC7F58-252D-45DC-A2AF-91E6C00808ED}" destId="{48F61AAE-EC08-423D-A8A1-EB0EA72BB208}" srcOrd="0" destOrd="0" presId="urn:microsoft.com/office/officeart/2005/8/layout/default"/>
    <dgm:cxn modelId="{17E5CF5E-5852-47D5-A9EB-4CECB34C6198}" type="presOf" srcId="{55381AAD-A087-4611-A832-1ECE6C7EF15C}" destId="{05950C03-D5A8-4BC0-BE31-30285A3D8A5D}" srcOrd="0" destOrd="0" presId="urn:microsoft.com/office/officeart/2005/8/layout/default"/>
    <dgm:cxn modelId="{2EB2A4C9-0F05-4D41-8EA4-42E4B13FE788}" type="presOf" srcId="{D6A65E69-D219-4E29-9408-35E388C4D838}" destId="{1AD4185E-108F-4C5D-812E-78781E81827E}" srcOrd="0" destOrd="0" presId="urn:microsoft.com/office/officeart/2005/8/layout/default"/>
    <dgm:cxn modelId="{89490F0B-72A4-4D08-8087-978D925D2C00}" srcId="{53EC7F58-252D-45DC-A2AF-91E6C00808ED}" destId="{55381AAD-A087-4611-A832-1ECE6C7EF15C}" srcOrd="0" destOrd="0" parTransId="{65558E9E-EEFE-432F-869C-6586990C1008}" sibTransId="{79A8E6D9-0E53-4A83-AEE1-1221F405C6A9}"/>
    <dgm:cxn modelId="{67FC9F24-8638-4EE5-B9D6-B42ABB4F76B8}" srcId="{53EC7F58-252D-45DC-A2AF-91E6C00808ED}" destId="{3E5BC873-D70A-45B4-8930-3D6ED96CF620}" srcOrd="4" destOrd="0" parTransId="{9EC40971-AB96-4FE1-B339-A44220D84ACA}" sibTransId="{9A60607F-5217-4A96-9A39-3AC0237D7101}"/>
    <dgm:cxn modelId="{B12399D9-A307-4CFA-8AC6-9A54EA8356BE}" type="presOf" srcId="{3E5BC873-D70A-45B4-8930-3D6ED96CF620}" destId="{51639670-0E6F-4E63-9FF0-39E4C88DEA5F}" srcOrd="0" destOrd="0" presId="urn:microsoft.com/office/officeart/2005/8/layout/default"/>
    <dgm:cxn modelId="{0984671D-0320-41C0-AEAD-A0624792A04B}" srcId="{53EC7F58-252D-45DC-A2AF-91E6C00808ED}" destId="{78951E83-5D7B-40C8-9649-21968B30CCA1}" srcOrd="3" destOrd="0" parTransId="{3E333009-AB1D-4C2E-995D-43D7E081739E}" sibTransId="{10E1EDFD-F540-49F8-921D-181896084901}"/>
    <dgm:cxn modelId="{A59BD108-5E03-4D48-8CAA-17EEFDC279C4}" srcId="{53EC7F58-252D-45DC-A2AF-91E6C00808ED}" destId="{D6A65E69-D219-4E29-9408-35E388C4D838}" srcOrd="1" destOrd="0" parTransId="{6178A699-8A62-4554-9F6E-26E02AEC046C}" sibTransId="{33247F6D-46CD-4E36-A10C-F858266E6D2D}"/>
    <dgm:cxn modelId="{445D9957-683B-43FA-ADA8-3AD4FA29DA4D}" type="presOf" srcId="{85A90EB4-456C-4AB4-BC32-6FE0BAD67293}" destId="{11C35352-86F7-4889-A461-F8A9D3F12BDF}" srcOrd="0" destOrd="0" presId="urn:microsoft.com/office/officeart/2005/8/layout/default"/>
    <dgm:cxn modelId="{9CC00FE0-B4D9-4E69-B211-81B00CD18BDF}" srcId="{53EC7F58-252D-45DC-A2AF-91E6C00808ED}" destId="{85A90EB4-456C-4AB4-BC32-6FE0BAD67293}" srcOrd="2" destOrd="0" parTransId="{0C24582D-7A19-44FD-A1DB-4AFEA517251A}" sibTransId="{D6836D5C-DF63-4A73-BB46-7196444FD600}"/>
    <dgm:cxn modelId="{40847C41-1728-4116-87D5-DD0519E4B4A5}" type="presParOf" srcId="{48F61AAE-EC08-423D-A8A1-EB0EA72BB208}" destId="{05950C03-D5A8-4BC0-BE31-30285A3D8A5D}" srcOrd="0" destOrd="0" presId="urn:microsoft.com/office/officeart/2005/8/layout/default"/>
    <dgm:cxn modelId="{F71EB3F9-BEF9-4478-A368-9FEBB9FCD130}" type="presParOf" srcId="{48F61AAE-EC08-423D-A8A1-EB0EA72BB208}" destId="{954BE143-872D-4C79-838F-D2B5B60CBBB5}" srcOrd="1" destOrd="0" presId="urn:microsoft.com/office/officeart/2005/8/layout/default"/>
    <dgm:cxn modelId="{5BB7DA1C-2CF7-4290-B35E-9518B8C36011}" type="presParOf" srcId="{48F61AAE-EC08-423D-A8A1-EB0EA72BB208}" destId="{1AD4185E-108F-4C5D-812E-78781E81827E}" srcOrd="2" destOrd="0" presId="urn:microsoft.com/office/officeart/2005/8/layout/default"/>
    <dgm:cxn modelId="{DFB5F23B-5386-4972-BAA9-3C330AD18831}" type="presParOf" srcId="{48F61AAE-EC08-423D-A8A1-EB0EA72BB208}" destId="{D4A0095D-2485-4FC9-BB7E-F774B8DC574F}" srcOrd="3" destOrd="0" presId="urn:microsoft.com/office/officeart/2005/8/layout/default"/>
    <dgm:cxn modelId="{1A1AA80F-1ECE-4FB4-AE81-1F18046C23B9}" type="presParOf" srcId="{48F61AAE-EC08-423D-A8A1-EB0EA72BB208}" destId="{11C35352-86F7-4889-A461-F8A9D3F12BDF}" srcOrd="4" destOrd="0" presId="urn:microsoft.com/office/officeart/2005/8/layout/default"/>
    <dgm:cxn modelId="{B9F68011-BD7C-4239-98DC-32E9658D7262}" type="presParOf" srcId="{48F61AAE-EC08-423D-A8A1-EB0EA72BB208}" destId="{C929FAD5-6867-456C-BC96-2F8D56EC01D5}" srcOrd="5" destOrd="0" presId="urn:microsoft.com/office/officeart/2005/8/layout/default"/>
    <dgm:cxn modelId="{D79C1350-822F-4796-BD3C-77239420B3F4}" type="presParOf" srcId="{48F61AAE-EC08-423D-A8A1-EB0EA72BB208}" destId="{B14E602B-B6B8-4EAB-8497-CB0179BE9449}" srcOrd="6" destOrd="0" presId="urn:microsoft.com/office/officeart/2005/8/layout/default"/>
    <dgm:cxn modelId="{820C8AD2-5A83-4497-AAEB-D5486F05394C}" type="presParOf" srcId="{48F61AAE-EC08-423D-A8A1-EB0EA72BB208}" destId="{DAD35007-64DA-4413-82F5-6884C30FFF5F}" srcOrd="7" destOrd="0" presId="urn:microsoft.com/office/officeart/2005/8/layout/default"/>
    <dgm:cxn modelId="{954CEAB6-56AC-4C41-B170-660E248D2013}" type="presParOf" srcId="{48F61AAE-EC08-423D-A8A1-EB0EA72BB208}" destId="{51639670-0E6F-4E63-9FF0-39E4C88DEA5F}" srcOrd="8"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8EC890-4499-4D24-8C31-A30E173E84C7}" type="doc">
      <dgm:prSet loTypeId="urn:microsoft.com/office/officeart/2005/8/layout/process1" loCatId="process" qsTypeId="urn:microsoft.com/office/officeart/2005/8/quickstyle/simple1" qsCatId="simple" csTypeId="urn:microsoft.com/office/officeart/2005/8/colors/accent1_2" csCatId="accent1" phldr="1"/>
      <dgm:spPr/>
    </dgm:pt>
    <dgm:pt modelId="{E2E7B5DD-6B07-4568-9CEB-E224A7DCBCA0}">
      <dgm:prSet phldrT="[Text]"/>
      <dgm:spPr/>
      <dgm:t>
        <a:bodyPr/>
        <a:lstStyle/>
        <a:p>
          <a:r>
            <a:rPr lang="en-US" dirty="0" smtClean="0"/>
            <a:t>Undifferentiated (mass) marketing</a:t>
          </a:r>
          <a:endParaRPr lang="en-US" dirty="0"/>
        </a:p>
      </dgm:t>
    </dgm:pt>
    <dgm:pt modelId="{EB1FD536-97D4-4EEC-A0FA-15635F6E6895}" type="parTrans" cxnId="{B6250B13-BF06-43B1-B0BE-A4A8F26B35DF}">
      <dgm:prSet/>
      <dgm:spPr/>
      <dgm:t>
        <a:bodyPr/>
        <a:lstStyle/>
        <a:p>
          <a:endParaRPr lang="en-US"/>
        </a:p>
      </dgm:t>
    </dgm:pt>
    <dgm:pt modelId="{C984C913-A846-4672-B5F2-7C49706AF828}" type="sibTrans" cxnId="{B6250B13-BF06-43B1-B0BE-A4A8F26B35DF}">
      <dgm:prSet/>
      <dgm:spPr/>
      <dgm:t>
        <a:bodyPr/>
        <a:lstStyle/>
        <a:p>
          <a:endParaRPr lang="en-US"/>
        </a:p>
      </dgm:t>
    </dgm:pt>
    <dgm:pt modelId="{C43ADFDB-A855-47E0-B971-7127DF669268}">
      <dgm:prSet phldrT="[Text]"/>
      <dgm:spPr/>
      <dgm:t>
        <a:bodyPr/>
        <a:lstStyle/>
        <a:p>
          <a:r>
            <a:rPr lang="en-US" dirty="0" smtClean="0"/>
            <a:t>Differentiated (segmented) marketing </a:t>
          </a:r>
          <a:endParaRPr lang="en-US" dirty="0"/>
        </a:p>
      </dgm:t>
    </dgm:pt>
    <dgm:pt modelId="{E5F422BA-1776-4B11-B2FD-9E82A7014371}" type="parTrans" cxnId="{60E0D664-7DCB-4FC1-A518-23CD36C60364}">
      <dgm:prSet/>
      <dgm:spPr/>
      <dgm:t>
        <a:bodyPr/>
        <a:lstStyle/>
        <a:p>
          <a:endParaRPr lang="en-US"/>
        </a:p>
      </dgm:t>
    </dgm:pt>
    <dgm:pt modelId="{93CAE82B-177E-4F7D-838E-2606E4F94940}" type="sibTrans" cxnId="{60E0D664-7DCB-4FC1-A518-23CD36C60364}">
      <dgm:prSet/>
      <dgm:spPr/>
      <dgm:t>
        <a:bodyPr/>
        <a:lstStyle/>
        <a:p>
          <a:endParaRPr lang="en-US"/>
        </a:p>
      </dgm:t>
    </dgm:pt>
    <dgm:pt modelId="{5E7BD892-9919-44B7-B909-9D6E44FEAA17}">
      <dgm:prSet phldrT="[Text]"/>
      <dgm:spPr/>
      <dgm:t>
        <a:bodyPr/>
        <a:lstStyle/>
        <a:p>
          <a:r>
            <a:rPr lang="en-US" dirty="0" smtClean="0"/>
            <a:t>Concentrated (niche) marketing</a:t>
          </a:r>
          <a:endParaRPr lang="en-US" dirty="0"/>
        </a:p>
      </dgm:t>
    </dgm:pt>
    <dgm:pt modelId="{33701798-E6F6-442D-B8FB-ADA1529C1D31}" type="parTrans" cxnId="{7DECDA1C-97CC-4FFC-86BC-E08B22B2AE79}">
      <dgm:prSet/>
      <dgm:spPr/>
      <dgm:t>
        <a:bodyPr/>
        <a:lstStyle/>
        <a:p>
          <a:endParaRPr lang="en-US"/>
        </a:p>
      </dgm:t>
    </dgm:pt>
    <dgm:pt modelId="{770BA2E2-DFA0-4D61-90DB-FECE605D1B9B}" type="sibTrans" cxnId="{7DECDA1C-97CC-4FFC-86BC-E08B22B2AE79}">
      <dgm:prSet/>
      <dgm:spPr/>
      <dgm:t>
        <a:bodyPr/>
        <a:lstStyle/>
        <a:p>
          <a:endParaRPr lang="en-US"/>
        </a:p>
      </dgm:t>
    </dgm:pt>
    <dgm:pt modelId="{8DED8340-7831-427A-A1B7-96334B1F4FD3}">
      <dgm:prSet phldrT="[Text]"/>
      <dgm:spPr/>
      <dgm:t>
        <a:bodyPr/>
        <a:lstStyle/>
        <a:p>
          <a:r>
            <a:rPr lang="en-US" dirty="0" smtClean="0"/>
            <a:t>Micromarketing (local / individual marketing) </a:t>
          </a:r>
          <a:endParaRPr lang="en-US" dirty="0"/>
        </a:p>
      </dgm:t>
    </dgm:pt>
    <dgm:pt modelId="{C8076E38-6AB0-4201-A1F8-CCD3B00DCDBB}" type="parTrans" cxnId="{1BF1B66D-0F20-4606-B619-0C444A18EF55}">
      <dgm:prSet/>
      <dgm:spPr/>
      <dgm:t>
        <a:bodyPr/>
        <a:lstStyle/>
        <a:p>
          <a:endParaRPr lang="en-US"/>
        </a:p>
      </dgm:t>
    </dgm:pt>
    <dgm:pt modelId="{61EB5E03-6B71-48A0-B045-D4566E9120D5}" type="sibTrans" cxnId="{1BF1B66D-0F20-4606-B619-0C444A18EF55}">
      <dgm:prSet/>
      <dgm:spPr/>
      <dgm:t>
        <a:bodyPr/>
        <a:lstStyle/>
        <a:p>
          <a:endParaRPr lang="en-US"/>
        </a:p>
      </dgm:t>
    </dgm:pt>
    <dgm:pt modelId="{4FD4F04B-6399-4BEF-BB26-E15DE1DDEA6A}" type="pres">
      <dgm:prSet presAssocID="{6E8EC890-4499-4D24-8C31-A30E173E84C7}" presName="Name0" presStyleCnt="0">
        <dgm:presLayoutVars>
          <dgm:dir/>
          <dgm:resizeHandles val="exact"/>
        </dgm:presLayoutVars>
      </dgm:prSet>
      <dgm:spPr/>
    </dgm:pt>
    <dgm:pt modelId="{FAB9608C-CA2B-46A6-974D-FCF19D344783}" type="pres">
      <dgm:prSet presAssocID="{E2E7B5DD-6B07-4568-9CEB-E224A7DCBCA0}" presName="node" presStyleLbl="node1" presStyleIdx="0" presStyleCnt="4">
        <dgm:presLayoutVars>
          <dgm:bulletEnabled val="1"/>
        </dgm:presLayoutVars>
      </dgm:prSet>
      <dgm:spPr/>
      <dgm:t>
        <a:bodyPr/>
        <a:lstStyle/>
        <a:p>
          <a:endParaRPr lang="en-US"/>
        </a:p>
      </dgm:t>
    </dgm:pt>
    <dgm:pt modelId="{BAB2A447-17B3-4356-A66C-8E3A3AC5B781}" type="pres">
      <dgm:prSet presAssocID="{C984C913-A846-4672-B5F2-7C49706AF828}" presName="sibTrans" presStyleLbl="sibTrans2D1" presStyleIdx="0" presStyleCnt="3"/>
      <dgm:spPr/>
      <dgm:t>
        <a:bodyPr/>
        <a:lstStyle/>
        <a:p>
          <a:endParaRPr lang="en-US"/>
        </a:p>
      </dgm:t>
    </dgm:pt>
    <dgm:pt modelId="{49E410A8-8B18-4C98-BB3B-7C27CC0C95AF}" type="pres">
      <dgm:prSet presAssocID="{C984C913-A846-4672-B5F2-7C49706AF828}" presName="connectorText" presStyleLbl="sibTrans2D1" presStyleIdx="0" presStyleCnt="3"/>
      <dgm:spPr/>
      <dgm:t>
        <a:bodyPr/>
        <a:lstStyle/>
        <a:p>
          <a:endParaRPr lang="en-US"/>
        </a:p>
      </dgm:t>
    </dgm:pt>
    <dgm:pt modelId="{E1AA05CF-2EC5-4C3C-BF80-9F67459C6258}" type="pres">
      <dgm:prSet presAssocID="{C43ADFDB-A855-47E0-B971-7127DF669268}" presName="node" presStyleLbl="node1" presStyleIdx="1" presStyleCnt="4">
        <dgm:presLayoutVars>
          <dgm:bulletEnabled val="1"/>
        </dgm:presLayoutVars>
      </dgm:prSet>
      <dgm:spPr/>
      <dgm:t>
        <a:bodyPr/>
        <a:lstStyle/>
        <a:p>
          <a:endParaRPr lang="en-US"/>
        </a:p>
      </dgm:t>
    </dgm:pt>
    <dgm:pt modelId="{332FC398-4E24-4D15-A83C-3EB36E3597CE}" type="pres">
      <dgm:prSet presAssocID="{93CAE82B-177E-4F7D-838E-2606E4F94940}" presName="sibTrans" presStyleLbl="sibTrans2D1" presStyleIdx="1" presStyleCnt="3"/>
      <dgm:spPr/>
      <dgm:t>
        <a:bodyPr/>
        <a:lstStyle/>
        <a:p>
          <a:endParaRPr lang="en-US"/>
        </a:p>
      </dgm:t>
    </dgm:pt>
    <dgm:pt modelId="{93D14FEA-6BD5-4BE2-B0AA-E190DAF8C31F}" type="pres">
      <dgm:prSet presAssocID="{93CAE82B-177E-4F7D-838E-2606E4F94940}" presName="connectorText" presStyleLbl="sibTrans2D1" presStyleIdx="1" presStyleCnt="3"/>
      <dgm:spPr/>
      <dgm:t>
        <a:bodyPr/>
        <a:lstStyle/>
        <a:p>
          <a:endParaRPr lang="en-US"/>
        </a:p>
      </dgm:t>
    </dgm:pt>
    <dgm:pt modelId="{AE2CC746-4062-4F8B-AF79-139C07EA212F}" type="pres">
      <dgm:prSet presAssocID="{5E7BD892-9919-44B7-B909-9D6E44FEAA17}" presName="node" presStyleLbl="node1" presStyleIdx="2" presStyleCnt="4">
        <dgm:presLayoutVars>
          <dgm:bulletEnabled val="1"/>
        </dgm:presLayoutVars>
      </dgm:prSet>
      <dgm:spPr/>
      <dgm:t>
        <a:bodyPr/>
        <a:lstStyle/>
        <a:p>
          <a:endParaRPr lang="en-US"/>
        </a:p>
      </dgm:t>
    </dgm:pt>
    <dgm:pt modelId="{B0C6147E-1223-4249-83FA-B78FF61BD54A}" type="pres">
      <dgm:prSet presAssocID="{770BA2E2-DFA0-4D61-90DB-FECE605D1B9B}" presName="sibTrans" presStyleLbl="sibTrans2D1" presStyleIdx="2" presStyleCnt="3"/>
      <dgm:spPr/>
      <dgm:t>
        <a:bodyPr/>
        <a:lstStyle/>
        <a:p>
          <a:endParaRPr lang="en-US"/>
        </a:p>
      </dgm:t>
    </dgm:pt>
    <dgm:pt modelId="{DF6051DE-FE5C-4197-9D32-52FDF1E1FFDF}" type="pres">
      <dgm:prSet presAssocID="{770BA2E2-DFA0-4D61-90DB-FECE605D1B9B}" presName="connectorText" presStyleLbl="sibTrans2D1" presStyleIdx="2" presStyleCnt="3"/>
      <dgm:spPr/>
      <dgm:t>
        <a:bodyPr/>
        <a:lstStyle/>
        <a:p>
          <a:endParaRPr lang="en-US"/>
        </a:p>
      </dgm:t>
    </dgm:pt>
    <dgm:pt modelId="{1F14044B-47C1-48B2-9613-2CF588949902}" type="pres">
      <dgm:prSet presAssocID="{8DED8340-7831-427A-A1B7-96334B1F4FD3}" presName="node" presStyleLbl="node1" presStyleIdx="3" presStyleCnt="4">
        <dgm:presLayoutVars>
          <dgm:bulletEnabled val="1"/>
        </dgm:presLayoutVars>
      </dgm:prSet>
      <dgm:spPr/>
      <dgm:t>
        <a:bodyPr/>
        <a:lstStyle/>
        <a:p>
          <a:endParaRPr lang="en-US"/>
        </a:p>
      </dgm:t>
    </dgm:pt>
  </dgm:ptLst>
  <dgm:cxnLst>
    <dgm:cxn modelId="{E8864D1C-550F-405B-84D6-DB41DCCFD5A1}" type="presOf" srcId="{770BA2E2-DFA0-4D61-90DB-FECE605D1B9B}" destId="{B0C6147E-1223-4249-83FA-B78FF61BD54A}" srcOrd="0" destOrd="0" presId="urn:microsoft.com/office/officeart/2005/8/layout/process1"/>
    <dgm:cxn modelId="{6D3A1E51-EB16-4B4F-9C60-F9943AFDA800}" type="presOf" srcId="{8DED8340-7831-427A-A1B7-96334B1F4FD3}" destId="{1F14044B-47C1-48B2-9613-2CF588949902}" srcOrd="0" destOrd="0" presId="urn:microsoft.com/office/officeart/2005/8/layout/process1"/>
    <dgm:cxn modelId="{124B42D0-2C7B-4451-93AA-EF5085687BFF}" type="presOf" srcId="{93CAE82B-177E-4F7D-838E-2606E4F94940}" destId="{93D14FEA-6BD5-4BE2-B0AA-E190DAF8C31F}" srcOrd="1" destOrd="0" presId="urn:microsoft.com/office/officeart/2005/8/layout/process1"/>
    <dgm:cxn modelId="{9DBF4E72-766B-4CFC-9708-98AEADCD1249}" type="presOf" srcId="{C984C913-A846-4672-B5F2-7C49706AF828}" destId="{49E410A8-8B18-4C98-BB3B-7C27CC0C95AF}" srcOrd="1" destOrd="0" presId="urn:microsoft.com/office/officeart/2005/8/layout/process1"/>
    <dgm:cxn modelId="{B6250B13-BF06-43B1-B0BE-A4A8F26B35DF}" srcId="{6E8EC890-4499-4D24-8C31-A30E173E84C7}" destId="{E2E7B5DD-6B07-4568-9CEB-E224A7DCBCA0}" srcOrd="0" destOrd="0" parTransId="{EB1FD536-97D4-4EEC-A0FA-15635F6E6895}" sibTransId="{C984C913-A846-4672-B5F2-7C49706AF828}"/>
    <dgm:cxn modelId="{B55FFD56-5D8A-44A4-899C-E6E1FE5E23C5}" type="presOf" srcId="{C43ADFDB-A855-47E0-B971-7127DF669268}" destId="{E1AA05CF-2EC5-4C3C-BF80-9F67459C6258}" srcOrd="0" destOrd="0" presId="urn:microsoft.com/office/officeart/2005/8/layout/process1"/>
    <dgm:cxn modelId="{727E0835-8904-4A17-B04D-7D26431CA42C}" type="presOf" srcId="{5E7BD892-9919-44B7-B909-9D6E44FEAA17}" destId="{AE2CC746-4062-4F8B-AF79-139C07EA212F}" srcOrd="0" destOrd="0" presId="urn:microsoft.com/office/officeart/2005/8/layout/process1"/>
    <dgm:cxn modelId="{1BF1B66D-0F20-4606-B619-0C444A18EF55}" srcId="{6E8EC890-4499-4D24-8C31-A30E173E84C7}" destId="{8DED8340-7831-427A-A1B7-96334B1F4FD3}" srcOrd="3" destOrd="0" parTransId="{C8076E38-6AB0-4201-A1F8-CCD3B00DCDBB}" sibTransId="{61EB5E03-6B71-48A0-B045-D4566E9120D5}"/>
    <dgm:cxn modelId="{60E0D664-7DCB-4FC1-A518-23CD36C60364}" srcId="{6E8EC890-4499-4D24-8C31-A30E173E84C7}" destId="{C43ADFDB-A855-47E0-B971-7127DF669268}" srcOrd="1" destOrd="0" parTransId="{E5F422BA-1776-4B11-B2FD-9E82A7014371}" sibTransId="{93CAE82B-177E-4F7D-838E-2606E4F94940}"/>
    <dgm:cxn modelId="{245560AF-A641-47F4-A54E-33B878814A72}" type="presOf" srcId="{C984C913-A846-4672-B5F2-7C49706AF828}" destId="{BAB2A447-17B3-4356-A66C-8E3A3AC5B781}" srcOrd="0" destOrd="0" presId="urn:microsoft.com/office/officeart/2005/8/layout/process1"/>
    <dgm:cxn modelId="{7DECDA1C-97CC-4FFC-86BC-E08B22B2AE79}" srcId="{6E8EC890-4499-4D24-8C31-A30E173E84C7}" destId="{5E7BD892-9919-44B7-B909-9D6E44FEAA17}" srcOrd="2" destOrd="0" parTransId="{33701798-E6F6-442D-B8FB-ADA1529C1D31}" sibTransId="{770BA2E2-DFA0-4D61-90DB-FECE605D1B9B}"/>
    <dgm:cxn modelId="{B6D19B5E-C306-4316-8C83-AC3EF4B15F5D}" type="presOf" srcId="{93CAE82B-177E-4F7D-838E-2606E4F94940}" destId="{332FC398-4E24-4D15-A83C-3EB36E3597CE}" srcOrd="0" destOrd="0" presId="urn:microsoft.com/office/officeart/2005/8/layout/process1"/>
    <dgm:cxn modelId="{5010CB8D-D7DF-4B3B-91B3-BC77FC7C430B}" type="presOf" srcId="{E2E7B5DD-6B07-4568-9CEB-E224A7DCBCA0}" destId="{FAB9608C-CA2B-46A6-974D-FCF19D344783}" srcOrd="0" destOrd="0" presId="urn:microsoft.com/office/officeart/2005/8/layout/process1"/>
    <dgm:cxn modelId="{C81F27E4-773F-46CF-AF4F-3136FA508100}" type="presOf" srcId="{6E8EC890-4499-4D24-8C31-A30E173E84C7}" destId="{4FD4F04B-6399-4BEF-BB26-E15DE1DDEA6A}" srcOrd="0" destOrd="0" presId="urn:microsoft.com/office/officeart/2005/8/layout/process1"/>
    <dgm:cxn modelId="{991C9419-8048-4AA3-80A8-97536931EEC6}" type="presOf" srcId="{770BA2E2-DFA0-4D61-90DB-FECE605D1B9B}" destId="{DF6051DE-FE5C-4197-9D32-52FDF1E1FFDF}" srcOrd="1" destOrd="0" presId="urn:microsoft.com/office/officeart/2005/8/layout/process1"/>
    <dgm:cxn modelId="{BA28E7F4-FF6E-48D5-A6AF-2845785CF510}" type="presParOf" srcId="{4FD4F04B-6399-4BEF-BB26-E15DE1DDEA6A}" destId="{FAB9608C-CA2B-46A6-974D-FCF19D344783}" srcOrd="0" destOrd="0" presId="urn:microsoft.com/office/officeart/2005/8/layout/process1"/>
    <dgm:cxn modelId="{E1BED3FA-2A1A-40CC-A4D8-2B85FBBFA350}" type="presParOf" srcId="{4FD4F04B-6399-4BEF-BB26-E15DE1DDEA6A}" destId="{BAB2A447-17B3-4356-A66C-8E3A3AC5B781}" srcOrd="1" destOrd="0" presId="urn:microsoft.com/office/officeart/2005/8/layout/process1"/>
    <dgm:cxn modelId="{6C93B2EF-51A3-4134-B8DC-72B0B53B5FAD}" type="presParOf" srcId="{BAB2A447-17B3-4356-A66C-8E3A3AC5B781}" destId="{49E410A8-8B18-4C98-BB3B-7C27CC0C95AF}" srcOrd="0" destOrd="0" presId="urn:microsoft.com/office/officeart/2005/8/layout/process1"/>
    <dgm:cxn modelId="{7F8B3628-FEC1-43FA-B4CC-AF23FA2DF06A}" type="presParOf" srcId="{4FD4F04B-6399-4BEF-BB26-E15DE1DDEA6A}" destId="{E1AA05CF-2EC5-4C3C-BF80-9F67459C6258}" srcOrd="2" destOrd="0" presId="urn:microsoft.com/office/officeart/2005/8/layout/process1"/>
    <dgm:cxn modelId="{3A07B4D9-9E4E-4BB2-91C9-27E5096FE72C}" type="presParOf" srcId="{4FD4F04B-6399-4BEF-BB26-E15DE1DDEA6A}" destId="{332FC398-4E24-4D15-A83C-3EB36E3597CE}" srcOrd="3" destOrd="0" presId="urn:microsoft.com/office/officeart/2005/8/layout/process1"/>
    <dgm:cxn modelId="{76C00E96-DB18-4C53-8A15-32A11E78FB14}" type="presParOf" srcId="{332FC398-4E24-4D15-A83C-3EB36E3597CE}" destId="{93D14FEA-6BD5-4BE2-B0AA-E190DAF8C31F}" srcOrd="0" destOrd="0" presId="urn:microsoft.com/office/officeart/2005/8/layout/process1"/>
    <dgm:cxn modelId="{EF4E0790-A15C-4C36-897B-616E2CDD6690}" type="presParOf" srcId="{4FD4F04B-6399-4BEF-BB26-E15DE1DDEA6A}" destId="{AE2CC746-4062-4F8B-AF79-139C07EA212F}" srcOrd="4" destOrd="0" presId="urn:microsoft.com/office/officeart/2005/8/layout/process1"/>
    <dgm:cxn modelId="{9232225A-D400-4CC7-8A17-68024EE01BB2}" type="presParOf" srcId="{4FD4F04B-6399-4BEF-BB26-E15DE1DDEA6A}" destId="{B0C6147E-1223-4249-83FA-B78FF61BD54A}" srcOrd="5" destOrd="0" presId="urn:microsoft.com/office/officeart/2005/8/layout/process1"/>
    <dgm:cxn modelId="{A1FCB7E8-375A-4DAB-A717-B45094C4153F}" type="presParOf" srcId="{B0C6147E-1223-4249-83FA-B78FF61BD54A}" destId="{DF6051DE-FE5C-4197-9D32-52FDF1E1FFDF}" srcOrd="0" destOrd="0" presId="urn:microsoft.com/office/officeart/2005/8/layout/process1"/>
    <dgm:cxn modelId="{FBB23EF2-9DB3-43FC-A546-A5BF69C6640D}" type="presParOf" srcId="{4FD4F04B-6399-4BEF-BB26-E15DE1DDEA6A}" destId="{1F14044B-47C1-48B2-9613-2CF588949902}" srcOrd="6"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30E188-8347-4619-9B01-061C83B78FA9}">
      <dsp:nvSpPr>
        <dsp:cNvPr id="0" name=""/>
        <dsp:cNvSpPr/>
      </dsp:nvSpPr>
      <dsp:spPr>
        <a:xfrm>
          <a:off x="1752600" y="0"/>
          <a:ext cx="5181600" cy="51816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C166D-9485-427A-943F-ADE2E7EC11A1}">
      <dsp:nvSpPr>
        <dsp:cNvPr id="0" name=""/>
        <dsp:cNvSpPr/>
      </dsp:nvSpPr>
      <dsp:spPr>
        <a:xfrm>
          <a:off x="2244852" y="492251"/>
          <a:ext cx="2020824" cy="202082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Geographic segmentation</a:t>
          </a:r>
          <a:endParaRPr lang="en-US" sz="2200" b="1" kern="1200" dirty="0">
            <a:solidFill>
              <a:schemeClr val="tx1"/>
            </a:solidFill>
          </a:endParaRPr>
        </a:p>
      </dsp:txBody>
      <dsp:txXfrm>
        <a:off x="2244852" y="492251"/>
        <a:ext cx="2020824" cy="2020824"/>
      </dsp:txXfrm>
    </dsp:sp>
    <dsp:sp modelId="{FF5B7128-1CD2-4BEE-8825-D9246086A561}">
      <dsp:nvSpPr>
        <dsp:cNvPr id="0" name=""/>
        <dsp:cNvSpPr/>
      </dsp:nvSpPr>
      <dsp:spPr>
        <a:xfrm>
          <a:off x="4421124" y="492251"/>
          <a:ext cx="2020824" cy="202082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Demographic segmentation</a:t>
          </a:r>
          <a:endParaRPr lang="en-US" sz="2200" b="1" kern="1200" dirty="0">
            <a:solidFill>
              <a:schemeClr val="tx1"/>
            </a:solidFill>
          </a:endParaRPr>
        </a:p>
      </dsp:txBody>
      <dsp:txXfrm>
        <a:off x="4421124" y="492251"/>
        <a:ext cx="2020824" cy="2020824"/>
      </dsp:txXfrm>
    </dsp:sp>
    <dsp:sp modelId="{128BD139-926A-444E-951D-3B402AC0BC2F}">
      <dsp:nvSpPr>
        <dsp:cNvPr id="0" name=""/>
        <dsp:cNvSpPr/>
      </dsp:nvSpPr>
      <dsp:spPr>
        <a:xfrm>
          <a:off x="2163837" y="2668524"/>
          <a:ext cx="2182853" cy="202082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Psychographic segmentation</a:t>
          </a:r>
          <a:endParaRPr lang="en-US" sz="2200" b="1" kern="1200" dirty="0">
            <a:solidFill>
              <a:schemeClr val="tx1"/>
            </a:solidFill>
          </a:endParaRPr>
        </a:p>
      </dsp:txBody>
      <dsp:txXfrm>
        <a:off x="2163837" y="2668524"/>
        <a:ext cx="2182853" cy="2020824"/>
      </dsp:txXfrm>
    </dsp:sp>
    <dsp:sp modelId="{577EDF94-B6C3-40EA-9B71-3171FAD8FBAA}">
      <dsp:nvSpPr>
        <dsp:cNvPr id="0" name=""/>
        <dsp:cNvSpPr/>
      </dsp:nvSpPr>
      <dsp:spPr>
        <a:xfrm>
          <a:off x="4421124" y="2668524"/>
          <a:ext cx="2020824" cy="202082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solidFill>
                <a:schemeClr val="tx1"/>
              </a:solidFill>
            </a:rPr>
            <a:t>Behavioral segmentation</a:t>
          </a:r>
          <a:endParaRPr lang="en-US" sz="2200" b="1" kern="1200" dirty="0">
            <a:solidFill>
              <a:schemeClr val="tx1"/>
            </a:solidFill>
          </a:endParaRPr>
        </a:p>
      </dsp:txBody>
      <dsp:txXfrm>
        <a:off x="4421124" y="2668524"/>
        <a:ext cx="2020824" cy="20208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330B33-AB7A-41CA-AAE4-709D4F559684}">
      <dsp:nvSpPr>
        <dsp:cNvPr id="0" name=""/>
        <dsp:cNvSpPr/>
      </dsp:nvSpPr>
      <dsp:spPr>
        <a:xfrm>
          <a:off x="753" y="337923"/>
          <a:ext cx="2938425" cy="176305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b="0" kern="1200" dirty="0" smtClean="0"/>
            <a:t>Geographic location</a:t>
          </a:r>
          <a:endParaRPr lang="en-US" sz="4200" kern="1200" dirty="0"/>
        </a:p>
      </dsp:txBody>
      <dsp:txXfrm>
        <a:off x="753" y="337923"/>
        <a:ext cx="2938425" cy="1763055"/>
      </dsp:txXfrm>
    </dsp:sp>
    <dsp:sp modelId="{1B4CDDBB-190A-4591-92AB-A505223B5D6E}">
      <dsp:nvSpPr>
        <dsp:cNvPr id="0" name=""/>
        <dsp:cNvSpPr/>
      </dsp:nvSpPr>
      <dsp:spPr>
        <a:xfrm>
          <a:off x="3233021" y="337923"/>
          <a:ext cx="2938425" cy="176305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b="0" kern="1200" dirty="0" smtClean="0"/>
            <a:t>Economic factors</a:t>
          </a:r>
          <a:endParaRPr lang="en-US" sz="4200" kern="1200" dirty="0"/>
        </a:p>
      </dsp:txBody>
      <dsp:txXfrm>
        <a:off x="3233021" y="337923"/>
        <a:ext cx="2938425" cy="1763055"/>
      </dsp:txXfrm>
    </dsp:sp>
    <dsp:sp modelId="{A58368D9-553D-4A50-8D4E-4DAA8F350C73}">
      <dsp:nvSpPr>
        <dsp:cNvPr id="0" name=""/>
        <dsp:cNvSpPr/>
      </dsp:nvSpPr>
      <dsp:spPr>
        <a:xfrm>
          <a:off x="753" y="2394821"/>
          <a:ext cx="2938425" cy="176305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b="0" kern="1200" dirty="0" smtClean="0"/>
            <a:t>Political-legal factors</a:t>
          </a:r>
          <a:endParaRPr lang="en-US" sz="4200" kern="1200" dirty="0"/>
        </a:p>
      </dsp:txBody>
      <dsp:txXfrm>
        <a:off x="753" y="2394821"/>
        <a:ext cx="2938425" cy="1763055"/>
      </dsp:txXfrm>
    </dsp:sp>
    <dsp:sp modelId="{F4FE62FD-FA44-4BFF-9D52-E06BFA491A85}">
      <dsp:nvSpPr>
        <dsp:cNvPr id="0" name=""/>
        <dsp:cNvSpPr/>
      </dsp:nvSpPr>
      <dsp:spPr>
        <a:xfrm>
          <a:off x="3233021" y="2394821"/>
          <a:ext cx="2938425" cy="176305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lvl="0" algn="ctr" defTabSz="1866900" rtl="0">
            <a:lnSpc>
              <a:spcPct val="90000"/>
            </a:lnSpc>
            <a:spcBef>
              <a:spcPct val="0"/>
            </a:spcBef>
            <a:spcAft>
              <a:spcPct val="35000"/>
            </a:spcAft>
          </a:pPr>
          <a:r>
            <a:rPr lang="en-US" sz="4200" b="0" kern="1200" dirty="0" smtClean="0"/>
            <a:t>Cultural factors</a:t>
          </a:r>
          <a:endParaRPr lang="en-US" sz="4200" kern="1200" dirty="0"/>
        </a:p>
      </dsp:txBody>
      <dsp:txXfrm>
        <a:off x="3233021" y="2394821"/>
        <a:ext cx="2938425" cy="176305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950C03-D5A8-4BC0-BE31-30285A3D8A5D}">
      <dsp:nvSpPr>
        <dsp:cNvPr id="0" name=""/>
        <dsp:cNvSpPr/>
      </dsp:nvSpPr>
      <dsp:spPr>
        <a:xfrm>
          <a:off x="0" y="213432"/>
          <a:ext cx="2405062" cy="1443037"/>
        </a:xfrm>
        <a:prstGeom prst="rect">
          <a:avLst/>
        </a:prstGeom>
        <a:gradFill rotWithShape="0">
          <a:gsLst>
            <a:gs pos="0">
              <a:schemeClr val="accent1">
                <a:alpha val="90000"/>
                <a:hueOff val="0"/>
                <a:satOff val="0"/>
                <a:lumOff val="0"/>
                <a:alphaOff val="0"/>
                <a:tint val="50000"/>
                <a:satMod val="300000"/>
              </a:schemeClr>
            </a:gs>
            <a:gs pos="35000">
              <a:schemeClr val="accent1">
                <a:alpha val="90000"/>
                <a:hueOff val="0"/>
                <a:satOff val="0"/>
                <a:lumOff val="0"/>
                <a:alphaOff val="0"/>
                <a:tint val="37000"/>
                <a:satMod val="300000"/>
              </a:schemeClr>
            </a:gs>
            <a:gs pos="100000">
              <a:schemeClr val="accent1">
                <a:alpha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Measurable</a:t>
          </a:r>
          <a:endParaRPr lang="en-US" sz="3000" kern="1200" dirty="0"/>
        </a:p>
      </dsp:txBody>
      <dsp:txXfrm>
        <a:off x="0" y="213432"/>
        <a:ext cx="2405062" cy="1443037"/>
      </dsp:txXfrm>
    </dsp:sp>
    <dsp:sp modelId="{1AD4185E-108F-4C5D-812E-78781E81827E}">
      <dsp:nvSpPr>
        <dsp:cNvPr id="0" name=""/>
        <dsp:cNvSpPr/>
      </dsp:nvSpPr>
      <dsp:spPr>
        <a:xfrm>
          <a:off x="2645568" y="213432"/>
          <a:ext cx="2405062" cy="1443037"/>
        </a:xfrm>
        <a:prstGeom prst="rect">
          <a:avLst/>
        </a:prstGeom>
        <a:gradFill rotWithShape="0">
          <a:gsLst>
            <a:gs pos="0">
              <a:schemeClr val="accent1">
                <a:alpha val="90000"/>
                <a:hueOff val="0"/>
                <a:satOff val="0"/>
                <a:lumOff val="0"/>
                <a:alphaOff val="-10000"/>
                <a:tint val="50000"/>
                <a:satMod val="300000"/>
              </a:schemeClr>
            </a:gs>
            <a:gs pos="35000">
              <a:schemeClr val="accent1">
                <a:alpha val="90000"/>
                <a:hueOff val="0"/>
                <a:satOff val="0"/>
                <a:lumOff val="0"/>
                <a:alphaOff val="-10000"/>
                <a:tint val="37000"/>
                <a:satMod val="300000"/>
              </a:schemeClr>
            </a:gs>
            <a:gs pos="100000">
              <a:schemeClr val="accent1">
                <a:alpha val="90000"/>
                <a:hueOff val="0"/>
                <a:satOff val="0"/>
                <a:lumOff val="0"/>
                <a:alphaOff val="-1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Accessible</a:t>
          </a:r>
        </a:p>
      </dsp:txBody>
      <dsp:txXfrm>
        <a:off x="2645568" y="213432"/>
        <a:ext cx="2405062" cy="1443037"/>
      </dsp:txXfrm>
    </dsp:sp>
    <dsp:sp modelId="{11C35352-86F7-4889-A461-F8A9D3F12BDF}">
      <dsp:nvSpPr>
        <dsp:cNvPr id="0" name=""/>
        <dsp:cNvSpPr/>
      </dsp:nvSpPr>
      <dsp:spPr>
        <a:xfrm>
          <a:off x="5291137" y="213432"/>
          <a:ext cx="2405062" cy="1443037"/>
        </a:xfrm>
        <a:prstGeom prst="rect">
          <a:avLst/>
        </a:prstGeom>
        <a:gradFill rotWithShape="0">
          <a:gsLst>
            <a:gs pos="0">
              <a:schemeClr val="accent1">
                <a:alpha val="90000"/>
                <a:hueOff val="0"/>
                <a:satOff val="0"/>
                <a:lumOff val="0"/>
                <a:alphaOff val="-20000"/>
                <a:tint val="50000"/>
                <a:satMod val="300000"/>
              </a:schemeClr>
            </a:gs>
            <a:gs pos="35000">
              <a:schemeClr val="accent1">
                <a:alpha val="90000"/>
                <a:hueOff val="0"/>
                <a:satOff val="0"/>
                <a:lumOff val="0"/>
                <a:alphaOff val="-20000"/>
                <a:tint val="37000"/>
                <a:satMod val="300000"/>
              </a:schemeClr>
            </a:gs>
            <a:gs pos="100000">
              <a:schemeClr val="accent1">
                <a:alpha val="90000"/>
                <a:hueOff val="0"/>
                <a:satOff val="0"/>
                <a:lumOff val="0"/>
                <a:alphaOff val="-2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Substantial</a:t>
          </a:r>
        </a:p>
      </dsp:txBody>
      <dsp:txXfrm>
        <a:off x="5291137" y="213432"/>
        <a:ext cx="2405062" cy="1443037"/>
      </dsp:txXfrm>
    </dsp:sp>
    <dsp:sp modelId="{B14E602B-B6B8-4EAB-8497-CB0179BE9449}">
      <dsp:nvSpPr>
        <dsp:cNvPr id="0" name=""/>
        <dsp:cNvSpPr/>
      </dsp:nvSpPr>
      <dsp:spPr>
        <a:xfrm>
          <a:off x="1322784" y="1896976"/>
          <a:ext cx="2405062" cy="1443037"/>
        </a:xfrm>
        <a:prstGeom prst="rect">
          <a:avLst/>
        </a:prstGeom>
        <a:gradFill rotWithShape="0">
          <a:gsLst>
            <a:gs pos="0">
              <a:schemeClr val="accent1">
                <a:alpha val="90000"/>
                <a:hueOff val="0"/>
                <a:satOff val="0"/>
                <a:lumOff val="0"/>
                <a:alphaOff val="-30000"/>
                <a:tint val="50000"/>
                <a:satMod val="300000"/>
              </a:schemeClr>
            </a:gs>
            <a:gs pos="35000">
              <a:schemeClr val="accent1">
                <a:alpha val="90000"/>
                <a:hueOff val="0"/>
                <a:satOff val="0"/>
                <a:lumOff val="0"/>
                <a:alphaOff val="-30000"/>
                <a:tint val="37000"/>
                <a:satMod val="300000"/>
              </a:schemeClr>
            </a:gs>
            <a:gs pos="100000">
              <a:schemeClr val="accent1">
                <a:alpha val="90000"/>
                <a:hueOff val="0"/>
                <a:satOff val="0"/>
                <a:lumOff val="0"/>
                <a:alphaOff val="-3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Differentiable</a:t>
          </a:r>
        </a:p>
      </dsp:txBody>
      <dsp:txXfrm>
        <a:off x="1322784" y="1896976"/>
        <a:ext cx="2405062" cy="1443037"/>
      </dsp:txXfrm>
    </dsp:sp>
    <dsp:sp modelId="{51639670-0E6F-4E63-9FF0-39E4C88DEA5F}">
      <dsp:nvSpPr>
        <dsp:cNvPr id="0" name=""/>
        <dsp:cNvSpPr/>
      </dsp:nvSpPr>
      <dsp:spPr>
        <a:xfrm>
          <a:off x="3968353" y="1896976"/>
          <a:ext cx="2405062" cy="1443037"/>
        </a:xfrm>
        <a:prstGeom prst="rect">
          <a:avLst/>
        </a:prstGeom>
        <a:gradFill rotWithShape="0">
          <a:gsLst>
            <a:gs pos="0">
              <a:schemeClr val="accent1">
                <a:alpha val="90000"/>
                <a:hueOff val="0"/>
                <a:satOff val="0"/>
                <a:lumOff val="0"/>
                <a:alphaOff val="-40000"/>
                <a:tint val="50000"/>
                <a:satMod val="300000"/>
              </a:schemeClr>
            </a:gs>
            <a:gs pos="35000">
              <a:schemeClr val="accent1">
                <a:alpha val="90000"/>
                <a:hueOff val="0"/>
                <a:satOff val="0"/>
                <a:lumOff val="0"/>
                <a:alphaOff val="-40000"/>
                <a:tint val="37000"/>
                <a:satMod val="300000"/>
              </a:schemeClr>
            </a:gs>
            <a:gs pos="100000">
              <a:schemeClr val="accent1">
                <a:alpha val="90000"/>
                <a:hueOff val="0"/>
                <a:satOff val="0"/>
                <a:lumOff val="0"/>
                <a:alphaOff val="-4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Actionable</a:t>
          </a:r>
        </a:p>
      </dsp:txBody>
      <dsp:txXfrm>
        <a:off x="3968353" y="1896976"/>
        <a:ext cx="2405062" cy="144303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B9608C-CA2B-46A6-974D-FCF19D344783}">
      <dsp:nvSpPr>
        <dsp:cNvPr id="0" name=""/>
        <dsp:cNvSpPr/>
      </dsp:nvSpPr>
      <dsp:spPr>
        <a:xfrm>
          <a:off x="3951" y="1894709"/>
          <a:ext cx="1727634" cy="10365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Undifferentiated (mass) marketing</a:t>
          </a:r>
          <a:endParaRPr lang="en-US" sz="1700" kern="1200" dirty="0"/>
        </a:p>
      </dsp:txBody>
      <dsp:txXfrm>
        <a:off x="3951" y="1894709"/>
        <a:ext cx="1727634" cy="1036580"/>
      </dsp:txXfrm>
    </dsp:sp>
    <dsp:sp modelId="{BAB2A447-17B3-4356-A66C-8E3A3AC5B781}">
      <dsp:nvSpPr>
        <dsp:cNvPr id="0" name=""/>
        <dsp:cNvSpPr/>
      </dsp:nvSpPr>
      <dsp:spPr>
        <a:xfrm>
          <a:off x="1904348" y="21987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904348" y="2198773"/>
        <a:ext cx="366258" cy="428453"/>
      </dsp:txXfrm>
    </dsp:sp>
    <dsp:sp modelId="{E1AA05CF-2EC5-4C3C-BF80-9F67459C6258}">
      <dsp:nvSpPr>
        <dsp:cNvPr id="0" name=""/>
        <dsp:cNvSpPr/>
      </dsp:nvSpPr>
      <dsp:spPr>
        <a:xfrm>
          <a:off x="2422639" y="1894709"/>
          <a:ext cx="1727634" cy="10365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Differentiated (segmented) marketing </a:t>
          </a:r>
          <a:endParaRPr lang="en-US" sz="1700" kern="1200" dirty="0"/>
        </a:p>
      </dsp:txBody>
      <dsp:txXfrm>
        <a:off x="2422639" y="1894709"/>
        <a:ext cx="1727634" cy="1036580"/>
      </dsp:txXfrm>
    </dsp:sp>
    <dsp:sp modelId="{332FC398-4E24-4D15-A83C-3EB36E3597CE}">
      <dsp:nvSpPr>
        <dsp:cNvPr id="0" name=""/>
        <dsp:cNvSpPr/>
      </dsp:nvSpPr>
      <dsp:spPr>
        <a:xfrm>
          <a:off x="4323036" y="21987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323036" y="2198773"/>
        <a:ext cx="366258" cy="428453"/>
      </dsp:txXfrm>
    </dsp:sp>
    <dsp:sp modelId="{AE2CC746-4062-4F8B-AF79-139C07EA212F}">
      <dsp:nvSpPr>
        <dsp:cNvPr id="0" name=""/>
        <dsp:cNvSpPr/>
      </dsp:nvSpPr>
      <dsp:spPr>
        <a:xfrm>
          <a:off x="4841326" y="1894709"/>
          <a:ext cx="1727634" cy="10365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Concentrated (niche) marketing</a:t>
          </a:r>
          <a:endParaRPr lang="en-US" sz="1700" kern="1200" dirty="0"/>
        </a:p>
      </dsp:txBody>
      <dsp:txXfrm>
        <a:off x="4841326" y="1894709"/>
        <a:ext cx="1727634" cy="1036580"/>
      </dsp:txXfrm>
    </dsp:sp>
    <dsp:sp modelId="{B0C6147E-1223-4249-83FA-B78FF61BD54A}">
      <dsp:nvSpPr>
        <dsp:cNvPr id="0" name=""/>
        <dsp:cNvSpPr/>
      </dsp:nvSpPr>
      <dsp:spPr>
        <a:xfrm>
          <a:off x="6741724" y="2198773"/>
          <a:ext cx="366258" cy="4284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6741724" y="2198773"/>
        <a:ext cx="366258" cy="428453"/>
      </dsp:txXfrm>
    </dsp:sp>
    <dsp:sp modelId="{1F14044B-47C1-48B2-9613-2CF588949902}">
      <dsp:nvSpPr>
        <dsp:cNvPr id="0" name=""/>
        <dsp:cNvSpPr/>
      </dsp:nvSpPr>
      <dsp:spPr>
        <a:xfrm>
          <a:off x="7260014" y="1894709"/>
          <a:ext cx="1727634" cy="103658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Micromarketing (local / individual marketing) </a:t>
          </a:r>
          <a:endParaRPr lang="en-US" sz="1700" kern="1200" dirty="0"/>
        </a:p>
      </dsp:txBody>
      <dsp:txXfrm>
        <a:off x="7260014" y="1894709"/>
        <a:ext cx="1727634" cy="103658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9E53FA-DA78-4C0C-AEFB-4E6E51B3B276}" type="datetimeFigureOut">
              <a:rPr lang="en-US" smtClean="0"/>
              <a:pPr/>
              <a:t>3/25/2012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DD050B-3E58-4D59-82FF-7A374E9891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a:lstStyle/>
          <a:p>
            <a:endParaRPr lang="en-US" smtClean="0"/>
          </a:p>
        </p:txBody>
      </p:sp>
      <p:sp>
        <p:nvSpPr>
          <p:cNvPr id="15364" name="Slide Number Placeholder 3"/>
          <p:cNvSpPr>
            <a:spLocks noGrp="1"/>
          </p:cNvSpPr>
          <p:nvPr>
            <p:ph type="sldNum" sz="quarter" idx="5"/>
          </p:nvPr>
        </p:nvSpPr>
        <p:spPr bwMode="auto">
          <a:noFill/>
          <a:ln>
            <a:miter lim="800000"/>
            <a:headEnd/>
            <a:tailEnd/>
          </a:ln>
        </p:spPr>
        <p:txBody>
          <a:bodyPr/>
          <a:lstStyle/>
          <a:p>
            <a:fld id="{76AF45C7-57B1-4077-A965-EC9DFF53E2D8}" type="slidenum">
              <a:rPr lang="en-US"/>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endParaRPr lang="en-US" smtClean="0"/>
          </a:p>
        </p:txBody>
      </p:sp>
      <p:sp>
        <p:nvSpPr>
          <p:cNvPr id="17412" name="Slide Number Placeholder 3"/>
          <p:cNvSpPr>
            <a:spLocks noGrp="1"/>
          </p:cNvSpPr>
          <p:nvPr>
            <p:ph type="sldNum" sz="quarter" idx="5"/>
          </p:nvPr>
        </p:nvSpPr>
        <p:spPr bwMode="auto">
          <a:noFill/>
          <a:ln>
            <a:miter lim="800000"/>
            <a:headEnd/>
            <a:tailEnd/>
          </a:ln>
        </p:spPr>
        <p:txBody>
          <a:bodyPr/>
          <a:lstStyle/>
          <a:p>
            <a:fld id="{51D40CD9-8A7E-41A7-93D0-8177828B4131}" type="slidenum">
              <a:rPr lang="en-US"/>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a:lstStyle/>
          <a:p>
            <a:endParaRPr lang="en-US" smtClean="0"/>
          </a:p>
        </p:txBody>
      </p:sp>
      <p:sp>
        <p:nvSpPr>
          <p:cNvPr id="19460" name="Slide Number Placeholder 3"/>
          <p:cNvSpPr>
            <a:spLocks noGrp="1"/>
          </p:cNvSpPr>
          <p:nvPr>
            <p:ph type="sldNum" sz="quarter" idx="5"/>
          </p:nvPr>
        </p:nvSpPr>
        <p:spPr bwMode="auto">
          <a:noFill/>
          <a:ln>
            <a:miter lim="800000"/>
            <a:headEnd/>
            <a:tailEnd/>
          </a:ln>
        </p:spPr>
        <p:txBody>
          <a:bodyPr/>
          <a:lstStyle/>
          <a:p>
            <a:fld id="{D1A07F21-3AC3-4A10-8A5F-C7D4DA5DEC87}" type="slidenum">
              <a:rPr lang="en-US"/>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E35940B7-261B-46F8-87BC-B5FD0363A7D7}" type="slidenum">
              <a:rPr lang="en-US"/>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endParaRPr lang="en-US" smtClean="0"/>
          </a:p>
        </p:txBody>
      </p:sp>
      <p:sp>
        <p:nvSpPr>
          <p:cNvPr id="23556" name="Slide Number Placeholder 3"/>
          <p:cNvSpPr>
            <a:spLocks noGrp="1"/>
          </p:cNvSpPr>
          <p:nvPr>
            <p:ph type="sldNum" sz="quarter" idx="5"/>
          </p:nvPr>
        </p:nvSpPr>
        <p:spPr bwMode="auto">
          <a:noFill/>
          <a:ln>
            <a:miter lim="800000"/>
            <a:headEnd/>
            <a:tailEnd/>
          </a:ln>
        </p:spPr>
        <p:txBody>
          <a:bodyPr/>
          <a:lstStyle/>
          <a:p>
            <a:fld id="{B87F2CD9-3765-40CA-A253-0A428309BD1F}" type="slidenum">
              <a:rPr lang="en-US"/>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endParaRPr lang="en-US" smtClean="0"/>
          </a:p>
        </p:txBody>
      </p:sp>
      <p:sp>
        <p:nvSpPr>
          <p:cNvPr id="25604" name="Slide Number Placeholder 3"/>
          <p:cNvSpPr>
            <a:spLocks noGrp="1"/>
          </p:cNvSpPr>
          <p:nvPr>
            <p:ph type="sldNum" sz="quarter" idx="5"/>
          </p:nvPr>
        </p:nvSpPr>
        <p:spPr bwMode="auto">
          <a:noFill/>
          <a:ln>
            <a:miter lim="800000"/>
            <a:headEnd/>
            <a:tailEnd/>
          </a:ln>
        </p:spPr>
        <p:txBody>
          <a:bodyPr/>
          <a:lstStyle/>
          <a:p>
            <a:fld id="{6D318B77-5EDE-4BE3-B140-80CD47945478}" type="slidenum">
              <a:rPr lang="en-US"/>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r>
              <a:rPr lang="en-US" b="1" smtClean="0"/>
              <a:t>Note to Instructor</a:t>
            </a:r>
          </a:p>
          <a:p>
            <a:r>
              <a:rPr lang="en-US" smtClean="0"/>
              <a:t>This link goes to gurl.com, a Web site for female teenagers and young adults. It is interesting to browse with the students to note what kind of content is of interest to this group.  A look at the advertisers with banner ads, sponsorships, or contests on the site shows the importance of targeted locations to these advertisers.</a:t>
            </a:r>
          </a:p>
          <a:p>
            <a:endParaRPr lang="en-US" smtClean="0"/>
          </a:p>
        </p:txBody>
      </p:sp>
      <p:sp>
        <p:nvSpPr>
          <p:cNvPr id="27652" name="Slide Number Placeholder 3"/>
          <p:cNvSpPr>
            <a:spLocks noGrp="1"/>
          </p:cNvSpPr>
          <p:nvPr>
            <p:ph type="sldNum" sz="quarter" idx="5"/>
          </p:nvPr>
        </p:nvSpPr>
        <p:spPr bwMode="auto">
          <a:noFill/>
          <a:ln>
            <a:miter lim="800000"/>
            <a:headEnd/>
            <a:tailEnd/>
          </a:ln>
        </p:spPr>
        <p:txBody>
          <a:bodyPr/>
          <a:lstStyle/>
          <a:p>
            <a:fld id="{EAAE4DD1-57B8-4DAD-952F-0EDC277CBCF9}" type="slidenum">
              <a:rPr lang="en-US"/>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r>
              <a:rPr lang="en-US" b="1" smtClean="0"/>
              <a:t>Note to Instructor</a:t>
            </a:r>
          </a:p>
          <a:p>
            <a:r>
              <a:rPr lang="en-US" smtClean="0"/>
              <a:t>There are a whole group of products which are targeted to the affluent including hotels like Four Seasons, which is mentioned in the book.Their products offerings are deluxe:</a:t>
            </a:r>
          </a:p>
          <a:p>
            <a:pPr lvl="1"/>
            <a:r>
              <a:rPr lang="en-US" smtClean="0"/>
              <a:t>Kids in the City package for $520 a night and, among other things, enjoy a visit in their room from the Ice Cream Man, who arrives with all the fixings to make any concoction they desire.</a:t>
            </a:r>
          </a:p>
          <a:p>
            <a:pPr lvl="1"/>
            <a:r>
              <a:rPr lang="en-US" smtClean="0"/>
              <a:t>The Benjamin Hotel in New York City provides dog beds in a variety of styles and doggie bathrobes, as well as canine room service and DVDs for dogs.</a:t>
            </a:r>
          </a:p>
          <a:p>
            <a:pPr lvl="1"/>
            <a:r>
              <a:rPr lang="en-US" smtClean="0"/>
              <a:t>At the Ritz-Carlton, Lake Las Vegas in Henderson, Nevada, the Love at Lake Las Vegas weekend package includes two nights in the 2,400 square foot presidential suite, helicopter and gondola rides, a champagne-tasting party on a yacht complete with rose petals strewn about and a string trio, use of a luxury car throughout the stay, in-room couples spa treatment, a $5,000 casino line of credit, a $50,000 shopping spree at Neiman Marcus, 14 dozen roses, and a butler-drawn Cristal champagne bath.</a:t>
            </a:r>
          </a:p>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a:lstStyle/>
          <a:p>
            <a:fld id="{A6B4DA72-2BAC-4D88-B724-D9E59F4A1411}" type="slidenum">
              <a:rPr lang="en-US"/>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a:lstStyle/>
          <a:p>
            <a:r>
              <a:rPr lang="en-US" b="1" smtClean="0"/>
              <a:t>Note to Instructor</a:t>
            </a:r>
          </a:p>
          <a:p>
            <a:r>
              <a:rPr lang="en-US" smtClean="0"/>
              <a:t>Students often get confused with the difference between behavioral and psychographic segmentation. Behavior is more tied into how consumers use the product. A good illustration is greeting cards—ask students how their purchasing would be different when buying a birthday card for their mother versus one for a new boyfriend. In addition, ask them how people might look for different benefits when purchasing a car? Some might look for safety while others will look for the best gas mileage.</a:t>
            </a:r>
          </a:p>
          <a:p>
            <a:endParaRPr lang="en-US" smtClean="0"/>
          </a:p>
        </p:txBody>
      </p:sp>
      <p:sp>
        <p:nvSpPr>
          <p:cNvPr id="31748" name="Slide Number Placeholder 3"/>
          <p:cNvSpPr>
            <a:spLocks noGrp="1"/>
          </p:cNvSpPr>
          <p:nvPr>
            <p:ph type="sldNum" sz="quarter" idx="5"/>
          </p:nvPr>
        </p:nvSpPr>
        <p:spPr bwMode="auto">
          <a:noFill/>
          <a:ln>
            <a:miter lim="800000"/>
            <a:headEnd/>
            <a:tailEnd/>
          </a:ln>
        </p:spPr>
        <p:txBody>
          <a:bodyPr/>
          <a:lstStyle/>
          <a:p>
            <a:fld id="{D860D10E-F7E3-48FA-9255-0B96E5C65608}" type="slidenum">
              <a:rPr lang="en-US"/>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endParaRPr lang="en-US" smtClean="0"/>
          </a:p>
        </p:txBody>
      </p:sp>
      <p:sp>
        <p:nvSpPr>
          <p:cNvPr id="33796" name="Slide Number Placeholder 3"/>
          <p:cNvSpPr>
            <a:spLocks noGrp="1"/>
          </p:cNvSpPr>
          <p:nvPr>
            <p:ph type="sldNum" sz="quarter" idx="5"/>
          </p:nvPr>
        </p:nvSpPr>
        <p:spPr bwMode="auto">
          <a:noFill/>
          <a:ln>
            <a:miter lim="800000"/>
            <a:headEnd/>
            <a:tailEnd/>
          </a:ln>
        </p:spPr>
        <p:txBody>
          <a:bodyPr/>
          <a:lstStyle/>
          <a:p>
            <a:fld id="{141939D2-B089-44F0-97D5-BEC28C7D1F4E}" type="slidenum">
              <a:rPr lang="en-US"/>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endParaRPr lang="en-US" smtClean="0"/>
          </a:p>
        </p:txBody>
      </p:sp>
      <p:sp>
        <p:nvSpPr>
          <p:cNvPr id="37892" name="Slide Number Placeholder 3"/>
          <p:cNvSpPr>
            <a:spLocks noGrp="1"/>
          </p:cNvSpPr>
          <p:nvPr>
            <p:ph type="sldNum" sz="quarter" idx="5"/>
          </p:nvPr>
        </p:nvSpPr>
        <p:spPr bwMode="auto">
          <a:noFill/>
          <a:ln>
            <a:miter lim="800000"/>
            <a:headEnd/>
            <a:tailEnd/>
          </a:ln>
        </p:spPr>
        <p:txBody>
          <a:bodyPr/>
          <a:lstStyle/>
          <a:p>
            <a:fld id="{4DFA5AB2-D9B4-4D4A-A38F-7472E2063ADA}" type="slidenum">
              <a:rPr lang="en-US"/>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a:lstStyle/>
          <a:p>
            <a:endParaRPr lang="en-US" smtClean="0"/>
          </a:p>
        </p:txBody>
      </p:sp>
      <p:sp>
        <p:nvSpPr>
          <p:cNvPr id="39940" name="Slide Number Placeholder 3"/>
          <p:cNvSpPr>
            <a:spLocks noGrp="1"/>
          </p:cNvSpPr>
          <p:nvPr>
            <p:ph type="sldNum" sz="quarter" idx="5"/>
          </p:nvPr>
        </p:nvSpPr>
        <p:spPr bwMode="auto">
          <a:noFill/>
          <a:ln>
            <a:miter lim="800000"/>
            <a:headEnd/>
            <a:tailEnd/>
          </a:ln>
        </p:spPr>
        <p:txBody>
          <a:bodyPr/>
          <a:lstStyle/>
          <a:p>
            <a:fld id="{5E2009B2-E7F9-4C4A-809C-045C456ACB71}" type="slidenum">
              <a:rPr lang="en-US"/>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a:lstStyle/>
          <a:p>
            <a:endParaRPr lang="en-US" smtClean="0"/>
          </a:p>
        </p:txBody>
      </p:sp>
      <p:sp>
        <p:nvSpPr>
          <p:cNvPr id="41988" name="Slide Number Placeholder 3"/>
          <p:cNvSpPr>
            <a:spLocks noGrp="1"/>
          </p:cNvSpPr>
          <p:nvPr>
            <p:ph type="sldNum" sz="quarter" idx="5"/>
          </p:nvPr>
        </p:nvSpPr>
        <p:spPr bwMode="auto">
          <a:noFill/>
          <a:ln>
            <a:miter lim="800000"/>
            <a:headEnd/>
            <a:tailEnd/>
          </a:ln>
        </p:spPr>
        <p:txBody>
          <a:bodyPr/>
          <a:lstStyle/>
          <a:p>
            <a:fld id="{0AD6EDEC-89D0-4186-A02A-4356CA5D3A33}" type="slidenum">
              <a:rPr lang="en-US"/>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a:lstStyle/>
          <a:p>
            <a:endParaRPr lang="en-US" smtClean="0"/>
          </a:p>
        </p:txBody>
      </p:sp>
      <p:sp>
        <p:nvSpPr>
          <p:cNvPr id="44036" name="Slide Number Placeholder 3"/>
          <p:cNvSpPr>
            <a:spLocks noGrp="1"/>
          </p:cNvSpPr>
          <p:nvPr>
            <p:ph type="sldNum" sz="quarter" idx="5"/>
          </p:nvPr>
        </p:nvSpPr>
        <p:spPr bwMode="auto">
          <a:noFill/>
          <a:ln>
            <a:miter lim="800000"/>
            <a:headEnd/>
            <a:tailEnd/>
          </a:ln>
        </p:spPr>
        <p:txBody>
          <a:bodyPr/>
          <a:lstStyle/>
          <a:p>
            <a:fld id="{DE33C6D6-68E8-4713-BF34-BF3C230CE321}" type="slidenum">
              <a:rPr lang="en-US"/>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r>
              <a:rPr lang="en-US" b="1" smtClean="0"/>
              <a:t>Note to Instructor</a:t>
            </a:r>
          </a:p>
          <a:p>
            <a:r>
              <a:rPr lang="en-US" smtClean="0"/>
              <a:t>Structural attractiveness includes factors that affect long-run attractiveness. These factors might include strong and aggressive competitors, substitute products, and high power of buyers or powerful suppliers.</a:t>
            </a:r>
          </a:p>
        </p:txBody>
      </p:sp>
      <p:sp>
        <p:nvSpPr>
          <p:cNvPr id="46084" name="Slide Number Placeholder 3"/>
          <p:cNvSpPr>
            <a:spLocks noGrp="1"/>
          </p:cNvSpPr>
          <p:nvPr>
            <p:ph type="sldNum" sz="quarter" idx="5"/>
          </p:nvPr>
        </p:nvSpPr>
        <p:spPr bwMode="auto">
          <a:noFill/>
          <a:ln>
            <a:miter lim="800000"/>
            <a:headEnd/>
            <a:tailEnd/>
          </a:ln>
        </p:spPr>
        <p:txBody>
          <a:bodyPr/>
          <a:lstStyle/>
          <a:p>
            <a:fld id="{91F0F397-E2F3-4BAF-A83D-AE6C63D00CB5}" type="slidenum">
              <a:rPr lang="en-US"/>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endParaRPr lang="en-US" smtClean="0"/>
          </a:p>
        </p:txBody>
      </p:sp>
      <p:sp>
        <p:nvSpPr>
          <p:cNvPr id="48132" name="Slide Number Placeholder 3"/>
          <p:cNvSpPr>
            <a:spLocks noGrp="1"/>
          </p:cNvSpPr>
          <p:nvPr>
            <p:ph type="sldNum" sz="quarter" idx="5"/>
          </p:nvPr>
        </p:nvSpPr>
        <p:spPr bwMode="auto">
          <a:noFill/>
          <a:ln>
            <a:miter lim="800000"/>
            <a:headEnd/>
            <a:tailEnd/>
          </a:ln>
        </p:spPr>
        <p:txBody>
          <a:bodyPr/>
          <a:lstStyle/>
          <a:p>
            <a:fld id="{B29F1479-3AC2-47AD-913E-96A9515D4B93}" type="slidenum">
              <a:rPr lang="en-US"/>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a:lstStyle/>
          <a:p>
            <a:endParaRPr lang="en-US" smtClean="0"/>
          </a:p>
        </p:txBody>
      </p:sp>
      <p:sp>
        <p:nvSpPr>
          <p:cNvPr id="50180" name="Slide Number Placeholder 3"/>
          <p:cNvSpPr>
            <a:spLocks noGrp="1"/>
          </p:cNvSpPr>
          <p:nvPr>
            <p:ph type="sldNum" sz="quarter" idx="5"/>
          </p:nvPr>
        </p:nvSpPr>
        <p:spPr bwMode="auto">
          <a:noFill/>
          <a:ln>
            <a:miter lim="800000"/>
            <a:headEnd/>
            <a:tailEnd/>
          </a:ln>
        </p:spPr>
        <p:txBody>
          <a:bodyPr/>
          <a:lstStyle/>
          <a:p>
            <a:fld id="{99A74ECF-B763-4D3A-8224-CBADE04A1A16}" type="slidenum">
              <a:rPr lang="en-US"/>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a:lstStyle/>
          <a:p>
            <a:endParaRPr lang="en-US" smtClean="0"/>
          </a:p>
        </p:txBody>
      </p:sp>
      <p:sp>
        <p:nvSpPr>
          <p:cNvPr id="52228" name="Slide Number Placeholder 3"/>
          <p:cNvSpPr>
            <a:spLocks noGrp="1"/>
          </p:cNvSpPr>
          <p:nvPr>
            <p:ph type="sldNum" sz="quarter" idx="5"/>
          </p:nvPr>
        </p:nvSpPr>
        <p:spPr bwMode="auto">
          <a:noFill/>
          <a:ln>
            <a:miter lim="800000"/>
            <a:headEnd/>
            <a:tailEnd/>
          </a:ln>
        </p:spPr>
        <p:txBody>
          <a:bodyPr/>
          <a:lstStyle/>
          <a:p>
            <a:fld id="{B68D76A3-7152-4C6D-A535-173903EF6A93}" type="slidenum">
              <a:rPr lang="en-US"/>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a:lstStyle/>
          <a:p>
            <a:endParaRPr lang="en-US" smtClean="0"/>
          </a:p>
        </p:txBody>
      </p:sp>
      <p:sp>
        <p:nvSpPr>
          <p:cNvPr id="54276" name="Slide Number Placeholder 3"/>
          <p:cNvSpPr>
            <a:spLocks noGrp="1"/>
          </p:cNvSpPr>
          <p:nvPr>
            <p:ph type="sldNum" sz="quarter" idx="5"/>
          </p:nvPr>
        </p:nvSpPr>
        <p:spPr bwMode="auto">
          <a:noFill/>
          <a:ln>
            <a:miter lim="800000"/>
            <a:headEnd/>
            <a:tailEnd/>
          </a:ln>
        </p:spPr>
        <p:txBody>
          <a:bodyPr/>
          <a:lstStyle/>
          <a:p>
            <a:fld id="{075CF4F9-994C-4E11-87E7-5F636A9E5035}" type="slidenum">
              <a:rPr lang="en-US"/>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a:lstStyle/>
          <a:p>
            <a:r>
              <a:rPr lang="en-US" b="1" smtClean="0"/>
              <a:t>Note to Instructor</a:t>
            </a:r>
          </a:p>
          <a:p>
            <a:r>
              <a:rPr lang="en-US" smtClean="0"/>
              <a:t>In slideshow view, click on movie icon to launch Meredith video snippet.  See accompanying DVD for full video segment.</a:t>
            </a:r>
          </a:p>
          <a:p>
            <a:endParaRPr lang="en-US" smtClean="0"/>
          </a:p>
        </p:txBody>
      </p:sp>
      <p:sp>
        <p:nvSpPr>
          <p:cNvPr id="56324" name="Slide Number Placeholder 3"/>
          <p:cNvSpPr>
            <a:spLocks noGrp="1"/>
          </p:cNvSpPr>
          <p:nvPr>
            <p:ph type="sldNum" sz="quarter" idx="5"/>
          </p:nvPr>
        </p:nvSpPr>
        <p:spPr bwMode="auto">
          <a:noFill/>
          <a:ln>
            <a:miter lim="800000"/>
            <a:headEnd/>
            <a:tailEnd/>
          </a:ln>
        </p:spPr>
        <p:txBody>
          <a:bodyPr/>
          <a:lstStyle/>
          <a:p>
            <a:fld id="{599A7ABE-9105-41E7-A917-DE9BEA01D379}" type="slidenum">
              <a:rPr lang="en-US"/>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a:lstStyle/>
          <a:p>
            <a:r>
              <a:rPr lang="en-US" b="1" smtClean="0"/>
              <a:t>Note to Instructor</a:t>
            </a:r>
          </a:p>
          <a:p>
            <a:r>
              <a:rPr lang="en-US" smtClean="0"/>
              <a:t>Advances in communications technology have given rise to a new high-tech</a:t>
            </a:r>
          </a:p>
          <a:p>
            <a:r>
              <a:rPr lang="en-US" smtClean="0"/>
              <a:t>version of location-based marketing. By coupling mobile phone services with GPS devices, many marketers are now targeting customers wherever they are with what they want. This might include marketers reaching people near their stores, looking to make a decision.</a:t>
            </a:r>
          </a:p>
          <a:p>
            <a:endParaRPr lang="en-US" smtClean="0"/>
          </a:p>
          <a:p>
            <a:r>
              <a:rPr lang="en-US" b="1" smtClean="0"/>
              <a:t>Discussion Question</a:t>
            </a:r>
          </a:p>
          <a:p>
            <a:r>
              <a:rPr lang="en-US" i="1" smtClean="0"/>
              <a:t>What are the drawbacks of local marketing?</a:t>
            </a:r>
          </a:p>
          <a:p>
            <a:r>
              <a:rPr lang="en-US" smtClean="0"/>
              <a:t>It can drive up manufacturing and marketing costs by reducing economies of scale. It can also create logistics problems as companies try to meet the varied requirements of different regional and local markets. Further, a brand’s overall image might be diluted if the product and message vary too much in different localities.</a:t>
            </a:r>
          </a:p>
        </p:txBody>
      </p:sp>
      <p:sp>
        <p:nvSpPr>
          <p:cNvPr id="58372" name="Slide Number Placeholder 3"/>
          <p:cNvSpPr>
            <a:spLocks noGrp="1"/>
          </p:cNvSpPr>
          <p:nvPr>
            <p:ph type="sldNum" sz="quarter" idx="5"/>
          </p:nvPr>
        </p:nvSpPr>
        <p:spPr bwMode="auto">
          <a:noFill/>
          <a:ln>
            <a:miter lim="800000"/>
            <a:headEnd/>
            <a:tailEnd/>
          </a:ln>
        </p:spPr>
        <p:txBody>
          <a:bodyPr/>
          <a:lstStyle/>
          <a:p>
            <a:fld id="{3899EAF6-182C-4F83-A5B8-4357BB0B9BB4}" type="slidenum">
              <a:rPr lang="en-US"/>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a:lstStyle/>
          <a:p>
            <a:r>
              <a:rPr lang="en-US" b="1" smtClean="0"/>
              <a:t>Note to Instructor</a:t>
            </a:r>
          </a:p>
          <a:p>
            <a:r>
              <a:rPr lang="en-US" smtClean="0"/>
              <a:t>Mass customization is the process through which firms interact one-to-one with masses of customers to design products and services tailor-made to meet individual needs. </a:t>
            </a:r>
          </a:p>
          <a:p>
            <a:r>
              <a:rPr lang="en-US" smtClean="0"/>
              <a:t>Has made relationships with customers important in the new economy. </a:t>
            </a:r>
          </a:p>
          <a:p>
            <a:r>
              <a:rPr lang="en-US" smtClean="0"/>
              <a:t>Provides a way to distinguish the company against competitors.</a:t>
            </a:r>
          </a:p>
          <a:p>
            <a:endParaRPr lang="en-US" smtClean="0"/>
          </a:p>
        </p:txBody>
      </p:sp>
      <p:sp>
        <p:nvSpPr>
          <p:cNvPr id="60420" name="Slide Number Placeholder 3"/>
          <p:cNvSpPr>
            <a:spLocks noGrp="1"/>
          </p:cNvSpPr>
          <p:nvPr>
            <p:ph type="sldNum" sz="quarter" idx="5"/>
          </p:nvPr>
        </p:nvSpPr>
        <p:spPr bwMode="auto">
          <a:noFill/>
          <a:ln>
            <a:miter lim="800000"/>
            <a:headEnd/>
            <a:tailEnd/>
          </a:ln>
        </p:spPr>
        <p:txBody>
          <a:bodyPr/>
          <a:lstStyle/>
          <a:p>
            <a:fld id="{73644125-E13B-487E-9A94-F6CFA428885E}" type="slidenum">
              <a:rPr lang="en-US"/>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a:lstStyle/>
          <a:p>
            <a:endParaRPr lang="en-US" smtClean="0"/>
          </a:p>
        </p:txBody>
      </p:sp>
      <p:sp>
        <p:nvSpPr>
          <p:cNvPr id="62468" name="Slide Number Placeholder 3"/>
          <p:cNvSpPr>
            <a:spLocks noGrp="1"/>
          </p:cNvSpPr>
          <p:nvPr>
            <p:ph type="sldNum" sz="quarter" idx="5"/>
          </p:nvPr>
        </p:nvSpPr>
        <p:spPr bwMode="auto">
          <a:noFill/>
          <a:ln>
            <a:miter lim="800000"/>
            <a:headEnd/>
            <a:tailEnd/>
          </a:ln>
        </p:spPr>
        <p:txBody>
          <a:bodyPr/>
          <a:lstStyle/>
          <a:p>
            <a:fld id="{04659244-CAB6-46FC-9603-0D2CB592DC75}" type="slidenum">
              <a:rPr lang="en-US"/>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a:lstStyle/>
          <a:p>
            <a:endParaRPr lang="en-US" smtClean="0"/>
          </a:p>
        </p:txBody>
      </p:sp>
      <p:sp>
        <p:nvSpPr>
          <p:cNvPr id="64516" name="Slide Number Placeholder 3"/>
          <p:cNvSpPr>
            <a:spLocks noGrp="1"/>
          </p:cNvSpPr>
          <p:nvPr>
            <p:ph type="sldNum" sz="quarter" idx="5"/>
          </p:nvPr>
        </p:nvSpPr>
        <p:spPr bwMode="auto">
          <a:noFill/>
          <a:ln>
            <a:miter lim="800000"/>
            <a:headEnd/>
            <a:tailEnd/>
          </a:ln>
        </p:spPr>
        <p:txBody>
          <a:bodyPr/>
          <a:lstStyle/>
          <a:p>
            <a:fld id="{0C862A90-E86E-47BA-8725-D19611D59BA2}" type="slidenum">
              <a:rPr lang="en-US"/>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688A1B-6D72-4F84-BFD0-B34C2D8E99AF}"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88A1B-6D72-4F84-BFD0-B34C2D8E99AF}"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688A1B-6D72-4F84-BFD0-B34C2D8E99AF}"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688A1B-6D72-4F84-BFD0-B34C2D8E99AF}"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688A1B-6D72-4F84-BFD0-B34C2D8E99AF}" type="datetimeFigureOut">
              <a:rPr lang="en-US" smtClean="0"/>
              <a:pPr/>
              <a:t>3/25/2012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688A1B-6D72-4F84-BFD0-B34C2D8E99AF}" type="datetimeFigureOut">
              <a:rPr lang="en-US" smtClean="0"/>
              <a:pPr/>
              <a:t>3/25/2012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688A1B-6D72-4F84-BFD0-B34C2D8E99AF}" type="datetimeFigureOut">
              <a:rPr lang="en-US" smtClean="0"/>
              <a:pPr/>
              <a:t>3/25/2012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688A1B-6D72-4F84-BFD0-B34C2D8E99AF}"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688A1B-6D72-4F84-BFD0-B34C2D8E99AF}" type="datetimeFigureOut">
              <a:rPr lang="en-US" smtClean="0"/>
              <a:pPr/>
              <a:t>3/25/2012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88A1B-6D72-4F84-BFD0-B34C2D8E99AF}"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688A1B-6D72-4F84-BFD0-B34C2D8E99AF}" type="datetimeFigureOut">
              <a:rPr lang="en-US" smtClean="0"/>
              <a:pPr/>
              <a:t>3/25/2012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726B41-811B-45D9-B4B1-EC695F3D37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688A1B-6D72-4F84-BFD0-B34C2D8E99AF}" type="datetimeFigureOut">
              <a:rPr lang="en-US" smtClean="0"/>
              <a:pPr/>
              <a:t>3/25/2012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26B41-811B-45D9-B4B1-EC695F3D37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3.xml"/><Relationship Id="rId7" Type="http://schemas.openxmlformats.org/officeDocument/2006/relationships/diagramColors" Target="../diagrams/colors3.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6.xml"/><Relationship Id="rId7" Type="http://schemas.openxmlformats.org/officeDocument/2006/relationships/diagramColors" Target="../diagrams/colors4.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2438400"/>
            <a:ext cx="9144000" cy="2339102"/>
          </a:xfrm>
          <a:prstGeom prst="rect">
            <a:avLst/>
          </a:prstGeom>
          <a:noFill/>
          <a:ln>
            <a:solidFill>
              <a:schemeClr val="tx2">
                <a:lumMod val="40000"/>
                <a:lumOff val="60000"/>
              </a:schemeClr>
            </a:solidFill>
          </a:ln>
        </p:spPr>
        <p:txBody>
          <a:bodyPr wrap="square" rtlCol="0">
            <a:spAutoFit/>
          </a:bodyPr>
          <a:lstStyle/>
          <a:p>
            <a:pPr marL="0" lvl="1" indent="0" algn="ctr">
              <a:spcBef>
                <a:spcPts val="1200"/>
              </a:spcBef>
              <a:spcAft>
                <a:spcPts val="1200"/>
              </a:spcAft>
              <a:buNone/>
            </a:pPr>
            <a:r>
              <a:rPr lang="en-US" sz="5400" b="1" dirty="0" smtClean="0">
                <a:latin typeface="Arial" pitchFamily="34" charset="0"/>
                <a:cs typeface="Arial" pitchFamily="34" charset="0"/>
              </a:rPr>
              <a:t>PART 03 </a:t>
            </a:r>
          </a:p>
          <a:p>
            <a:pPr marL="0" lvl="1" indent="0" algn="ctr">
              <a:spcBef>
                <a:spcPts val="1200"/>
              </a:spcBef>
              <a:spcAft>
                <a:spcPts val="1200"/>
              </a:spcAft>
              <a:buNone/>
            </a:pPr>
            <a:r>
              <a:rPr lang="en-US" sz="3600" b="1" dirty="0" smtClean="0">
                <a:latin typeface="Arial" pitchFamily="34" charset="0"/>
                <a:cs typeface="Arial" pitchFamily="34" charset="0"/>
              </a:rPr>
              <a:t>DESIGNING A CUSTOMER-DRIVEN MARKETING STRATEGY AND MIX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
            <a:ext cx="8610600" cy="6432530"/>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07</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i="1" dirty="0" smtClean="0">
                <a:latin typeface="Calibri" charset="0"/>
              </a:rPr>
              <a:t>Customer-Driven Marketing Strategy: Creating Value for Target Customers</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762000" y="2710494"/>
            <a:ext cx="7924800" cy="1175706"/>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Market Segmentation</a:t>
            </a:r>
          </a:p>
          <a:p>
            <a:r>
              <a:rPr lang="en-US" dirty="0" smtClean="0">
                <a:latin typeface="Calibri" charset="0"/>
              </a:rPr>
              <a:t>Market Targeting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3"/>
          <p:cNvSpPr>
            <a:spLocks noGrp="1"/>
          </p:cNvSpPr>
          <p:nvPr>
            <p:ph idx="1"/>
          </p:nvPr>
        </p:nvSpPr>
        <p:spPr>
          <a:xfrm>
            <a:off x="457200" y="2057400"/>
            <a:ext cx="8229600" cy="4068763"/>
          </a:xfrm>
        </p:spPr>
        <p:txBody>
          <a:bodyPr/>
          <a:lstStyle/>
          <a:p>
            <a:pPr>
              <a:buFontTx/>
              <a:buNone/>
            </a:pPr>
            <a:r>
              <a:rPr lang="en-US" b="1" dirty="0" smtClean="0">
                <a:latin typeface="Calibri" charset="0"/>
              </a:rPr>
              <a:t>Market segmentation </a:t>
            </a:r>
            <a:r>
              <a:rPr lang="en-US" dirty="0" smtClean="0">
                <a:latin typeface="Calibri" charset="0"/>
              </a:rPr>
              <a:t>is the process that companies use to divide large heterogeneous markets into small markets that can be reached more efficiently and effectively with products and services that match their unique needs</a:t>
            </a:r>
          </a:p>
          <a:p>
            <a:endParaRPr lang="en-US" dirty="0" smtClean="0">
              <a:latin typeface="Calibri" charset="0"/>
            </a:endParaRPr>
          </a:p>
        </p:txBody>
      </p:sp>
      <p:sp>
        <p:nvSpPr>
          <p:cNvPr id="14339" name="Rectangle 2"/>
          <p:cNvSpPr>
            <a:spLocks noGrp="1" noChangeArrowheads="1"/>
          </p:cNvSpPr>
          <p:nvPr>
            <p:ph type="title"/>
          </p:nvPr>
        </p:nvSpPr>
        <p:spPr/>
        <p:txBody>
          <a:bodyPr>
            <a:normAutofit/>
          </a:bodyPr>
          <a:lstStyle/>
          <a:p>
            <a:r>
              <a:rPr lang="en-US" sz="5400" b="1" dirty="0" smtClean="0"/>
              <a:t>Market Segmentation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sz="5400" dirty="0" smtClean="0"/>
              <a:t>Market Segmentation</a:t>
            </a:r>
          </a:p>
        </p:txBody>
      </p:sp>
      <p:pic>
        <p:nvPicPr>
          <p:cNvPr id="16387" name="Picture 3" descr="fig07_01wo.jpg"/>
          <p:cNvPicPr>
            <a:picLocks noChangeAspect="1"/>
          </p:cNvPicPr>
          <p:nvPr/>
        </p:nvPicPr>
        <p:blipFill>
          <a:blip r:embed="rId3" cstate="print"/>
          <a:srcRect/>
          <a:stretch>
            <a:fillRect/>
          </a:stretch>
        </p:blipFill>
        <p:spPr bwMode="auto">
          <a:xfrm>
            <a:off x="76200" y="2286000"/>
            <a:ext cx="8911941"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p:txBody>
          <a:bodyPr>
            <a:normAutofit/>
          </a:bodyPr>
          <a:lstStyle/>
          <a:p>
            <a:pPr marL="533400" indent="-533400"/>
            <a:r>
              <a:rPr lang="en-US" dirty="0" smtClean="0">
                <a:latin typeface="Calibri" charset="0"/>
              </a:rPr>
              <a:t>Segmenting consumer markets</a:t>
            </a:r>
          </a:p>
          <a:p>
            <a:pPr marL="533400" indent="-533400"/>
            <a:r>
              <a:rPr lang="en-US" dirty="0" smtClean="0">
                <a:latin typeface="Calibri" charset="0"/>
              </a:rPr>
              <a:t>Segmenting business markets</a:t>
            </a:r>
          </a:p>
          <a:p>
            <a:pPr marL="533400" indent="-533400"/>
            <a:r>
              <a:rPr lang="en-US" dirty="0" smtClean="0">
                <a:latin typeface="Calibri" charset="0"/>
              </a:rPr>
              <a:t>Segmenting international markets</a:t>
            </a:r>
          </a:p>
          <a:p>
            <a:pPr marL="533400" indent="-533400"/>
            <a:r>
              <a:rPr lang="en-US" dirty="0" smtClean="0">
                <a:latin typeface="Calibri" charset="0"/>
              </a:rPr>
              <a:t>Requirements for effective segmentation</a:t>
            </a:r>
            <a:endParaRPr lang="en-US" sz="3600" dirty="0" smtClean="0">
              <a:latin typeface="Calibri" charset="0"/>
            </a:endParaRPr>
          </a:p>
          <a:p>
            <a:pPr marL="533400" indent="-533400">
              <a:buFontTx/>
              <a:buNone/>
            </a:pPr>
            <a:endParaRPr lang="en-US" sz="3600" dirty="0" smtClean="0">
              <a:latin typeface="Calibri" charset="0"/>
            </a:endParaRPr>
          </a:p>
        </p:txBody>
      </p:sp>
      <p:sp>
        <p:nvSpPr>
          <p:cNvPr id="18435" name="Rectangle 2"/>
          <p:cNvSpPr>
            <a:spLocks noGrp="1" noChangeArrowheads="1"/>
          </p:cNvSpPr>
          <p:nvPr>
            <p:ph type="title"/>
          </p:nvPr>
        </p:nvSpPr>
        <p:spPr/>
        <p:txBody>
          <a:bodyPr>
            <a:normAutofit/>
          </a:bodyPr>
          <a:lstStyle/>
          <a:p>
            <a:r>
              <a:rPr lang="en-US" sz="5400" b="1" dirty="0" smtClean="0"/>
              <a:t>Market Segmentation</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en-US" sz="5400" dirty="0" smtClean="0"/>
              <a:t>Market Segmentation</a:t>
            </a:r>
          </a:p>
        </p:txBody>
      </p:sp>
      <p:graphicFrame>
        <p:nvGraphicFramePr>
          <p:cNvPr id="8" name="Content Placeholder 7"/>
          <p:cNvGraphicFramePr>
            <a:graphicFrameLocks noGrp="1"/>
          </p:cNvGraphicFramePr>
          <p:nvPr>
            <p:ph idx="1"/>
          </p:nvPr>
        </p:nvGraphicFramePr>
        <p:xfrm>
          <a:off x="304800" y="1676400"/>
          <a:ext cx="86868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4"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Consumer Markets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r>
              <a:rPr lang="en-US" sz="5400" dirty="0" smtClean="0"/>
              <a:t>Market Segmentation</a:t>
            </a:r>
          </a:p>
        </p:txBody>
      </p:sp>
      <p:sp>
        <p:nvSpPr>
          <p:cNvPr id="22531" name="Content Placeholder 3"/>
          <p:cNvSpPr>
            <a:spLocks noGrp="1"/>
          </p:cNvSpPr>
          <p:nvPr>
            <p:ph idx="1"/>
          </p:nvPr>
        </p:nvSpPr>
        <p:spPr>
          <a:xfrm>
            <a:off x="457200" y="2133600"/>
            <a:ext cx="8229600" cy="3992563"/>
          </a:xfrm>
        </p:spPr>
        <p:txBody>
          <a:bodyPr/>
          <a:lstStyle/>
          <a:p>
            <a:r>
              <a:rPr lang="en-US" dirty="0" smtClean="0">
                <a:latin typeface="Calibri" charset="0"/>
              </a:rPr>
              <a:t>Geographic segmentation divides the market into different geographical units such as nations, regions, states, counties, or cities</a:t>
            </a:r>
          </a:p>
          <a:p>
            <a:endParaRPr lang="en-US" dirty="0" smtClean="0">
              <a:latin typeface="Calibri" charset="0"/>
            </a:endParaRPr>
          </a:p>
        </p:txBody>
      </p:sp>
      <p:sp>
        <p:nvSpPr>
          <p:cNvPr id="22532"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Consumer Markets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sz="5400" dirty="0" smtClean="0"/>
              <a:t>Market Segmentation</a:t>
            </a:r>
          </a:p>
        </p:txBody>
      </p:sp>
      <p:sp>
        <p:nvSpPr>
          <p:cNvPr id="24579" name="Content Placeholder 4"/>
          <p:cNvSpPr>
            <a:spLocks noGrp="1"/>
          </p:cNvSpPr>
          <p:nvPr>
            <p:ph idx="1"/>
          </p:nvPr>
        </p:nvSpPr>
        <p:spPr>
          <a:xfrm>
            <a:off x="685800" y="2590800"/>
            <a:ext cx="8001000" cy="4114800"/>
          </a:xfrm>
        </p:spPr>
        <p:txBody>
          <a:bodyPr/>
          <a:lstStyle/>
          <a:p>
            <a:pPr>
              <a:buFontTx/>
              <a:buNone/>
            </a:pPr>
            <a:r>
              <a:rPr lang="en-US" sz="2800" b="1" dirty="0" smtClean="0">
                <a:latin typeface="Calibri" charset="0"/>
              </a:rPr>
              <a:t>Demographic segmentation </a:t>
            </a:r>
            <a:r>
              <a:rPr lang="en-US" sz="2800" dirty="0" smtClean="0">
                <a:latin typeface="Calibri" charset="0"/>
              </a:rPr>
              <a:t>divides the market into groups based on variables such as age, gender, family size, family life cycle, income, occupation, education, religion, race, generation, and nationality</a:t>
            </a:r>
          </a:p>
          <a:p>
            <a:endParaRPr lang="en-US" sz="2800" dirty="0" smtClean="0">
              <a:latin typeface="Calibri" charset="0"/>
            </a:endParaRPr>
          </a:p>
        </p:txBody>
      </p:sp>
      <p:sp>
        <p:nvSpPr>
          <p:cNvPr id="24580"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Consumer Markets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6"/>
          <p:cNvSpPr>
            <a:spLocks noGrp="1" noChangeArrowheads="1"/>
          </p:cNvSpPr>
          <p:nvPr>
            <p:ph type="title"/>
          </p:nvPr>
        </p:nvSpPr>
        <p:spPr/>
        <p:txBody>
          <a:bodyPr>
            <a:normAutofit/>
          </a:bodyPr>
          <a:lstStyle/>
          <a:p>
            <a:r>
              <a:rPr lang="en-US" sz="5400" dirty="0" smtClean="0"/>
              <a:t>Market Segmentation</a:t>
            </a:r>
            <a:endParaRPr lang="en-US" sz="6600" dirty="0" smtClean="0"/>
          </a:p>
        </p:txBody>
      </p:sp>
      <p:sp>
        <p:nvSpPr>
          <p:cNvPr id="26627" name="Content Placeholder 5"/>
          <p:cNvSpPr>
            <a:spLocks noGrp="1"/>
          </p:cNvSpPr>
          <p:nvPr>
            <p:ph idx="1"/>
          </p:nvPr>
        </p:nvSpPr>
        <p:spPr/>
        <p:txBody>
          <a:bodyPr/>
          <a:lstStyle/>
          <a:p>
            <a:pPr>
              <a:buFontTx/>
              <a:buNone/>
            </a:pPr>
            <a:r>
              <a:rPr lang="en-US" b="1" dirty="0" smtClean="0">
                <a:latin typeface="Calibri" charset="0"/>
              </a:rPr>
              <a:t>Age and life-cycle stage segmentation </a:t>
            </a:r>
            <a:r>
              <a:rPr lang="en-US" dirty="0" smtClean="0">
                <a:latin typeface="Calibri" charset="0"/>
              </a:rPr>
              <a:t>is the process of offering different products or using different marketing approaches for different age and life-cycle groups</a:t>
            </a:r>
          </a:p>
          <a:p>
            <a:pPr>
              <a:buFontTx/>
              <a:buNone/>
            </a:pPr>
            <a:endParaRPr lang="en-US" b="1" dirty="0" smtClean="0">
              <a:latin typeface="Calibri" charset="0"/>
            </a:endParaRPr>
          </a:p>
          <a:p>
            <a:pPr>
              <a:buFontTx/>
              <a:buNone/>
            </a:pPr>
            <a:r>
              <a:rPr lang="en-US" b="1" dirty="0" smtClean="0">
                <a:latin typeface="Calibri" charset="0"/>
              </a:rPr>
              <a:t>Gender segmentation </a:t>
            </a:r>
            <a:r>
              <a:rPr lang="en-US" dirty="0" smtClean="0">
                <a:latin typeface="Calibri" charset="0"/>
              </a:rPr>
              <a:t>divides the market based on sex (male or female)</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Segmentation</a:t>
            </a:r>
          </a:p>
        </p:txBody>
      </p:sp>
      <p:sp>
        <p:nvSpPr>
          <p:cNvPr id="28675" name="Content Placeholder 6"/>
          <p:cNvSpPr>
            <a:spLocks noGrp="1"/>
          </p:cNvSpPr>
          <p:nvPr>
            <p:ph idx="1"/>
          </p:nvPr>
        </p:nvSpPr>
        <p:spPr>
          <a:xfrm>
            <a:off x="533400" y="2667000"/>
            <a:ext cx="8153400" cy="4114800"/>
          </a:xfrm>
        </p:spPr>
        <p:txBody>
          <a:bodyPr>
            <a:noAutofit/>
          </a:bodyPr>
          <a:lstStyle/>
          <a:p>
            <a:pPr>
              <a:buFontTx/>
              <a:buNone/>
            </a:pPr>
            <a:r>
              <a:rPr lang="en-US" b="1" dirty="0" smtClean="0">
                <a:latin typeface="Calibri" charset="0"/>
              </a:rPr>
              <a:t>Income segmentation </a:t>
            </a:r>
            <a:r>
              <a:rPr lang="en-US" dirty="0" smtClean="0">
                <a:latin typeface="Calibri" charset="0"/>
              </a:rPr>
              <a:t>divides the market into affluent or low-income consumers</a:t>
            </a:r>
          </a:p>
          <a:p>
            <a:pPr>
              <a:buFontTx/>
              <a:buNone/>
            </a:pPr>
            <a:endParaRPr lang="en-US" b="1" dirty="0" smtClean="0">
              <a:latin typeface="Calibri" charset="0"/>
            </a:endParaRPr>
          </a:p>
          <a:p>
            <a:pPr>
              <a:buFontTx/>
              <a:buNone/>
            </a:pPr>
            <a:r>
              <a:rPr lang="en-US" b="1" dirty="0" smtClean="0">
                <a:latin typeface="Calibri" charset="0"/>
              </a:rPr>
              <a:t>Psychographic segmentation </a:t>
            </a:r>
            <a:r>
              <a:rPr lang="en-US" dirty="0" smtClean="0">
                <a:latin typeface="Calibri" charset="0"/>
              </a:rPr>
              <a:t>divides buyers into different groups based on social class, lifestyle, or personality traits</a:t>
            </a:r>
          </a:p>
          <a:p>
            <a:endParaRPr lang="en-US" sz="3600" dirty="0" smtClean="0">
              <a:latin typeface="Calibri" charset="0"/>
            </a:endParaRPr>
          </a:p>
        </p:txBody>
      </p:sp>
      <p:sp>
        <p:nvSpPr>
          <p:cNvPr id="28676" name="Rectangle 1027"/>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Consumer Markets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5400" dirty="0" smtClean="0"/>
              <a:t>Market Segmentation</a:t>
            </a:r>
          </a:p>
        </p:txBody>
      </p:sp>
      <p:sp>
        <p:nvSpPr>
          <p:cNvPr id="30723" name="Content Placeholder 4"/>
          <p:cNvSpPr>
            <a:spLocks noGrp="1"/>
          </p:cNvSpPr>
          <p:nvPr>
            <p:ph idx="1"/>
          </p:nvPr>
        </p:nvSpPr>
        <p:spPr>
          <a:xfrm>
            <a:off x="457200" y="2438400"/>
            <a:ext cx="8229600" cy="4343400"/>
          </a:xfrm>
        </p:spPr>
        <p:txBody>
          <a:bodyPr>
            <a:normAutofit/>
          </a:bodyPr>
          <a:lstStyle/>
          <a:p>
            <a:pPr>
              <a:lnSpc>
                <a:spcPct val="80000"/>
              </a:lnSpc>
              <a:buFontTx/>
              <a:buNone/>
            </a:pPr>
            <a:r>
              <a:rPr lang="en-US" b="1" dirty="0" smtClean="0">
                <a:latin typeface="Calibri" charset="0"/>
              </a:rPr>
              <a:t>Behavioral segmentation </a:t>
            </a:r>
            <a:r>
              <a:rPr lang="en-US" dirty="0" smtClean="0">
                <a:latin typeface="Calibri" charset="0"/>
              </a:rPr>
              <a:t>divides buyers into groups based on their knowledge, attitudes, uses, or responses to a product</a:t>
            </a:r>
          </a:p>
          <a:p>
            <a:pPr>
              <a:lnSpc>
                <a:spcPct val="80000"/>
              </a:lnSpc>
            </a:pPr>
            <a:r>
              <a:rPr lang="en-US" dirty="0" smtClean="0">
                <a:latin typeface="Calibri" charset="0"/>
              </a:rPr>
              <a:t>Occasions</a:t>
            </a:r>
          </a:p>
          <a:p>
            <a:pPr>
              <a:lnSpc>
                <a:spcPct val="80000"/>
              </a:lnSpc>
            </a:pPr>
            <a:r>
              <a:rPr lang="en-US" dirty="0" smtClean="0">
                <a:latin typeface="Calibri" charset="0"/>
              </a:rPr>
              <a:t>Benefits sought</a:t>
            </a:r>
          </a:p>
          <a:p>
            <a:pPr>
              <a:lnSpc>
                <a:spcPct val="80000"/>
              </a:lnSpc>
            </a:pPr>
            <a:r>
              <a:rPr lang="en-US" dirty="0" smtClean="0">
                <a:latin typeface="Calibri" charset="0"/>
              </a:rPr>
              <a:t>User status</a:t>
            </a:r>
          </a:p>
          <a:p>
            <a:pPr>
              <a:lnSpc>
                <a:spcPct val="80000"/>
              </a:lnSpc>
            </a:pPr>
            <a:r>
              <a:rPr lang="en-US" dirty="0" smtClean="0">
                <a:latin typeface="Calibri" charset="0"/>
              </a:rPr>
              <a:t>Usage rate</a:t>
            </a:r>
          </a:p>
          <a:p>
            <a:pPr>
              <a:lnSpc>
                <a:spcPct val="80000"/>
              </a:lnSpc>
            </a:pPr>
            <a:r>
              <a:rPr lang="en-US" dirty="0" smtClean="0">
                <a:latin typeface="Calibri" charset="0"/>
              </a:rPr>
              <a:t>Loyalty status</a:t>
            </a:r>
          </a:p>
          <a:p>
            <a:pPr>
              <a:lnSpc>
                <a:spcPct val="80000"/>
              </a:lnSpc>
            </a:pPr>
            <a:endParaRPr lang="en-US" dirty="0" smtClean="0">
              <a:latin typeface="Calibri" charset="0"/>
            </a:endParaRPr>
          </a:p>
        </p:txBody>
      </p:sp>
      <p:sp>
        <p:nvSpPr>
          <p:cNvPr id="30724"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Consumer Markets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Segmentation</a:t>
            </a:r>
          </a:p>
        </p:txBody>
      </p:sp>
      <p:sp>
        <p:nvSpPr>
          <p:cNvPr id="32771" name="Content Placeholder 3"/>
          <p:cNvSpPr>
            <a:spLocks noGrp="1"/>
          </p:cNvSpPr>
          <p:nvPr>
            <p:ph idx="1"/>
          </p:nvPr>
        </p:nvSpPr>
        <p:spPr>
          <a:xfrm>
            <a:off x="685800" y="2438400"/>
            <a:ext cx="7772400" cy="4114800"/>
          </a:xfrm>
        </p:spPr>
        <p:txBody>
          <a:bodyPr>
            <a:normAutofit/>
          </a:bodyPr>
          <a:lstStyle/>
          <a:p>
            <a:pPr>
              <a:buFontTx/>
              <a:buNone/>
            </a:pPr>
            <a:r>
              <a:rPr lang="en-US" b="1" dirty="0" smtClean="0">
                <a:latin typeface="Calibri" charset="0"/>
              </a:rPr>
              <a:t>Multiple segmentation </a:t>
            </a:r>
            <a:r>
              <a:rPr lang="en-US" dirty="0" smtClean="0">
                <a:latin typeface="Calibri" charset="0"/>
              </a:rPr>
              <a:t>is used to identify smaller, better-defined target groups</a:t>
            </a:r>
          </a:p>
          <a:p>
            <a:pPr>
              <a:buFontTx/>
              <a:buNone/>
            </a:pPr>
            <a:endParaRPr lang="en-US" b="1" dirty="0" smtClean="0">
              <a:latin typeface="Calibri" charset="0"/>
            </a:endParaRPr>
          </a:p>
          <a:p>
            <a:pPr>
              <a:buFontTx/>
              <a:buNone/>
            </a:pPr>
            <a:r>
              <a:rPr lang="en-US" b="1" dirty="0" err="1" smtClean="0">
                <a:latin typeface="Calibri" charset="0"/>
              </a:rPr>
              <a:t>Geodemographic</a:t>
            </a:r>
            <a:r>
              <a:rPr lang="en-US" b="1" dirty="0" smtClean="0">
                <a:latin typeface="Calibri" charset="0"/>
              </a:rPr>
              <a:t> segmentation</a:t>
            </a:r>
            <a:r>
              <a:rPr lang="en-US" dirty="0" smtClean="0">
                <a:latin typeface="Calibri" charset="0"/>
              </a:rPr>
              <a:t> is an example of multivariable segmentation that divides groups into consumer lifestyle patterns</a:t>
            </a:r>
          </a:p>
          <a:p>
            <a:endParaRPr lang="en-US" dirty="0" smtClean="0">
              <a:latin typeface="Calibri" charset="0"/>
            </a:endParaRPr>
          </a:p>
        </p:txBody>
      </p:sp>
      <p:sp>
        <p:nvSpPr>
          <p:cNvPr id="32772" name="Rectangle 3"/>
          <p:cNvSpPr>
            <a:spLocks noGrp="1" noChangeArrowheads="1"/>
          </p:cNvSpPr>
          <p:nvPr>
            <p:ph type="body" sz="quarter" idx="13"/>
          </p:nvPr>
        </p:nvSpPr>
        <p:spPr>
          <a:xfrm>
            <a:off x="914400" y="1447800"/>
            <a:ext cx="7162800" cy="533400"/>
          </a:xfrm>
        </p:spPr>
        <p:txBody>
          <a:bodyPr>
            <a:noAutofit/>
          </a:bodyPr>
          <a:lstStyle/>
          <a:p>
            <a:r>
              <a:rPr lang="en-US" dirty="0" smtClean="0">
                <a:solidFill>
                  <a:schemeClr val="tx1"/>
                </a:solidFill>
                <a:latin typeface="Calibri" charset="0"/>
              </a:rPr>
              <a:t>Using Multiple Segmentation Bases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5400" dirty="0" smtClean="0"/>
              <a:t>Market Segmentation</a:t>
            </a:r>
          </a:p>
        </p:txBody>
      </p:sp>
      <p:graphicFrame>
        <p:nvGraphicFramePr>
          <p:cNvPr id="23" name="Content Placeholder 22"/>
          <p:cNvGraphicFramePr>
            <a:graphicFrameLocks noGrp="1"/>
          </p:cNvGraphicFramePr>
          <p:nvPr>
            <p:ph idx="1"/>
          </p:nvPr>
        </p:nvGraphicFramePr>
        <p:xfrm>
          <a:off x="1447800" y="2286000"/>
          <a:ext cx="6172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868"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International markets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5400" dirty="0" smtClean="0"/>
              <a:t>Market Segmentation</a:t>
            </a:r>
          </a:p>
        </p:txBody>
      </p:sp>
      <p:sp>
        <p:nvSpPr>
          <p:cNvPr id="38915" name="Content Placeholder 4"/>
          <p:cNvSpPr>
            <a:spLocks noGrp="1"/>
          </p:cNvSpPr>
          <p:nvPr>
            <p:ph idx="1"/>
          </p:nvPr>
        </p:nvSpPr>
        <p:spPr>
          <a:xfrm>
            <a:off x="685800" y="2362200"/>
            <a:ext cx="7772400" cy="4114800"/>
          </a:xfrm>
        </p:spPr>
        <p:txBody>
          <a:bodyPr/>
          <a:lstStyle/>
          <a:p>
            <a:pPr>
              <a:buFontTx/>
              <a:buNone/>
            </a:pPr>
            <a:r>
              <a:rPr lang="en-US" b="1" dirty="0" err="1" smtClean="0">
                <a:latin typeface="Calibri" charset="0"/>
              </a:rPr>
              <a:t>Intermarket</a:t>
            </a:r>
            <a:r>
              <a:rPr lang="en-US" b="1" dirty="0" smtClean="0">
                <a:latin typeface="Calibri" charset="0"/>
              </a:rPr>
              <a:t> segmentation </a:t>
            </a:r>
            <a:r>
              <a:rPr lang="en-US" dirty="0" smtClean="0">
                <a:latin typeface="Calibri" charset="0"/>
              </a:rPr>
              <a:t>divides consumers into groups with similar needs and buying behaviors even though they are located in different countries</a:t>
            </a:r>
          </a:p>
          <a:p>
            <a:endParaRPr lang="en-US" dirty="0" smtClean="0">
              <a:latin typeface="Calibri" charset="0"/>
            </a:endParaRPr>
          </a:p>
        </p:txBody>
      </p:sp>
      <p:sp>
        <p:nvSpPr>
          <p:cNvPr id="38916"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Segmenting Business Markets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r>
              <a:rPr lang="en-US" sz="5400" dirty="0" smtClean="0"/>
              <a:t>Market Segmentation</a:t>
            </a:r>
          </a:p>
        </p:txBody>
      </p:sp>
      <p:sp>
        <p:nvSpPr>
          <p:cNvPr id="40963" name="Content Placeholder 4"/>
          <p:cNvSpPr>
            <a:spLocks noGrp="1"/>
          </p:cNvSpPr>
          <p:nvPr>
            <p:ph idx="1"/>
          </p:nvPr>
        </p:nvSpPr>
        <p:spPr>
          <a:xfrm>
            <a:off x="457200" y="1951037"/>
            <a:ext cx="8229600" cy="4525963"/>
          </a:xfrm>
        </p:spPr>
        <p:txBody>
          <a:bodyPr/>
          <a:lstStyle/>
          <a:p>
            <a:endParaRPr lang="en-US" dirty="0" smtClean="0">
              <a:latin typeface="Calibri" charset="0"/>
            </a:endParaRPr>
          </a:p>
          <a:p>
            <a:r>
              <a:rPr lang="en-US" dirty="0" smtClean="0">
                <a:latin typeface="Calibri" charset="0"/>
              </a:rPr>
              <a:t>To be useful, market segments must be:</a:t>
            </a:r>
          </a:p>
          <a:p>
            <a:endParaRPr lang="en-US" dirty="0" smtClean="0">
              <a:latin typeface="Calibri" charset="0"/>
            </a:endParaRPr>
          </a:p>
        </p:txBody>
      </p:sp>
      <p:sp>
        <p:nvSpPr>
          <p:cNvPr id="40964" name="Rectangle 3"/>
          <p:cNvSpPr>
            <a:spLocks noGrp="1" noChangeArrowheads="1"/>
          </p:cNvSpPr>
          <p:nvPr>
            <p:ph type="body" sz="quarter" idx="13"/>
          </p:nvPr>
        </p:nvSpPr>
        <p:spPr>
          <a:xfrm>
            <a:off x="0" y="1447800"/>
            <a:ext cx="9144000" cy="457200"/>
          </a:xfrm>
        </p:spPr>
        <p:txBody>
          <a:bodyPr>
            <a:noAutofit/>
          </a:bodyPr>
          <a:lstStyle/>
          <a:p>
            <a:r>
              <a:rPr lang="en-US" dirty="0" smtClean="0">
                <a:solidFill>
                  <a:schemeClr val="tx1"/>
                </a:solidFill>
                <a:latin typeface="Calibri" charset="0"/>
              </a:rPr>
              <a:t>Requirements for Effective Segmentation</a:t>
            </a:r>
          </a:p>
          <a:p>
            <a:endParaRPr lang="en-US" dirty="0" smtClean="0">
              <a:solidFill>
                <a:schemeClr val="tx1"/>
              </a:solidFill>
              <a:latin typeface="Calibri" charset="0"/>
            </a:endParaRPr>
          </a:p>
        </p:txBody>
      </p:sp>
      <p:graphicFrame>
        <p:nvGraphicFramePr>
          <p:cNvPr id="9" name="Diagram 8"/>
          <p:cNvGraphicFramePr/>
          <p:nvPr/>
        </p:nvGraphicFramePr>
        <p:xfrm>
          <a:off x="838200" y="3075953"/>
          <a:ext cx="7696200" cy="35534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r>
              <a:rPr lang="en-US" sz="5400" dirty="0" smtClean="0"/>
              <a:t>Market Targeting </a:t>
            </a:r>
          </a:p>
        </p:txBody>
      </p:sp>
      <p:sp>
        <p:nvSpPr>
          <p:cNvPr id="43011" name="Content Placeholder 3"/>
          <p:cNvSpPr>
            <a:spLocks noGrp="1"/>
          </p:cNvSpPr>
          <p:nvPr>
            <p:ph idx="1"/>
          </p:nvPr>
        </p:nvSpPr>
        <p:spPr>
          <a:xfrm>
            <a:off x="457200" y="2332037"/>
            <a:ext cx="8229600" cy="3382963"/>
          </a:xfrm>
        </p:spPr>
        <p:txBody>
          <a:bodyPr/>
          <a:lstStyle/>
          <a:p>
            <a:r>
              <a:rPr lang="en-US" dirty="0" smtClean="0">
                <a:latin typeface="Calibri" charset="0"/>
              </a:rPr>
              <a:t>Target market consists of a set of buyers who share common needs or characteristics that the company decides to serve</a:t>
            </a:r>
          </a:p>
          <a:p>
            <a:endParaRPr lang="en-US" dirty="0" smtClean="0">
              <a:latin typeface="Calibri" charset="0"/>
            </a:endParaRPr>
          </a:p>
        </p:txBody>
      </p:sp>
      <p:sp>
        <p:nvSpPr>
          <p:cNvPr id="43012"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Selecting Target Market Segments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Targeting</a:t>
            </a:r>
          </a:p>
        </p:txBody>
      </p:sp>
      <p:sp>
        <p:nvSpPr>
          <p:cNvPr id="45059" name="Content Placeholder 3"/>
          <p:cNvSpPr>
            <a:spLocks noGrp="1"/>
          </p:cNvSpPr>
          <p:nvPr>
            <p:ph idx="1"/>
          </p:nvPr>
        </p:nvSpPr>
        <p:spPr>
          <a:xfrm>
            <a:off x="457200" y="2590800"/>
            <a:ext cx="8229600" cy="3535363"/>
          </a:xfrm>
        </p:spPr>
        <p:txBody>
          <a:bodyPr/>
          <a:lstStyle/>
          <a:p>
            <a:r>
              <a:rPr lang="en-US" dirty="0" smtClean="0">
                <a:latin typeface="Calibri" charset="0"/>
              </a:rPr>
              <a:t>Segment size and growth</a:t>
            </a:r>
          </a:p>
          <a:p>
            <a:r>
              <a:rPr lang="en-US" dirty="0" smtClean="0">
                <a:latin typeface="Calibri" charset="0"/>
              </a:rPr>
              <a:t>Segment structural attractiveness</a:t>
            </a:r>
          </a:p>
          <a:p>
            <a:r>
              <a:rPr lang="en-US" dirty="0" smtClean="0">
                <a:latin typeface="Calibri" charset="0"/>
              </a:rPr>
              <a:t>Company objectives and resources</a:t>
            </a:r>
          </a:p>
        </p:txBody>
      </p:sp>
      <p:sp>
        <p:nvSpPr>
          <p:cNvPr id="45060"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Evaluating Market Segments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Targeting</a:t>
            </a:r>
          </a:p>
        </p:txBody>
      </p:sp>
      <p:sp>
        <p:nvSpPr>
          <p:cNvPr id="47107"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Marketing Strategies</a:t>
            </a:r>
          </a:p>
        </p:txBody>
      </p:sp>
      <p:graphicFrame>
        <p:nvGraphicFramePr>
          <p:cNvPr id="5" name="Diagram 4"/>
          <p:cNvGraphicFramePr/>
          <p:nvPr/>
        </p:nvGraphicFramePr>
        <p:xfrm>
          <a:off x="76200" y="1905000"/>
          <a:ext cx="8991600" cy="4826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152400" y="4800600"/>
            <a:ext cx="1371600" cy="707886"/>
          </a:xfrm>
          <a:prstGeom prst="rect">
            <a:avLst/>
          </a:prstGeom>
          <a:noFill/>
        </p:spPr>
        <p:txBody>
          <a:bodyPr wrap="square" rtlCol="0">
            <a:spAutoFit/>
          </a:bodyPr>
          <a:lstStyle/>
          <a:p>
            <a:pPr algn="ctr"/>
            <a:r>
              <a:rPr lang="en-US" sz="2000" b="1" dirty="0" smtClean="0"/>
              <a:t>Targeting broadly </a:t>
            </a:r>
            <a:endParaRPr lang="en-US" sz="2000" b="1" dirty="0"/>
          </a:p>
        </p:txBody>
      </p:sp>
      <p:sp>
        <p:nvSpPr>
          <p:cNvPr id="7" name="TextBox 6"/>
          <p:cNvSpPr txBox="1"/>
          <p:nvPr/>
        </p:nvSpPr>
        <p:spPr>
          <a:xfrm>
            <a:off x="7696200" y="4800600"/>
            <a:ext cx="1295400" cy="707886"/>
          </a:xfrm>
          <a:prstGeom prst="rect">
            <a:avLst/>
          </a:prstGeom>
          <a:noFill/>
        </p:spPr>
        <p:txBody>
          <a:bodyPr wrap="square" rtlCol="0">
            <a:spAutoFit/>
          </a:bodyPr>
          <a:lstStyle/>
          <a:p>
            <a:pPr algn="ctr"/>
            <a:r>
              <a:rPr lang="en-US" sz="2000" b="1" dirty="0" smtClean="0"/>
              <a:t>Targeting narrowly </a:t>
            </a:r>
            <a:endParaRPr lang="en-US" sz="20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r>
              <a:rPr lang="en-US" sz="5400" dirty="0" smtClean="0"/>
              <a:t>Market Targeting</a:t>
            </a:r>
          </a:p>
        </p:txBody>
      </p:sp>
      <p:sp>
        <p:nvSpPr>
          <p:cNvPr id="49155" name="Content Placeholder 4"/>
          <p:cNvSpPr>
            <a:spLocks noGrp="1"/>
          </p:cNvSpPr>
          <p:nvPr>
            <p:ph idx="1"/>
          </p:nvPr>
        </p:nvSpPr>
        <p:spPr>
          <a:xfrm>
            <a:off x="685800" y="2362200"/>
            <a:ext cx="7772400" cy="4114800"/>
          </a:xfrm>
        </p:spPr>
        <p:txBody>
          <a:bodyPr>
            <a:normAutofit/>
          </a:bodyPr>
          <a:lstStyle/>
          <a:p>
            <a:pPr>
              <a:buFontTx/>
              <a:buNone/>
            </a:pPr>
            <a:r>
              <a:rPr lang="en-US" b="1" dirty="0" smtClean="0">
                <a:latin typeface="Calibri" charset="0"/>
              </a:rPr>
              <a:t>Undifferentiated</a:t>
            </a:r>
            <a:r>
              <a:rPr lang="en-US" dirty="0" smtClean="0">
                <a:latin typeface="Calibri" charset="0"/>
              </a:rPr>
              <a:t> marketing targets the whole market with one offer</a:t>
            </a:r>
          </a:p>
          <a:p>
            <a:pPr lvl="1"/>
            <a:r>
              <a:rPr lang="en-US" dirty="0" smtClean="0">
                <a:latin typeface="Calibri" charset="0"/>
              </a:rPr>
              <a:t>Mass marketing</a:t>
            </a:r>
          </a:p>
          <a:p>
            <a:pPr lvl="1"/>
            <a:r>
              <a:rPr lang="en-US" dirty="0" smtClean="0">
                <a:latin typeface="Calibri" charset="0"/>
              </a:rPr>
              <a:t>Focuses on common needs rather than what’s different</a:t>
            </a:r>
          </a:p>
          <a:p>
            <a:endParaRPr lang="en-US" dirty="0" smtClean="0">
              <a:latin typeface="Calibri" charset="0"/>
            </a:endParaRPr>
          </a:p>
        </p:txBody>
      </p:sp>
      <p:sp>
        <p:nvSpPr>
          <p:cNvPr id="49156"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Marketing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r>
              <a:rPr lang="en-US" sz="5400" dirty="0" smtClean="0"/>
              <a:t>Market Targeting</a:t>
            </a:r>
          </a:p>
        </p:txBody>
      </p:sp>
      <p:sp>
        <p:nvSpPr>
          <p:cNvPr id="51203" name="Content Placeholder 3"/>
          <p:cNvSpPr>
            <a:spLocks noGrp="1"/>
          </p:cNvSpPr>
          <p:nvPr>
            <p:ph idx="1"/>
          </p:nvPr>
        </p:nvSpPr>
        <p:spPr>
          <a:xfrm>
            <a:off x="685800" y="2209800"/>
            <a:ext cx="7772400" cy="4114800"/>
          </a:xfrm>
        </p:spPr>
        <p:txBody>
          <a:bodyPr/>
          <a:lstStyle/>
          <a:p>
            <a:pPr>
              <a:buFontTx/>
              <a:buNone/>
            </a:pPr>
            <a:r>
              <a:rPr lang="en-US" b="1" dirty="0" smtClean="0">
                <a:latin typeface="Calibri" charset="0"/>
              </a:rPr>
              <a:t>Differentiated marketing </a:t>
            </a:r>
            <a:r>
              <a:rPr lang="en-US" dirty="0" smtClean="0">
                <a:latin typeface="Calibri" charset="0"/>
              </a:rPr>
              <a:t>targets several different market segments and designs separate offers for each</a:t>
            </a:r>
          </a:p>
          <a:p>
            <a:r>
              <a:rPr lang="en-US" dirty="0" smtClean="0">
                <a:latin typeface="Calibri" charset="0"/>
              </a:rPr>
              <a:t>Goal is to achieve higher sales and stronger position</a:t>
            </a:r>
          </a:p>
          <a:p>
            <a:r>
              <a:rPr lang="en-US" dirty="0" smtClean="0">
                <a:latin typeface="Calibri" charset="0"/>
              </a:rPr>
              <a:t>More expensive than undifferentiated marketing</a:t>
            </a:r>
          </a:p>
          <a:p>
            <a:endParaRPr lang="en-US" dirty="0" smtClean="0">
              <a:latin typeface="Calibri" charset="0"/>
            </a:endParaRPr>
          </a:p>
        </p:txBody>
      </p:sp>
      <p:sp>
        <p:nvSpPr>
          <p:cNvPr id="51204"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Marketing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sz="5400" dirty="0" smtClean="0"/>
              <a:t>Market Targeting</a:t>
            </a:r>
          </a:p>
        </p:txBody>
      </p:sp>
      <p:sp>
        <p:nvSpPr>
          <p:cNvPr id="53251" name="Content Placeholder 4"/>
          <p:cNvSpPr>
            <a:spLocks noGrp="1"/>
          </p:cNvSpPr>
          <p:nvPr>
            <p:ph idx="1"/>
          </p:nvPr>
        </p:nvSpPr>
        <p:spPr>
          <a:xfrm>
            <a:off x="990600" y="2667000"/>
            <a:ext cx="7391400" cy="4114800"/>
          </a:xfrm>
        </p:spPr>
        <p:txBody>
          <a:bodyPr>
            <a:normAutofit/>
          </a:bodyPr>
          <a:lstStyle/>
          <a:p>
            <a:r>
              <a:rPr lang="en-US" dirty="0" smtClean="0">
                <a:latin typeface="Calibri" charset="0"/>
              </a:rPr>
              <a:t>Concentrated marketing targets a small share of a large market</a:t>
            </a:r>
          </a:p>
          <a:p>
            <a:r>
              <a:rPr lang="en-US" dirty="0" smtClean="0">
                <a:latin typeface="Calibri" charset="0"/>
              </a:rPr>
              <a:t>Limited company resources</a:t>
            </a:r>
          </a:p>
          <a:p>
            <a:r>
              <a:rPr lang="en-US" dirty="0" smtClean="0">
                <a:latin typeface="Calibri" charset="0"/>
              </a:rPr>
              <a:t>Knowledge of the market</a:t>
            </a:r>
          </a:p>
          <a:p>
            <a:r>
              <a:rPr lang="en-US" dirty="0" smtClean="0">
                <a:latin typeface="Calibri" charset="0"/>
              </a:rPr>
              <a:t>More effective and efficient</a:t>
            </a:r>
          </a:p>
          <a:p>
            <a:endParaRPr lang="en-US" dirty="0" smtClean="0">
              <a:latin typeface="Calibri" charset="0"/>
            </a:endParaRPr>
          </a:p>
        </p:txBody>
      </p:sp>
      <p:sp>
        <p:nvSpPr>
          <p:cNvPr id="53252"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5400" dirty="0" smtClean="0"/>
              <a:t>Marketing Targeting</a:t>
            </a:r>
          </a:p>
        </p:txBody>
      </p:sp>
      <p:sp>
        <p:nvSpPr>
          <p:cNvPr id="55299" name="Content Placeholder 3"/>
          <p:cNvSpPr>
            <a:spLocks noGrp="1"/>
          </p:cNvSpPr>
          <p:nvPr>
            <p:ph idx="1"/>
          </p:nvPr>
        </p:nvSpPr>
        <p:spPr>
          <a:xfrm>
            <a:off x="685800" y="2133600"/>
            <a:ext cx="7772400" cy="4114800"/>
          </a:xfrm>
        </p:spPr>
        <p:txBody>
          <a:bodyPr/>
          <a:lstStyle/>
          <a:p>
            <a:pPr>
              <a:buFontTx/>
              <a:buNone/>
            </a:pPr>
            <a:r>
              <a:rPr lang="en-US" b="1" dirty="0" smtClean="0">
                <a:latin typeface="Calibri" charset="0"/>
              </a:rPr>
              <a:t>Micromarketing</a:t>
            </a:r>
            <a:r>
              <a:rPr lang="en-US" dirty="0" smtClean="0">
                <a:latin typeface="Calibri" charset="0"/>
              </a:rPr>
              <a:t> is the practice of tailoring products and marketing programs to suit the tastes of specific individuals and locations</a:t>
            </a:r>
          </a:p>
          <a:p>
            <a:r>
              <a:rPr lang="en-US" dirty="0" smtClean="0">
                <a:latin typeface="Calibri" charset="0"/>
              </a:rPr>
              <a:t>Local marketing</a:t>
            </a:r>
          </a:p>
          <a:p>
            <a:r>
              <a:rPr lang="en-US" dirty="0" smtClean="0">
                <a:latin typeface="Calibri" charset="0"/>
              </a:rPr>
              <a:t>Individual marketing</a:t>
            </a:r>
          </a:p>
          <a:p>
            <a:endParaRPr lang="en-US" dirty="0" smtClean="0">
              <a:latin typeface="Calibri" charset="0"/>
            </a:endParaRPr>
          </a:p>
        </p:txBody>
      </p:sp>
      <p:sp>
        <p:nvSpPr>
          <p:cNvPr id="55300"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Targeting</a:t>
            </a:r>
          </a:p>
        </p:txBody>
      </p:sp>
      <p:sp>
        <p:nvSpPr>
          <p:cNvPr id="57347" name="Content Placeholder 3"/>
          <p:cNvSpPr>
            <a:spLocks noGrp="1"/>
          </p:cNvSpPr>
          <p:nvPr>
            <p:ph idx="1"/>
          </p:nvPr>
        </p:nvSpPr>
        <p:spPr>
          <a:xfrm>
            <a:off x="685800" y="2209800"/>
            <a:ext cx="7772400" cy="4114800"/>
          </a:xfrm>
        </p:spPr>
        <p:txBody>
          <a:bodyPr/>
          <a:lstStyle/>
          <a:p>
            <a:pPr>
              <a:buFontTx/>
              <a:buNone/>
            </a:pPr>
            <a:r>
              <a:rPr lang="en-US" b="1" dirty="0" smtClean="0">
                <a:latin typeface="Calibri" charset="0"/>
              </a:rPr>
              <a:t>Local marketing </a:t>
            </a:r>
            <a:r>
              <a:rPr lang="en-US" dirty="0" smtClean="0">
                <a:latin typeface="Calibri" charset="0"/>
              </a:rPr>
              <a:t>involves tailoring brands and promotion to the needs and wants of local customer groups</a:t>
            </a:r>
          </a:p>
          <a:p>
            <a:r>
              <a:rPr lang="en-US" dirty="0" smtClean="0">
                <a:latin typeface="Calibri" charset="0"/>
              </a:rPr>
              <a:t>Cities</a:t>
            </a:r>
          </a:p>
          <a:p>
            <a:r>
              <a:rPr lang="en-US" dirty="0" smtClean="0">
                <a:latin typeface="Calibri" charset="0"/>
              </a:rPr>
              <a:t>Neighborhoods</a:t>
            </a:r>
          </a:p>
          <a:p>
            <a:r>
              <a:rPr lang="en-US" dirty="0" smtClean="0">
                <a:latin typeface="Calibri" charset="0"/>
              </a:rPr>
              <a:t>Stores</a:t>
            </a:r>
          </a:p>
          <a:p>
            <a:endParaRPr lang="en-US" dirty="0" smtClean="0">
              <a:latin typeface="Calibri" charset="0"/>
            </a:endParaRPr>
          </a:p>
        </p:txBody>
      </p:sp>
      <p:sp>
        <p:nvSpPr>
          <p:cNvPr id="57348"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sz="5400" dirty="0" smtClean="0"/>
              <a:t>Market Targeting</a:t>
            </a:r>
          </a:p>
        </p:txBody>
      </p:sp>
      <p:sp>
        <p:nvSpPr>
          <p:cNvPr id="59395" name="Content Placeholder 5"/>
          <p:cNvSpPr>
            <a:spLocks noGrp="1"/>
          </p:cNvSpPr>
          <p:nvPr>
            <p:ph idx="1"/>
          </p:nvPr>
        </p:nvSpPr>
        <p:spPr>
          <a:xfrm>
            <a:off x="533400" y="2438400"/>
            <a:ext cx="8077200" cy="4191000"/>
          </a:xfrm>
        </p:spPr>
        <p:txBody>
          <a:bodyPr>
            <a:noAutofit/>
          </a:bodyPr>
          <a:lstStyle/>
          <a:p>
            <a:pPr>
              <a:buFontTx/>
              <a:buNone/>
            </a:pPr>
            <a:r>
              <a:rPr lang="en-US" b="1" dirty="0" smtClean="0">
                <a:latin typeface="Calibri" charset="0"/>
              </a:rPr>
              <a:t>Individual marketing </a:t>
            </a:r>
            <a:r>
              <a:rPr lang="en-US" dirty="0" smtClean="0">
                <a:latin typeface="Calibri" charset="0"/>
              </a:rPr>
              <a:t>involves tailoring products and marketing programs to the needs and preferences of individual customers</a:t>
            </a:r>
          </a:p>
          <a:p>
            <a:r>
              <a:rPr lang="en-US" dirty="0" smtClean="0">
                <a:latin typeface="Calibri" charset="0"/>
              </a:rPr>
              <a:t>Also known as:</a:t>
            </a:r>
          </a:p>
          <a:p>
            <a:pPr lvl="1"/>
            <a:r>
              <a:rPr lang="en-US" dirty="0" smtClean="0">
                <a:latin typeface="Calibri" charset="0"/>
              </a:rPr>
              <a:t>One-to-one marketing</a:t>
            </a:r>
          </a:p>
          <a:p>
            <a:pPr lvl="1"/>
            <a:r>
              <a:rPr lang="en-US" dirty="0" smtClean="0">
                <a:latin typeface="Calibri" charset="0"/>
              </a:rPr>
              <a:t>Mass customization</a:t>
            </a:r>
          </a:p>
          <a:p>
            <a:pPr lvl="1"/>
            <a:r>
              <a:rPr lang="en-US" dirty="0" smtClean="0">
                <a:latin typeface="Calibri" charset="0"/>
              </a:rPr>
              <a:t>Markets-of-one marketing</a:t>
            </a:r>
          </a:p>
          <a:p>
            <a:endParaRPr lang="en-US" dirty="0" smtClean="0">
              <a:latin typeface="Calibri" charset="0"/>
            </a:endParaRPr>
          </a:p>
        </p:txBody>
      </p:sp>
      <p:sp>
        <p:nvSpPr>
          <p:cNvPr id="59396"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Target Market Strategies</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sz="5400" dirty="0" smtClean="0"/>
              <a:t/>
            </a:r>
            <a:br>
              <a:rPr lang="en-US" sz="5400" dirty="0" smtClean="0"/>
            </a:br>
            <a:r>
              <a:rPr lang="en-US" sz="5400" dirty="0" smtClean="0"/>
              <a:t>Market Targeting</a:t>
            </a:r>
          </a:p>
        </p:txBody>
      </p:sp>
      <p:sp>
        <p:nvSpPr>
          <p:cNvPr id="61443" name="Content Placeholder 3"/>
          <p:cNvSpPr>
            <a:spLocks noGrp="1"/>
          </p:cNvSpPr>
          <p:nvPr>
            <p:ph idx="1"/>
          </p:nvPr>
        </p:nvSpPr>
        <p:spPr>
          <a:xfrm>
            <a:off x="457200" y="2179637"/>
            <a:ext cx="8229600" cy="4525963"/>
          </a:xfrm>
        </p:spPr>
        <p:txBody>
          <a:bodyPr/>
          <a:lstStyle/>
          <a:p>
            <a:pPr>
              <a:buFontTx/>
              <a:buNone/>
            </a:pPr>
            <a:r>
              <a:rPr lang="en-US" dirty="0" smtClean="0">
                <a:latin typeface="Calibri" charset="0"/>
              </a:rPr>
              <a:t>Depends on:</a:t>
            </a:r>
          </a:p>
          <a:p>
            <a:r>
              <a:rPr lang="en-US" dirty="0" smtClean="0">
                <a:latin typeface="Calibri" charset="0"/>
              </a:rPr>
              <a:t>Company resources</a:t>
            </a:r>
          </a:p>
          <a:p>
            <a:r>
              <a:rPr lang="en-US" dirty="0" smtClean="0">
                <a:latin typeface="Calibri" charset="0"/>
              </a:rPr>
              <a:t>Product variability</a:t>
            </a:r>
          </a:p>
          <a:p>
            <a:r>
              <a:rPr lang="en-US" dirty="0" smtClean="0">
                <a:latin typeface="Calibri" charset="0"/>
              </a:rPr>
              <a:t>Product life-cycle stage</a:t>
            </a:r>
          </a:p>
          <a:p>
            <a:r>
              <a:rPr lang="en-US" dirty="0" smtClean="0">
                <a:latin typeface="Calibri" charset="0"/>
              </a:rPr>
              <a:t>Market variability</a:t>
            </a:r>
          </a:p>
          <a:p>
            <a:r>
              <a:rPr lang="en-US" dirty="0" smtClean="0">
                <a:latin typeface="Calibri" charset="0"/>
              </a:rPr>
              <a:t>Competitor’s marketing strategies</a:t>
            </a:r>
          </a:p>
          <a:p>
            <a:endParaRPr lang="en-US" dirty="0" smtClean="0">
              <a:latin typeface="Calibri" charset="0"/>
            </a:endParaRPr>
          </a:p>
          <a:p>
            <a:endParaRPr lang="en-US" dirty="0" smtClean="0">
              <a:latin typeface="Calibri" charset="0"/>
            </a:endParaRPr>
          </a:p>
        </p:txBody>
      </p:sp>
      <p:sp>
        <p:nvSpPr>
          <p:cNvPr id="61444" name="Rectangle 3"/>
          <p:cNvSpPr>
            <a:spLocks noGrp="1" noChangeArrowheads="1"/>
          </p:cNvSpPr>
          <p:nvPr>
            <p:ph type="body" sz="quarter" idx="13"/>
          </p:nvPr>
        </p:nvSpPr>
        <p:spPr/>
        <p:txBody>
          <a:bodyPr>
            <a:noAutofit/>
          </a:bodyPr>
          <a:lstStyle/>
          <a:p>
            <a:r>
              <a:rPr lang="en-US" dirty="0" smtClean="0">
                <a:solidFill>
                  <a:schemeClr val="tx1"/>
                </a:solidFill>
                <a:latin typeface="Calibri" charset="0"/>
              </a:rPr>
              <a:t>Choosing a Target Market </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r>
              <a:rPr lang="en-US" sz="5400" dirty="0" smtClean="0"/>
              <a:t>Market Targeting</a:t>
            </a:r>
          </a:p>
        </p:txBody>
      </p:sp>
      <p:sp>
        <p:nvSpPr>
          <p:cNvPr id="63491" name="Content Placeholder 4"/>
          <p:cNvSpPr>
            <a:spLocks noGrp="1"/>
          </p:cNvSpPr>
          <p:nvPr>
            <p:ph idx="1"/>
          </p:nvPr>
        </p:nvSpPr>
        <p:spPr>
          <a:xfrm>
            <a:off x="685800" y="2362200"/>
            <a:ext cx="7467600" cy="4114800"/>
          </a:xfrm>
        </p:spPr>
        <p:txBody>
          <a:bodyPr>
            <a:normAutofit/>
          </a:bodyPr>
          <a:lstStyle/>
          <a:p>
            <a:r>
              <a:rPr lang="en-US" dirty="0" smtClean="0">
                <a:latin typeface="Calibri" charset="0"/>
              </a:rPr>
              <a:t>Benefits customers with specific needs</a:t>
            </a:r>
          </a:p>
          <a:p>
            <a:r>
              <a:rPr lang="en-US" dirty="0" smtClean="0">
                <a:latin typeface="Calibri" charset="0"/>
              </a:rPr>
              <a:t>Concern for vulnerable segments</a:t>
            </a:r>
          </a:p>
          <a:p>
            <a:r>
              <a:rPr lang="en-US" smtClean="0">
                <a:latin typeface="Calibri" charset="0"/>
              </a:rPr>
              <a:t>Children</a:t>
            </a:r>
            <a:endParaRPr lang="en-US" dirty="0" smtClean="0">
              <a:latin typeface="Calibri" charset="0"/>
            </a:endParaRPr>
          </a:p>
          <a:p>
            <a:pPr lvl="1"/>
            <a:r>
              <a:rPr lang="en-US" dirty="0" smtClean="0">
                <a:latin typeface="Calibri" charset="0"/>
              </a:rPr>
              <a:t>Cigarettes</a:t>
            </a:r>
          </a:p>
          <a:p>
            <a:pPr lvl="1"/>
            <a:r>
              <a:rPr lang="en-US" dirty="0" smtClean="0">
                <a:latin typeface="Calibri" charset="0"/>
              </a:rPr>
              <a:t>Internet abuses</a:t>
            </a:r>
          </a:p>
          <a:p>
            <a:endParaRPr lang="en-US" dirty="0" smtClean="0">
              <a:latin typeface="Calibri" charset="0"/>
            </a:endParaRPr>
          </a:p>
        </p:txBody>
      </p:sp>
      <p:sp>
        <p:nvSpPr>
          <p:cNvPr id="63492" name="Rectangle 3"/>
          <p:cNvSpPr>
            <a:spLocks noGrp="1" noChangeArrowheads="1"/>
          </p:cNvSpPr>
          <p:nvPr>
            <p:ph type="body" sz="quarter" idx="13"/>
          </p:nvPr>
        </p:nvSpPr>
        <p:spPr>
          <a:xfrm>
            <a:off x="914400" y="1295400"/>
            <a:ext cx="7162800" cy="381000"/>
          </a:xfrm>
        </p:spPr>
        <p:txBody>
          <a:bodyPr>
            <a:noAutofit/>
          </a:bodyPr>
          <a:lstStyle/>
          <a:p>
            <a:r>
              <a:rPr lang="en-US" dirty="0" smtClean="0">
                <a:solidFill>
                  <a:schemeClr val="tx1"/>
                </a:solidFill>
                <a:latin typeface="Calibri" charset="0"/>
              </a:rPr>
              <a:t>Socially Responsible Target Marketing</a:t>
            </a:r>
          </a:p>
          <a:p>
            <a:endParaRPr lang="en-US" dirty="0" smtClean="0">
              <a:solidFill>
                <a:schemeClr val="tx1"/>
              </a:solidFill>
              <a:latin typeface="Calibri"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1227</Words>
  <Application>Microsoft Office PowerPoint</Application>
  <PresentationFormat>On-screen Show (4:3)</PresentationFormat>
  <Paragraphs>186</Paragraphs>
  <Slides>27</Slides>
  <Notes>24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Topics to Cover</vt:lpstr>
      <vt:lpstr>Market Segmentation</vt:lpstr>
      <vt:lpstr>Market Segmentation</vt:lpstr>
      <vt:lpstr>Market Segmentation</vt:lpstr>
      <vt:lpstr>Market Segmentation</vt:lpstr>
      <vt:lpstr>Market Segmentation</vt:lpstr>
      <vt:lpstr>Market Segmentation</vt:lpstr>
      <vt:lpstr>Market Segmentation</vt:lpstr>
      <vt:lpstr> Market Segmentation</vt:lpstr>
      <vt:lpstr>Market Segmentation</vt:lpstr>
      <vt:lpstr> Market Segmentation</vt:lpstr>
      <vt:lpstr>Market Segmentation</vt:lpstr>
      <vt:lpstr>Market Segmentation</vt:lpstr>
      <vt:lpstr>Market Segmentation</vt:lpstr>
      <vt:lpstr>Market Targeting </vt:lpstr>
      <vt:lpstr> Market Targeting</vt:lpstr>
      <vt:lpstr> Market Targeting</vt:lpstr>
      <vt:lpstr>Market Targeting</vt:lpstr>
      <vt:lpstr>Market Targeting</vt:lpstr>
      <vt:lpstr>Market Targeting</vt:lpstr>
      <vt:lpstr>Marketing Targeting</vt:lpstr>
      <vt:lpstr> Market Targeting</vt:lpstr>
      <vt:lpstr>Market Targeting</vt:lpstr>
      <vt:lpstr> Market Targeting</vt:lpstr>
      <vt:lpstr>Market Targeting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5</cp:revision>
  <dcterms:created xsi:type="dcterms:W3CDTF">2012-03-25T01:41:03Z</dcterms:created>
  <dcterms:modified xsi:type="dcterms:W3CDTF">2012-03-25T05:35:24Z</dcterms:modified>
</cp:coreProperties>
</file>