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323" r:id="rId5"/>
    <p:sldId id="324" r:id="rId6"/>
    <p:sldId id="260" r:id="rId7"/>
    <p:sldId id="261" r:id="rId8"/>
    <p:sldId id="326" r:id="rId9"/>
    <p:sldId id="327" r:id="rId10"/>
    <p:sldId id="341" r:id="rId11"/>
    <p:sldId id="328" r:id="rId12"/>
    <p:sldId id="342" r:id="rId13"/>
    <p:sldId id="329" r:id="rId14"/>
    <p:sldId id="343" r:id="rId15"/>
    <p:sldId id="345" r:id="rId16"/>
    <p:sldId id="330" r:id="rId17"/>
    <p:sldId id="331" r:id="rId18"/>
    <p:sldId id="347" r:id="rId19"/>
    <p:sldId id="332" r:id="rId20"/>
    <p:sldId id="348" r:id="rId21"/>
    <p:sldId id="349" r:id="rId22"/>
    <p:sldId id="350" r:id="rId23"/>
    <p:sldId id="333" r:id="rId24"/>
    <p:sldId id="334" r:id="rId25"/>
    <p:sldId id="351" r:id="rId26"/>
    <p:sldId id="335" r:id="rId27"/>
    <p:sldId id="352" r:id="rId28"/>
    <p:sldId id="353" r:id="rId29"/>
    <p:sldId id="336" r:id="rId30"/>
    <p:sldId id="354" r:id="rId31"/>
    <p:sldId id="33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BFA12-A5FD-4931-9B62-7C1320FC9FF4}"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036DF4FC-71AB-4902-BE96-B7003D46C052}">
      <dgm:prSet/>
      <dgm:spPr/>
      <dgm:t>
        <a:bodyPr/>
        <a:lstStyle/>
        <a:p>
          <a:pPr rtl="0"/>
          <a:r>
            <a:rPr lang="en-US" b="1" dirty="0" smtClean="0">
              <a:solidFill>
                <a:schemeClr val="tx1"/>
              </a:solidFill>
            </a:rPr>
            <a:t>Membership Groups </a:t>
          </a:r>
          <a:endParaRPr lang="en-US" b="1" dirty="0">
            <a:solidFill>
              <a:schemeClr val="tx1"/>
            </a:solidFill>
          </a:endParaRPr>
        </a:p>
      </dgm:t>
    </dgm:pt>
    <dgm:pt modelId="{610B75DD-AAB5-492B-A239-51532EBA47EB}" type="parTrans" cxnId="{1D4379FF-F99C-4169-A0EE-94047A84496A}">
      <dgm:prSet/>
      <dgm:spPr/>
      <dgm:t>
        <a:bodyPr/>
        <a:lstStyle/>
        <a:p>
          <a:endParaRPr lang="en-US">
            <a:solidFill>
              <a:schemeClr val="tx1"/>
            </a:solidFill>
          </a:endParaRPr>
        </a:p>
      </dgm:t>
    </dgm:pt>
    <dgm:pt modelId="{9A7E9D8E-8596-443C-99EF-52DA6BB9EBFF}" type="sibTrans" cxnId="{1D4379FF-F99C-4169-A0EE-94047A84496A}">
      <dgm:prSet/>
      <dgm:spPr/>
      <dgm:t>
        <a:bodyPr/>
        <a:lstStyle/>
        <a:p>
          <a:endParaRPr lang="en-US">
            <a:solidFill>
              <a:schemeClr val="tx1"/>
            </a:solidFill>
          </a:endParaRPr>
        </a:p>
      </dgm:t>
    </dgm:pt>
    <dgm:pt modelId="{0062024B-5250-4EDB-A0B1-6784B64CC9C5}">
      <dgm:prSet/>
      <dgm:spPr/>
      <dgm:t>
        <a:bodyPr/>
        <a:lstStyle/>
        <a:p>
          <a:pPr rtl="0"/>
          <a:r>
            <a:rPr lang="en-US" b="0" dirty="0" smtClean="0">
              <a:solidFill>
                <a:schemeClr val="tx1"/>
              </a:solidFill>
            </a:rPr>
            <a:t>Groups with direct influence and to which a person belongs</a:t>
          </a:r>
          <a:endParaRPr lang="en-US" dirty="0">
            <a:solidFill>
              <a:schemeClr val="tx1"/>
            </a:solidFill>
          </a:endParaRPr>
        </a:p>
      </dgm:t>
    </dgm:pt>
    <dgm:pt modelId="{3672D9BC-48CD-4C73-A436-DC7E12680D33}" type="parTrans" cxnId="{54854FAC-77D6-419A-81CD-8180814EC2E1}">
      <dgm:prSet/>
      <dgm:spPr/>
      <dgm:t>
        <a:bodyPr/>
        <a:lstStyle/>
        <a:p>
          <a:endParaRPr lang="en-US">
            <a:solidFill>
              <a:schemeClr val="tx1"/>
            </a:solidFill>
          </a:endParaRPr>
        </a:p>
      </dgm:t>
    </dgm:pt>
    <dgm:pt modelId="{CD8222E2-952D-49F7-A9B8-F40B97B6B681}" type="sibTrans" cxnId="{54854FAC-77D6-419A-81CD-8180814EC2E1}">
      <dgm:prSet/>
      <dgm:spPr/>
      <dgm:t>
        <a:bodyPr/>
        <a:lstStyle/>
        <a:p>
          <a:endParaRPr lang="en-US">
            <a:solidFill>
              <a:schemeClr val="tx1"/>
            </a:solidFill>
          </a:endParaRPr>
        </a:p>
      </dgm:t>
    </dgm:pt>
    <dgm:pt modelId="{9B1BE1DD-1F1C-4E46-A920-7E8C1D557F84}">
      <dgm:prSet/>
      <dgm:spPr/>
      <dgm:t>
        <a:bodyPr/>
        <a:lstStyle/>
        <a:p>
          <a:pPr rtl="0"/>
          <a:r>
            <a:rPr lang="en-US" b="1" dirty="0" smtClean="0">
              <a:solidFill>
                <a:schemeClr val="tx1"/>
              </a:solidFill>
            </a:rPr>
            <a:t>Aspirational Groups</a:t>
          </a:r>
          <a:endParaRPr lang="en-US" b="1" dirty="0">
            <a:solidFill>
              <a:schemeClr val="tx1"/>
            </a:solidFill>
          </a:endParaRPr>
        </a:p>
      </dgm:t>
    </dgm:pt>
    <dgm:pt modelId="{47F26F33-6AB2-470E-B574-369B0DFDE92F}" type="parTrans" cxnId="{69E55606-093E-4A33-8CA6-AC5621E9FA60}">
      <dgm:prSet/>
      <dgm:spPr/>
      <dgm:t>
        <a:bodyPr/>
        <a:lstStyle/>
        <a:p>
          <a:endParaRPr lang="en-US">
            <a:solidFill>
              <a:schemeClr val="tx1"/>
            </a:solidFill>
          </a:endParaRPr>
        </a:p>
      </dgm:t>
    </dgm:pt>
    <dgm:pt modelId="{55890764-45C3-492E-A26A-7F41E5CE9906}" type="sibTrans" cxnId="{69E55606-093E-4A33-8CA6-AC5621E9FA60}">
      <dgm:prSet/>
      <dgm:spPr/>
      <dgm:t>
        <a:bodyPr/>
        <a:lstStyle/>
        <a:p>
          <a:endParaRPr lang="en-US">
            <a:solidFill>
              <a:schemeClr val="tx1"/>
            </a:solidFill>
          </a:endParaRPr>
        </a:p>
      </dgm:t>
    </dgm:pt>
    <dgm:pt modelId="{1BE0E300-26DF-480B-B28B-0F1341A825F3}">
      <dgm:prSet/>
      <dgm:spPr/>
      <dgm:t>
        <a:bodyPr/>
        <a:lstStyle/>
        <a:p>
          <a:pPr rtl="0"/>
          <a:r>
            <a:rPr lang="en-US" b="0" dirty="0" smtClean="0">
              <a:solidFill>
                <a:schemeClr val="tx1"/>
              </a:solidFill>
            </a:rPr>
            <a:t>Groups an individual wishes to belong to</a:t>
          </a:r>
          <a:endParaRPr lang="en-US" dirty="0">
            <a:solidFill>
              <a:schemeClr val="tx1"/>
            </a:solidFill>
          </a:endParaRPr>
        </a:p>
      </dgm:t>
    </dgm:pt>
    <dgm:pt modelId="{677F7811-3908-475C-9D18-6AFC85734309}" type="parTrans" cxnId="{8AB45DAE-936B-4478-A1F7-ED577E0770FC}">
      <dgm:prSet/>
      <dgm:spPr/>
      <dgm:t>
        <a:bodyPr/>
        <a:lstStyle/>
        <a:p>
          <a:endParaRPr lang="en-US">
            <a:solidFill>
              <a:schemeClr val="tx1"/>
            </a:solidFill>
          </a:endParaRPr>
        </a:p>
      </dgm:t>
    </dgm:pt>
    <dgm:pt modelId="{B8E515FA-515F-4EBD-B85E-D98DAE2F002D}" type="sibTrans" cxnId="{8AB45DAE-936B-4478-A1F7-ED577E0770FC}">
      <dgm:prSet/>
      <dgm:spPr/>
      <dgm:t>
        <a:bodyPr/>
        <a:lstStyle/>
        <a:p>
          <a:endParaRPr lang="en-US">
            <a:solidFill>
              <a:schemeClr val="tx1"/>
            </a:solidFill>
          </a:endParaRPr>
        </a:p>
      </dgm:t>
    </dgm:pt>
    <dgm:pt modelId="{03E50C96-B6F0-4191-BEAC-20D604434CCA}">
      <dgm:prSet/>
      <dgm:spPr/>
      <dgm:t>
        <a:bodyPr/>
        <a:lstStyle/>
        <a:p>
          <a:pPr rtl="0"/>
          <a:r>
            <a:rPr lang="en-US" b="1" dirty="0" smtClean="0">
              <a:solidFill>
                <a:schemeClr val="tx1"/>
              </a:solidFill>
            </a:rPr>
            <a:t>Reference Groups</a:t>
          </a:r>
          <a:endParaRPr lang="en-US" b="1" dirty="0">
            <a:solidFill>
              <a:schemeClr val="tx1"/>
            </a:solidFill>
          </a:endParaRPr>
        </a:p>
      </dgm:t>
    </dgm:pt>
    <dgm:pt modelId="{22185410-3855-4DC4-A567-147275611CC5}" type="parTrans" cxnId="{16ED109E-E665-4FFC-8B05-78CB60F1CF64}">
      <dgm:prSet/>
      <dgm:spPr/>
      <dgm:t>
        <a:bodyPr/>
        <a:lstStyle/>
        <a:p>
          <a:endParaRPr lang="en-US">
            <a:solidFill>
              <a:schemeClr val="tx1"/>
            </a:solidFill>
          </a:endParaRPr>
        </a:p>
      </dgm:t>
    </dgm:pt>
    <dgm:pt modelId="{3367D381-5719-45AD-9DE9-D98D44326A2E}" type="sibTrans" cxnId="{16ED109E-E665-4FFC-8B05-78CB60F1CF64}">
      <dgm:prSet/>
      <dgm:spPr/>
      <dgm:t>
        <a:bodyPr/>
        <a:lstStyle/>
        <a:p>
          <a:endParaRPr lang="en-US">
            <a:solidFill>
              <a:schemeClr val="tx1"/>
            </a:solidFill>
          </a:endParaRPr>
        </a:p>
      </dgm:t>
    </dgm:pt>
    <dgm:pt modelId="{00D1D44B-3212-4081-BE7B-FFBF1AB46675}">
      <dgm:prSet/>
      <dgm:spPr/>
      <dgm:t>
        <a:bodyPr/>
        <a:lstStyle/>
        <a:p>
          <a:pPr rtl="0"/>
          <a:r>
            <a:rPr lang="en-US" b="0" dirty="0" smtClean="0">
              <a:solidFill>
                <a:schemeClr val="tx1"/>
              </a:solidFill>
            </a:rPr>
            <a:t>Groups that form a comparison or reference in forming attitudes or behavior</a:t>
          </a:r>
          <a:endParaRPr lang="en-US" dirty="0">
            <a:solidFill>
              <a:schemeClr val="tx1"/>
            </a:solidFill>
          </a:endParaRPr>
        </a:p>
      </dgm:t>
    </dgm:pt>
    <dgm:pt modelId="{1B4E831E-C2A3-4A4A-9B40-4D41227036BC}" type="parTrans" cxnId="{11E9D8F1-5B8F-4D95-90E8-38FB4E23649F}">
      <dgm:prSet/>
      <dgm:spPr/>
      <dgm:t>
        <a:bodyPr/>
        <a:lstStyle/>
        <a:p>
          <a:endParaRPr lang="en-US">
            <a:solidFill>
              <a:schemeClr val="tx1"/>
            </a:solidFill>
          </a:endParaRPr>
        </a:p>
      </dgm:t>
    </dgm:pt>
    <dgm:pt modelId="{871CFB6F-0F0B-4588-B3BD-3FB87FE16EFE}" type="sibTrans" cxnId="{11E9D8F1-5B8F-4D95-90E8-38FB4E23649F}">
      <dgm:prSet/>
      <dgm:spPr/>
      <dgm:t>
        <a:bodyPr/>
        <a:lstStyle/>
        <a:p>
          <a:endParaRPr lang="en-US">
            <a:solidFill>
              <a:schemeClr val="tx1"/>
            </a:solidFill>
          </a:endParaRPr>
        </a:p>
      </dgm:t>
    </dgm:pt>
    <dgm:pt modelId="{4BA21E3E-CDAB-425D-9D06-21E934D99F5A}" type="pres">
      <dgm:prSet presAssocID="{A73BFA12-A5FD-4931-9B62-7C1320FC9FF4}" presName="Name0" presStyleCnt="0">
        <dgm:presLayoutVars>
          <dgm:dir/>
          <dgm:animLvl val="lvl"/>
          <dgm:resizeHandles val="exact"/>
        </dgm:presLayoutVars>
      </dgm:prSet>
      <dgm:spPr/>
      <dgm:t>
        <a:bodyPr/>
        <a:lstStyle/>
        <a:p>
          <a:endParaRPr lang="en-US"/>
        </a:p>
      </dgm:t>
    </dgm:pt>
    <dgm:pt modelId="{248948F2-F516-4478-B3FB-40C3DEC29CE7}" type="pres">
      <dgm:prSet presAssocID="{036DF4FC-71AB-4902-BE96-B7003D46C052}" presName="composite" presStyleCnt="0"/>
      <dgm:spPr/>
    </dgm:pt>
    <dgm:pt modelId="{5A395BF3-5010-4A13-9EF3-81D27ADEFEC4}" type="pres">
      <dgm:prSet presAssocID="{036DF4FC-71AB-4902-BE96-B7003D46C052}" presName="parTx" presStyleLbl="alignNode1" presStyleIdx="0" presStyleCnt="3">
        <dgm:presLayoutVars>
          <dgm:chMax val="0"/>
          <dgm:chPref val="0"/>
          <dgm:bulletEnabled val="1"/>
        </dgm:presLayoutVars>
      </dgm:prSet>
      <dgm:spPr/>
      <dgm:t>
        <a:bodyPr/>
        <a:lstStyle/>
        <a:p>
          <a:endParaRPr lang="en-US"/>
        </a:p>
      </dgm:t>
    </dgm:pt>
    <dgm:pt modelId="{AE44EC89-902F-4C67-885A-4B10ED4D00B5}" type="pres">
      <dgm:prSet presAssocID="{036DF4FC-71AB-4902-BE96-B7003D46C052}" presName="desTx" presStyleLbl="alignAccFollowNode1" presStyleIdx="0" presStyleCnt="3">
        <dgm:presLayoutVars>
          <dgm:bulletEnabled val="1"/>
        </dgm:presLayoutVars>
      </dgm:prSet>
      <dgm:spPr/>
      <dgm:t>
        <a:bodyPr/>
        <a:lstStyle/>
        <a:p>
          <a:endParaRPr lang="en-US"/>
        </a:p>
      </dgm:t>
    </dgm:pt>
    <dgm:pt modelId="{18F0A523-9631-4883-8893-235731F0F962}" type="pres">
      <dgm:prSet presAssocID="{9A7E9D8E-8596-443C-99EF-52DA6BB9EBFF}" presName="space" presStyleCnt="0"/>
      <dgm:spPr/>
    </dgm:pt>
    <dgm:pt modelId="{A072185F-4995-4B8B-BD12-F8C353B6C913}" type="pres">
      <dgm:prSet presAssocID="{9B1BE1DD-1F1C-4E46-A920-7E8C1D557F84}" presName="composite" presStyleCnt="0"/>
      <dgm:spPr/>
    </dgm:pt>
    <dgm:pt modelId="{656002D5-4538-4E8F-8676-D602208B71AE}" type="pres">
      <dgm:prSet presAssocID="{9B1BE1DD-1F1C-4E46-A920-7E8C1D557F84}" presName="parTx" presStyleLbl="alignNode1" presStyleIdx="1" presStyleCnt="3">
        <dgm:presLayoutVars>
          <dgm:chMax val="0"/>
          <dgm:chPref val="0"/>
          <dgm:bulletEnabled val="1"/>
        </dgm:presLayoutVars>
      </dgm:prSet>
      <dgm:spPr/>
      <dgm:t>
        <a:bodyPr/>
        <a:lstStyle/>
        <a:p>
          <a:endParaRPr lang="en-US"/>
        </a:p>
      </dgm:t>
    </dgm:pt>
    <dgm:pt modelId="{C0F5EF71-EB19-44D9-BAEE-FC2EA94F64EA}" type="pres">
      <dgm:prSet presAssocID="{9B1BE1DD-1F1C-4E46-A920-7E8C1D557F84}" presName="desTx" presStyleLbl="alignAccFollowNode1" presStyleIdx="1" presStyleCnt="3">
        <dgm:presLayoutVars>
          <dgm:bulletEnabled val="1"/>
        </dgm:presLayoutVars>
      </dgm:prSet>
      <dgm:spPr/>
      <dgm:t>
        <a:bodyPr/>
        <a:lstStyle/>
        <a:p>
          <a:endParaRPr lang="en-US"/>
        </a:p>
      </dgm:t>
    </dgm:pt>
    <dgm:pt modelId="{107BE4CE-E7C8-4513-A80F-CE2C536E5C79}" type="pres">
      <dgm:prSet presAssocID="{55890764-45C3-492E-A26A-7F41E5CE9906}" presName="space" presStyleCnt="0"/>
      <dgm:spPr/>
    </dgm:pt>
    <dgm:pt modelId="{CE9058CC-3577-48B0-9DA0-B8E571AA0506}" type="pres">
      <dgm:prSet presAssocID="{03E50C96-B6F0-4191-BEAC-20D604434CCA}" presName="composite" presStyleCnt="0"/>
      <dgm:spPr/>
    </dgm:pt>
    <dgm:pt modelId="{6DB108AB-DD09-4A0C-B33E-7B64A99B6793}" type="pres">
      <dgm:prSet presAssocID="{03E50C96-B6F0-4191-BEAC-20D604434CCA}" presName="parTx" presStyleLbl="alignNode1" presStyleIdx="2" presStyleCnt="3">
        <dgm:presLayoutVars>
          <dgm:chMax val="0"/>
          <dgm:chPref val="0"/>
          <dgm:bulletEnabled val="1"/>
        </dgm:presLayoutVars>
      </dgm:prSet>
      <dgm:spPr/>
      <dgm:t>
        <a:bodyPr/>
        <a:lstStyle/>
        <a:p>
          <a:endParaRPr lang="en-US"/>
        </a:p>
      </dgm:t>
    </dgm:pt>
    <dgm:pt modelId="{A19CB88B-B9BA-424F-BDFF-EAAC762A5337}" type="pres">
      <dgm:prSet presAssocID="{03E50C96-B6F0-4191-BEAC-20D604434CCA}" presName="desTx" presStyleLbl="alignAccFollowNode1" presStyleIdx="2" presStyleCnt="3">
        <dgm:presLayoutVars>
          <dgm:bulletEnabled val="1"/>
        </dgm:presLayoutVars>
      </dgm:prSet>
      <dgm:spPr/>
      <dgm:t>
        <a:bodyPr/>
        <a:lstStyle/>
        <a:p>
          <a:endParaRPr lang="en-US"/>
        </a:p>
      </dgm:t>
    </dgm:pt>
  </dgm:ptLst>
  <dgm:cxnLst>
    <dgm:cxn modelId="{E4EC31E0-7831-4B09-9C05-98603CDF01F8}" type="presOf" srcId="{036DF4FC-71AB-4902-BE96-B7003D46C052}" destId="{5A395BF3-5010-4A13-9EF3-81D27ADEFEC4}" srcOrd="0" destOrd="0" presId="urn:microsoft.com/office/officeart/2005/8/layout/hList1"/>
    <dgm:cxn modelId="{1D4379FF-F99C-4169-A0EE-94047A84496A}" srcId="{A73BFA12-A5FD-4931-9B62-7C1320FC9FF4}" destId="{036DF4FC-71AB-4902-BE96-B7003D46C052}" srcOrd="0" destOrd="0" parTransId="{610B75DD-AAB5-492B-A239-51532EBA47EB}" sibTransId="{9A7E9D8E-8596-443C-99EF-52DA6BB9EBFF}"/>
    <dgm:cxn modelId="{8AB45DAE-936B-4478-A1F7-ED577E0770FC}" srcId="{9B1BE1DD-1F1C-4E46-A920-7E8C1D557F84}" destId="{1BE0E300-26DF-480B-B28B-0F1341A825F3}" srcOrd="0" destOrd="0" parTransId="{677F7811-3908-475C-9D18-6AFC85734309}" sibTransId="{B8E515FA-515F-4EBD-B85E-D98DAE2F002D}"/>
    <dgm:cxn modelId="{CF00F408-33B7-4A29-B195-874C748D9F38}" type="presOf" srcId="{00D1D44B-3212-4081-BE7B-FFBF1AB46675}" destId="{A19CB88B-B9BA-424F-BDFF-EAAC762A5337}" srcOrd="0" destOrd="0" presId="urn:microsoft.com/office/officeart/2005/8/layout/hList1"/>
    <dgm:cxn modelId="{3C2B7891-2FA6-46A2-95D9-6CEE734AF602}" type="presOf" srcId="{03E50C96-B6F0-4191-BEAC-20D604434CCA}" destId="{6DB108AB-DD09-4A0C-B33E-7B64A99B6793}" srcOrd="0" destOrd="0" presId="urn:microsoft.com/office/officeart/2005/8/layout/hList1"/>
    <dgm:cxn modelId="{69E55606-093E-4A33-8CA6-AC5621E9FA60}" srcId="{A73BFA12-A5FD-4931-9B62-7C1320FC9FF4}" destId="{9B1BE1DD-1F1C-4E46-A920-7E8C1D557F84}" srcOrd="1" destOrd="0" parTransId="{47F26F33-6AB2-470E-B574-369B0DFDE92F}" sibTransId="{55890764-45C3-492E-A26A-7F41E5CE9906}"/>
    <dgm:cxn modelId="{54854FAC-77D6-419A-81CD-8180814EC2E1}" srcId="{036DF4FC-71AB-4902-BE96-B7003D46C052}" destId="{0062024B-5250-4EDB-A0B1-6784B64CC9C5}" srcOrd="0" destOrd="0" parTransId="{3672D9BC-48CD-4C73-A436-DC7E12680D33}" sibTransId="{CD8222E2-952D-49F7-A9B8-F40B97B6B681}"/>
    <dgm:cxn modelId="{16ED109E-E665-4FFC-8B05-78CB60F1CF64}" srcId="{A73BFA12-A5FD-4931-9B62-7C1320FC9FF4}" destId="{03E50C96-B6F0-4191-BEAC-20D604434CCA}" srcOrd="2" destOrd="0" parTransId="{22185410-3855-4DC4-A567-147275611CC5}" sibTransId="{3367D381-5719-45AD-9DE9-D98D44326A2E}"/>
    <dgm:cxn modelId="{5E0F873E-404C-4C24-99DC-558155D0D376}" type="presOf" srcId="{A73BFA12-A5FD-4931-9B62-7C1320FC9FF4}" destId="{4BA21E3E-CDAB-425D-9D06-21E934D99F5A}" srcOrd="0" destOrd="0" presId="urn:microsoft.com/office/officeart/2005/8/layout/hList1"/>
    <dgm:cxn modelId="{12FC98E9-6181-45F8-99FD-63CEDA1842E9}" type="presOf" srcId="{9B1BE1DD-1F1C-4E46-A920-7E8C1D557F84}" destId="{656002D5-4538-4E8F-8676-D602208B71AE}" srcOrd="0" destOrd="0" presId="urn:microsoft.com/office/officeart/2005/8/layout/hList1"/>
    <dgm:cxn modelId="{11E9D8F1-5B8F-4D95-90E8-38FB4E23649F}" srcId="{03E50C96-B6F0-4191-BEAC-20D604434CCA}" destId="{00D1D44B-3212-4081-BE7B-FFBF1AB46675}" srcOrd="0" destOrd="0" parTransId="{1B4E831E-C2A3-4A4A-9B40-4D41227036BC}" sibTransId="{871CFB6F-0F0B-4588-B3BD-3FB87FE16EFE}"/>
    <dgm:cxn modelId="{A6C097E8-1FD6-4933-9721-4AD3E0533F93}" type="presOf" srcId="{1BE0E300-26DF-480B-B28B-0F1341A825F3}" destId="{C0F5EF71-EB19-44D9-BAEE-FC2EA94F64EA}" srcOrd="0" destOrd="0" presId="urn:microsoft.com/office/officeart/2005/8/layout/hList1"/>
    <dgm:cxn modelId="{8E3C830F-E85C-4007-AA5E-79BD343CFE49}" type="presOf" srcId="{0062024B-5250-4EDB-A0B1-6784B64CC9C5}" destId="{AE44EC89-902F-4C67-885A-4B10ED4D00B5}" srcOrd="0" destOrd="0" presId="urn:microsoft.com/office/officeart/2005/8/layout/hList1"/>
    <dgm:cxn modelId="{C2024822-FCD7-44F2-A339-8A4A40E070C6}" type="presParOf" srcId="{4BA21E3E-CDAB-425D-9D06-21E934D99F5A}" destId="{248948F2-F516-4478-B3FB-40C3DEC29CE7}" srcOrd="0" destOrd="0" presId="urn:microsoft.com/office/officeart/2005/8/layout/hList1"/>
    <dgm:cxn modelId="{2963D436-ADC5-410A-B9C7-77B35D838163}" type="presParOf" srcId="{248948F2-F516-4478-B3FB-40C3DEC29CE7}" destId="{5A395BF3-5010-4A13-9EF3-81D27ADEFEC4}" srcOrd="0" destOrd="0" presId="urn:microsoft.com/office/officeart/2005/8/layout/hList1"/>
    <dgm:cxn modelId="{C35D877D-6B74-463E-BFDA-EDB8CA7C1EB5}" type="presParOf" srcId="{248948F2-F516-4478-B3FB-40C3DEC29CE7}" destId="{AE44EC89-902F-4C67-885A-4B10ED4D00B5}" srcOrd="1" destOrd="0" presId="urn:microsoft.com/office/officeart/2005/8/layout/hList1"/>
    <dgm:cxn modelId="{D8A70678-D19D-41A2-862D-651191A891A0}" type="presParOf" srcId="{4BA21E3E-CDAB-425D-9D06-21E934D99F5A}" destId="{18F0A523-9631-4883-8893-235731F0F962}" srcOrd="1" destOrd="0" presId="urn:microsoft.com/office/officeart/2005/8/layout/hList1"/>
    <dgm:cxn modelId="{C57B5D85-EFDA-4190-BB94-0517A8D3AE91}" type="presParOf" srcId="{4BA21E3E-CDAB-425D-9D06-21E934D99F5A}" destId="{A072185F-4995-4B8B-BD12-F8C353B6C913}" srcOrd="2" destOrd="0" presId="urn:microsoft.com/office/officeart/2005/8/layout/hList1"/>
    <dgm:cxn modelId="{67169FC0-44BA-4E83-8342-23D14BF8D3C8}" type="presParOf" srcId="{A072185F-4995-4B8B-BD12-F8C353B6C913}" destId="{656002D5-4538-4E8F-8676-D602208B71AE}" srcOrd="0" destOrd="0" presId="urn:microsoft.com/office/officeart/2005/8/layout/hList1"/>
    <dgm:cxn modelId="{3A146906-A86B-4156-B886-8AD2988CABB3}" type="presParOf" srcId="{A072185F-4995-4B8B-BD12-F8C353B6C913}" destId="{C0F5EF71-EB19-44D9-BAEE-FC2EA94F64EA}" srcOrd="1" destOrd="0" presId="urn:microsoft.com/office/officeart/2005/8/layout/hList1"/>
    <dgm:cxn modelId="{FDD88EFE-87C6-46D3-9B7B-27542E0ADDBE}" type="presParOf" srcId="{4BA21E3E-CDAB-425D-9D06-21E934D99F5A}" destId="{107BE4CE-E7C8-4513-A80F-CE2C536E5C79}" srcOrd="3" destOrd="0" presId="urn:microsoft.com/office/officeart/2005/8/layout/hList1"/>
    <dgm:cxn modelId="{475DD667-1FC8-4CB9-81D7-AFE5BE887B42}" type="presParOf" srcId="{4BA21E3E-CDAB-425D-9D06-21E934D99F5A}" destId="{CE9058CC-3577-48B0-9DA0-B8E571AA0506}" srcOrd="4" destOrd="0" presId="urn:microsoft.com/office/officeart/2005/8/layout/hList1"/>
    <dgm:cxn modelId="{AEEF4878-0BE7-4371-B7F4-79A90C7641C5}" type="presParOf" srcId="{CE9058CC-3577-48B0-9DA0-B8E571AA0506}" destId="{6DB108AB-DD09-4A0C-B33E-7B64A99B6793}" srcOrd="0" destOrd="0" presId="urn:microsoft.com/office/officeart/2005/8/layout/hList1"/>
    <dgm:cxn modelId="{FDC22A2C-A890-4C6E-8A8D-241ACDEBA7E9}" type="presParOf" srcId="{CE9058CC-3577-48B0-9DA0-B8E571AA0506}" destId="{A19CB88B-B9BA-424F-BDFF-EAAC762A5337}"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6B9EEE-DBD4-4EE8-ADF4-A00D70105AB3}"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US"/>
        </a:p>
      </dgm:t>
    </dgm:pt>
    <dgm:pt modelId="{9AD57C9D-BEA6-4594-B296-702E4B52F900}">
      <dgm:prSet phldrT="[Text]"/>
      <dgm:spPr/>
      <dgm:t>
        <a:bodyPr/>
        <a:lstStyle/>
        <a:p>
          <a:r>
            <a:rPr lang="en-US" dirty="0" smtClean="0"/>
            <a:t>Personal income</a:t>
          </a:r>
          <a:endParaRPr lang="en-US" dirty="0"/>
        </a:p>
      </dgm:t>
    </dgm:pt>
    <dgm:pt modelId="{405EDC3A-96FD-4A70-B440-46F193DD6E98}" type="parTrans" cxnId="{3081068C-266F-4BBA-98E8-7E2EBEDEE74A}">
      <dgm:prSet/>
      <dgm:spPr/>
      <dgm:t>
        <a:bodyPr/>
        <a:lstStyle/>
        <a:p>
          <a:endParaRPr lang="en-US"/>
        </a:p>
      </dgm:t>
    </dgm:pt>
    <dgm:pt modelId="{FAA3E365-DD7F-45A5-9650-58B4A516307C}" type="sibTrans" cxnId="{3081068C-266F-4BBA-98E8-7E2EBEDEE74A}">
      <dgm:prSet/>
      <dgm:spPr/>
      <dgm:t>
        <a:bodyPr/>
        <a:lstStyle/>
        <a:p>
          <a:endParaRPr lang="en-US"/>
        </a:p>
      </dgm:t>
    </dgm:pt>
    <dgm:pt modelId="{1CC35565-A630-4E5C-A0D7-F54A05CB058E}">
      <dgm:prSet/>
      <dgm:spPr/>
      <dgm:t>
        <a:bodyPr/>
        <a:lstStyle/>
        <a:p>
          <a:r>
            <a:rPr lang="en-US" dirty="0" smtClean="0"/>
            <a:t>Savings</a:t>
          </a:r>
        </a:p>
      </dgm:t>
    </dgm:pt>
    <dgm:pt modelId="{116B88AB-C2C8-48C7-B90C-CCD097D7DB49}" type="parTrans" cxnId="{1FB1E634-1DDA-4CC5-8F79-BC6706CD357C}">
      <dgm:prSet/>
      <dgm:spPr/>
      <dgm:t>
        <a:bodyPr/>
        <a:lstStyle/>
        <a:p>
          <a:endParaRPr lang="en-US"/>
        </a:p>
      </dgm:t>
    </dgm:pt>
    <dgm:pt modelId="{83A1D34E-F7D3-4C52-BC25-55C54BB8BD05}" type="sibTrans" cxnId="{1FB1E634-1DDA-4CC5-8F79-BC6706CD357C}">
      <dgm:prSet/>
      <dgm:spPr/>
      <dgm:t>
        <a:bodyPr/>
        <a:lstStyle/>
        <a:p>
          <a:endParaRPr lang="en-US"/>
        </a:p>
      </dgm:t>
    </dgm:pt>
    <dgm:pt modelId="{B53DC152-E46D-4588-A431-050A2BDC5524}">
      <dgm:prSet/>
      <dgm:spPr/>
      <dgm:t>
        <a:bodyPr/>
        <a:lstStyle/>
        <a:p>
          <a:r>
            <a:rPr lang="en-US" dirty="0" smtClean="0"/>
            <a:t>Interest rates</a:t>
          </a:r>
        </a:p>
      </dgm:t>
    </dgm:pt>
    <dgm:pt modelId="{737ABBB9-2F18-4B04-9EDB-0ECE0F957987}" type="parTrans" cxnId="{0CAB2BA5-8E12-43E2-8558-3C6FA6D3248F}">
      <dgm:prSet/>
      <dgm:spPr/>
      <dgm:t>
        <a:bodyPr/>
        <a:lstStyle/>
        <a:p>
          <a:endParaRPr lang="en-US"/>
        </a:p>
      </dgm:t>
    </dgm:pt>
    <dgm:pt modelId="{C4103390-D1FD-400C-A2B6-2B265D85FF34}" type="sibTrans" cxnId="{0CAB2BA5-8E12-43E2-8558-3C6FA6D3248F}">
      <dgm:prSet/>
      <dgm:spPr/>
      <dgm:t>
        <a:bodyPr/>
        <a:lstStyle/>
        <a:p>
          <a:endParaRPr lang="en-US"/>
        </a:p>
      </dgm:t>
    </dgm:pt>
    <dgm:pt modelId="{18357B89-4D05-47D2-B4E7-A3CF42D5ACE1}" type="pres">
      <dgm:prSet presAssocID="{526B9EEE-DBD4-4EE8-ADF4-A00D70105AB3}" presName="diagram" presStyleCnt="0">
        <dgm:presLayoutVars>
          <dgm:dir/>
          <dgm:resizeHandles val="exact"/>
        </dgm:presLayoutVars>
      </dgm:prSet>
      <dgm:spPr/>
      <dgm:t>
        <a:bodyPr/>
        <a:lstStyle/>
        <a:p>
          <a:endParaRPr lang="en-US"/>
        </a:p>
      </dgm:t>
    </dgm:pt>
    <dgm:pt modelId="{9304F38D-3790-4900-B123-3F3DA016D38B}" type="pres">
      <dgm:prSet presAssocID="{9AD57C9D-BEA6-4594-B296-702E4B52F900}" presName="node" presStyleLbl="node1" presStyleIdx="0" presStyleCnt="3">
        <dgm:presLayoutVars>
          <dgm:bulletEnabled val="1"/>
        </dgm:presLayoutVars>
      </dgm:prSet>
      <dgm:spPr/>
      <dgm:t>
        <a:bodyPr/>
        <a:lstStyle/>
        <a:p>
          <a:endParaRPr lang="en-US"/>
        </a:p>
      </dgm:t>
    </dgm:pt>
    <dgm:pt modelId="{A8681249-1344-44C2-B4CF-8A0E7B7987CD}" type="pres">
      <dgm:prSet presAssocID="{FAA3E365-DD7F-45A5-9650-58B4A516307C}" presName="sibTrans" presStyleCnt="0"/>
      <dgm:spPr/>
    </dgm:pt>
    <dgm:pt modelId="{FF154D3D-A225-4A93-A817-1341775D04EC}" type="pres">
      <dgm:prSet presAssocID="{1CC35565-A630-4E5C-A0D7-F54A05CB058E}" presName="node" presStyleLbl="node1" presStyleIdx="1" presStyleCnt="3">
        <dgm:presLayoutVars>
          <dgm:bulletEnabled val="1"/>
        </dgm:presLayoutVars>
      </dgm:prSet>
      <dgm:spPr/>
      <dgm:t>
        <a:bodyPr/>
        <a:lstStyle/>
        <a:p>
          <a:endParaRPr lang="en-US"/>
        </a:p>
      </dgm:t>
    </dgm:pt>
    <dgm:pt modelId="{ADE31F4A-1008-49A9-A4D6-27B044533BF4}" type="pres">
      <dgm:prSet presAssocID="{83A1D34E-F7D3-4C52-BC25-55C54BB8BD05}" presName="sibTrans" presStyleCnt="0"/>
      <dgm:spPr/>
    </dgm:pt>
    <dgm:pt modelId="{B5FC5A2D-CDAC-406E-A046-8CF31B89B6BD}" type="pres">
      <dgm:prSet presAssocID="{B53DC152-E46D-4588-A431-050A2BDC5524}" presName="node" presStyleLbl="node1" presStyleIdx="2" presStyleCnt="3">
        <dgm:presLayoutVars>
          <dgm:bulletEnabled val="1"/>
        </dgm:presLayoutVars>
      </dgm:prSet>
      <dgm:spPr/>
      <dgm:t>
        <a:bodyPr/>
        <a:lstStyle/>
        <a:p>
          <a:endParaRPr lang="en-US"/>
        </a:p>
      </dgm:t>
    </dgm:pt>
  </dgm:ptLst>
  <dgm:cxnLst>
    <dgm:cxn modelId="{36544463-B8CF-481C-AF67-6268543634B4}" type="presOf" srcId="{9AD57C9D-BEA6-4594-B296-702E4B52F900}" destId="{9304F38D-3790-4900-B123-3F3DA016D38B}" srcOrd="0" destOrd="0" presId="urn:microsoft.com/office/officeart/2005/8/layout/default"/>
    <dgm:cxn modelId="{93A2C067-E717-4F40-8211-512B45B21E30}" type="presOf" srcId="{B53DC152-E46D-4588-A431-050A2BDC5524}" destId="{B5FC5A2D-CDAC-406E-A046-8CF31B89B6BD}" srcOrd="0" destOrd="0" presId="urn:microsoft.com/office/officeart/2005/8/layout/default"/>
    <dgm:cxn modelId="{7557AAA0-46CF-4D19-ADA1-01F7311479C6}" type="presOf" srcId="{526B9EEE-DBD4-4EE8-ADF4-A00D70105AB3}" destId="{18357B89-4D05-47D2-B4E7-A3CF42D5ACE1}" srcOrd="0" destOrd="0" presId="urn:microsoft.com/office/officeart/2005/8/layout/default"/>
    <dgm:cxn modelId="{3081068C-266F-4BBA-98E8-7E2EBEDEE74A}" srcId="{526B9EEE-DBD4-4EE8-ADF4-A00D70105AB3}" destId="{9AD57C9D-BEA6-4594-B296-702E4B52F900}" srcOrd="0" destOrd="0" parTransId="{405EDC3A-96FD-4A70-B440-46F193DD6E98}" sibTransId="{FAA3E365-DD7F-45A5-9650-58B4A516307C}"/>
    <dgm:cxn modelId="{0CAB2BA5-8E12-43E2-8558-3C6FA6D3248F}" srcId="{526B9EEE-DBD4-4EE8-ADF4-A00D70105AB3}" destId="{B53DC152-E46D-4588-A431-050A2BDC5524}" srcOrd="2" destOrd="0" parTransId="{737ABBB9-2F18-4B04-9EDB-0ECE0F957987}" sibTransId="{C4103390-D1FD-400C-A2B6-2B265D85FF34}"/>
    <dgm:cxn modelId="{D84EE76B-ACB1-41BC-8D27-2B1E5FCD46D8}" type="presOf" srcId="{1CC35565-A630-4E5C-A0D7-F54A05CB058E}" destId="{FF154D3D-A225-4A93-A817-1341775D04EC}" srcOrd="0" destOrd="0" presId="urn:microsoft.com/office/officeart/2005/8/layout/default"/>
    <dgm:cxn modelId="{1FB1E634-1DDA-4CC5-8F79-BC6706CD357C}" srcId="{526B9EEE-DBD4-4EE8-ADF4-A00D70105AB3}" destId="{1CC35565-A630-4E5C-A0D7-F54A05CB058E}" srcOrd="1" destOrd="0" parTransId="{116B88AB-C2C8-48C7-B90C-CCD097D7DB49}" sibTransId="{83A1D34E-F7D3-4C52-BC25-55C54BB8BD05}"/>
    <dgm:cxn modelId="{F40870D2-BFC6-44FD-A89C-27D01CB694AF}" type="presParOf" srcId="{18357B89-4D05-47D2-B4E7-A3CF42D5ACE1}" destId="{9304F38D-3790-4900-B123-3F3DA016D38B}" srcOrd="0" destOrd="0" presId="urn:microsoft.com/office/officeart/2005/8/layout/default"/>
    <dgm:cxn modelId="{6DD2B2B9-A41F-4EA6-92FE-4D4C19E51D5A}" type="presParOf" srcId="{18357B89-4D05-47D2-B4E7-A3CF42D5ACE1}" destId="{A8681249-1344-44C2-B4CF-8A0E7B7987CD}" srcOrd="1" destOrd="0" presId="urn:microsoft.com/office/officeart/2005/8/layout/default"/>
    <dgm:cxn modelId="{D804DF41-D237-4675-B4ED-20A9927DA4A9}" type="presParOf" srcId="{18357B89-4D05-47D2-B4E7-A3CF42D5ACE1}" destId="{FF154D3D-A225-4A93-A817-1341775D04EC}" srcOrd="2" destOrd="0" presId="urn:microsoft.com/office/officeart/2005/8/layout/default"/>
    <dgm:cxn modelId="{474CF379-30A2-4941-AF06-E073DD9C3C2E}" type="presParOf" srcId="{18357B89-4D05-47D2-B4E7-A3CF42D5ACE1}" destId="{ADE31F4A-1008-49A9-A4D6-27B044533BF4}" srcOrd="3" destOrd="0" presId="urn:microsoft.com/office/officeart/2005/8/layout/default"/>
    <dgm:cxn modelId="{E77E425F-8205-4DB1-AEFE-E18C23B9FBA0}" type="presParOf" srcId="{18357B89-4D05-47D2-B4E7-A3CF42D5ACE1}" destId="{B5FC5A2D-CDAC-406E-A046-8CF31B89B6BD}" srcOrd="4"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2D26E4-B110-4E2A-B87D-E291BBA564F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9166C53-1851-4933-A3A4-F43521E341D8}">
      <dgm:prSet/>
      <dgm:spPr/>
      <dgm:t>
        <a:bodyPr/>
        <a:lstStyle/>
        <a:p>
          <a:pPr rtl="0"/>
          <a:r>
            <a:rPr lang="en-US" dirty="0" smtClean="0"/>
            <a:t>Motivation</a:t>
          </a:r>
          <a:endParaRPr lang="en-US" dirty="0"/>
        </a:p>
      </dgm:t>
    </dgm:pt>
    <dgm:pt modelId="{CDFC6038-38AE-461B-9EBA-77DE622C5C7A}" type="parTrans" cxnId="{BB99F095-4168-45F3-A418-0452D0F3CF76}">
      <dgm:prSet/>
      <dgm:spPr/>
      <dgm:t>
        <a:bodyPr/>
        <a:lstStyle/>
        <a:p>
          <a:endParaRPr lang="en-US"/>
        </a:p>
      </dgm:t>
    </dgm:pt>
    <dgm:pt modelId="{B6C100EC-AE57-4264-970B-DFE1771BFDFA}" type="sibTrans" cxnId="{BB99F095-4168-45F3-A418-0452D0F3CF76}">
      <dgm:prSet/>
      <dgm:spPr/>
      <dgm:t>
        <a:bodyPr/>
        <a:lstStyle/>
        <a:p>
          <a:endParaRPr lang="en-US"/>
        </a:p>
      </dgm:t>
    </dgm:pt>
    <dgm:pt modelId="{AB87ABB5-26E4-4029-9A3B-20F366476DC4}">
      <dgm:prSet/>
      <dgm:spPr/>
      <dgm:t>
        <a:bodyPr/>
        <a:lstStyle/>
        <a:p>
          <a:pPr rtl="0"/>
          <a:r>
            <a:rPr lang="en-US" dirty="0" smtClean="0"/>
            <a:t>Perception</a:t>
          </a:r>
          <a:endParaRPr lang="en-US" dirty="0"/>
        </a:p>
      </dgm:t>
    </dgm:pt>
    <dgm:pt modelId="{C0540CA7-13A3-4894-84A7-4DB2C2272521}" type="parTrans" cxnId="{DFD6D6D4-E71A-47D8-B1CD-54540851A8B4}">
      <dgm:prSet/>
      <dgm:spPr/>
      <dgm:t>
        <a:bodyPr/>
        <a:lstStyle/>
        <a:p>
          <a:endParaRPr lang="en-US"/>
        </a:p>
      </dgm:t>
    </dgm:pt>
    <dgm:pt modelId="{E7185F43-BE7A-46B4-8C68-1B5C01B13567}" type="sibTrans" cxnId="{DFD6D6D4-E71A-47D8-B1CD-54540851A8B4}">
      <dgm:prSet/>
      <dgm:spPr/>
      <dgm:t>
        <a:bodyPr/>
        <a:lstStyle/>
        <a:p>
          <a:endParaRPr lang="en-US"/>
        </a:p>
      </dgm:t>
    </dgm:pt>
    <dgm:pt modelId="{0B509B10-D5A5-4A69-AB19-30DD7BEB2826}">
      <dgm:prSet/>
      <dgm:spPr/>
      <dgm:t>
        <a:bodyPr/>
        <a:lstStyle/>
        <a:p>
          <a:pPr rtl="0"/>
          <a:r>
            <a:rPr lang="en-US" dirty="0" smtClean="0"/>
            <a:t>Learning</a:t>
          </a:r>
          <a:endParaRPr lang="en-US" dirty="0"/>
        </a:p>
      </dgm:t>
    </dgm:pt>
    <dgm:pt modelId="{EFA4914B-AF12-4168-886F-5F90A9EF711B}" type="parTrans" cxnId="{26E3FEE5-F315-4F6F-B24C-BA5C4DF81595}">
      <dgm:prSet/>
      <dgm:spPr/>
      <dgm:t>
        <a:bodyPr/>
        <a:lstStyle/>
        <a:p>
          <a:endParaRPr lang="en-US"/>
        </a:p>
      </dgm:t>
    </dgm:pt>
    <dgm:pt modelId="{9F418D31-3724-47FA-93E0-9780E78C8B7D}" type="sibTrans" cxnId="{26E3FEE5-F315-4F6F-B24C-BA5C4DF81595}">
      <dgm:prSet/>
      <dgm:spPr/>
      <dgm:t>
        <a:bodyPr/>
        <a:lstStyle/>
        <a:p>
          <a:endParaRPr lang="en-US"/>
        </a:p>
      </dgm:t>
    </dgm:pt>
    <dgm:pt modelId="{3FFB3B33-1DF0-4DCB-B47D-C50553754874}">
      <dgm:prSet/>
      <dgm:spPr/>
      <dgm:t>
        <a:bodyPr/>
        <a:lstStyle/>
        <a:p>
          <a:pPr rtl="0"/>
          <a:r>
            <a:rPr lang="en-US" dirty="0" smtClean="0"/>
            <a:t>Beliefs and attitudes</a:t>
          </a:r>
          <a:endParaRPr lang="en-US" dirty="0"/>
        </a:p>
      </dgm:t>
    </dgm:pt>
    <dgm:pt modelId="{D603945F-94E0-4D46-9BF2-3777F9598EA1}" type="parTrans" cxnId="{EA231B33-60C2-4C95-B481-222C064DD2E6}">
      <dgm:prSet/>
      <dgm:spPr/>
      <dgm:t>
        <a:bodyPr/>
        <a:lstStyle/>
        <a:p>
          <a:endParaRPr lang="en-US"/>
        </a:p>
      </dgm:t>
    </dgm:pt>
    <dgm:pt modelId="{1B7D374D-F2B6-41A7-9668-1BD1E308CEBA}" type="sibTrans" cxnId="{EA231B33-60C2-4C95-B481-222C064DD2E6}">
      <dgm:prSet/>
      <dgm:spPr/>
      <dgm:t>
        <a:bodyPr/>
        <a:lstStyle/>
        <a:p>
          <a:endParaRPr lang="en-US"/>
        </a:p>
      </dgm:t>
    </dgm:pt>
    <dgm:pt modelId="{E71416ED-0651-4188-94C0-D1C67DE0F18A}" type="pres">
      <dgm:prSet presAssocID="{E42D26E4-B110-4E2A-B87D-E291BBA564F4}" presName="linear" presStyleCnt="0">
        <dgm:presLayoutVars>
          <dgm:animLvl val="lvl"/>
          <dgm:resizeHandles val="exact"/>
        </dgm:presLayoutVars>
      </dgm:prSet>
      <dgm:spPr/>
      <dgm:t>
        <a:bodyPr/>
        <a:lstStyle/>
        <a:p>
          <a:endParaRPr lang="en-US"/>
        </a:p>
      </dgm:t>
    </dgm:pt>
    <dgm:pt modelId="{C5D4AC03-48D6-4A99-8DD3-916455986B25}" type="pres">
      <dgm:prSet presAssocID="{D9166C53-1851-4933-A3A4-F43521E341D8}" presName="parentText" presStyleLbl="node1" presStyleIdx="0" presStyleCnt="4">
        <dgm:presLayoutVars>
          <dgm:chMax val="0"/>
          <dgm:bulletEnabled val="1"/>
        </dgm:presLayoutVars>
      </dgm:prSet>
      <dgm:spPr/>
      <dgm:t>
        <a:bodyPr/>
        <a:lstStyle/>
        <a:p>
          <a:endParaRPr lang="en-US"/>
        </a:p>
      </dgm:t>
    </dgm:pt>
    <dgm:pt modelId="{733A3FFF-4041-4180-94D6-3E584ED2639B}" type="pres">
      <dgm:prSet presAssocID="{B6C100EC-AE57-4264-970B-DFE1771BFDFA}" presName="spacer" presStyleCnt="0"/>
      <dgm:spPr/>
    </dgm:pt>
    <dgm:pt modelId="{9746DCFA-E61B-465F-ADB8-D0A69B9611C5}" type="pres">
      <dgm:prSet presAssocID="{AB87ABB5-26E4-4029-9A3B-20F366476DC4}" presName="parentText" presStyleLbl="node1" presStyleIdx="1" presStyleCnt="4">
        <dgm:presLayoutVars>
          <dgm:chMax val="0"/>
          <dgm:bulletEnabled val="1"/>
        </dgm:presLayoutVars>
      </dgm:prSet>
      <dgm:spPr/>
      <dgm:t>
        <a:bodyPr/>
        <a:lstStyle/>
        <a:p>
          <a:endParaRPr lang="en-US"/>
        </a:p>
      </dgm:t>
    </dgm:pt>
    <dgm:pt modelId="{755184B0-189D-42A5-B847-A37EB61C542B}" type="pres">
      <dgm:prSet presAssocID="{E7185F43-BE7A-46B4-8C68-1B5C01B13567}" presName="spacer" presStyleCnt="0"/>
      <dgm:spPr/>
    </dgm:pt>
    <dgm:pt modelId="{10B4D608-A894-4ACB-8F45-9E35927F945A}" type="pres">
      <dgm:prSet presAssocID="{0B509B10-D5A5-4A69-AB19-30DD7BEB2826}" presName="parentText" presStyleLbl="node1" presStyleIdx="2" presStyleCnt="4">
        <dgm:presLayoutVars>
          <dgm:chMax val="0"/>
          <dgm:bulletEnabled val="1"/>
        </dgm:presLayoutVars>
      </dgm:prSet>
      <dgm:spPr/>
      <dgm:t>
        <a:bodyPr/>
        <a:lstStyle/>
        <a:p>
          <a:endParaRPr lang="en-US"/>
        </a:p>
      </dgm:t>
    </dgm:pt>
    <dgm:pt modelId="{A4D9C949-EB19-4110-9AA0-4A3F9FD441A2}" type="pres">
      <dgm:prSet presAssocID="{9F418D31-3724-47FA-93E0-9780E78C8B7D}" presName="spacer" presStyleCnt="0"/>
      <dgm:spPr/>
    </dgm:pt>
    <dgm:pt modelId="{5FBEFD17-88D3-429B-903D-782779D24E2F}" type="pres">
      <dgm:prSet presAssocID="{3FFB3B33-1DF0-4DCB-B47D-C50553754874}" presName="parentText" presStyleLbl="node1" presStyleIdx="3" presStyleCnt="4">
        <dgm:presLayoutVars>
          <dgm:chMax val="0"/>
          <dgm:bulletEnabled val="1"/>
        </dgm:presLayoutVars>
      </dgm:prSet>
      <dgm:spPr/>
      <dgm:t>
        <a:bodyPr/>
        <a:lstStyle/>
        <a:p>
          <a:endParaRPr lang="en-US"/>
        </a:p>
      </dgm:t>
    </dgm:pt>
  </dgm:ptLst>
  <dgm:cxnLst>
    <dgm:cxn modelId="{EA231B33-60C2-4C95-B481-222C064DD2E6}" srcId="{E42D26E4-B110-4E2A-B87D-E291BBA564F4}" destId="{3FFB3B33-1DF0-4DCB-B47D-C50553754874}" srcOrd="3" destOrd="0" parTransId="{D603945F-94E0-4D46-9BF2-3777F9598EA1}" sibTransId="{1B7D374D-F2B6-41A7-9668-1BD1E308CEBA}"/>
    <dgm:cxn modelId="{BB99F095-4168-45F3-A418-0452D0F3CF76}" srcId="{E42D26E4-B110-4E2A-B87D-E291BBA564F4}" destId="{D9166C53-1851-4933-A3A4-F43521E341D8}" srcOrd="0" destOrd="0" parTransId="{CDFC6038-38AE-461B-9EBA-77DE622C5C7A}" sibTransId="{B6C100EC-AE57-4264-970B-DFE1771BFDFA}"/>
    <dgm:cxn modelId="{64C1C931-4F9A-4C59-8626-CF53BB595254}" type="presOf" srcId="{E42D26E4-B110-4E2A-B87D-E291BBA564F4}" destId="{E71416ED-0651-4188-94C0-D1C67DE0F18A}" srcOrd="0" destOrd="0" presId="urn:microsoft.com/office/officeart/2005/8/layout/vList2"/>
    <dgm:cxn modelId="{C3E5D27C-8AB3-4691-8235-AFDD85A393FE}" type="presOf" srcId="{3FFB3B33-1DF0-4DCB-B47D-C50553754874}" destId="{5FBEFD17-88D3-429B-903D-782779D24E2F}" srcOrd="0" destOrd="0" presId="urn:microsoft.com/office/officeart/2005/8/layout/vList2"/>
    <dgm:cxn modelId="{D9E0C465-AA92-4D23-B068-7920276EF889}" type="presOf" srcId="{AB87ABB5-26E4-4029-9A3B-20F366476DC4}" destId="{9746DCFA-E61B-465F-ADB8-D0A69B9611C5}" srcOrd="0" destOrd="0" presId="urn:microsoft.com/office/officeart/2005/8/layout/vList2"/>
    <dgm:cxn modelId="{88F985CF-54BA-4C32-910E-546EBDA7B211}" type="presOf" srcId="{D9166C53-1851-4933-A3A4-F43521E341D8}" destId="{C5D4AC03-48D6-4A99-8DD3-916455986B25}" srcOrd="0" destOrd="0" presId="urn:microsoft.com/office/officeart/2005/8/layout/vList2"/>
    <dgm:cxn modelId="{26E3FEE5-F315-4F6F-B24C-BA5C4DF81595}" srcId="{E42D26E4-B110-4E2A-B87D-E291BBA564F4}" destId="{0B509B10-D5A5-4A69-AB19-30DD7BEB2826}" srcOrd="2" destOrd="0" parTransId="{EFA4914B-AF12-4168-886F-5F90A9EF711B}" sibTransId="{9F418D31-3724-47FA-93E0-9780E78C8B7D}"/>
    <dgm:cxn modelId="{CF2A5306-99A7-45E2-9CE0-178A5378EFD7}" type="presOf" srcId="{0B509B10-D5A5-4A69-AB19-30DD7BEB2826}" destId="{10B4D608-A894-4ACB-8F45-9E35927F945A}" srcOrd="0" destOrd="0" presId="urn:microsoft.com/office/officeart/2005/8/layout/vList2"/>
    <dgm:cxn modelId="{DFD6D6D4-E71A-47D8-B1CD-54540851A8B4}" srcId="{E42D26E4-B110-4E2A-B87D-E291BBA564F4}" destId="{AB87ABB5-26E4-4029-9A3B-20F366476DC4}" srcOrd="1" destOrd="0" parTransId="{C0540CA7-13A3-4894-84A7-4DB2C2272521}" sibTransId="{E7185F43-BE7A-46B4-8C68-1B5C01B13567}"/>
    <dgm:cxn modelId="{0239BC8E-08BE-4A47-883A-F1FE7FE6A859}" type="presParOf" srcId="{E71416ED-0651-4188-94C0-D1C67DE0F18A}" destId="{C5D4AC03-48D6-4A99-8DD3-916455986B25}" srcOrd="0" destOrd="0" presId="urn:microsoft.com/office/officeart/2005/8/layout/vList2"/>
    <dgm:cxn modelId="{5E8EA5D9-5A6E-489D-940A-7000ABE1BA89}" type="presParOf" srcId="{E71416ED-0651-4188-94C0-D1C67DE0F18A}" destId="{733A3FFF-4041-4180-94D6-3E584ED2639B}" srcOrd="1" destOrd="0" presId="urn:microsoft.com/office/officeart/2005/8/layout/vList2"/>
    <dgm:cxn modelId="{AFF9EFF4-8F18-4041-AF28-0A2095C6E56B}" type="presParOf" srcId="{E71416ED-0651-4188-94C0-D1C67DE0F18A}" destId="{9746DCFA-E61B-465F-ADB8-D0A69B9611C5}" srcOrd="2" destOrd="0" presId="urn:microsoft.com/office/officeart/2005/8/layout/vList2"/>
    <dgm:cxn modelId="{DDA62DB3-24BC-4819-9941-7B8F6F99831E}" type="presParOf" srcId="{E71416ED-0651-4188-94C0-D1C67DE0F18A}" destId="{755184B0-189D-42A5-B847-A37EB61C542B}" srcOrd="3" destOrd="0" presId="urn:microsoft.com/office/officeart/2005/8/layout/vList2"/>
    <dgm:cxn modelId="{B3BB8E19-7568-4CD6-B1E5-4368684209EA}" type="presParOf" srcId="{E71416ED-0651-4188-94C0-D1C67DE0F18A}" destId="{10B4D608-A894-4ACB-8F45-9E35927F945A}" srcOrd="4" destOrd="0" presId="urn:microsoft.com/office/officeart/2005/8/layout/vList2"/>
    <dgm:cxn modelId="{1B513FDE-E901-4CBE-86D1-ED2BDA5B05AC}" type="presParOf" srcId="{E71416ED-0651-4188-94C0-D1C67DE0F18A}" destId="{A4D9C949-EB19-4110-9AA0-4A3F9FD441A2}" srcOrd="5" destOrd="0" presId="urn:microsoft.com/office/officeart/2005/8/layout/vList2"/>
    <dgm:cxn modelId="{07786DB4-FAF3-4DBF-99D4-79B379EC901C}" type="presParOf" srcId="{E71416ED-0651-4188-94C0-D1C67DE0F18A}" destId="{5FBEFD17-88D3-429B-903D-782779D24E2F}" srcOrd="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6851A3-345D-409B-B064-3FF65F1F36FF}"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AE5DFE79-46A2-43D4-ACC4-6C9088C26008}">
      <dgm:prSet phldrT="[Text]" custT="1"/>
      <dgm:spPr/>
      <dgm:t>
        <a:bodyPr/>
        <a:lstStyle/>
        <a:p>
          <a:r>
            <a:rPr lang="en-US" sz="2800" b="1" dirty="0" smtClean="0">
              <a:solidFill>
                <a:schemeClr val="tx1"/>
              </a:solidFill>
            </a:rPr>
            <a:t>Drives</a:t>
          </a:r>
          <a:endParaRPr lang="en-US" sz="2800" b="1" dirty="0">
            <a:solidFill>
              <a:schemeClr val="tx1"/>
            </a:solidFill>
          </a:endParaRPr>
        </a:p>
      </dgm:t>
    </dgm:pt>
    <dgm:pt modelId="{A5CC4700-8B9F-4536-9465-0F9646114FAC}" type="parTrans" cxnId="{27AE7F4C-C443-4A1A-8082-1B86AF5F1E06}">
      <dgm:prSet/>
      <dgm:spPr/>
      <dgm:t>
        <a:bodyPr/>
        <a:lstStyle/>
        <a:p>
          <a:endParaRPr lang="en-US" sz="2800" b="1">
            <a:solidFill>
              <a:schemeClr val="tx1"/>
            </a:solidFill>
          </a:endParaRPr>
        </a:p>
      </dgm:t>
    </dgm:pt>
    <dgm:pt modelId="{F2E212D6-94E3-45FB-91D0-AF7EA72F9AEC}" type="sibTrans" cxnId="{27AE7F4C-C443-4A1A-8082-1B86AF5F1E06}">
      <dgm:prSet/>
      <dgm:spPr/>
      <dgm:t>
        <a:bodyPr/>
        <a:lstStyle/>
        <a:p>
          <a:endParaRPr lang="en-US" sz="2800" b="1">
            <a:solidFill>
              <a:schemeClr val="tx1"/>
            </a:solidFill>
          </a:endParaRPr>
        </a:p>
      </dgm:t>
    </dgm:pt>
    <dgm:pt modelId="{7C49CBC4-FB2D-4510-9BAB-B82B4FAE886A}">
      <dgm:prSet custT="1"/>
      <dgm:spPr/>
      <dgm:t>
        <a:bodyPr/>
        <a:lstStyle/>
        <a:p>
          <a:r>
            <a:rPr lang="en-US" sz="2800" b="1" dirty="0" smtClean="0">
              <a:solidFill>
                <a:schemeClr val="tx1"/>
              </a:solidFill>
            </a:rPr>
            <a:t>Stimuli</a:t>
          </a:r>
        </a:p>
      </dgm:t>
    </dgm:pt>
    <dgm:pt modelId="{FE0FA091-F252-4A11-BAA0-1CCB4CE9D493}" type="parTrans" cxnId="{06E9F082-DF8F-4692-956E-88358871A7D5}">
      <dgm:prSet/>
      <dgm:spPr/>
      <dgm:t>
        <a:bodyPr/>
        <a:lstStyle/>
        <a:p>
          <a:endParaRPr lang="en-US" sz="2800" b="1">
            <a:solidFill>
              <a:schemeClr val="tx1"/>
            </a:solidFill>
          </a:endParaRPr>
        </a:p>
      </dgm:t>
    </dgm:pt>
    <dgm:pt modelId="{95DD8D26-E246-43C2-8216-096FAA576957}" type="sibTrans" cxnId="{06E9F082-DF8F-4692-956E-88358871A7D5}">
      <dgm:prSet/>
      <dgm:spPr/>
      <dgm:t>
        <a:bodyPr/>
        <a:lstStyle/>
        <a:p>
          <a:endParaRPr lang="en-US" sz="2800" b="1">
            <a:solidFill>
              <a:schemeClr val="tx1"/>
            </a:solidFill>
          </a:endParaRPr>
        </a:p>
      </dgm:t>
    </dgm:pt>
    <dgm:pt modelId="{0DA29035-C69B-4217-B19A-9C2F6841B6DC}">
      <dgm:prSet custT="1"/>
      <dgm:spPr/>
      <dgm:t>
        <a:bodyPr/>
        <a:lstStyle/>
        <a:p>
          <a:r>
            <a:rPr lang="en-US" sz="2800" b="1" dirty="0" smtClean="0">
              <a:solidFill>
                <a:schemeClr val="tx1"/>
              </a:solidFill>
            </a:rPr>
            <a:t>Cues</a:t>
          </a:r>
        </a:p>
      </dgm:t>
    </dgm:pt>
    <dgm:pt modelId="{A7772B20-0B9C-4C03-93AC-3AEBFAE0402C}" type="parTrans" cxnId="{240A6B3C-88C2-4B68-AA8A-26D05FB2B7EC}">
      <dgm:prSet/>
      <dgm:spPr/>
      <dgm:t>
        <a:bodyPr/>
        <a:lstStyle/>
        <a:p>
          <a:endParaRPr lang="en-US" sz="2800" b="1">
            <a:solidFill>
              <a:schemeClr val="tx1"/>
            </a:solidFill>
          </a:endParaRPr>
        </a:p>
      </dgm:t>
    </dgm:pt>
    <dgm:pt modelId="{F41C0DFB-336D-4AD3-ADE2-1862D950A0EB}" type="sibTrans" cxnId="{240A6B3C-88C2-4B68-AA8A-26D05FB2B7EC}">
      <dgm:prSet/>
      <dgm:spPr/>
      <dgm:t>
        <a:bodyPr/>
        <a:lstStyle/>
        <a:p>
          <a:endParaRPr lang="en-US" sz="2800" b="1">
            <a:solidFill>
              <a:schemeClr val="tx1"/>
            </a:solidFill>
          </a:endParaRPr>
        </a:p>
      </dgm:t>
    </dgm:pt>
    <dgm:pt modelId="{66904DB2-4985-4387-BD43-5D60311641E7}">
      <dgm:prSet custT="1"/>
      <dgm:spPr/>
      <dgm:t>
        <a:bodyPr/>
        <a:lstStyle/>
        <a:p>
          <a:r>
            <a:rPr lang="en-US" sz="2800" b="1" dirty="0" smtClean="0">
              <a:solidFill>
                <a:schemeClr val="tx1"/>
              </a:solidFill>
            </a:rPr>
            <a:t>Responses</a:t>
          </a:r>
        </a:p>
      </dgm:t>
    </dgm:pt>
    <dgm:pt modelId="{04605F0D-5E5C-4B1C-AA42-362077C71B4A}" type="parTrans" cxnId="{BCFA6126-12EB-48FC-A979-9F889686A946}">
      <dgm:prSet/>
      <dgm:spPr/>
      <dgm:t>
        <a:bodyPr/>
        <a:lstStyle/>
        <a:p>
          <a:endParaRPr lang="en-US" sz="2800" b="1">
            <a:solidFill>
              <a:schemeClr val="tx1"/>
            </a:solidFill>
          </a:endParaRPr>
        </a:p>
      </dgm:t>
    </dgm:pt>
    <dgm:pt modelId="{E393EDC9-016E-4579-9ACF-F55920064799}" type="sibTrans" cxnId="{BCFA6126-12EB-48FC-A979-9F889686A946}">
      <dgm:prSet/>
      <dgm:spPr/>
      <dgm:t>
        <a:bodyPr/>
        <a:lstStyle/>
        <a:p>
          <a:endParaRPr lang="en-US" sz="2800" b="1">
            <a:solidFill>
              <a:schemeClr val="tx1"/>
            </a:solidFill>
          </a:endParaRPr>
        </a:p>
      </dgm:t>
    </dgm:pt>
    <dgm:pt modelId="{84319CD8-6FAC-4609-A42C-7B25D232A6A3}">
      <dgm:prSet custT="1"/>
      <dgm:spPr/>
      <dgm:t>
        <a:bodyPr/>
        <a:lstStyle/>
        <a:p>
          <a:r>
            <a:rPr lang="en-US" sz="2800" b="1" dirty="0" smtClean="0">
              <a:solidFill>
                <a:schemeClr val="tx1"/>
              </a:solidFill>
            </a:rPr>
            <a:t>Reinforcement</a:t>
          </a:r>
        </a:p>
      </dgm:t>
    </dgm:pt>
    <dgm:pt modelId="{8E798807-09BD-4F6C-98AE-8CA0438BE564}" type="parTrans" cxnId="{01168033-AAB7-4D81-9C89-9045BEE28143}">
      <dgm:prSet/>
      <dgm:spPr/>
      <dgm:t>
        <a:bodyPr/>
        <a:lstStyle/>
        <a:p>
          <a:endParaRPr lang="en-US" sz="2800" b="1">
            <a:solidFill>
              <a:schemeClr val="tx1"/>
            </a:solidFill>
          </a:endParaRPr>
        </a:p>
      </dgm:t>
    </dgm:pt>
    <dgm:pt modelId="{A0F8D967-7EE9-4C5D-ACBA-E3A649FC47DE}" type="sibTrans" cxnId="{01168033-AAB7-4D81-9C89-9045BEE28143}">
      <dgm:prSet/>
      <dgm:spPr/>
      <dgm:t>
        <a:bodyPr/>
        <a:lstStyle/>
        <a:p>
          <a:endParaRPr lang="en-US" sz="2800" b="1">
            <a:solidFill>
              <a:schemeClr val="tx1"/>
            </a:solidFill>
          </a:endParaRPr>
        </a:p>
      </dgm:t>
    </dgm:pt>
    <dgm:pt modelId="{52267391-6F3A-4765-A1D5-ACFE429C1040}" type="pres">
      <dgm:prSet presAssocID="{306851A3-345D-409B-B064-3FF65F1F36FF}" presName="diagram" presStyleCnt="0">
        <dgm:presLayoutVars>
          <dgm:dir/>
          <dgm:resizeHandles val="exact"/>
        </dgm:presLayoutVars>
      </dgm:prSet>
      <dgm:spPr/>
      <dgm:t>
        <a:bodyPr/>
        <a:lstStyle/>
        <a:p>
          <a:endParaRPr lang="en-US"/>
        </a:p>
      </dgm:t>
    </dgm:pt>
    <dgm:pt modelId="{2CB33DE3-FDC6-48DE-A37A-DCC9995E8F02}" type="pres">
      <dgm:prSet presAssocID="{AE5DFE79-46A2-43D4-ACC4-6C9088C26008}" presName="node" presStyleLbl="node1" presStyleIdx="0" presStyleCnt="5">
        <dgm:presLayoutVars>
          <dgm:bulletEnabled val="1"/>
        </dgm:presLayoutVars>
      </dgm:prSet>
      <dgm:spPr/>
      <dgm:t>
        <a:bodyPr/>
        <a:lstStyle/>
        <a:p>
          <a:endParaRPr lang="en-US"/>
        </a:p>
      </dgm:t>
    </dgm:pt>
    <dgm:pt modelId="{F3E510A6-2A28-4BEA-BEE0-3260757FD6D1}" type="pres">
      <dgm:prSet presAssocID="{F2E212D6-94E3-45FB-91D0-AF7EA72F9AEC}" presName="sibTrans" presStyleCnt="0"/>
      <dgm:spPr/>
    </dgm:pt>
    <dgm:pt modelId="{55F6C242-27F5-4749-8FFB-85127E8D6BE4}" type="pres">
      <dgm:prSet presAssocID="{7C49CBC4-FB2D-4510-9BAB-B82B4FAE886A}" presName="node" presStyleLbl="node1" presStyleIdx="1" presStyleCnt="5">
        <dgm:presLayoutVars>
          <dgm:bulletEnabled val="1"/>
        </dgm:presLayoutVars>
      </dgm:prSet>
      <dgm:spPr/>
      <dgm:t>
        <a:bodyPr/>
        <a:lstStyle/>
        <a:p>
          <a:endParaRPr lang="en-US"/>
        </a:p>
      </dgm:t>
    </dgm:pt>
    <dgm:pt modelId="{95DBE03E-072E-406C-B533-EE05363B4C64}" type="pres">
      <dgm:prSet presAssocID="{95DD8D26-E246-43C2-8216-096FAA576957}" presName="sibTrans" presStyleCnt="0"/>
      <dgm:spPr/>
    </dgm:pt>
    <dgm:pt modelId="{412C2AC5-AF50-44B1-B0F4-16CE6BB120CF}" type="pres">
      <dgm:prSet presAssocID="{0DA29035-C69B-4217-B19A-9C2F6841B6DC}" presName="node" presStyleLbl="node1" presStyleIdx="2" presStyleCnt="5">
        <dgm:presLayoutVars>
          <dgm:bulletEnabled val="1"/>
        </dgm:presLayoutVars>
      </dgm:prSet>
      <dgm:spPr/>
      <dgm:t>
        <a:bodyPr/>
        <a:lstStyle/>
        <a:p>
          <a:endParaRPr lang="en-US"/>
        </a:p>
      </dgm:t>
    </dgm:pt>
    <dgm:pt modelId="{610D45DE-736B-4D8B-9E85-1653659AE4F0}" type="pres">
      <dgm:prSet presAssocID="{F41C0DFB-336D-4AD3-ADE2-1862D950A0EB}" presName="sibTrans" presStyleCnt="0"/>
      <dgm:spPr/>
    </dgm:pt>
    <dgm:pt modelId="{AB3C6CB8-078A-4C74-9321-9E34A6627C4C}" type="pres">
      <dgm:prSet presAssocID="{66904DB2-4985-4387-BD43-5D60311641E7}" presName="node" presStyleLbl="node1" presStyleIdx="3" presStyleCnt="5" custScaleX="134192" custLinFactNeighborX="-22938" custLinFactNeighborY="-1105">
        <dgm:presLayoutVars>
          <dgm:bulletEnabled val="1"/>
        </dgm:presLayoutVars>
      </dgm:prSet>
      <dgm:spPr/>
      <dgm:t>
        <a:bodyPr/>
        <a:lstStyle/>
        <a:p>
          <a:endParaRPr lang="en-US"/>
        </a:p>
      </dgm:t>
    </dgm:pt>
    <dgm:pt modelId="{E2BC3299-C159-4A88-BF02-709B16192C5F}" type="pres">
      <dgm:prSet presAssocID="{E393EDC9-016E-4579-9ACF-F55920064799}" presName="sibTrans" presStyleCnt="0"/>
      <dgm:spPr/>
    </dgm:pt>
    <dgm:pt modelId="{7F59B442-7E6C-458C-B713-8BA62BC48A05}" type="pres">
      <dgm:prSet presAssocID="{84319CD8-6FAC-4609-A42C-7B25D232A6A3}" presName="node" presStyleLbl="node1" presStyleIdx="4" presStyleCnt="5" custScaleX="155052">
        <dgm:presLayoutVars>
          <dgm:bulletEnabled val="1"/>
        </dgm:presLayoutVars>
      </dgm:prSet>
      <dgm:spPr/>
      <dgm:t>
        <a:bodyPr/>
        <a:lstStyle/>
        <a:p>
          <a:endParaRPr lang="en-US"/>
        </a:p>
      </dgm:t>
    </dgm:pt>
  </dgm:ptLst>
  <dgm:cxnLst>
    <dgm:cxn modelId="{06E9F082-DF8F-4692-956E-88358871A7D5}" srcId="{306851A3-345D-409B-B064-3FF65F1F36FF}" destId="{7C49CBC4-FB2D-4510-9BAB-B82B4FAE886A}" srcOrd="1" destOrd="0" parTransId="{FE0FA091-F252-4A11-BAA0-1CCB4CE9D493}" sibTransId="{95DD8D26-E246-43C2-8216-096FAA576957}"/>
    <dgm:cxn modelId="{5079A32B-68EF-4EA3-9919-2060E387A1E9}" type="presOf" srcId="{7C49CBC4-FB2D-4510-9BAB-B82B4FAE886A}" destId="{55F6C242-27F5-4749-8FFB-85127E8D6BE4}" srcOrd="0" destOrd="0" presId="urn:microsoft.com/office/officeart/2005/8/layout/default"/>
    <dgm:cxn modelId="{A7D9C56D-3C3A-4862-8D32-5574E2A785FD}" type="presOf" srcId="{0DA29035-C69B-4217-B19A-9C2F6841B6DC}" destId="{412C2AC5-AF50-44B1-B0F4-16CE6BB120CF}" srcOrd="0" destOrd="0" presId="urn:microsoft.com/office/officeart/2005/8/layout/default"/>
    <dgm:cxn modelId="{E1DB3F09-6D46-47E3-AF4B-75C57A9A7EAF}" type="presOf" srcId="{84319CD8-6FAC-4609-A42C-7B25D232A6A3}" destId="{7F59B442-7E6C-458C-B713-8BA62BC48A05}" srcOrd="0" destOrd="0" presId="urn:microsoft.com/office/officeart/2005/8/layout/default"/>
    <dgm:cxn modelId="{FCF6D160-4943-4AFE-8291-805D7761A4F4}" type="presOf" srcId="{66904DB2-4985-4387-BD43-5D60311641E7}" destId="{AB3C6CB8-078A-4C74-9321-9E34A6627C4C}" srcOrd="0" destOrd="0" presId="urn:microsoft.com/office/officeart/2005/8/layout/default"/>
    <dgm:cxn modelId="{01168033-AAB7-4D81-9C89-9045BEE28143}" srcId="{306851A3-345D-409B-B064-3FF65F1F36FF}" destId="{84319CD8-6FAC-4609-A42C-7B25D232A6A3}" srcOrd="4" destOrd="0" parTransId="{8E798807-09BD-4F6C-98AE-8CA0438BE564}" sibTransId="{A0F8D967-7EE9-4C5D-ACBA-E3A649FC47DE}"/>
    <dgm:cxn modelId="{240A6B3C-88C2-4B68-AA8A-26D05FB2B7EC}" srcId="{306851A3-345D-409B-B064-3FF65F1F36FF}" destId="{0DA29035-C69B-4217-B19A-9C2F6841B6DC}" srcOrd="2" destOrd="0" parTransId="{A7772B20-0B9C-4C03-93AC-3AEBFAE0402C}" sibTransId="{F41C0DFB-336D-4AD3-ADE2-1862D950A0EB}"/>
    <dgm:cxn modelId="{8768B5B7-1CD9-4375-9932-1A896F0C8B5D}" type="presOf" srcId="{AE5DFE79-46A2-43D4-ACC4-6C9088C26008}" destId="{2CB33DE3-FDC6-48DE-A37A-DCC9995E8F02}" srcOrd="0" destOrd="0" presId="urn:microsoft.com/office/officeart/2005/8/layout/default"/>
    <dgm:cxn modelId="{27AE7F4C-C443-4A1A-8082-1B86AF5F1E06}" srcId="{306851A3-345D-409B-B064-3FF65F1F36FF}" destId="{AE5DFE79-46A2-43D4-ACC4-6C9088C26008}" srcOrd="0" destOrd="0" parTransId="{A5CC4700-8B9F-4536-9465-0F9646114FAC}" sibTransId="{F2E212D6-94E3-45FB-91D0-AF7EA72F9AEC}"/>
    <dgm:cxn modelId="{BCFA6126-12EB-48FC-A979-9F889686A946}" srcId="{306851A3-345D-409B-B064-3FF65F1F36FF}" destId="{66904DB2-4985-4387-BD43-5D60311641E7}" srcOrd="3" destOrd="0" parTransId="{04605F0D-5E5C-4B1C-AA42-362077C71B4A}" sibTransId="{E393EDC9-016E-4579-9ACF-F55920064799}"/>
    <dgm:cxn modelId="{CC9482F4-99AB-40FC-A0F8-0C4CBEC8E6FA}" type="presOf" srcId="{306851A3-345D-409B-B064-3FF65F1F36FF}" destId="{52267391-6F3A-4765-A1D5-ACFE429C1040}" srcOrd="0" destOrd="0" presId="urn:microsoft.com/office/officeart/2005/8/layout/default"/>
    <dgm:cxn modelId="{CD911EBF-1253-498F-8F1F-137212D537CF}" type="presParOf" srcId="{52267391-6F3A-4765-A1D5-ACFE429C1040}" destId="{2CB33DE3-FDC6-48DE-A37A-DCC9995E8F02}" srcOrd="0" destOrd="0" presId="urn:microsoft.com/office/officeart/2005/8/layout/default"/>
    <dgm:cxn modelId="{FA6568C2-4567-4C1D-A8C4-0FAFF56BF759}" type="presParOf" srcId="{52267391-6F3A-4765-A1D5-ACFE429C1040}" destId="{F3E510A6-2A28-4BEA-BEE0-3260757FD6D1}" srcOrd="1" destOrd="0" presId="urn:microsoft.com/office/officeart/2005/8/layout/default"/>
    <dgm:cxn modelId="{0842B1D3-8D97-4563-9A34-A163028B419F}" type="presParOf" srcId="{52267391-6F3A-4765-A1D5-ACFE429C1040}" destId="{55F6C242-27F5-4749-8FFB-85127E8D6BE4}" srcOrd="2" destOrd="0" presId="urn:microsoft.com/office/officeart/2005/8/layout/default"/>
    <dgm:cxn modelId="{67103171-56AC-42DE-BB3F-976B60B3EEC7}" type="presParOf" srcId="{52267391-6F3A-4765-A1D5-ACFE429C1040}" destId="{95DBE03E-072E-406C-B533-EE05363B4C64}" srcOrd="3" destOrd="0" presId="urn:microsoft.com/office/officeart/2005/8/layout/default"/>
    <dgm:cxn modelId="{604C666D-6FDC-4534-91AB-70E79A1C02A8}" type="presParOf" srcId="{52267391-6F3A-4765-A1D5-ACFE429C1040}" destId="{412C2AC5-AF50-44B1-B0F4-16CE6BB120CF}" srcOrd="4" destOrd="0" presId="urn:microsoft.com/office/officeart/2005/8/layout/default"/>
    <dgm:cxn modelId="{EF57E9C8-921F-447C-9E43-2622AB55A4E4}" type="presParOf" srcId="{52267391-6F3A-4765-A1D5-ACFE429C1040}" destId="{610D45DE-736B-4D8B-9E85-1653659AE4F0}" srcOrd="5" destOrd="0" presId="urn:microsoft.com/office/officeart/2005/8/layout/default"/>
    <dgm:cxn modelId="{6A920EF5-A99B-4927-9759-FF9D27A1B4D2}" type="presParOf" srcId="{52267391-6F3A-4765-A1D5-ACFE429C1040}" destId="{AB3C6CB8-078A-4C74-9321-9E34A6627C4C}" srcOrd="6" destOrd="0" presId="urn:microsoft.com/office/officeart/2005/8/layout/default"/>
    <dgm:cxn modelId="{E2CAB4EB-6D9F-4835-BDBC-91D1AC5DAAC6}" type="presParOf" srcId="{52267391-6F3A-4765-A1D5-ACFE429C1040}" destId="{E2BC3299-C159-4A88-BF02-709B16192C5F}" srcOrd="7" destOrd="0" presId="urn:microsoft.com/office/officeart/2005/8/layout/default"/>
    <dgm:cxn modelId="{1621044A-C584-45B0-B4B2-31B3BA3F0623}" type="presParOf" srcId="{52267391-6F3A-4765-A1D5-ACFE429C1040}" destId="{7F59B442-7E6C-458C-B713-8BA62BC48A05}" srcOrd="8"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395BF3-5010-4A13-9EF3-81D27ADEFEC4}">
      <dsp:nvSpPr>
        <dsp:cNvPr id="0" name=""/>
        <dsp:cNvSpPr/>
      </dsp:nvSpPr>
      <dsp:spPr>
        <a:xfrm>
          <a:off x="2786" y="151330"/>
          <a:ext cx="2716410" cy="1086564"/>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Membership Groups </a:t>
          </a:r>
          <a:endParaRPr lang="en-US" sz="3000" b="1" kern="1200" dirty="0">
            <a:solidFill>
              <a:schemeClr val="tx1"/>
            </a:solidFill>
          </a:endParaRPr>
        </a:p>
      </dsp:txBody>
      <dsp:txXfrm>
        <a:off x="2786" y="151330"/>
        <a:ext cx="2716410" cy="1086564"/>
      </dsp:txXfrm>
    </dsp:sp>
    <dsp:sp modelId="{AE44EC89-902F-4C67-885A-4B10ED4D00B5}">
      <dsp:nvSpPr>
        <dsp:cNvPr id="0" name=""/>
        <dsp:cNvSpPr/>
      </dsp:nvSpPr>
      <dsp:spPr>
        <a:xfrm>
          <a:off x="2786" y="1237894"/>
          <a:ext cx="2716410" cy="3335175"/>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en-US" sz="3000" b="0" kern="1200" dirty="0" smtClean="0">
              <a:solidFill>
                <a:schemeClr val="tx1"/>
              </a:solidFill>
            </a:rPr>
            <a:t>Groups with direct influence and to which a person belongs</a:t>
          </a:r>
          <a:endParaRPr lang="en-US" sz="3000" kern="1200" dirty="0">
            <a:solidFill>
              <a:schemeClr val="tx1"/>
            </a:solidFill>
          </a:endParaRPr>
        </a:p>
      </dsp:txBody>
      <dsp:txXfrm>
        <a:off x="2786" y="1237894"/>
        <a:ext cx="2716410" cy="3335175"/>
      </dsp:txXfrm>
    </dsp:sp>
    <dsp:sp modelId="{656002D5-4538-4E8F-8676-D602208B71AE}">
      <dsp:nvSpPr>
        <dsp:cNvPr id="0" name=""/>
        <dsp:cNvSpPr/>
      </dsp:nvSpPr>
      <dsp:spPr>
        <a:xfrm>
          <a:off x="3099494" y="151330"/>
          <a:ext cx="2716410" cy="1086564"/>
        </a:xfrm>
        <a:prstGeom prst="rect">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Aspirational Groups</a:t>
          </a:r>
          <a:endParaRPr lang="en-US" sz="3000" b="1" kern="1200" dirty="0">
            <a:solidFill>
              <a:schemeClr val="tx1"/>
            </a:solidFill>
          </a:endParaRPr>
        </a:p>
      </dsp:txBody>
      <dsp:txXfrm>
        <a:off x="3099494" y="151330"/>
        <a:ext cx="2716410" cy="1086564"/>
      </dsp:txXfrm>
    </dsp:sp>
    <dsp:sp modelId="{C0F5EF71-EB19-44D9-BAEE-FC2EA94F64EA}">
      <dsp:nvSpPr>
        <dsp:cNvPr id="0" name=""/>
        <dsp:cNvSpPr/>
      </dsp:nvSpPr>
      <dsp:spPr>
        <a:xfrm>
          <a:off x="3099494" y="1237894"/>
          <a:ext cx="2716410" cy="3335175"/>
        </a:xfrm>
        <a:prstGeom prst="rect">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5370241"/>
              <a:satOff val="24126"/>
              <a:lumOff val="16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en-US" sz="3000" b="0" kern="1200" dirty="0" smtClean="0">
              <a:solidFill>
                <a:schemeClr val="tx1"/>
              </a:solidFill>
            </a:rPr>
            <a:t>Groups an individual wishes to belong to</a:t>
          </a:r>
          <a:endParaRPr lang="en-US" sz="3000" kern="1200" dirty="0">
            <a:solidFill>
              <a:schemeClr val="tx1"/>
            </a:solidFill>
          </a:endParaRPr>
        </a:p>
      </dsp:txBody>
      <dsp:txXfrm>
        <a:off x="3099494" y="1237894"/>
        <a:ext cx="2716410" cy="3335175"/>
      </dsp:txXfrm>
    </dsp:sp>
    <dsp:sp modelId="{6DB108AB-DD09-4A0C-B33E-7B64A99B6793}">
      <dsp:nvSpPr>
        <dsp:cNvPr id="0" name=""/>
        <dsp:cNvSpPr/>
      </dsp:nvSpPr>
      <dsp:spPr>
        <a:xfrm>
          <a:off x="6196202" y="151330"/>
          <a:ext cx="2716410" cy="1086564"/>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Reference Groups</a:t>
          </a:r>
          <a:endParaRPr lang="en-US" sz="3000" b="1" kern="1200" dirty="0">
            <a:solidFill>
              <a:schemeClr val="tx1"/>
            </a:solidFill>
          </a:endParaRPr>
        </a:p>
      </dsp:txBody>
      <dsp:txXfrm>
        <a:off x="6196202" y="151330"/>
        <a:ext cx="2716410" cy="1086564"/>
      </dsp:txXfrm>
    </dsp:sp>
    <dsp:sp modelId="{A19CB88B-B9BA-424F-BDFF-EAAC762A5337}">
      <dsp:nvSpPr>
        <dsp:cNvPr id="0" name=""/>
        <dsp:cNvSpPr/>
      </dsp:nvSpPr>
      <dsp:spPr>
        <a:xfrm>
          <a:off x="6196202" y="1237894"/>
          <a:ext cx="2716410" cy="3335175"/>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rtl="0">
            <a:lnSpc>
              <a:spcPct val="90000"/>
            </a:lnSpc>
            <a:spcBef>
              <a:spcPct val="0"/>
            </a:spcBef>
            <a:spcAft>
              <a:spcPct val="15000"/>
            </a:spcAft>
            <a:buChar char="••"/>
          </a:pPr>
          <a:r>
            <a:rPr lang="en-US" sz="3000" b="0" kern="1200" dirty="0" smtClean="0">
              <a:solidFill>
                <a:schemeClr val="tx1"/>
              </a:solidFill>
            </a:rPr>
            <a:t>Groups that form a comparison or reference in forming attitudes or behavior</a:t>
          </a:r>
          <a:endParaRPr lang="en-US" sz="3000" kern="1200" dirty="0">
            <a:solidFill>
              <a:schemeClr val="tx1"/>
            </a:solidFill>
          </a:endParaRPr>
        </a:p>
      </dsp:txBody>
      <dsp:txXfrm>
        <a:off x="6196202" y="1237894"/>
        <a:ext cx="2716410" cy="33351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04F38D-3790-4900-B123-3F3DA016D38B}">
      <dsp:nvSpPr>
        <dsp:cNvPr id="0" name=""/>
        <dsp:cNvSpPr/>
      </dsp:nvSpPr>
      <dsp:spPr>
        <a:xfrm>
          <a:off x="0" y="411956"/>
          <a:ext cx="2309812" cy="138588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Personal income</a:t>
          </a:r>
          <a:endParaRPr lang="en-US" sz="3900" kern="1200" dirty="0"/>
        </a:p>
      </dsp:txBody>
      <dsp:txXfrm>
        <a:off x="0" y="411956"/>
        <a:ext cx="2309812" cy="1385887"/>
      </dsp:txXfrm>
    </dsp:sp>
    <dsp:sp modelId="{FF154D3D-A225-4A93-A817-1341775D04EC}">
      <dsp:nvSpPr>
        <dsp:cNvPr id="0" name=""/>
        <dsp:cNvSpPr/>
      </dsp:nvSpPr>
      <dsp:spPr>
        <a:xfrm>
          <a:off x="2540793" y="411956"/>
          <a:ext cx="2309812" cy="1385887"/>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Savings</a:t>
          </a:r>
        </a:p>
      </dsp:txBody>
      <dsp:txXfrm>
        <a:off x="2540793" y="411956"/>
        <a:ext cx="2309812" cy="1385887"/>
      </dsp:txXfrm>
    </dsp:sp>
    <dsp:sp modelId="{B5FC5A2D-CDAC-406E-A046-8CF31B89B6BD}">
      <dsp:nvSpPr>
        <dsp:cNvPr id="0" name=""/>
        <dsp:cNvSpPr/>
      </dsp:nvSpPr>
      <dsp:spPr>
        <a:xfrm>
          <a:off x="5081587" y="411956"/>
          <a:ext cx="2309812" cy="1385887"/>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Interest rates</a:t>
          </a:r>
        </a:p>
      </dsp:txBody>
      <dsp:txXfrm>
        <a:off x="5081587" y="411956"/>
        <a:ext cx="2309812" cy="138588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D4AC03-48D6-4A99-8DD3-916455986B25}">
      <dsp:nvSpPr>
        <dsp:cNvPr id="0" name=""/>
        <dsp:cNvSpPr/>
      </dsp:nvSpPr>
      <dsp:spPr>
        <a:xfrm>
          <a:off x="0" y="18089"/>
          <a:ext cx="5943600" cy="93541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Motivation</a:t>
          </a:r>
          <a:endParaRPr lang="en-US" sz="3900" kern="1200" dirty="0"/>
        </a:p>
      </dsp:txBody>
      <dsp:txXfrm>
        <a:off x="0" y="18089"/>
        <a:ext cx="5943600" cy="935415"/>
      </dsp:txXfrm>
    </dsp:sp>
    <dsp:sp modelId="{9746DCFA-E61B-465F-ADB8-D0A69B9611C5}">
      <dsp:nvSpPr>
        <dsp:cNvPr id="0" name=""/>
        <dsp:cNvSpPr/>
      </dsp:nvSpPr>
      <dsp:spPr>
        <a:xfrm>
          <a:off x="0" y="1065825"/>
          <a:ext cx="5943600" cy="935415"/>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Perception</a:t>
          </a:r>
          <a:endParaRPr lang="en-US" sz="3900" kern="1200" dirty="0"/>
        </a:p>
      </dsp:txBody>
      <dsp:txXfrm>
        <a:off x="0" y="1065825"/>
        <a:ext cx="5943600" cy="935415"/>
      </dsp:txXfrm>
    </dsp:sp>
    <dsp:sp modelId="{10B4D608-A894-4ACB-8F45-9E35927F945A}">
      <dsp:nvSpPr>
        <dsp:cNvPr id="0" name=""/>
        <dsp:cNvSpPr/>
      </dsp:nvSpPr>
      <dsp:spPr>
        <a:xfrm>
          <a:off x="0" y="2113560"/>
          <a:ext cx="5943600" cy="935415"/>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Learning</a:t>
          </a:r>
          <a:endParaRPr lang="en-US" sz="3900" kern="1200" dirty="0"/>
        </a:p>
      </dsp:txBody>
      <dsp:txXfrm>
        <a:off x="0" y="2113560"/>
        <a:ext cx="5943600" cy="935415"/>
      </dsp:txXfrm>
    </dsp:sp>
    <dsp:sp modelId="{5FBEFD17-88D3-429B-903D-782779D24E2F}">
      <dsp:nvSpPr>
        <dsp:cNvPr id="0" name=""/>
        <dsp:cNvSpPr/>
      </dsp:nvSpPr>
      <dsp:spPr>
        <a:xfrm>
          <a:off x="0" y="3161295"/>
          <a:ext cx="5943600" cy="935415"/>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US" sz="3900" kern="1200" dirty="0" smtClean="0"/>
            <a:t>Beliefs and attitudes</a:t>
          </a:r>
          <a:endParaRPr lang="en-US" sz="3900" kern="1200" dirty="0"/>
        </a:p>
      </dsp:txBody>
      <dsp:txXfrm>
        <a:off x="0" y="3161295"/>
        <a:ext cx="5943600" cy="93541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B33DE3-FDC6-48DE-A37A-DCC9995E8F02}">
      <dsp:nvSpPr>
        <dsp:cNvPr id="0" name=""/>
        <dsp:cNvSpPr/>
      </dsp:nvSpPr>
      <dsp:spPr>
        <a:xfrm>
          <a:off x="540067" y="327"/>
          <a:ext cx="2329457" cy="13976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Drives</a:t>
          </a:r>
          <a:endParaRPr lang="en-US" sz="2800" b="1" kern="1200" dirty="0">
            <a:solidFill>
              <a:schemeClr val="tx1"/>
            </a:solidFill>
          </a:endParaRPr>
        </a:p>
      </dsp:txBody>
      <dsp:txXfrm>
        <a:off x="540067" y="327"/>
        <a:ext cx="2329457" cy="1397674"/>
      </dsp:txXfrm>
    </dsp:sp>
    <dsp:sp modelId="{55F6C242-27F5-4749-8FFB-85127E8D6BE4}">
      <dsp:nvSpPr>
        <dsp:cNvPr id="0" name=""/>
        <dsp:cNvSpPr/>
      </dsp:nvSpPr>
      <dsp:spPr>
        <a:xfrm>
          <a:off x="3102471" y="327"/>
          <a:ext cx="2329457" cy="1397674"/>
        </a:xfrm>
        <a:prstGeom prst="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Stimuli</a:t>
          </a:r>
        </a:p>
      </dsp:txBody>
      <dsp:txXfrm>
        <a:off x="3102471" y="327"/>
        <a:ext cx="2329457" cy="1397674"/>
      </dsp:txXfrm>
    </dsp:sp>
    <dsp:sp modelId="{412C2AC5-AF50-44B1-B0F4-16CE6BB120CF}">
      <dsp:nvSpPr>
        <dsp:cNvPr id="0" name=""/>
        <dsp:cNvSpPr/>
      </dsp:nvSpPr>
      <dsp:spPr>
        <a:xfrm>
          <a:off x="5664874" y="327"/>
          <a:ext cx="2329457" cy="1397674"/>
        </a:xfrm>
        <a:prstGeom prst="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Cues</a:t>
          </a:r>
        </a:p>
      </dsp:txBody>
      <dsp:txXfrm>
        <a:off x="5664874" y="327"/>
        <a:ext cx="2329457" cy="1397674"/>
      </dsp:txXfrm>
    </dsp:sp>
    <dsp:sp modelId="{AB3C6CB8-078A-4C74-9321-9E34A6627C4C}">
      <dsp:nvSpPr>
        <dsp:cNvPr id="0" name=""/>
        <dsp:cNvSpPr/>
      </dsp:nvSpPr>
      <dsp:spPr>
        <a:xfrm>
          <a:off x="247487" y="1615503"/>
          <a:ext cx="3125946" cy="1397674"/>
        </a:xfrm>
        <a:prstGeom prst="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Responses</a:t>
          </a:r>
        </a:p>
      </dsp:txBody>
      <dsp:txXfrm>
        <a:off x="247487" y="1615503"/>
        <a:ext cx="3125946" cy="1397674"/>
      </dsp:txXfrm>
    </dsp:sp>
    <dsp:sp modelId="{7F59B442-7E6C-458C-B713-8BA62BC48A05}">
      <dsp:nvSpPr>
        <dsp:cNvPr id="0" name=""/>
        <dsp:cNvSpPr/>
      </dsp:nvSpPr>
      <dsp:spPr>
        <a:xfrm>
          <a:off x="4140710" y="1630947"/>
          <a:ext cx="3611870" cy="1397674"/>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Reinforcement</a:t>
          </a:r>
        </a:p>
      </dsp:txBody>
      <dsp:txXfrm>
        <a:off x="4140710" y="1630947"/>
        <a:ext cx="3611870" cy="139767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C9F1F-2099-4C0C-82CE-9606A1FF3FA4}" type="datetimeFigureOut">
              <a:rPr lang="en-US" smtClean="0"/>
              <a:pPr/>
              <a:t>3/22/2012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3A225F-C36A-4E57-9A15-CE5423DE5D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a:lstStyle/>
          <a:p>
            <a:endParaRPr lang="en-US" smtClean="0"/>
          </a:p>
        </p:txBody>
      </p:sp>
      <p:sp>
        <p:nvSpPr>
          <p:cNvPr id="11268" name="Slide Number Placeholder 3"/>
          <p:cNvSpPr>
            <a:spLocks noGrp="1"/>
          </p:cNvSpPr>
          <p:nvPr>
            <p:ph type="sldNum" sz="quarter" idx="5"/>
          </p:nvPr>
        </p:nvSpPr>
        <p:spPr bwMode="auto">
          <a:noFill/>
          <a:ln>
            <a:miter lim="800000"/>
            <a:headEnd/>
            <a:tailEnd/>
          </a:ln>
        </p:spPr>
        <p:txBody>
          <a:bodyPr/>
          <a:lstStyle/>
          <a:p>
            <a:fld id="{1D19793B-EA61-4C4E-8342-E5BEE3F067C8}"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a:lstStyle/>
          <a:p>
            <a:endParaRPr lang="en-US" smtClean="0"/>
          </a:p>
        </p:txBody>
      </p:sp>
      <p:sp>
        <p:nvSpPr>
          <p:cNvPr id="13316" name="Slide Number Placeholder 3"/>
          <p:cNvSpPr>
            <a:spLocks noGrp="1"/>
          </p:cNvSpPr>
          <p:nvPr>
            <p:ph type="sldNum" sz="quarter" idx="5"/>
          </p:nvPr>
        </p:nvSpPr>
        <p:spPr bwMode="auto">
          <a:noFill/>
          <a:ln>
            <a:miter lim="800000"/>
            <a:headEnd/>
            <a:tailEnd/>
          </a:ln>
        </p:spPr>
        <p:txBody>
          <a:bodyPr/>
          <a:lstStyle/>
          <a:p>
            <a:fld id="{6F5D0243-EE03-4EFA-AB31-38F32F91A2C0}"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have you recently purchased that cost over $100? Write down all the reasons you purchased this particular item.</a:t>
            </a:r>
          </a:p>
          <a:p>
            <a:endParaRPr lang="en-US" i="1" smtClean="0"/>
          </a:p>
          <a:p>
            <a:r>
              <a:rPr lang="en-US" smtClean="0"/>
              <a:t>Because students are all consumers—it is interesting to start the class with a discussion of products they have recently purchased. When you ask them why they purchased a particular item or product, you can bring them through many topics in this chapter including the characteristics that affect consumer behavior (cultural, social, personal, and psychological). You can also try to determine the process they went through including how and where they searched for information and how they evaluated their alternatives. Finally, ask them how they feel about their purchase (postpurchase behavior). This discussion will lead nicely to the next slide which is the Model of Buyer Behavior.</a:t>
            </a:r>
          </a:p>
        </p:txBody>
      </p:sp>
      <p:sp>
        <p:nvSpPr>
          <p:cNvPr id="15364" name="Slide Number Placeholder 3"/>
          <p:cNvSpPr>
            <a:spLocks noGrp="1"/>
          </p:cNvSpPr>
          <p:nvPr>
            <p:ph type="sldNum" sz="quarter" idx="5"/>
          </p:nvPr>
        </p:nvSpPr>
        <p:spPr bwMode="auto">
          <a:noFill/>
          <a:ln>
            <a:miter lim="800000"/>
            <a:headEnd/>
            <a:tailEnd/>
          </a:ln>
        </p:spPr>
        <p:txBody>
          <a:bodyPr/>
          <a:lstStyle/>
          <a:p>
            <a:fld id="{FA0B608D-4D96-4F16-B6A6-67F3B7602726}"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r>
              <a:rPr lang="en-US" b="1" smtClean="0"/>
              <a:t>Note to Instructor</a:t>
            </a:r>
          </a:p>
          <a:p>
            <a:r>
              <a:rPr lang="en-US" smtClean="0"/>
              <a:t>It is interesting to talk about the buyer’s black box and one of the largest challenges in marketing is to understand what happens in this black box. Students will enjoy this video by Derren Brown. It is unclear how he obtains his results and how scientific this is, but it will certainly have students realize the mystery of the consumer’s brain.</a:t>
            </a:r>
          </a:p>
        </p:txBody>
      </p:sp>
      <p:sp>
        <p:nvSpPr>
          <p:cNvPr id="17412" name="Slide Number Placeholder 3"/>
          <p:cNvSpPr>
            <a:spLocks noGrp="1"/>
          </p:cNvSpPr>
          <p:nvPr>
            <p:ph type="sldNum" sz="quarter" idx="5"/>
          </p:nvPr>
        </p:nvSpPr>
        <p:spPr bwMode="auto">
          <a:noFill/>
          <a:ln>
            <a:miter lim="800000"/>
            <a:headEnd/>
            <a:tailEnd/>
          </a:ln>
        </p:spPr>
        <p:txBody>
          <a:bodyPr/>
          <a:lstStyle/>
          <a:p>
            <a:fld id="{8911AF27-9FBB-4618-B450-BBE754533897}"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a:lstStyle/>
          <a:p>
            <a:endParaRPr lang="en-US" smtClean="0"/>
          </a:p>
        </p:txBody>
      </p:sp>
      <p:sp>
        <p:nvSpPr>
          <p:cNvPr id="19460" name="Slide Number Placeholder 3"/>
          <p:cNvSpPr>
            <a:spLocks noGrp="1"/>
          </p:cNvSpPr>
          <p:nvPr>
            <p:ph type="sldNum" sz="quarter" idx="5"/>
          </p:nvPr>
        </p:nvSpPr>
        <p:spPr bwMode="auto">
          <a:noFill/>
          <a:ln>
            <a:miter lim="800000"/>
            <a:headEnd/>
            <a:tailEnd/>
          </a:ln>
        </p:spPr>
        <p:txBody>
          <a:bodyPr/>
          <a:lstStyle/>
          <a:p>
            <a:fld id="{F1D1093E-FD59-4A94-82C9-2BC7C5F1FBFC}"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EDB6EF-3DC1-4026-9DEF-CBE0A70D0C2F}" type="slidenum">
              <a:rPr lang="en-US" smtClean="0"/>
              <a:pPr fontAlgn="base">
                <a:spcBef>
                  <a:spcPct val="0"/>
                </a:spcBef>
                <a:spcAft>
                  <a:spcPct val="0"/>
                </a:spcAft>
                <a:defRPr/>
              </a:pPr>
              <a:t>8</a:t>
            </a:fld>
            <a:endParaRPr lang="en-US" smtClean="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5B2276-3185-4881-A0D1-9C81EEFDB8AA}" type="slidenum">
              <a:rPr lang="en-US" smtClean="0"/>
              <a:pPr fontAlgn="base">
                <a:spcBef>
                  <a:spcPct val="0"/>
                </a:spcBef>
                <a:spcAft>
                  <a:spcPct val="0"/>
                </a:spcAft>
                <a:defRPr/>
              </a:pPr>
              <a:t>24</a:t>
            </a:fld>
            <a:endParaRPr lang="en-US" smtClean="0"/>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5B2276-3185-4881-A0D1-9C81EEFDB8AA}" type="slidenum">
              <a:rPr lang="en-US" smtClean="0"/>
              <a:pPr fontAlgn="base">
                <a:spcBef>
                  <a:spcPct val="0"/>
                </a:spcBef>
                <a:spcAft>
                  <a:spcPct val="0"/>
                </a:spcAft>
                <a:defRPr/>
              </a:pPr>
              <a:t>25</a:t>
            </a:fld>
            <a:endParaRPr lang="en-US" smtClean="0"/>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723944-345D-411C-9741-C838A0A7CA1E}" type="datetimeFigureOut">
              <a:rPr lang="en-US" smtClean="0"/>
              <a:pPr/>
              <a:t>3/22/2012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723944-345D-411C-9741-C838A0A7CA1E}" type="datetimeFigureOut">
              <a:rPr lang="en-US" smtClean="0"/>
              <a:pPr/>
              <a:t>3/22/2012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723944-345D-411C-9741-C838A0A7CA1E}" type="datetimeFigureOut">
              <a:rPr lang="en-US" smtClean="0"/>
              <a:pPr/>
              <a:t>3/22/2012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723944-345D-411C-9741-C838A0A7CA1E}" type="datetimeFigureOut">
              <a:rPr lang="en-US" smtClean="0"/>
              <a:pPr/>
              <a:t>3/22/2012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723944-345D-411C-9741-C838A0A7CA1E}" type="datetimeFigureOut">
              <a:rPr lang="en-US" smtClean="0"/>
              <a:pPr/>
              <a:t>3/22/2012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723944-345D-411C-9741-C838A0A7CA1E}" type="datetimeFigureOut">
              <a:rPr lang="en-US" smtClean="0"/>
              <a:pPr/>
              <a:t>3/22/2012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23944-345D-411C-9741-C838A0A7CA1E}" type="datetimeFigureOut">
              <a:rPr lang="en-US" smtClean="0"/>
              <a:pPr/>
              <a:t>3/22/2012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723944-345D-411C-9741-C838A0A7CA1E}" type="datetimeFigureOut">
              <a:rPr lang="en-US" smtClean="0"/>
              <a:pPr/>
              <a:t>3/22/2012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723944-345D-411C-9741-C838A0A7CA1E}" type="datetimeFigureOut">
              <a:rPr lang="en-US" smtClean="0"/>
              <a:pPr/>
              <a:t>3/22/2012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723944-345D-411C-9741-C838A0A7CA1E}" type="datetimeFigureOut">
              <a:rPr lang="en-US" smtClean="0"/>
              <a:pPr/>
              <a:t>3/22/2012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723944-345D-411C-9741-C838A0A7CA1E}" type="datetimeFigureOut">
              <a:rPr lang="en-US" smtClean="0"/>
              <a:pPr/>
              <a:t>3/22/2012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FFF42-2054-4DF9-8357-BF351352AAE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447800"/>
            <a:ext cx="7162800" cy="381000"/>
          </a:xfrm>
        </p:spPr>
        <p:txBody>
          <a:bodyPr/>
          <a:lstStyle>
            <a:lvl1pPr algn="ctr">
              <a:lnSpc>
                <a:spcPts val="2800"/>
              </a:lnSpc>
              <a:spcBef>
                <a:spcPts val="0"/>
              </a:spcBef>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r>
              <a:rPr lang="en-US"/>
              <a:t>1-</a:t>
            </a:r>
            <a:fld id="{4B3EE9EA-80A8-469D-9000-28D54F9E266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51673518-EF73-40B8-94D8-92251C6E9DA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723944-345D-411C-9741-C838A0A7CA1E}" type="datetimeFigureOut">
              <a:rPr lang="en-US" smtClean="0"/>
              <a:pPr/>
              <a:t>3/22/2012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FFF42-2054-4DF9-8357-BF351352AA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71" r:id="rId14"/>
    <p:sldLayoutId id="2147483672"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befugtgikMg"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685800" y="1752600"/>
            <a:ext cx="7772400" cy="1470025"/>
          </a:xfrm>
        </p:spPr>
        <p:txBody>
          <a:bodyPr>
            <a:noAutofit/>
          </a:bodyPr>
          <a:lstStyle/>
          <a:p>
            <a:pPr eaLnBrk="1" hangingPunct="1"/>
            <a:r>
              <a:rPr lang="en-US" sz="5400" b="1" dirty="0" smtClean="0"/>
              <a:t/>
            </a:r>
            <a:br>
              <a:rPr lang="en-US" sz="5400" b="1" dirty="0" smtClean="0"/>
            </a:br>
            <a:r>
              <a:rPr lang="en-US" sz="5400" b="1" dirty="0" smtClean="0"/>
              <a:t>Chapter Five</a:t>
            </a:r>
          </a:p>
        </p:txBody>
      </p:sp>
      <p:sp>
        <p:nvSpPr>
          <p:cNvPr id="10243" name="Subtitle 2"/>
          <p:cNvSpPr>
            <a:spLocks noGrp="1"/>
          </p:cNvSpPr>
          <p:nvPr>
            <p:ph type="subTitle" idx="1"/>
          </p:nvPr>
        </p:nvSpPr>
        <p:spPr>
          <a:xfrm>
            <a:off x="914400" y="3886200"/>
            <a:ext cx="7315200" cy="1752600"/>
          </a:xfrm>
        </p:spPr>
        <p:txBody>
          <a:bodyPr>
            <a:noAutofit/>
          </a:bodyPr>
          <a:lstStyle/>
          <a:p>
            <a:pPr eaLnBrk="1" hangingPunct="1"/>
            <a:r>
              <a:rPr lang="en-US" sz="4400" b="1" dirty="0" smtClean="0">
                <a:latin typeface="Calibri" charset="0"/>
              </a:rPr>
              <a:t>Consumer Markets and Consumer Buyer Behavior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2332037"/>
            <a:ext cx="8229600" cy="3611563"/>
          </a:xfrm>
        </p:spPr>
        <p:txBody>
          <a:bodyPr/>
          <a:lstStyle/>
          <a:p>
            <a:r>
              <a:rPr lang="en-US" dirty="0" smtClean="0">
                <a:latin typeface="Calibri" charset="0"/>
              </a:rPr>
              <a:t>Model of Consumer Behavior</a:t>
            </a:r>
          </a:p>
          <a:p>
            <a:r>
              <a:rPr lang="en-US" dirty="0" smtClean="0">
                <a:latin typeface="Calibri" charset="0"/>
              </a:rPr>
              <a:t>Consumer Behavior as a process</a:t>
            </a:r>
          </a:p>
          <a:p>
            <a:r>
              <a:rPr lang="en-US" dirty="0" smtClean="0">
                <a:latin typeface="Calibri" charset="0"/>
              </a:rPr>
              <a:t>Characteristics Affecting Consumer Behavior</a:t>
            </a:r>
          </a:p>
        </p:txBody>
      </p:sp>
      <p:sp>
        <p:nvSpPr>
          <p:cNvPr id="12292" name="Text Placeholder 3"/>
          <p:cNvSpPr>
            <a:spLocks noGrp="1"/>
          </p:cNvSpPr>
          <p:nvPr>
            <p:ph type="body" sz="quarter" idx="13"/>
          </p:nvPr>
        </p:nvSpPr>
        <p:spPr>
          <a:xfrm>
            <a:off x="914400" y="838200"/>
            <a:ext cx="7162800" cy="381000"/>
          </a:xfrm>
        </p:spPr>
        <p:txBody>
          <a:bodyPr>
            <a:noAutofit/>
          </a:bodyPr>
          <a:lstStyle/>
          <a:p>
            <a:pPr>
              <a:spcBef>
                <a:spcPct val="0"/>
              </a:spcBef>
            </a:pPr>
            <a:r>
              <a:rPr lang="en-US" sz="4400" dirty="0" smtClean="0">
                <a:solidFill>
                  <a:schemeClr val="tx1"/>
                </a:solidFill>
                <a:latin typeface="Calibri" charset="0"/>
              </a:rPr>
              <a:t>Topics to Cover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p:txBody>
          <a:bodyPr>
            <a:normAutofit/>
          </a:bodyPr>
          <a:lstStyle/>
          <a:p>
            <a:pPr marL="533400" indent="-533400">
              <a:buFontTx/>
              <a:buNone/>
            </a:pPr>
            <a:r>
              <a:rPr lang="en-US" b="1" dirty="0" smtClean="0">
                <a:latin typeface="Calibri" charset="0"/>
              </a:rPr>
              <a:t>Consumer buyer behavior</a:t>
            </a:r>
            <a:r>
              <a:rPr lang="en-US" dirty="0" smtClean="0">
                <a:latin typeface="Calibri" charset="0"/>
              </a:rPr>
              <a:t> refers to the buying behavior of final consumers—individuals and households who buy goods and services for personal consumption</a:t>
            </a:r>
          </a:p>
          <a:p>
            <a:pPr marL="533400" indent="-533400">
              <a:buFontTx/>
              <a:buNone/>
            </a:pPr>
            <a:endParaRPr lang="en-US" dirty="0" smtClean="0">
              <a:latin typeface="Calibri" charset="0"/>
            </a:endParaRPr>
          </a:p>
          <a:p>
            <a:pPr marL="533400" indent="-533400">
              <a:buFontTx/>
              <a:buNone/>
            </a:pPr>
            <a:r>
              <a:rPr lang="en-US" b="1" dirty="0" smtClean="0">
                <a:latin typeface="Calibri" charset="0"/>
              </a:rPr>
              <a:t>Consumer market</a:t>
            </a:r>
            <a:r>
              <a:rPr lang="en-US" dirty="0" smtClean="0">
                <a:latin typeface="Calibri" charset="0"/>
              </a:rPr>
              <a:t> refers to all of the personal consumption of final consumers</a:t>
            </a:r>
          </a:p>
          <a:p>
            <a:pPr marL="533400" indent="-533400"/>
            <a:endParaRPr lang="en-US" dirty="0" smtClean="0">
              <a:latin typeface="Calibri" charset="0"/>
            </a:endParaRPr>
          </a:p>
        </p:txBody>
      </p:sp>
      <p:sp>
        <p:nvSpPr>
          <p:cNvPr id="14339" name="Rectangle 2"/>
          <p:cNvSpPr>
            <a:spLocks noGrp="1" noChangeArrowheads="1"/>
          </p:cNvSpPr>
          <p:nvPr>
            <p:ph type="title"/>
          </p:nvPr>
        </p:nvSpPr>
        <p:spPr/>
        <p:txBody>
          <a:bodyPr>
            <a:normAutofit/>
          </a:bodyPr>
          <a:lstStyle/>
          <a:p>
            <a:r>
              <a:rPr lang="en-US" b="1" dirty="0" smtClean="0"/>
              <a:t>Model of Consumer Behavior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274638"/>
            <a:ext cx="9144000" cy="1143000"/>
          </a:xfrm>
        </p:spPr>
        <p:txBody>
          <a:bodyPr>
            <a:normAutofit fontScale="90000"/>
          </a:bodyPr>
          <a:lstStyle/>
          <a:p>
            <a:pPr eaLnBrk="1" hangingPunct="1"/>
            <a:r>
              <a:rPr lang="en-US" sz="4800" b="1" dirty="0" smtClean="0"/>
              <a:t>What is Consumer Behavior / Consumer Buyer Behavior?</a:t>
            </a:r>
          </a:p>
        </p:txBody>
      </p:sp>
      <p:sp>
        <p:nvSpPr>
          <p:cNvPr id="24579" name="Rectangle 3"/>
          <p:cNvSpPr>
            <a:spLocks noGrp="1" noChangeArrowheads="1"/>
          </p:cNvSpPr>
          <p:nvPr>
            <p:ph type="body" idx="1"/>
          </p:nvPr>
        </p:nvSpPr>
        <p:spPr>
          <a:xfrm>
            <a:off x="457200" y="2590800"/>
            <a:ext cx="8305800" cy="2438400"/>
          </a:xfrm>
        </p:spPr>
        <p:txBody>
          <a:bodyPr/>
          <a:lstStyle/>
          <a:p>
            <a:pPr eaLnBrk="1" hangingPunct="1"/>
            <a:r>
              <a:rPr lang="en-US" dirty="0" smtClean="0"/>
              <a:t>The study of the processes involved when individuals or groups select, purchase, use, or dispose of products, services, ideas, or experiences to satisfy needs and desires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76200"/>
            <a:ext cx="8229600" cy="1143000"/>
          </a:xfrm>
        </p:spPr>
        <p:txBody>
          <a:bodyPr>
            <a:normAutofit/>
          </a:bodyPr>
          <a:lstStyle/>
          <a:p>
            <a:pPr eaLnBrk="1" hangingPunct="1"/>
            <a:r>
              <a:rPr lang="en-US" b="1" dirty="0" smtClean="0"/>
              <a:t>Consumer Behavior is a “Process”</a:t>
            </a:r>
          </a:p>
        </p:txBody>
      </p:sp>
      <p:graphicFrame>
        <p:nvGraphicFramePr>
          <p:cNvPr id="48259" name="Group 131"/>
          <p:cNvGraphicFramePr>
            <a:graphicFrameLocks noGrp="1"/>
          </p:cNvGraphicFramePr>
          <p:nvPr>
            <p:ph idx="1"/>
          </p:nvPr>
        </p:nvGraphicFramePr>
        <p:xfrm>
          <a:off x="0" y="1066801"/>
          <a:ext cx="9144000" cy="5791198"/>
        </p:xfrm>
        <a:graphic>
          <a:graphicData uri="http://schemas.openxmlformats.org/drawingml/2006/table">
            <a:tbl>
              <a:tblPr/>
              <a:tblGrid>
                <a:gridCol w="2624666"/>
                <a:gridCol w="3048000"/>
                <a:gridCol w="423334"/>
                <a:gridCol w="3048000"/>
              </a:tblGrid>
              <a:tr h="853830">
                <a:tc>
                  <a:txBody>
                    <a:bodyPr/>
                    <a:lstStyle/>
                    <a:p>
                      <a:pPr marL="0" marR="0" lvl="0" indent="0" algn="l"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dirty="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1" i="0" u="none" strike="noStrike" cap="none" normalizeH="0" baseline="0" smtClean="0">
                          <a:ln>
                            <a:noFill/>
                          </a:ln>
                          <a:solidFill>
                            <a:sysClr val="windowText" lastClr="000000"/>
                          </a:solidFill>
                          <a:effectLst/>
                          <a:latin typeface="Arial" charset="0"/>
                        </a:rPr>
                        <a:t>CONSUMER’S </a:t>
                      </a:r>
                      <a:r>
                        <a:rPr kumimoji="0" lang="en-US" sz="2000" b="1" i="0" u="sng" strike="noStrike" cap="none" normalizeH="0" baseline="0" smtClean="0">
                          <a:ln>
                            <a:noFill/>
                          </a:ln>
                          <a:solidFill>
                            <a:sysClr val="windowText" lastClr="000000"/>
                          </a:solidFill>
                          <a:effectLst/>
                          <a:latin typeface="Arial" charset="0"/>
                        </a:rPr>
                        <a:t>PERSPECTIVE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1" i="0" u="none" strike="noStrike" cap="none" normalizeH="0" baseline="0" smtClean="0">
                          <a:ln>
                            <a:noFill/>
                          </a:ln>
                          <a:solidFill>
                            <a:sysClr val="windowText" lastClr="000000"/>
                          </a:solidFill>
                          <a:effectLst/>
                          <a:latin typeface="Arial" charset="0"/>
                        </a:rPr>
                        <a:t>MARKETER’S </a:t>
                      </a:r>
                      <a:r>
                        <a:rPr kumimoji="0" lang="en-US" sz="2000" b="1" i="0" u="sng" strike="noStrike" cap="none" normalizeH="0" baseline="0" smtClean="0">
                          <a:ln>
                            <a:noFill/>
                          </a:ln>
                          <a:solidFill>
                            <a:sysClr val="windowText" lastClr="000000"/>
                          </a:solidFill>
                          <a:effectLst/>
                          <a:latin typeface="Arial" charset="0"/>
                        </a:rPr>
                        <a:t>PERSPECTIVE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r>
              <a:tr h="1670538">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1" i="0" u="none" strike="noStrike" cap="none" normalizeH="0" baseline="0" smtClean="0">
                          <a:ln>
                            <a:noFill/>
                          </a:ln>
                          <a:solidFill>
                            <a:sysClr val="windowText" lastClr="000000"/>
                          </a:solidFill>
                          <a:effectLst/>
                          <a:latin typeface="Arial" charset="0"/>
                        </a:rPr>
                        <a:t>PREPURCHASE ISSUES</a:t>
                      </a:r>
                    </a:p>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dirty="0" smtClean="0">
                          <a:ln>
                            <a:noFill/>
                          </a:ln>
                          <a:solidFill>
                            <a:sysClr val="windowText" lastClr="000000"/>
                          </a:solidFill>
                          <a:effectLst/>
                          <a:latin typeface="Arial" charset="0"/>
                        </a:rPr>
                        <a:t>How does a consumer decide about needing a product?</a:t>
                      </a:r>
                    </a:p>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dirty="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smtClean="0">
                          <a:ln>
                            <a:noFill/>
                          </a:ln>
                          <a:solidFill>
                            <a:sysClr val="windowText" lastClr="000000"/>
                          </a:solidFill>
                          <a:effectLst/>
                          <a:latin typeface="Arial" charset="0"/>
                        </a:rPr>
                        <a:t>How are consumer attitudes formed/changed?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r>
              <a:tr h="1670538">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1" i="0" u="none" strike="noStrike" cap="none" normalizeH="0" baseline="0" dirty="0" smtClean="0">
                          <a:ln>
                            <a:noFill/>
                          </a:ln>
                          <a:solidFill>
                            <a:sysClr val="windowText" lastClr="000000"/>
                          </a:solidFill>
                          <a:effectLst/>
                          <a:latin typeface="Arial" charset="0"/>
                        </a:rPr>
                        <a:t>PURCHASE ISSUES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smtClean="0">
                          <a:ln>
                            <a:noFill/>
                          </a:ln>
                          <a:solidFill>
                            <a:sysClr val="windowText" lastClr="000000"/>
                          </a:solidFill>
                          <a:effectLst/>
                          <a:latin typeface="Arial" charset="0"/>
                        </a:rPr>
                        <a:t>Is product acquisition a stressful or pleasant experience?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smtClean="0">
                          <a:ln>
                            <a:noFill/>
                          </a:ln>
                          <a:solidFill>
                            <a:sysClr val="windowText" lastClr="000000"/>
                          </a:solidFill>
                          <a:effectLst/>
                          <a:latin typeface="Arial" charset="0"/>
                        </a:rPr>
                        <a:t>How do situational factors affect purchase decision?</a:t>
                      </a:r>
                    </a:p>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r>
              <a:tr h="1596292">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1" i="0" u="none" strike="noStrike" cap="none" normalizeH="0" baseline="0" smtClean="0">
                          <a:ln>
                            <a:noFill/>
                          </a:ln>
                          <a:solidFill>
                            <a:sysClr val="windowText" lastClr="000000"/>
                          </a:solidFill>
                          <a:effectLst/>
                          <a:latin typeface="Arial" charset="0"/>
                        </a:rPr>
                        <a:t>POSTPURCHASE ISSUES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dirty="0" smtClean="0">
                          <a:ln>
                            <a:noFill/>
                          </a:ln>
                          <a:solidFill>
                            <a:sysClr val="windowText" lastClr="000000"/>
                          </a:solidFill>
                          <a:effectLst/>
                          <a:latin typeface="Arial" charset="0"/>
                        </a:rPr>
                        <a:t>Does product provide pleasure or perform function? How is product disposed of?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endParaRPr kumimoji="0" lang="en-US" sz="2000" b="0" i="0" u="none" strike="noStrike" cap="none" normalizeH="0" baseline="0" smtClean="0">
                        <a:ln>
                          <a:noFill/>
                        </a:ln>
                        <a:solidFill>
                          <a:sysClr val="windowText" lastClr="0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
                          <a:srgbClr val="A63055"/>
                        </a:buClr>
                        <a:buSzTx/>
                        <a:buFontTx/>
                        <a:buNone/>
                        <a:tabLst/>
                      </a:pPr>
                      <a:r>
                        <a:rPr kumimoji="0" lang="en-US" sz="2000" b="0" i="0" u="none" strike="noStrike" cap="none" normalizeH="0" baseline="0" dirty="0" smtClean="0">
                          <a:ln>
                            <a:noFill/>
                          </a:ln>
                          <a:solidFill>
                            <a:sysClr val="windowText" lastClr="000000"/>
                          </a:solidFill>
                          <a:effectLst/>
                          <a:latin typeface="Arial" charset="0"/>
                        </a:rPr>
                        <a:t>What determines customer satisfaction and repurchase?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tcPr>
                </a:tc>
              </a:tr>
            </a:tbl>
          </a:graphicData>
        </a:graphic>
      </p:graphicFrame>
      <p:sp>
        <p:nvSpPr>
          <p:cNvPr id="25604" name="Line 78"/>
          <p:cNvSpPr>
            <a:spLocks noChangeShapeType="1"/>
          </p:cNvSpPr>
          <p:nvPr/>
        </p:nvSpPr>
        <p:spPr bwMode="auto">
          <a:xfrm>
            <a:off x="7543800" y="4876800"/>
            <a:ext cx="0" cy="381000"/>
          </a:xfrm>
          <a:prstGeom prst="line">
            <a:avLst/>
          </a:prstGeom>
          <a:noFill/>
          <a:ln w="25400">
            <a:solidFill>
              <a:schemeClr val="tx1"/>
            </a:solidFill>
            <a:round/>
            <a:headEnd/>
            <a:tailEnd type="triangle" w="lg" len="lg"/>
          </a:ln>
        </p:spPr>
        <p:txBody>
          <a:bodyPr wrap="none" anchor="ctr"/>
          <a:lstStyle/>
          <a:p>
            <a:endParaRPr lang="en-US"/>
          </a:p>
        </p:txBody>
      </p:sp>
      <p:sp>
        <p:nvSpPr>
          <p:cNvPr id="25605" name="Line 79"/>
          <p:cNvSpPr>
            <a:spLocks noChangeShapeType="1"/>
          </p:cNvSpPr>
          <p:nvPr/>
        </p:nvSpPr>
        <p:spPr bwMode="auto">
          <a:xfrm>
            <a:off x="4114800" y="4953000"/>
            <a:ext cx="0" cy="381000"/>
          </a:xfrm>
          <a:prstGeom prst="line">
            <a:avLst/>
          </a:prstGeom>
          <a:noFill/>
          <a:ln w="25400">
            <a:solidFill>
              <a:schemeClr val="tx1"/>
            </a:solidFill>
            <a:round/>
            <a:headEnd/>
            <a:tailEnd type="triangle" w="lg" len="lg"/>
          </a:ln>
        </p:spPr>
        <p:txBody>
          <a:bodyPr wrap="none" anchor="ctr"/>
          <a:lstStyle/>
          <a:p>
            <a:endParaRPr lang="en-US"/>
          </a:p>
        </p:txBody>
      </p:sp>
      <p:sp>
        <p:nvSpPr>
          <p:cNvPr id="25606" name="Line 80"/>
          <p:cNvSpPr>
            <a:spLocks noChangeShapeType="1"/>
          </p:cNvSpPr>
          <p:nvPr/>
        </p:nvSpPr>
        <p:spPr bwMode="auto">
          <a:xfrm>
            <a:off x="7543800" y="3276600"/>
            <a:ext cx="0" cy="381000"/>
          </a:xfrm>
          <a:prstGeom prst="line">
            <a:avLst/>
          </a:prstGeom>
          <a:noFill/>
          <a:ln w="25400">
            <a:solidFill>
              <a:schemeClr val="tx1"/>
            </a:solidFill>
            <a:round/>
            <a:headEnd/>
            <a:tailEnd type="triangle" w="lg" len="lg"/>
          </a:ln>
        </p:spPr>
        <p:txBody>
          <a:bodyPr wrap="none" anchor="ctr"/>
          <a:lstStyle/>
          <a:p>
            <a:endParaRPr lang="en-US"/>
          </a:p>
        </p:txBody>
      </p:sp>
      <p:sp>
        <p:nvSpPr>
          <p:cNvPr id="25607" name="Line 81"/>
          <p:cNvSpPr>
            <a:spLocks noChangeShapeType="1"/>
          </p:cNvSpPr>
          <p:nvPr/>
        </p:nvSpPr>
        <p:spPr bwMode="auto">
          <a:xfrm>
            <a:off x="4114800" y="3276600"/>
            <a:ext cx="0" cy="381000"/>
          </a:xfrm>
          <a:prstGeom prst="line">
            <a:avLst/>
          </a:prstGeom>
          <a:noFill/>
          <a:ln w="25400">
            <a:solidFill>
              <a:schemeClr val="tx1"/>
            </a:solidFill>
            <a:round/>
            <a:headEnd/>
            <a:tailEnd type="triangle" w="lg" len="lg"/>
          </a:ln>
        </p:spPr>
        <p:txBody>
          <a:bodyPr wrap="none" anchor="ctr"/>
          <a:lstStyle/>
          <a:p>
            <a:endParaRPr lang="en-US"/>
          </a:p>
        </p:txBody>
      </p:sp>
      <p:sp>
        <p:nvSpPr>
          <p:cNvPr id="25608" name="Line 83"/>
          <p:cNvSpPr>
            <a:spLocks noChangeShapeType="1"/>
          </p:cNvSpPr>
          <p:nvPr/>
        </p:nvSpPr>
        <p:spPr bwMode="auto">
          <a:xfrm>
            <a:off x="5410200" y="2590800"/>
            <a:ext cx="838200" cy="0"/>
          </a:xfrm>
          <a:prstGeom prst="line">
            <a:avLst/>
          </a:prstGeom>
          <a:noFill/>
          <a:ln w="25400">
            <a:solidFill>
              <a:schemeClr val="tx1"/>
            </a:solidFill>
            <a:round/>
            <a:headEnd type="triangle" w="lg" len="med"/>
            <a:tailEnd type="triangle" w="lg" len="med"/>
          </a:ln>
        </p:spPr>
        <p:txBody>
          <a:bodyPr wrap="none" anchor="ctr"/>
          <a:lstStyle/>
          <a:p>
            <a:endParaRPr lang="en-US"/>
          </a:p>
        </p:txBody>
      </p:sp>
      <p:sp>
        <p:nvSpPr>
          <p:cNvPr id="13" name="Line 83"/>
          <p:cNvSpPr>
            <a:spLocks noChangeShapeType="1"/>
          </p:cNvSpPr>
          <p:nvPr/>
        </p:nvSpPr>
        <p:spPr bwMode="auto">
          <a:xfrm>
            <a:off x="5410200" y="4419600"/>
            <a:ext cx="838200" cy="0"/>
          </a:xfrm>
          <a:prstGeom prst="line">
            <a:avLst/>
          </a:prstGeom>
          <a:noFill/>
          <a:ln w="25400">
            <a:solidFill>
              <a:schemeClr val="tx1"/>
            </a:solidFill>
            <a:round/>
            <a:headEnd type="triangle" w="lg" len="med"/>
            <a:tailEnd type="triangle" w="lg" len="med"/>
          </a:ln>
        </p:spPr>
        <p:txBody>
          <a:bodyPr wrap="none" anchor="ctr"/>
          <a:lstStyle/>
          <a:p>
            <a:endParaRPr lang="en-US"/>
          </a:p>
        </p:txBody>
      </p:sp>
      <p:sp>
        <p:nvSpPr>
          <p:cNvPr id="14" name="Line 83"/>
          <p:cNvSpPr>
            <a:spLocks noChangeShapeType="1"/>
          </p:cNvSpPr>
          <p:nvPr/>
        </p:nvSpPr>
        <p:spPr bwMode="auto">
          <a:xfrm>
            <a:off x="5410200" y="6248400"/>
            <a:ext cx="838200" cy="0"/>
          </a:xfrm>
          <a:prstGeom prst="line">
            <a:avLst/>
          </a:prstGeom>
          <a:noFill/>
          <a:ln w="25400">
            <a:solidFill>
              <a:schemeClr val="tx1"/>
            </a:solidFill>
            <a:round/>
            <a:headEnd type="triangle" w="lg" len="med"/>
            <a:tailEnd type="triangle" w="lg" len="med"/>
          </a:ln>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b="1" dirty="0" smtClean="0">
                <a:solidFill>
                  <a:srgbClr val="181967"/>
                </a:solidFill>
              </a:rPr>
              <a:t>Model of Consumer Behavior</a:t>
            </a:r>
          </a:p>
        </p:txBody>
      </p:sp>
      <p:pic>
        <p:nvPicPr>
          <p:cNvPr id="16387" name="Picture 2" descr="http://upload.wikimedia.org/wikipedia/commons/thumb/f/fa/Globe.svg/600px-Globe.svg.png">
            <a:hlinkClick r:id="rId3"/>
          </p:cNvPr>
          <p:cNvPicPr>
            <a:picLocks noChangeAspect="1" noChangeArrowheads="1"/>
          </p:cNvPicPr>
          <p:nvPr/>
        </p:nvPicPr>
        <p:blipFill>
          <a:blip r:embed="rId4" cstate="print"/>
          <a:srcRect/>
          <a:stretch>
            <a:fillRect/>
          </a:stretch>
        </p:blipFill>
        <p:spPr bwMode="auto">
          <a:xfrm>
            <a:off x="7010400" y="5410200"/>
            <a:ext cx="777875" cy="777875"/>
          </a:xfrm>
          <a:prstGeom prst="rect">
            <a:avLst/>
          </a:prstGeom>
          <a:noFill/>
          <a:ln w="9525">
            <a:noFill/>
            <a:miter lim="800000"/>
            <a:headEnd/>
            <a:tailEnd/>
          </a:ln>
        </p:spPr>
      </p:pic>
      <p:pic>
        <p:nvPicPr>
          <p:cNvPr id="16388" name="Picture 4" descr="fig05_01wo.jpg"/>
          <p:cNvPicPr>
            <a:picLocks noChangeAspect="1"/>
          </p:cNvPicPr>
          <p:nvPr/>
        </p:nvPicPr>
        <p:blipFill>
          <a:blip r:embed="rId5" cstate="print"/>
          <a:srcRect/>
          <a:stretch>
            <a:fillRect/>
          </a:stretch>
        </p:blipFill>
        <p:spPr bwMode="auto">
          <a:xfrm>
            <a:off x="0" y="2133601"/>
            <a:ext cx="9144000"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228600"/>
            <a:ext cx="8686800" cy="1143000"/>
          </a:xfrm>
        </p:spPr>
        <p:txBody>
          <a:bodyPr>
            <a:normAutofit/>
          </a:bodyPr>
          <a:lstStyle/>
          <a:p>
            <a:r>
              <a:rPr lang="en-US" sz="4800" dirty="0" smtClean="0"/>
              <a:t>Characteristics Affecting Consumer Behavior</a:t>
            </a:r>
          </a:p>
        </p:txBody>
      </p:sp>
      <p:sp>
        <p:nvSpPr>
          <p:cNvPr id="18435" name="Text Placeholder 4"/>
          <p:cNvSpPr>
            <a:spLocks noGrp="1"/>
          </p:cNvSpPr>
          <p:nvPr>
            <p:ph type="body" sz="quarter" idx="13"/>
          </p:nvPr>
        </p:nvSpPr>
        <p:spPr/>
        <p:txBody>
          <a:bodyPr>
            <a:noAutofit/>
          </a:bodyPr>
          <a:lstStyle/>
          <a:p>
            <a:pPr>
              <a:spcBef>
                <a:spcPct val="0"/>
              </a:spcBef>
            </a:pPr>
            <a:r>
              <a:rPr lang="en-US" sz="3200" dirty="0" smtClean="0">
                <a:solidFill>
                  <a:schemeClr val="tx1"/>
                </a:solidFill>
                <a:latin typeface="Calibri" charset="0"/>
              </a:rPr>
              <a:t>Factors Influencing Consumer Behavior</a:t>
            </a:r>
          </a:p>
          <a:p>
            <a:pPr>
              <a:spcBef>
                <a:spcPct val="0"/>
              </a:spcBef>
            </a:pPr>
            <a:endParaRPr lang="en-US" sz="3200" dirty="0" smtClean="0">
              <a:solidFill>
                <a:schemeClr val="tx1"/>
              </a:solidFill>
              <a:latin typeface="Calibri" charset="0"/>
            </a:endParaRPr>
          </a:p>
        </p:txBody>
      </p:sp>
      <p:pic>
        <p:nvPicPr>
          <p:cNvPr id="18436" name="Picture 4" descr="fig05_02wo.jpg"/>
          <p:cNvPicPr>
            <a:picLocks noChangeAspect="1"/>
          </p:cNvPicPr>
          <p:nvPr/>
        </p:nvPicPr>
        <p:blipFill>
          <a:blip r:embed="rId3" cstate="print"/>
          <a:srcRect/>
          <a:stretch>
            <a:fillRect/>
          </a:stretch>
        </p:blipFill>
        <p:spPr bwMode="auto">
          <a:xfrm>
            <a:off x="76200" y="2399071"/>
            <a:ext cx="8991600" cy="308732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7" name="Rectangle 7"/>
          <p:cNvSpPr>
            <a:spLocks noGrp="1" noChangeArrowheads="1"/>
          </p:cNvSpPr>
          <p:nvPr>
            <p:ph type="title"/>
          </p:nvPr>
        </p:nvSpPr>
        <p:spPr>
          <a:xfrm>
            <a:off x="0" y="0"/>
            <a:ext cx="9144000" cy="1143000"/>
          </a:xfrm>
        </p:spPr>
        <p:txBody>
          <a:bodyPr>
            <a:noAutofit/>
          </a:bodyPr>
          <a:lstStyle/>
          <a:p>
            <a:pPr eaLnBrk="1" fontAlgn="auto" hangingPunct="1">
              <a:spcAft>
                <a:spcPts val="0"/>
              </a:spcAft>
              <a:defRPr/>
            </a:pPr>
            <a:r>
              <a:rPr lang="en-US" b="1" dirty="0"/>
              <a:t>What Influences </a:t>
            </a:r>
            <a:r>
              <a:rPr lang="en-US" b="1" dirty="0" smtClean="0"/>
              <a:t>Consumer </a:t>
            </a:r>
            <a:r>
              <a:rPr lang="en-US" b="1" dirty="0"/>
              <a:t>Behavior?</a:t>
            </a:r>
          </a:p>
        </p:txBody>
      </p:sp>
      <p:sp>
        <p:nvSpPr>
          <p:cNvPr id="896009" name="Rectangle 9"/>
          <p:cNvSpPr>
            <a:spLocks noGrp="1" noChangeArrowheads="1"/>
          </p:cNvSpPr>
          <p:nvPr>
            <p:ph type="body" idx="1"/>
          </p:nvPr>
        </p:nvSpPr>
        <p:spPr>
          <a:xfrm>
            <a:off x="152400" y="1523999"/>
            <a:ext cx="3962400" cy="5105401"/>
          </a:xfrm>
        </p:spPr>
        <p:txBody>
          <a:bodyPr>
            <a:normAutofit/>
          </a:bodyPr>
          <a:lstStyle/>
          <a:p>
            <a:pPr marL="420624" indent="-384048" eaLnBrk="1" fontAlgn="auto" hangingPunct="1">
              <a:spcAft>
                <a:spcPts val="0"/>
              </a:spcAft>
              <a:buFont typeface="Wingdings 2"/>
              <a:buChar char=""/>
              <a:defRPr/>
            </a:pPr>
            <a:r>
              <a:rPr lang="en-US" b="1" dirty="0" smtClean="0"/>
              <a:t>Cultural factors</a:t>
            </a:r>
          </a:p>
          <a:p>
            <a:pPr marL="722376" lvl="1" indent="-274320" eaLnBrk="1" fontAlgn="auto" hangingPunct="1">
              <a:spcAft>
                <a:spcPts val="0"/>
              </a:spcAft>
              <a:buFontTx/>
              <a:buChar char="•"/>
              <a:defRPr/>
            </a:pPr>
            <a:r>
              <a:rPr lang="en-US" dirty="0" smtClean="0"/>
              <a:t>Buyer’s culture</a:t>
            </a:r>
          </a:p>
          <a:p>
            <a:pPr marL="722376" lvl="1" indent="-274320" eaLnBrk="1" fontAlgn="auto" hangingPunct="1">
              <a:spcAft>
                <a:spcPts val="0"/>
              </a:spcAft>
              <a:buFontTx/>
              <a:buChar char="•"/>
              <a:defRPr/>
            </a:pPr>
            <a:r>
              <a:rPr lang="en-US" dirty="0" smtClean="0"/>
              <a:t>Buyer’s subculture</a:t>
            </a:r>
          </a:p>
          <a:p>
            <a:pPr marL="722376" lvl="1" indent="-274320" eaLnBrk="1" fontAlgn="auto" hangingPunct="1">
              <a:spcAft>
                <a:spcPts val="0"/>
              </a:spcAft>
              <a:buFontTx/>
              <a:buChar char="•"/>
              <a:defRPr/>
            </a:pPr>
            <a:r>
              <a:rPr lang="en-US" dirty="0" smtClean="0"/>
              <a:t>Buyer’s social class</a:t>
            </a:r>
            <a:endParaRPr lang="en-US" dirty="0"/>
          </a:p>
          <a:p>
            <a:pPr marL="420624" indent="-384048" eaLnBrk="1" fontAlgn="auto" hangingPunct="1">
              <a:spcAft>
                <a:spcPts val="0"/>
              </a:spcAft>
              <a:buFont typeface="Wingdings 2"/>
              <a:buChar char=""/>
              <a:defRPr/>
            </a:pPr>
            <a:r>
              <a:rPr lang="en-US" b="1" dirty="0"/>
              <a:t>Social </a:t>
            </a:r>
            <a:r>
              <a:rPr lang="en-US" b="1" dirty="0" smtClean="0"/>
              <a:t>factors</a:t>
            </a:r>
          </a:p>
          <a:p>
            <a:pPr marL="722376" lvl="1" indent="-274320" eaLnBrk="1" fontAlgn="auto" hangingPunct="1">
              <a:spcAft>
                <a:spcPts val="0"/>
              </a:spcAft>
              <a:buFontTx/>
              <a:buChar char="•"/>
              <a:defRPr/>
            </a:pPr>
            <a:r>
              <a:rPr lang="en-US" dirty="0" smtClean="0"/>
              <a:t>Groups and Social Networks</a:t>
            </a:r>
          </a:p>
          <a:p>
            <a:pPr marL="722376" lvl="1" indent="-274320" eaLnBrk="1" fontAlgn="auto" hangingPunct="1">
              <a:spcAft>
                <a:spcPts val="0"/>
              </a:spcAft>
              <a:buFontTx/>
              <a:buChar char="•"/>
              <a:defRPr/>
            </a:pPr>
            <a:r>
              <a:rPr lang="en-US" dirty="0" smtClean="0"/>
              <a:t>Family</a:t>
            </a:r>
          </a:p>
          <a:p>
            <a:pPr marL="722376" lvl="1" indent="-274320" eaLnBrk="1" fontAlgn="auto" hangingPunct="1">
              <a:spcAft>
                <a:spcPts val="0"/>
              </a:spcAft>
              <a:buFontTx/>
              <a:buChar char="•"/>
              <a:defRPr/>
            </a:pPr>
            <a:r>
              <a:rPr lang="en-US" dirty="0" smtClean="0"/>
              <a:t>Roles and status</a:t>
            </a:r>
          </a:p>
          <a:p>
            <a:pPr marL="722376" lvl="1" indent="-274320" eaLnBrk="1" fontAlgn="auto" hangingPunct="1">
              <a:spcAft>
                <a:spcPts val="0"/>
              </a:spcAft>
              <a:buFont typeface="Wingdings 2"/>
              <a:buChar char=""/>
              <a:defRPr/>
            </a:pPr>
            <a:endParaRPr lang="en-US" dirty="0"/>
          </a:p>
        </p:txBody>
      </p:sp>
      <p:sp>
        <p:nvSpPr>
          <p:cNvPr id="4" name="Rectangle 9"/>
          <p:cNvSpPr txBox="1">
            <a:spLocks noChangeArrowheads="1"/>
          </p:cNvSpPr>
          <p:nvPr/>
        </p:nvSpPr>
        <p:spPr>
          <a:xfrm>
            <a:off x="4191000" y="1600200"/>
            <a:ext cx="5105400" cy="5257800"/>
          </a:xfrm>
          <a:prstGeom prst="rect">
            <a:avLst/>
          </a:prstGeom>
        </p:spPr>
        <p:txBody>
          <a:bodyPr vert="horz" lIns="91440" tIns="45720" rIns="91440" bIns="45720" rtlCol="0">
            <a:normAutofit fontScale="92500" lnSpcReduction="10000"/>
          </a:bodyPr>
          <a:lstStyle/>
          <a:p>
            <a:pPr marL="420624" indent="-384048">
              <a:spcBef>
                <a:spcPct val="20000"/>
              </a:spcBef>
              <a:buFont typeface="Wingdings 2"/>
              <a:buChar char=""/>
              <a:defRPr/>
            </a:pPr>
            <a:r>
              <a:rPr lang="en-US" sz="3500" b="1" dirty="0"/>
              <a:t>Personal factors</a:t>
            </a:r>
          </a:p>
          <a:p>
            <a:pPr marL="722376" lvl="1" indent="-274320">
              <a:spcBef>
                <a:spcPct val="20000"/>
              </a:spcBef>
              <a:buFontTx/>
              <a:buChar char="•"/>
              <a:defRPr/>
            </a:pPr>
            <a:r>
              <a:rPr lang="en-US" sz="2800" dirty="0"/>
              <a:t>Age and life-cycle stage</a:t>
            </a:r>
          </a:p>
          <a:p>
            <a:pPr marL="722376" lvl="1" indent="-274320">
              <a:spcBef>
                <a:spcPct val="20000"/>
              </a:spcBef>
              <a:buFontTx/>
              <a:buChar char="•"/>
              <a:defRPr/>
            </a:pPr>
            <a:r>
              <a:rPr lang="en-US" sz="2800" dirty="0"/>
              <a:t>Occupation </a:t>
            </a:r>
          </a:p>
          <a:p>
            <a:pPr marL="722376" lvl="1" indent="-274320">
              <a:spcBef>
                <a:spcPct val="20000"/>
              </a:spcBef>
              <a:buFontTx/>
              <a:buChar char="•"/>
              <a:defRPr/>
            </a:pPr>
            <a:r>
              <a:rPr lang="en-US" sz="2800" dirty="0"/>
              <a:t>Economic situation</a:t>
            </a:r>
          </a:p>
          <a:p>
            <a:pPr marL="722376" lvl="1" indent="-274320">
              <a:spcBef>
                <a:spcPct val="20000"/>
              </a:spcBef>
              <a:buFontTx/>
              <a:buChar char="•"/>
              <a:defRPr/>
            </a:pPr>
            <a:r>
              <a:rPr lang="en-US" sz="2800" dirty="0"/>
              <a:t>Lifestyle</a:t>
            </a:r>
          </a:p>
          <a:p>
            <a:pPr marL="722376" lvl="1" indent="-274320">
              <a:spcBef>
                <a:spcPct val="20000"/>
              </a:spcBef>
              <a:buFontTx/>
              <a:buChar char="•"/>
              <a:defRPr/>
            </a:pPr>
            <a:r>
              <a:rPr lang="en-US" sz="2800" dirty="0"/>
              <a:t>Personality and self-concept</a:t>
            </a:r>
          </a:p>
          <a:p>
            <a:pPr marL="420624" indent="-384048">
              <a:spcBef>
                <a:spcPct val="20000"/>
              </a:spcBef>
              <a:buFont typeface="Wingdings 2"/>
              <a:buChar char=""/>
              <a:defRPr/>
            </a:pPr>
            <a:r>
              <a:rPr lang="en-US" sz="3500" b="1" dirty="0"/>
              <a:t>Psychological Factors</a:t>
            </a:r>
          </a:p>
          <a:p>
            <a:pPr marL="722376" lvl="1" indent="-274320">
              <a:spcBef>
                <a:spcPct val="20000"/>
              </a:spcBef>
              <a:buFontTx/>
              <a:buChar char="•"/>
              <a:defRPr/>
            </a:pPr>
            <a:r>
              <a:rPr lang="en-US" sz="2800" dirty="0"/>
              <a:t>Motivation</a:t>
            </a:r>
          </a:p>
          <a:p>
            <a:pPr marL="722376" lvl="1" indent="-274320">
              <a:spcBef>
                <a:spcPct val="20000"/>
              </a:spcBef>
              <a:buFontTx/>
              <a:buChar char="•"/>
              <a:defRPr/>
            </a:pPr>
            <a:r>
              <a:rPr lang="en-US" sz="2800" dirty="0"/>
              <a:t>Perception</a:t>
            </a:r>
          </a:p>
          <a:p>
            <a:pPr marL="722376" lvl="1" indent="-274320">
              <a:spcBef>
                <a:spcPct val="20000"/>
              </a:spcBef>
              <a:buFontTx/>
              <a:buChar char="•"/>
              <a:defRPr/>
            </a:pPr>
            <a:r>
              <a:rPr lang="en-US" sz="2800" dirty="0"/>
              <a:t>Learning</a:t>
            </a:r>
          </a:p>
          <a:p>
            <a:pPr marL="722376" lvl="1" indent="-274320">
              <a:spcBef>
                <a:spcPct val="20000"/>
              </a:spcBef>
              <a:buFontTx/>
              <a:buChar char="•"/>
              <a:defRPr/>
            </a:pPr>
            <a:r>
              <a:rPr lang="en-US" sz="2800" dirty="0"/>
              <a:t>Beliefs and attitudes</a:t>
            </a:r>
          </a:p>
        </p:txBody>
      </p:sp>
    </p:spTree>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r" eaLnBrk="1" hangingPunct="1"/>
            <a:r>
              <a:rPr lang="en-US" sz="4000" b="1" smtClean="0"/>
              <a:t>Cultural Factors </a:t>
            </a:r>
            <a:br>
              <a:rPr lang="en-US" sz="4000" b="1" smtClean="0"/>
            </a:br>
            <a:r>
              <a:rPr lang="en-US" sz="2800" b="1" smtClean="0"/>
              <a:t>(Culture and Subculture)</a:t>
            </a:r>
            <a:r>
              <a:rPr lang="en-US" sz="4000" b="1" smtClean="0"/>
              <a:t> </a:t>
            </a:r>
          </a:p>
        </p:txBody>
      </p:sp>
      <p:sp>
        <p:nvSpPr>
          <p:cNvPr id="15365" name="Rectangle 5"/>
          <p:cNvSpPr>
            <a:spLocks noGrp="1" noChangeArrowheads="1"/>
          </p:cNvSpPr>
          <p:nvPr>
            <p:ph type="body" sz="half" idx="1"/>
          </p:nvPr>
        </p:nvSpPr>
        <p:spPr>
          <a:xfrm>
            <a:off x="1030288" y="1752600"/>
            <a:ext cx="6894512" cy="4114800"/>
          </a:xfrm>
        </p:spPr>
        <p:txBody>
          <a:bodyPr>
            <a:normAutofit/>
          </a:bodyPr>
          <a:lstStyle/>
          <a:p>
            <a:endParaRPr lang="en-US" sz="3600" dirty="0" smtClean="0">
              <a:latin typeface="Calibri" charset="0"/>
            </a:endParaRPr>
          </a:p>
          <a:p>
            <a:pPr>
              <a:buFontTx/>
              <a:buNone/>
            </a:pPr>
            <a:r>
              <a:rPr lang="en-US" sz="3600" b="1" dirty="0" smtClean="0">
                <a:latin typeface="Calibri" charset="0"/>
              </a:rPr>
              <a:t>Culture</a:t>
            </a:r>
            <a:r>
              <a:rPr lang="en-US" sz="3600" dirty="0" smtClean="0">
                <a:latin typeface="Calibri" charset="0"/>
              </a:rPr>
              <a:t> is the learned values, perceptions, wants, and behavior from family and other important institutions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r" eaLnBrk="1" hangingPunct="1"/>
            <a:r>
              <a:rPr lang="en-US" sz="4000" b="1" smtClean="0"/>
              <a:t>Cultural Factors </a:t>
            </a:r>
            <a:br>
              <a:rPr lang="en-US" sz="4000" b="1" smtClean="0"/>
            </a:br>
            <a:r>
              <a:rPr lang="en-US" sz="2800" b="1" smtClean="0"/>
              <a:t>(Culture and Subculture)</a:t>
            </a:r>
            <a:r>
              <a:rPr lang="en-US" sz="4000" b="1" smtClean="0"/>
              <a:t> </a:t>
            </a:r>
          </a:p>
        </p:txBody>
      </p:sp>
      <p:sp>
        <p:nvSpPr>
          <p:cNvPr id="15365" name="Rectangle 5"/>
          <p:cNvSpPr>
            <a:spLocks noGrp="1" noChangeArrowheads="1"/>
          </p:cNvSpPr>
          <p:nvPr>
            <p:ph type="body" sz="half" idx="1"/>
          </p:nvPr>
        </p:nvSpPr>
        <p:spPr>
          <a:xfrm>
            <a:off x="1030288" y="2362200"/>
            <a:ext cx="6894512" cy="4114800"/>
          </a:xfrm>
        </p:spPr>
        <p:txBody>
          <a:bodyPr>
            <a:normAutofit fontScale="92500" lnSpcReduction="10000"/>
          </a:bodyPr>
          <a:lstStyle/>
          <a:p>
            <a:pPr>
              <a:lnSpc>
                <a:spcPct val="90000"/>
              </a:lnSpc>
              <a:buFontTx/>
              <a:buNone/>
            </a:pPr>
            <a:r>
              <a:rPr lang="en-US" sz="3600" b="1" dirty="0" smtClean="0">
                <a:latin typeface="Calibri" charset="0"/>
              </a:rPr>
              <a:t>Subculture</a:t>
            </a:r>
            <a:r>
              <a:rPr lang="en-US" sz="3600" dirty="0" smtClean="0">
                <a:latin typeface="Calibri" charset="0"/>
              </a:rPr>
              <a:t> are groups of people within a culture with shared value systems based on common life experiences</a:t>
            </a:r>
          </a:p>
          <a:p>
            <a:pPr>
              <a:lnSpc>
                <a:spcPct val="90000"/>
              </a:lnSpc>
              <a:buFontTx/>
              <a:buNone/>
            </a:pPr>
            <a:r>
              <a:rPr lang="en-US" sz="3600" dirty="0" smtClean="0">
                <a:latin typeface="Calibri" charset="0"/>
              </a:rPr>
              <a:t>    and situations</a:t>
            </a:r>
          </a:p>
          <a:p>
            <a:pPr>
              <a:lnSpc>
                <a:spcPct val="90000"/>
              </a:lnSpc>
            </a:pPr>
            <a:r>
              <a:rPr lang="en-US" sz="3600" dirty="0" smtClean="0">
                <a:latin typeface="Calibri" charset="0"/>
              </a:rPr>
              <a:t>Hispanic</a:t>
            </a:r>
          </a:p>
          <a:p>
            <a:pPr>
              <a:lnSpc>
                <a:spcPct val="90000"/>
              </a:lnSpc>
            </a:pPr>
            <a:r>
              <a:rPr lang="en-US" sz="3600" dirty="0" smtClean="0">
                <a:latin typeface="Calibri" charset="0"/>
              </a:rPr>
              <a:t>African American</a:t>
            </a:r>
          </a:p>
          <a:p>
            <a:pPr>
              <a:lnSpc>
                <a:spcPct val="90000"/>
              </a:lnSpc>
            </a:pPr>
            <a:r>
              <a:rPr lang="en-US" sz="3600" dirty="0" smtClean="0">
                <a:latin typeface="Calibri" charset="0"/>
              </a:rPr>
              <a:t>Asian</a:t>
            </a:r>
          </a:p>
          <a:p>
            <a:pPr>
              <a:lnSpc>
                <a:spcPct val="90000"/>
              </a:lnSpc>
            </a:pPr>
            <a:r>
              <a:rPr lang="en-US" sz="3600" dirty="0" smtClean="0">
                <a:latin typeface="Calibri" charset="0"/>
              </a:rPr>
              <a:t>Mature consumers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r" eaLnBrk="1" hangingPunct="1"/>
            <a:r>
              <a:rPr lang="en-US" sz="4000" b="1" smtClean="0"/>
              <a:t>Cultural Factors </a:t>
            </a:r>
            <a:br>
              <a:rPr lang="en-US" sz="4000" b="1" smtClean="0"/>
            </a:br>
            <a:r>
              <a:rPr lang="en-US" sz="2800" b="1" smtClean="0"/>
              <a:t>(Social Classes)</a:t>
            </a:r>
            <a:r>
              <a:rPr lang="en-US" sz="4000" b="1" smtClean="0"/>
              <a:t> </a:t>
            </a:r>
            <a:endParaRPr lang="en-US" sz="4000" b="1" smtClean="0">
              <a:solidFill>
                <a:srgbClr val="0000FF"/>
              </a:solidFill>
            </a:endParaRPr>
          </a:p>
        </p:txBody>
      </p:sp>
      <p:sp>
        <p:nvSpPr>
          <p:cNvPr id="28675" name="Rectangle 5"/>
          <p:cNvSpPr>
            <a:spLocks noGrp="1" noChangeArrowheads="1"/>
          </p:cNvSpPr>
          <p:nvPr>
            <p:ph type="body" sz="half" idx="1"/>
          </p:nvPr>
        </p:nvSpPr>
        <p:spPr>
          <a:xfrm>
            <a:off x="1182688" y="2017713"/>
            <a:ext cx="6894512" cy="4114800"/>
          </a:xfrm>
        </p:spPr>
        <p:txBody>
          <a:bodyPr>
            <a:noAutofit/>
          </a:bodyPr>
          <a:lstStyle/>
          <a:p>
            <a:pPr eaLnBrk="1" hangingPunct="1">
              <a:buFont typeface="Wingdings" pitchFamily="2" charset="2"/>
              <a:buNone/>
            </a:pPr>
            <a:r>
              <a:rPr lang="en-US" b="1" dirty="0" smtClean="0"/>
              <a:t>Social classes</a:t>
            </a:r>
            <a:r>
              <a:rPr lang="en-US" sz="4000" b="1" dirty="0" smtClean="0"/>
              <a:t> </a:t>
            </a:r>
            <a:r>
              <a:rPr lang="en-US" dirty="0" smtClean="0"/>
              <a:t>are society’s relatively permanent and ordered divisions whose members share similar values, interests, and behaviors</a:t>
            </a:r>
          </a:p>
          <a:p>
            <a:pPr eaLnBrk="1" hangingPunct="1">
              <a:buFont typeface="Wingdings" pitchFamily="2" charset="2"/>
              <a:buNone/>
            </a:pPr>
            <a:endParaRPr lang="en-US" dirty="0" smtClean="0"/>
          </a:p>
          <a:p>
            <a:pPr eaLnBrk="1" hangingPunct="1">
              <a:buFont typeface="Wingdings" pitchFamily="2" charset="2"/>
              <a:buNone/>
            </a:pPr>
            <a:r>
              <a:rPr lang="en-US" dirty="0" smtClean="0"/>
              <a:t>Social class is measured by a combination of occupation, income, education, wealth, and other variables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r" eaLnBrk="1" hangingPunct="1"/>
            <a:r>
              <a:rPr lang="en-US" sz="4000" b="1" smtClean="0"/>
              <a:t>Cultural Factors </a:t>
            </a:r>
            <a:br>
              <a:rPr lang="en-US" sz="4000" b="1" smtClean="0"/>
            </a:br>
            <a:r>
              <a:rPr lang="en-US" sz="2800" b="1" smtClean="0"/>
              <a:t>(Social Classes)</a:t>
            </a:r>
            <a:r>
              <a:rPr lang="en-US" sz="4000" b="1" smtClean="0"/>
              <a:t> </a:t>
            </a:r>
            <a:endParaRPr lang="en-US" sz="4000" b="1" smtClean="0">
              <a:solidFill>
                <a:srgbClr val="0000FF"/>
              </a:solidFill>
            </a:endParaRPr>
          </a:p>
        </p:txBody>
      </p:sp>
      <p:sp>
        <p:nvSpPr>
          <p:cNvPr id="28675" name="Rectangle 5"/>
          <p:cNvSpPr>
            <a:spLocks noGrp="1" noChangeArrowheads="1"/>
          </p:cNvSpPr>
          <p:nvPr>
            <p:ph type="body" sz="half" idx="1"/>
          </p:nvPr>
        </p:nvSpPr>
        <p:spPr>
          <a:xfrm>
            <a:off x="1143000" y="1371600"/>
            <a:ext cx="7543800" cy="4495800"/>
          </a:xfrm>
        </p:spPr>
        <p:txBody>
          <a:bodyPr>
            <a:noAutofit/>
          </a:bodyPr>
          <a:lstStyle/>
          <a:p>
            <a:r>
              <a:rPr lang="en-US" b="1" dirty="0" smtClean="0"/>
              <a:t>Upper Class </a:t>
            </a:r>
          </a:p>
          <a:p>
            <a:pPr lvl="1"/>
            <a:r>
              <a:rPr lang="en-US" sz="2700" dirty="0" smtClean="0"/>
              <a:t>Upper Uppers</a:t>
            </a:r>
          </a:p>
          <a:p>
            <a:pPr lvl="1"/>
            <a:r>
              <a:rPr lang="en-US" sz="2700" dirty="0" smtClean="0"/>
              <a:t>Lower Uppers</a:t>
            </a:r>
          </a:p>
          <a:p>
            <a:r>
              <a:rPr lang="en-US" b="1" dirty="0" smtClean="0"/>
              <a:t>Middle Class</a:t>
            </a:r>
          </a:p>
          <a:p>
            <a:pPr lvl="1"/>
            <a:r>
              <a:rPr lang="en-US" sz="2700" dirty="0" smtClean="0"/>
              <a:t>Upper Middles </a:t>
            </a:r>
          </a:p>
          <a:p>
            <a:pPr lvl="1"/>
            <a:r>
              <a:rPr lang="en-US" sz="2700" dirty="0" smtClean="0"/>
              <a:t>Middle Class</a:t>
            </a:r>
          </a:p>
          <a:p>
            <a:r>
              <a:rPr lang="en-US" b="1" dirty="0" smtClean="0"/>
              <a:t>Working Class</a:t>
            </a:r>
          </a:p>
          <a:p>
            <a:r>
              <a:rPr lang="en-US" b="1" dirty="0" smtClean="0"/>
              <a:t>Lower Class</a:t>
            </a:r>
          </a:p>
          <a:p>
            <a:pPr lvl="1"/>
            <a:r>
              <a:rPr lang="en-US" sz="2700" dirty="0" smtClean="0"/>
              <a:t>Upper Lowers </a:t>
            </a:r>
          </a:p>
          <a:p>
            <a:pPr lvl="1"/>
            <a:r>
              <a:rPr lang="en-US" sz="2700" dirty="0" smtClean="0"/>
              <a:t>Lower Lowers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r" eaLnBrk="1" hangingPunct="1"/>
            <a:r>
              <a:rPr lang="en-US" sz="4000" b="1" dirty="0" smtClean="0"/>
              <a:t>Social Factors</a:t>
            </a:r>
            <a:br>
              <a:rPr lang="en-US" sz="4000" b="1" dirty="0" smtClean="0"/>
            </a:br>
            <a:r>
              <a:rPr lang="en-US" sz="2400" b="1" dirty="0" smtClean="0"/>
              <a:t>(Groups and Social Networks)</a:t>
            </a:r>
            <a:r>
              <a:rPr lang="en-US" sz="4000" b="1" dirty="0" smtClean="0"/>
              <a:t> </a:t>
            </a:r>
          </a:p>
        </p:txBody>
      </p:sp>
      <p:graphicFrame>
        <p:nvGraphicFramePr>
          <p:cNvPr id="5" name="Content Placeholder 9"/>
          <p:cNvGraphicFramePr>
            <a:graphicFrameLocks noGrp="1"/>
          </p:cNvGraphicFramePr>
          <p:nvPr>
            <p:ph idx="1"/>
          </p:nvPr>
        </p:nvGraphicFramePr>
        <p:xfrm>
          <a:off x="152400" y="2057400"/>
          <a:ext cx="8915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r" eaLnBrk="1" hangingPunct="1"/>
            <a:r>
              <a:rPr lang="en-US" sz="4000" b="1" dirty="0" smtClean="0"/>
              <a:t>Social Factors</a:t>
            </a:r>
            <a:br>
              <a:rPr lang="en-US" sz="4000" b="1" dirty="0" smtClean="0"/>
            </a:br>
            <a:r>
              <a:rPr lang="en-US" sz="2400" b="1" dirty="0" smtClean="0"/>
              <a:t>(Groups and Social Networks)</a:t>
            </a:r>
            <a:r>
              <a:rPr lang="en-US" sz="4000" b="1" dirty="0" smtClean="0"/>
              <a:t> </a:t>
            </a:r>
          </a:p>
        </p:txBody>
      </p:sp>
      <p:sp>
        <p:nvSpPr>
          <p:cNvPr id="6" name="Content Placeholder 3"/>
          <p:cNvSpPr>
            <a:spLocks noGrp="1"/>
          </p:cNvSpPr>
          <p:nvPr>
            <p:ph idx="1"/>
          </p:nvPr>
        </p:nvSpPr>
        <p:spPr>
          <a:xfrm>
            <a:off x="304800" y="2057400"/>
            <a:ext cx="8305800" cy="4114800"/>
          </a:xfrm>
        </p:spPr>
        <p:txBody>
          <a:bodyPr>
            <a:noAutofit/>
          </a:bodyPr>
          <a:lstStyle/>
          <a:p>
            <a:pPr>
              <a:lnSpc>
                <a:spcPct val="90000"/>
              </a:lnSpc>
            </a:pPr>
            <a:r>
              <a:rPr lang="en-US" sz="3600" dirty="0" smtClean="0">
                <a:latin typeface="Calibri" charset="0"/>
              </a:rPr>
              <a:t>Word-of-mouth influence and buzz marketing</a:t>
            </a:r>
          </a:p>
          <a:p>
            <a:pPr lvl="1">
              <a:lnSpc>
                <a:spcPct val="90000"/>
              </a:lnSpc>
            </a:pPr>
            <a:r>
              <a:rPr lang="en-US" sz="3200" dirty="0" smtClean="0">
                <a:latin typeface="Calibri" charset="0"/>
              </a:rPr>
              <a:t>Opinion leaders are people within a reference group who exert social influence on others</a:t>
            </a:r>
          </a:p>
          <a:p>
            <a:pPr lvl="1">
              <a:lnSpc>
                <a:spcPct val="90000"/>
              </a:lnSpc>
            </a:pPr>
            <a:r>
              <a:rPr lang="en-US" sz="3200" dirty="0" smtClean="0">
                <a:latin typeface="Calibri" charset="0"/>
              </a:rPr>
              <a:t>Also called </a:t>
            </a:r>
            <a:r>
              <a:rPr lang="en-US" sz="3200" i="1" dirty="0" err="1" smtClean="0">
                <a:latin typeface="Calibri" charset="0"/>
              </a:rPr>
              <a:t>influentials</a:t>
            </a:r>
            <a:r>
              <a:rPr lang="en-US" sz="3200" dirty="0" smtClean="0">
                <a:latin typeface="Calibri" charset="0"/>
              </a:rPr>
              <a:t> or </a:t>
            </a:r>
            <a:r>
              <a:rPr lang="en-US" sz="3200" i="1" dirty="0" smtClean="0">
                <a:latin typeface="Calibri" charset="0"/>
              </a:rPr>
              <a:t>leading adopters</a:t>
            </a:r>
          </a:p>
          <a:p>
            <a:pPr lvl="1">
              <a:lnSpc>
                <a:spcPct val="90000"/>
              </a:lnSpc>
            </a:pPr>
            <a:r>
              <a:rPr lang="en-US" sz="3200" dirty="0" smtClean="0">
                <a:latin typeface="Calibri" charset="0"/>
              </a:rPr>
              <a:t>Marketers identify them to use as brand ambassadors</a:t>
            </a:r>
          </a:p>
          <a:p>
            <a:pPr lvl="1">
              <a:lnSpc>
                <a:spcPct val="90000"/>
              </a:lnSpc>
            </a:pPr>
            <a:endParaRPr lang="en-US" sz="2400" dirty="0" smtClean="0">
              <a:latin typeface="Calibri"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r" eaLnBrk="1" hangingPunct="1"/>
            <a:r>
              <a:rPr lang="en-US" sz="4000" b="1" dirty="0" smtClean="0"/>
              <a:t>Social Factors</a:t>
            </a:r>
            <a:br>
              <a:rPr lang="en-US" sz="4000" b="1" dirty="0" smtClean="0"/>
            </a:br>
            <a:r>
              <a:rPr lang="en-US" sz="2400" b="1" dirty="0" smtClean="0"/>
              <a:t>(Groups and Social Networks)</a:t>
            </a:r>
            <a:r>
              <a:rPr lang="en-US" sz="4000" b="1" dirty="0" smtClean="0"/>
              <a:t> </a:t>
            </a:r>
          </a:p>
        </p:txBody>
      </p:sp>
      <p:sp>
        <p:nvSpPr>
          <p:cNvPr id="6" name="Content Placeholder 3"/>
          <p:cNvSpPr>
            <a:spLocks noGrp="1"/>
          </p:cNvSpPr>
          <p:nvPr>
            <p:ph idx="1"/>
          </p:nvPr>
        </p:nvSpPr>
        <p:spPr>
          <a:xfrm>
            <a:off x="304800" y="2590800"/>
            <a:ext cx="8305800" cy="4114800"/>
          </a:xfrm>
        </p:spPr>
        <p:txBody>
          <a:bodyPr>
            <a:noAutofit/>
          </a:bodyPr>
          <a:lstStyle/>
          <a:p>
            <a:r>
              <a:rPr lang="en-US" sz="3600" dirty="0" smtClean="0">
                <a:latin typeface="Calibri" charset="0"/>
              </a:rPr>
              <a:t>Online Social Networks are online communities where people socialize or exchange information and opinions</a:t>
            </a:r>
          </a:p>
          <a:p>
            <a:r>
              <a:rPr lang="en-US" sz="3600" dirty="0" smtClean="0">
                <a:latin typeface="Calibri" charset="0"/>
              </a:rPr>
              <a:t>Include blogs, social networking sites (</a:t>
            </a:r>
            <a:r>
              <a:rPr lang="en-US" sz="3600" dirty="0" err="1" smtClean="0">
                <a:latin typeface="Calibri" charset="0"/>
              </a:rPr>
              <a:t>facebook</a:t>
            </a:r>
            <a:r>
              <a:rPr lang="en-US" sz="3600" dirty="0" smtClean="0">
                <a:latin typeface="Calibri" charset="0"/>
              </a:rPr>
              <a:t>), virtual worlds (second life)</a:t>
            </a:r>
          </a:p>
          <a:p>
            <a:pPr>
              <a:buFontTx/>
              <a:buNone/>
            </a:pPr>
            <a:endParaRPr lang="en-US" sz="2800" dirty="0" smtClean="0">
              <a:latin typeface="Calibri" charset="0"/>
            </a:endParaRPr>
          </a:p>
          <a:p>
            <a:pPr lvl="1"/>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r" eaLnBrk="1" hangingPunct="1"/>
            <a:r>
              <a:rPr lang="en-US" sz="4000" b="1" dirty="0" smtClean="0"/>
              <a:t>Social Factors </a:t>
            </a:r>
            <a:br>
              <a:rPr lang="en-US" sz="4000" b="1" dirty="0" smtClean="0"/>
            </a:br>
            <a:r>
              <a:rPr lang="en-US" sz="2400" b="1" dirty="0" smtClean="0"/>
              <a:t>(Family, Roles and Status)</a:t>
            </a:r>
            <a:r>
              <a:rPr lang="en-US" sz="4000" b="1" dirty="0" smtClean="0"/>
              <a:t> </a:t>
            </a:r>
            <a:endParaRPr lang="en-US" sz="4000" b="1" dirty="0" smtClean="0">
              <a:solidFill>
                <a:srgbClr val="0000FF"/>
              </a:solidFill>
            </a:endParaRPr>
          </a:p>
        </p:txBody>
      </p:sp>
      <p:sp>
        <p:nvSpPr>
          <p:cNvPr id="30723" name="Rectangle 5"/>
          <p:cNvSpPr>
            <a:spLocks noGrp="1" noChangeArrowheads="1"/>
          </p:cNvSpPr>
          <p:nvPr>
            <p:ph type="body" sz="half" idx="1"/>
          </p:nvPr>
        </p:nvSpPr>
        <p:spPr>
          <a:xfrm>
            <a:off x="609600" y="2017713"/>
            <a:ext cx="7467600" cy="4114800"/>
          </a:xfrm>
        </p:spPr>
        <p:txBody>
          <a:bodyPr>
            <a:noAutofit/>
          </a:bodyPr>
          <a:lstStyle/>
          <a:p>
            <a:pPr lvl="1" eaLnBrk="1" hangingPunct="1">
              <a:buFontTx/>
              <a:buNone/>
            </a:pPr>
            <a:r>
              <a:rPr lang="en-US" sz="3200" b="1" dirty="0" smtClean="0"/>
              <a:t>Family</a:t>
            </a:r>
            <a:r>
              <a:rPr lang="en-US" sz="3200" dirty="0" smtClean="0"/>
              <a:t> is the most important consumer-buying organization in society</a:t>
            </a:r>
          </a:p>
          <a:p>
            <a:pPr lvl="1" eaLnBrk="1" hangingPunct="1">
              <a:buFontTx/>
              <a:buNone/>
            </a:pPr>
            <a:endParaRPr lang="en-US" sz="3200" dirty="0" smtClean="0"/>
          </a:p>
          <a:p>
            <a:pPr lvl="1" eaLnBrk="1" hangingPunct="1">
              <a:buFontTx/>
              <a:buNone/>
            </a:pPr>
            <a:r>
              <a:rPr lang="en-US" sz="3200" b="1" dirty="0" smtClean="0"/>
              <a:t>Social roles and status</a:t>
            </a:r>
            <a:r>
              <a:rPr lang="en-US" sz="3200" dirty="0" smtClean="0"/>
              <a:t> are the groups, family, clubs, and organizations to which a person belongs that can define role and social status</a:t>
            </a:r>
          </a:p>
          <a:p>
            <a:pPr eaLnBrk="1" hangingPunct="1">
              <a:buFont typeface="Wingdings" pitchFamily="2" charset="2"/>
              <a:buNone/>
            </a:pPr>
            <a:endParaRPr lang="en-US" sz="36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r" eaLnBrk="1" hangingPunct="1"/>
            <a:r>
              <a:rPr lang="en-US" sz="4000" b="1" dirty="0" smtClean="0"/>
              <a:t>Personal Factors</a:t>
            </a:r>
            <a:br>
              <a:rPr lang="en-US" sz="4000" b="1" dirty="0" smtClean="0"/>
            </a:br>
            <a:r>
              <a:rPr lang="en-US" sz="4000" b="1" dirty="0" smtClean="0"/>
              <a:t> </a:t>
            </a:r>
            <a:r>
              <a:rPr lang="en-US" sz="2200" b="1" dirty="0" smtClean="0"/>
              <a:t>(Age and life-cycle)</a:t>
            </a:r>
            <a:endParaRPr lang="en-US" sz="4000" b="1" dirty="0" smtClean="0">
              <a:solidFill>
                <a:srgbClr val="0000FF"/>
              </a:solidFill>
            </a:endParaRPr>
          </a:p>
        </p:txBody>
      </p:sp>
      <p:sp>
        <p:nvSpPr>
          <p:cNvPr id="27653" name="Rectangle 5"/>
          <p:cNvSpPr>
            <a:spLocks noGrp="1" noChangeArrowheads="1"/>
          </p:cNvSpPr>
          <p:nvPr>
            <p:ph type="body" sz="half" idx="1"/>
          </p:nvPr>
        </p:nvSpPr>
        <p:spPr>
          <a:xfrm>
            <a:off x="762000" y="1828800"/>
            <a:ext cx="7696200" cy="5029200"/>
          </a:xfrm>
        </p:spPr>
        <p:txBody>
          <a:bodyPr>
            <a:normAutofit/>
          </a:bodyPr>
          <a:lstStyle/>
          <a:p>
            <a:pPr marL="420624" indent="-384048" eaLnBrk="1" fontAlgn="auto" hangingPunct="1">
              <a:lnSpc>
                <a:spcPct val="90000"/>
              </a:lnSpc>
              <a:spcAft>
                <a:spcPts val="0"/>
              </a:spcAft>
              <a:buSzPct val="55000"/>
              <a:buFontTx/>
              <a:buNone/>
              <a:defRPr/>
            </a:pPr>
            <a:r>
              <a:rPr lang="en-US" sz="3600" b="1" dirty="0" smtClean="0"/>
              <a:t>Age and life-cycle stage</a:t>
            </a:r>
          </a:p>
          <a:p>
            <a:pPr marL="420624" indent="-384048" eaLnBrk="1" fontAlgn="auto" hangingPunct="1">
              <a:lnSpc>
                <a:spcPct val="90000"/>
              </a:lnSpc>
              <a:spcAft>
                <a:spcPts val="0"/>
              </a:spcAft>
              <a:buSzPct val="55000"/>
              <a:buFontTx/>
              <a:buNone/>
              <a:defRPr/>
            </a:pPr>
            <a:r>
              <a:rPr lang="en-US" sz="3600" b="1" dirty="0"/>
              <a:t>	</a:t>
            </a:r>
            <a:r>
              <a:rPr lang="en-US" sz="3600" b="1" dirty="0" smtClean="0"/>
              <a:t>According to RBC Royal Band Stages</a:t>
            </a:r>
          </a:p>
          <a:p>
            <a:pPr marL="722376" lvl="1" indent="-274320" eaLnBrk="1" fontAlgn="auto" hangingPunct="1">
              <a:lnSpc>
                <a:spcPct val="90000"/>
              </a:lnSpc>
              <a:spcAft>
                <a:spcPts val="0"/>
              </a:spcAft>
              <a:buFontTx/>
              <a:buChar char="•"/>
              <a:defRPr/>
            </a:pPr>
            <a:r>
              <a:rPr lang="en-US" sz="3200" dirty="0" smtClean="0"/>
              <a:t>Youth—younger than 18</a:t>
            </a:r>
          </a:p>
          <a:p>
            <a:pPr marL="722376" lvl="1" indent="-274320" eaLnBrk="1" fontAlgn="auto" hangingPunct="1">
              <a:lnSpc>
                <a:spcPct val="90000"/>
              </a:lnSpc>
              <a:spcAft>
                <a:spcPts val="0"/>
              </a:spcAft>
              <a:buFontTx/>
              <a:buChar char="•"/>
              <a:defRPr/>
            </a:pPr>
            <a:r>
              <a:rPr lang="en-US" sz="3200" dirty="0" smtClean="0"/>
              <a:t>Getting started—18-35</a:t>
            </a:r>
          </a:p>
          <a:p>
            <a:pPr marL="722376" lvl="1" indent="-274320" eaLnBrk="1" fontAlgn="auto" hangingPunct="1">
              <a:lnSpc>
                <a:spcPct val="90000"/>
              </a:lnSpc>
              <a:spcAft>
                <a:spcPts val="0"/>
              </a:spcAft>
              <a:buFontTx/>
              <a:buChar char="•"/>
              <a:defRPr/>
            </a:pPr>
            <a:r>
              <a:rPr lang="en-US" sz="3200" dirty="0" smtClean="0"/>
              <a:t>Builders—35-50</a:t>
            </a:r>
          </a:p>
          <a:p>
            <a:pPr marL="722376" lvl="1" indent="-274320" eaLnBrk="1" fontAlgn="auto" hangingPunct="1">
              <a:lnSpc>
                <a:spcPct val="90000"/>
              </a:lnSpc>
              <a:spcAft>
                <a:spcPts val="0"/>
              </a:spcAft>
              <a:buFontTx/>
              <a:buChar char="•"/>
              <a:defRPr/>
            </a:pPr>
            <a:r>
              <a:rPr lang="en-US" sz="3200" dirty="0" smtClean="0"/>
              <a:t>Accumulators—50-60</a:t>
            </a:r>
          </a:p>
          <a:p>
            <a:pPr marL="722376" lvl="1" indent="-274320" eaLnBrk="1" fontAlgn="auto" hangingPunct="1">
              <a:lnSpc>
                <a:spcPct val="90000"/>
              </a:lnSpc>
              <a:spcAft>
                <a:spcPts val="0"/>
              </a:spcAft>
              <a:buFontTx/>
              <a:buChar char="•"/>
              <a:defRPr/>
            </a:pPr>
            <a:r>
              <a:rPr lang="en-US" sz="3200" dirty="0" smtClean="0"/>
              <a:t>Preservers—over 60</a:t>
            </a:r>
          </a:p>
          <a:p>
            <a:pPr marL="420624" indent="-384048" eaLnBrk="1" fontAlgn="auto" hangingPunct="1">
              <a:spcAft>
                <a:spcPts val="0"/>
              </a:spcAft>
              <a:buFont typeface="Wingdings 2"/>
              <a:buNone/>
              <a:defRPr/>
            </a:pPr>
            <a:endParaRPr lang="en-US" sz="3600"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r" eaLnBrk="1" hangingPunct="1"/>
            <a:r>
              <a:rPr lang="en-US" sz="4000" b="1" dirty="0" smtClean="0"/>
              <a:t>Personal Factors</a:t>
            </a:r>
            <a:br>
              <a:rPr lang="en-US" sz="4000" b="1" dirty="0" smtClean="0"/>
            </a:br>
            <a:r>
              <a:rPr lang="en-US" sz="4000" b="1" dirty="0" smtClean="0"/>
              <a:t> </a:t>
            </a:r>
            <a:r>
              <a:rPr lang="en-US" sz="2200" b="1" dirty="0" smtClean="0"/>
              <a:t>(Occupation and Economic Situation)</a:t>
            </a:r>
            <a:endParaRPr lang="en-US" sz="4000" b="1" dirty="0" smtClean="0">
              <a:solidFill>
                <a:srgbClr val="0000FF"/>
              </a:solidFill>
            </a:endParaRPr>
          </a:p>
        </p:txBody>
      </p:sp>
      <p:sp>
        <p:nvSpPr>
          <p:cNvPr id="27653" name="Rectangle 5"/>
          <p:cNvSpPr>
            <a:spLocks noGrp="1" noChangeArrowheads="1"/>
          </p:cNvSpPr>
          <p:nvPr>
            <p:ph type="body" sz="half" idx="1"/>
          </p:nvPr>
        </p:nvSpPr>
        <p:spPr>
          <a:xfrm>
            <a:off x="762000" y="1828800"/>
            <a:ext cx="7696200" cy="5029200"/>
          </a:xfrm>
        </p:spPr>
        <p:txBody>
          <a:bodyPr>
            <a:normAutofit/>
          </a:bodyPr>
          <a:lstStyle/>
          <a:p>
            <a:pPr marL="420624" indent="-384048">
              <a:buSzPct val="55000"/>
              <a:buNone/>
              <a:defRPr/>
            </a:pPr>
            <a:r>
              <a:rPr lang="en-US" sz="3600" b="1" dirty="0"/>
              <a:t>Occupation</a:t>
            </a:r>
            <a:r>
              <a:rPr lang="en-US" sz="3600" dirty="0"/>
              <a:t> affects the goods and services bought by consumers</a:t>
            </a:r>
          </a:p>
          <a:p>
            <a:pPr marL="420624" indent="-384048">
              <a:buSzPct val="55000"/>
              <a:buNone/>
              <a:defRPr/>
            </a:pPr>
            <a:endParaRPr lang="en-US" sz="3600" dirty="0"/>
          </a:p>
          <a:p>
            <a:pPr marL="420624" indent="-384048">
              <a:buSzPct val="55000"/>
              <a:buNone/>
              <a:defRPr/>
            </a:pPr>
            <a:r>
              <a:rPr lang="en-US" sz="3600" b="1" dirty="0"/>
              <a:t>Economic situation</a:t>
            </a:r>
            <a:r>
              <a:rPr lang="en-US" sz="3600" dirty="0"/>
              <a:t> includes trends in:</a:t>
            </a:r>
          </a:p>
          <a:p>
            <a:pPr>
              <a:buNone/>
            </a:pPr>
            <a:endParaRPr lang="en-US" sz="3600" dirty="0"/>
          </a:p>
        </p:txBody>
      </p:sp>
      <p:graphicFrame>
        <p:nvGraphicFramePr>
          <p:cNvPr id="4" name="Diagram 3"/>
          <p:cNvGraphicFramePr/>
          <p:nvPr/>
        </p:nvGraphicFramePr>
        <p:xfrm>
          <a:off x="838200" y="4038600"/>
          <a:ext cx="7391400" cy="220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eaLnBrk="1" hangingPunct="1"/>
            <a:r>
              <a:rPr lang="en-US" sz="4000" b="1" smtClean="0"/>
              <a:t>Personal Factors</a:t>
            </a:r>
            <a:br>
              <a:rPr lang="en-US" sz="4000" b="1" smtClean="0"/>
            </a:br>
            <a:r>
              <a:rPr lang="en-US" sz="2400" b="1" smtClean="0"/>
              <a:t>(Life Style)</a:t>
            </a:r>
            <a:r>
              <a:rPr lang="en-US" sz="4000" b="1" smtClean="0"/>
              <a:t> </a:t>
            </a:r>
            <a:endParaRPr lang="en-US" sz="4000" b="1" smtClean="0">
              <a:solidFill>
                <a:srgbClr val="0000FF"/>
              </a:solidFill>
            </a:endParaRPr>
          </a:p>
        </p:txBody>
      </p:sp>
      <p:sp>
        <p:nvSpPr>
          <p:cNvPr id="30725" name="Rectangle 5"/>
          <p:cNvSpPr>
            <a:spLocks noGrp="1" noChangeArrowheads="1"/>
          </p:cNvSpPr>
          <p:nvPr>
            <p:ph type="body" sz="half" idx="1"/>
          </p:nvPr>
        </p:nvSpPr>
        <p:spPr>
          <a:xfrm>
            <a:off x="1182688" y="2017713"/>
            <a:ext cx="6894512" cy="4114800"/>
          </a:xfrm>
        </p:spPr>
        <p:txBody>
          <a:bodyPr>
            <a:normAutofit/>
          </a:bodyPr>
          <a:lstStyle/>
          <a:p>
            <a:pPr>
              <a:lnSpc>
                <a:spcPct val="80000"/>
              </a:lnSpc>
              <a:buFontTx/>
              <a:buNone/>
            </a:pPr>
            <a:r>
              <a:rPr lang="en-US" sz="4000" b="1" dirty="0" smtClean="0">
                <a:latin typeface="Calibri" charset="0"/>
              </a:rPr>
              <a:t>Lifestyle</a:t>
            </a:r>
            <a:r>
              <a:rPr lang="en-US" sz="4000" dirty="0" smtClean="0">
                <a:latin typeface="Calibri" charset="0"/>
              </a:rPr>
              <a:t> is a person’s pattern of living as expressed in his or her psychographics</a:t>
            </a:r>
          </a:p>
          <a:p>
            <a:pPr>
              <a:lnSpc>
                <a:spcPct val="80000"/>
              </a:lnSpc>
            </a:pPr>
            <a:r>
              <a:rPr lang="en-US" sz="4000" dirty="0" smtClean="0">
                <a:latin typeface="Calibri" charset="0"/>
              </a:rPr>
              <a:t>Measures a consumer’s AIOs (activities, interests, opinions) to capture information about a person’s pattern of acting and interacting in the </a:t>
            </a:r>
            <a:r>
              <a:rPr lang="en-US" sz="4000" dirty="0" smtClean="0">
                <a:latin typeface="Calibri" charset="0"/>
              </a:rPr>
              <a:t>environment</a:t>
            </a:r>
            <a:endParaRPr lang="en-US" sz="4000" dirty="0" smtClean="0">
              <a:latin typeface="Calibri"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eaLnBrk="1" hangingPunct="1"/>
            <a:r>
              <a:rPr lang="en-US" sz="4000" b="1" smtClean="0"/>
              <a:t>Personal Factors</a:t>
            </a:r>
            <a:br>
              <a:rPr lang="en-US" sz="4000" b="1" smtClean="0"/>
            </a:br>
            <a:r>
              <a:rPr lang="en-US" sz="2400" b="1" smtClean="0"/>
              <a:t>(Life Style)</a:t>
            </a:r>
            <a:r>
              <a:rPr lang="en-US" sz="4000" b="1" smtClean="0"/>
              <a:t> </a:t>
            </a:r>
            <a:endParaRPr lang="en-US" sz="4000" b="1" smtClean="0">
              <a:solidFill>
                <a:srgbClr val="0000FF"/>
              </a:solidFill>
            </a:endParaRPr>
          </a:p>
        </p:txBody>
      </p:sp>
      <p:sp>
        <p:nvSpPr>
          <p:cNvPr id="30725" name="Rectangle 5"/>
          <p:cNvSpPr>
            <a:spLocks noGrp="1" noChangeArrowheads="1"/>
          </p:cNvSpPr>
          <p:nvPr>
            <p:ph type="body" sz="half" idx="1"/>
          </p:nvPr>
        </p:nvSpPr>
        <p:spPr>
          <a:xfrm>
            <a:off x="1182688" y="2017713"/>
            <a:ext cx="6894512" cy="4114800"/>
          </a:xfrm>
        </p:spPr>
        <p:txBody>
          <a:bodyPr>
            <a:normAutofit/>
          </a:bodyPr>
          <a:lstStyle/>
          <a:p>
            <a:pPr marL="420624" indent="-384048" eaLnBrk="1" fontAlgn="auto" hangingPunct="1">
              <a:spcAft>
                <a:spcPts val="0"/>
              </a:spcAft>
              <a:buSzPct val="55000"/>
              <a:buFontTx/>
              <a:buNone/>
              <a:defRPr/>
            </a:pPr>
            <a:r>
              <a:rPr lang="en-US" sz="3600" dirty="0" smtClean="0"/>
              <a:t>SRI </a:t>
            </a:r>
            <a:r>
              <a:rPr lang="en-US" sz="3600" dirty="0" err="1" smtClean="0"/>
              <a:t>Consulting’s</a:t>
            </a:r>
            <a:r>
              <a:rPr lang="en-US" sz="3600" dirty="0" smtClean="0"/>
              <a:t> Values and Lifestyle (</a:t>
            </a:r>
            <a:r>
              <a:rPr lang="en-US" sz="3600" b="1" dirty="0" smtClean="0"/>
              <a:t>VALS</a:t>
            </a:r>
            <a:r>
              <a:rPr lang="en-US" sz="3600" dirty="0" smtClean="0"/>
              <a:t>) typology</a:t>
            </a:r>
          </a:p>
          <a:p>
            <a:pPr marL="420624" indent="-384048" eaLnBrk="1" fontAlgn="auto" hangingPunct="1">
              <a:spcAft>
                <a:spcPts val="0"/>
              </a:spcAft>
              <a:buSzPct val="55000"/>
              <a:buFontTx/>
              <a:buChar char="•"/>
              <a:defRPr/>
            </a:pPr>
            <a:r>
              <a:rPr lang="en-US" sz="3600" dirty="0" smtClean="0"/>
              <a:t>Classifies people according to how they spend money and time</a:t>
            </a:r>
          </a:p>
          <a:p>
            <a:pPr marL="722376" lvl="1" indent="-274320" eaLnBrk="1" fontAlgn="auto" hangingPunct="1">
              <a:spcAft>
                <a:spcPts val="0"/>
              </a:spcAft>
              <a:buFontTx/>
              <a:buChar char="•"/>
              <a:defRPr/>
            </a:pPr>
            <a:r>
              <a:rPr lang="en-US" sz="3200" dirty="0" smtClean="0"/>
              <a:t>Primary motivations</a:t>
            </a:r>
          </a:p>
          <a:p>
            <a:pPr marL="722376" lvl="1" indent="-274320" eaLnBrk="1" fontAlgn="auto" hangingPunct="1">
              <a:spcAft>
                <a:spcPts val="0"/>
              </a:spcAft>
              <a:buFontTx/>
              <a:buChar char="•"/>
              <a:defRPr/>
            </a:pPr>
            <a:r>
              <a:rPr lang="en-US" sz="3200" dirty="0" smtClean="0"/>
              <a:t>Resources</a:t>
            </a:r>
            <a:endParaRPr lang="en-US" sz="32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eaLnBrk="1" hangingPunct="1"/>
            <a:r>
              <a:rPr lang="en-US" sz="4000" b="1" dirty="0" smtClean="0"/>
              <a:t>Personal Factors</a:t>
            </a:r>
            <a:br>
              <a:rPr lang="en-US" sz="4000" b="1" dirty="0" smtClean="0"/>
            </a:br>
            <a:r>
              <a:rPr lang="en-US" sz="2400" b="1" dirty="0" smtClean="0"/>
              <a:t>(Personality and Self Concept)</a:t>
            </a:r>
            <a:r>
              <a:rPr lang="en-US" sz="4000" b="1" dirty="0" smtClean="0"/>
              <a:t> </a:t>
            </a:r>
            <a:endParaRPr lang="en-US" sz="4000" b="1" dirty="0" smtClean="0">
              <a:solidFill>
                <a:srgbClr val="0000FF"/>
              </a:solidFill>
            </a:endParaRPr>
          </a:p>
        </p:txBody>
      </p:sp>
      <p:sp>
        <p:nvSpPr>
          <p:cNvPr id="30725" name="Rectangle 5"/>
          <p:cNvSpPr>
            <a:spLocks noGrp="1" noChangeArrowheads="1"/>
          </p:cNvSpPr>
          <p:nvPr>
            <p:ph type="body" sz="half" idx="1"/>
          </p:nvPr>
        </p:nvSpPr>
        <p:spPr>
          <a:xfrm>
            <a:off x="1182688" y="2017713"/>
            <a:ext cx="6894512" cy="4114800"/>
          </a:xfrm>
        </p:spPr>
        <p:txBody>
          <a:bodyPr>
            <a:normAutofit/>
          </a:bodyPr>
          <a:lstStyle/>
          <a:p>
            <a:r>
              <a:rPr lang="en-US" sz="4000" dirty="0" smtClean="0">
                <a:latin typeface="Calibri" charset="0"/>
              </a:rPr>
              <a:t>Personality and self-concept</a:t>
            </a:r>
          </a:p>
          <a:p>
            <a:pPr lvl="1"/>
            <a:r>
              <a:rPr lang="en-US" sz="3600" dirty="0" smtClean="0">
                <a:latin typeface="Calibri" charset="0"/>
              </a:rPr>
              <a:t>Personality refers to the unique psychological characteristics that lead to consistent and lasting responses to the consumer’s environment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r" eaLnBrk="1" hangingPunct="1"/>
            <a:r>
              <a:rPr lang="en-US" sz="4000" b="1" dirty="0" smtClean="0"/>
              <a:t>Personal Factors</a:t>
            </a:r>
            <a:br>
              <a:rPr lang="en-US" sz="4000" b="1" dirty="0" smtClean="0"/>
            </a:br>
            <a:r>
              <a:rPr lang="en-US" sz="2400" b="1" dirty="0" smtClean="0"/>
              <a:t>(Personality and Self Concept)</a:t>
            </a:r>
            <a:r>
              <a:rPr lang="en-US" sz="4000" b="1" dirty="0" smtClean="0"/>
              <a:t> </a:t>
            </a:r>
            <a:endParaRPr lang="en-US" sz="4000" b="1" dirty="0" smtClean="0">
              <a:solidFill>
                <a:srgbClr val="0000FF"/>
              </a:solidFill>
            </a:endParaRPr>
          </a:p>
        </p:txBody>
      </p:sp>
      <p:sp>
        <p:nvSpPr>
          <p:cNvPr id="30725" name="Rectangle 5"/>
          <p:cNvSpPr>
            <a:spLocks noGrp="1" noChangeArrowheads="1"/>
          </p:cNvSpPr>
          <p:nvPr>
            <p:ph type="body" sz="half" idx="1"/>
          </p:nvPr>
        </p:nvSpPr>
        <p:spPr>
          <a:xfrm>
            <a:off x="1182688" y="2017713"/>
            <a:ext cx="6894512" cy="4114800"/>
          </a:xfrm>
        </p:spPr>
        <p:txBody>
          <a:bodyPr>
            <a:normAutofit/>
          </a:bodyPr>
          <a:lstStyle/>
          <a:p>
            <a:r>
              <a:rPr lang="en-US" sz="4000" dirty="0" smtClean="0">
                <a:latin typeface="Calibri" charset="0"/>
              </a:rPr>
              <a:t>Personality and self-concept</a:t>
            </a:r>
          </a:p>
          <a:p>
            <a:pPr lvl="1"/>
            <a:r>
              <a:rPr lang="en-US" sz="3600" dirty="0" smtClean="0">
                <a:latin typeface="Calibri" charset="0"/>
              </a:rPr>
              <a:t>Personality refers to the unique psychological characteristics that lead to consistent and lasting responses to the consumer’s environment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r" eaLnBrk="1" hangingPunct="1"/>
            <a:r>
              <a:rPr lang="en-US" sz="4000" b="1" smtClean="0"/>
              <a:t>Personal Factors </a:t>
            </a:r>
            <a:br>
              <a:rPr lang="en-US" sz="4000" b="1" smtClean="0"/>
            </a:br>
            <a:r>
              <a:rPr lang="en-US" sz="2400" b="1" smtClean="0"/>
              <a:t>(Personality and Self-concept)</a:t>
            </a:r>
            <a:endParaRPr lang="en-US" sz="4000" b="1" smtClean="0">
              <a:solidFill>
                <a:srgbClr val="0000FF"/>
              </a:solidFill>
            </a:endParaRPr>
          </a:p>
        </p:txBody>
      </p:sp>
      <p:sp>
        <p:nvSpPr>
          <p:cNvPr id="34821" name="Rectangle 5"/>
          <p:cNvSpPr>
            <a:spLocks noGrp="1" noChangeArrowheads="1"/>
          </p:cNvSpPr>
          <p:nvPr>
            <p:ph type="body" sz="half" idx="1"/>
          </p:nvPr>
        </p:nvSpPr>
        <p:spPr>
          <a:xfrm>
            <a:off x="304800" y="1828800"/>
            <a:ext cx="8610600" cy="4876800"/>
          </a:xfrm>
        </p:spPr>
        <p:txBody>
          <a:bodyPr>
            <a:noAutofit/>
          </a:bodyPr>
          <a:lstStyle/>
          <a:p>
            <a:pPr marL="722376" lvl="1" indent="-274320">
              <a:lnSpc>
                <a:spcPct val="90000"/>
              </a:lnSpc>
              <a:buNone/>
              <a:defRPr/>
            </a:pPr>
            <a:r>
              <a:rPr lang="en-US" sz="3200" b="1" dirty="0" smtClean="0"/>
              <a:t>Brand personality</a:t>
            </a:r>
            <a:r>
              <a:rPr lang="en-US" sz="3200" dirty="0" smtClean="0"/>
              <a:t> refers to the specific mix of human traits that may be attributed to a particular brand</a:t>
            </a:r>
          </a:p>
          <a:p>
            <a:pPr marL="1005840" lvl="2" indent="-256032">
              <a:lnSpc>
                <a:spcPct val="90000"/>
              </a:lnSpc>
              <a:buSzPct val="55000"/>
              <a:buFontTx/>
              <a:buChar char="•"/>
              <a:defRPr/>
            </a:pPr>
            <a:r>
              <a:rPr lang="en-US" sz="2800" dirty="0" smtClean="0"/>
              <a:t>Sincerity (Genuineness)</a:t>
            </a:r>
          </a:p>
          <a:p>
            <a:pPr marL="1005840" lvl="2" indent="-256032">
              <a:lnSpc>
                <a:spcPct val="90000"/>
              </a:lnSpc>
              <a:buSzPct val="55000"/>
              <a:buFontTx/>
              <a:buChar char="•"/>
              <a:defRPr/>
            </a:pPr>
            <a:r>
              <a:rPr lang="en-US" sz="2800" dirty="0" smtClean="0"/>
              <a:t>Excitement (Pleasure)</a:t>
            </a:r>
          </a:p>
          <a:p>
            <a:pPr marL="1005840" lvl="2" indent="-256032">
              <a:lnSpc>
                <a:spcPct val="90000"/>
              </a:lnSpc>
              <a:buSzPct val="55000"/>
              <a:buFontTx/>
              <a:buChar char="•"/>
              <a:defRPr/>
            </a:pPr>
            <a:r>
              <a:rPr lang="en-US" sz="2800" dirty="0" smtClean="0"/>
              <a:t>Competence (Ability)</a:t>
            </a:r>
          </a:p>
          <a:p>
            <a:pPr marL="1005840" lvl="2" indent="-256032">
              <a:lnSpc>
                <a:spcPct val="90000"/>
              </a:lnSpc>
              <a:buSzPct val="55000"/>
              <a:buFontTx/>
              <a:buChar char="•"/>
              <a:defRPr/>
            </a:pPr>
            <a:r>
              <a:rPr lang="en-US" sz="2800" dirty="0" smtClean="0"/>
              <a:t>Sophistication (Superiority)</a:t>
            </a:r>
          </a:p>
          <a:p>
            <a:pPr marL="1005840" lvl="2" indent="-256032">
              <a:lnSpc>
                <a:spcPct val="90000"/>
              </a:lnSpc>
              <a:buSzPct val="55000"/>
              <a:buFontTx/>
              <a:buChar char="•"/>
              <a:defRPr/>
            </a:pPr>
            <a:r>
              <a:rPr lang="en-US" sz="2800" dirty="0" smtClean="0"/>
              <a:t>Ruggedness (Roughness)</a:t>
            </a:r>
          </a:p>
          <a:p>
            <a:pPr marL="722376" lvl="1" indent="-274320">
              <a:lnSpc>
                <a:spcPct val="80000"/>
              </a:lnSpc>
              <a:buNone/>
              <a:defRPr/>
            </a:pPr>
            <a:endParaRPr lang="en-US" sz="2400" b="1" dirty="0" smtClean="0"/>
          </a:p>
          <a:p>
            <a:pPr marL="722376" lvl="1" indent="-274320">
              <a:lnSpc>
                <a:spcPct val="80000"/>
              </a:lnSpc>
              <a:buNone/>
              <a:defRPr/>
            </a:pPr>
            <a:r>
              <a:rPr lang="en-US" sz="3200" b="1" dirty="0" smtClean="0"/>
              <a:t>Self-concept refers to people’s possessions that contribute to and reflect their identities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a:xfrm>
            <a:off x="1292225" y="274638"/>
            <a:ext cx="7470775" cy="1143000"/>
          </a:xfrm>
        </p:spPr>
        <p:txBody>
          <a:bodyPr>
            <a:normAutofit fontScale="90000"/>
          </a:bodyPr>
          <a:lstStyle/>
          <a:p>
            <a:pPr algn="r" eaLnBrk="1" fontAlgn="auto" hangingPunct="1">
              <a:spcAft>
                <a:spcPts val="0"/>
              </a:spcAft>
              <a:defRPr/>
            </a:pPr>
            <a:r>
              <a:rPr lang="en-US" sz="4800" b="1" dirty="0" smtClean="0"/>
              <a:t>Psychological Factors </a:t>
            </a:r>
            <a:br>
              <a:rPr lang="en-US" sz="4800" b="1" dirty="0" smtClean="0"/>
            </a:br>
            <a:endParaRPr lang="en-US" dirty="0"/>
          </a:p>
        </p:txBody>
      </p:sp>
      <p:graphicFrame>
        <p:nvGraphicFramePr>
          <p:cNvPr id="9" name="Diagram 8"/>
          <p:cNvGraphicFramePr/>
          <p:nvPr/>
        </p:nvGraphicFramePr>
        <p:xfrm>
          <a:off x="1752600" y="1752600"/>
          <a:ext cx="5943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a:xfrm>
            <a:off x="1292225" y="274638"/>
            <a:ext cx="7470775" cy="1143000"/>
          </a:xfrm>
        </p:spPr>
        <p:txBody>
          <a:bodyPr>
            <a:normAutofit fontScale="90000"/>
          </a:bodyPr>
          <a:lstStyle/>
          <a:p>
            <a:pPr algn="r" eaLnBrk="1" fontAlgn="auto" hangingPunct="1">
              <a:spcAft>
                <a:spcPts val="0"/>
              </a:spcAft>
              <a:defRPr/>
            </a:pPr>
            <a:r>
              <a:rPr lang="en-US" sz="4800" b="1" dirty="0" smtClean="0"/>
              <a:t>Psychological Factors </a:t>
            </a:r>
            <a:br>
              <a:rPr lang="en-US" sz="4800" b="1" dirty="0" smtClean="0"/>
            </a:br>
            <a:r>
              <a:rPr lang="en-US" sz="3100" b="1" dirty="0" smtClean="0"/>
              <a:t>(Motivation)</a:t>
            </a:r>
            <a:endParaRPr lang="en-US" dirty="0"/>
          </a:p>
        </p:txBody>
      </p:sp>
      <p:sp>
        <p:nvSpPr>
          <p:cNvPr id="34819" name="AutoShape 3"/>
          <p:cNvSpPr>
            <a:spLocks noChangeArrowheads="1"/>
          </p:cNvSpPr>
          <p:nvPr/>
        </p:nvSpPr>
        <p:spPr bwMode="auto">
          <a:xfrm>
            <a:off x="381000" y="1752600"/>
            <a:ext cx="2667000" cy="4343400"/>
          </a:xfrm>
          <a:prstGeom prst="roundRect">
            <a:avLst>
              <a:gd name="adj" fmla="val 16667"/>
            </a:avLst>
          </a:prstGeom>
          <a:solidFill>
            <a:srgbClr val="DBDBFF"/>
          </a:solidFill>
          <a:ln w="9525">
            <a:solidFill>
              <a:srgbClr val="CCCC00"/>
            </a:solidFill>
            <a:round/>
            <a:headEnd/>
            <a:tailEnd/>
          </a:ln>
        </p:spPr>
        <p:txBody>
          <a:bodyPr wrap="none" anchor="ctr"/>
          <a:lstStyle/>
          <a:p>
            <a:pPr algn="ctr"/>
            <a:r>
              <a:rPr lang="en-US" sz="2800" b="1" dirty="0"/>
              <a:t>Freud’s</a:t>
            </a:r>
          </a:p>
          <a:p>
            <a:pPr algn="ctr"/>
            <a:r>
              <a:rPr lang="en-US" sz="2800" b="1" dirty="0"/>
              <a:t>Theory</a:t>
            </a:r>
          </a:p>
          <a:p>
            <a:pPr algn="ctr"/>
            <a:endParaRPr lang="en-US" sz="2800" dirty="0"/>
          </a:p>
          <a:p>
            <a:pPr algn="ctr"/>
            <a:r>
              <a:rPr lang="en-US" sz="2800" dirty="0"/>
              <a:t>Behavior</a:t>
            </a:r>
          </a:p>
          <a:p>
            <a:pPr algn="ctr"/>
            <a:r>
              <a:rPr lang="en-US" sz="2800" dirty="0"/>
              <a:t>is guided by </a:t>
            </a:r>
          </a:p>
          <a:p>
            <a:pPr algn="ctr"/>
            <a:r>
              <a:rPr lang="en-US" sz="2800" dirty="0"/>
              <a:t>subconscious</a:t>
            </a:r>
          </a:p>
          <a:p>
            <a:pPr algn="ctr"/>
            <a:r>
              <a:rPr lang="en-US" sz="2800" dirty="0"/>
              <a:t>motivations</a:t>
            </a:r>
          </a:p>
        </p:txBody>
      </p:sp>
      <p:sp>
        <p:nvSpPr>
          <p:cNvPr id="34820" name="AutoShape 4"/>
          <p:cNvSpPr>
            <a:spLocks noChangeArrowheads="1"/>
          </p:cNvSpPr>
          <p:nvPr/>
        </p:nvSpPr>
        <p:spPr bwMode="auto">
          <a:xfrm>
            <a:off x="3276600" y="1752600"/>
            <a:ext cx="2667000" cy="4343400"/>
          </a:xfrm>
          <a:prstGeom prst="roundRect">
            <a:avLst>
              <a:gd name="adj" fmla="val 16667"/>
            </a:avLst>
          </a:prstGeom>
          <a:solidFill>
            <a:srgbClr val="DBDBFF"/>
          </a:solidFill>
          <a:ln w="9525">
            <a:solidFill>
              <a:srgbClr val="CCCC00"/>
            </a:solidFill>
            <a:round/>
            <a:headEnd/>
            <a:tailEnd/>
          </a:ln>
        </p:spPr>
        <p:txBody>
          <a:bodyPr wrap="none" anchor="ctr"/>
          <a:lstStyle/>
          <a:p>
            <a:pPr algn="ctr"/>
            <a:r>
              <a:rPr lang="en-US" sz="2800" b="1" dirty="0"/>
              <a:t>Maslow’s</a:t>
            </a:r>
          </a:p>
          <a:p>
            <a:pPr algn="ctr"/>
            <a:r>
              <a:rPr lang="en-US" sz="2800" b="1" dirty="0"/>
              <a:t>Hierarchy</a:t>
            </a:r>
          </a:p>
          <a:p>
            <a:pPr algn="ctr"/>
            <a:r>
              <a:rPr lang="en-US" sz="2800" b="1" dirty="0"/>
              <a:t>of Needs</a:t>
            </a:r>
          </a:p>
          <a:p>
            <a:pPr algn="ctr"/>
            <a:endParaRPr lang="en-US" sz="2800" dirty="0"/>
          </a:p>
          <a:p>
            <a:pPr algn="ctr"/>
            <a:r>
              <a:rPr lang="en-US" sz="2800" dirty="0"/>
              <a:t>Behavior</a:t>
            </a:r>
          </a:p>
          <a:p>
            <a:pPr algn="ctr"/>
            <a:r>
              <a:rPr lang="en-US" sz="2800" dirty="0"/>
              <a:t>is driven by </a:t>
            </a:r>
          </a:p>
          <a:p>
            <a:pPr algn="ctr"/>
            <a:r>
              <a:rPr lang="en-US" sz="2800" dirty="0"/>
              <a:t>lowest, </a:t>
            </a:r>
          </a:p>
          <a:p>
            <a:pPr algn="ctr"/>
            <a:r>
              <a:rPr lang="en-US" sz="2800" dirty="0"/>
              <a:t>unmet need</a:t>
            </a:r>
          </a:p>
          <a:p>
            <a:pPr algn="ctr"/>
            <a:endParaRPr lang="en-US" sz="2800" dirty="0"/>
          </a:p>
        </p:txBody>
      </p:sp>
      <p:sp>
        <p:nvSpPr>
          <p:cNvPr id="34821" name="AutoShape 5"/>
          <p:cNvSpPr>
            <a:spLocks noChangeArrowheads="1"/>
          </p:cNvSpPr>
          <p:nvPr/>
        </p:nvSpPr>
        <p:spPr bwMode="auto">
          <a:xfrm>
            <a:off x="6096000" y="1752600"/>
            <a:ext cx="2667000" cy="4343400"/>
          </a:xfrm>
          <a:prstGeom prst="roundRect">
            <a:avLst>
              <a:gd name="adj" fmla="val 16667"/>
            </a:avLst>
          </a:prstGeom>
          <a:solidFill>
            <a:srgbClr val="DBDBFF"/>
          </a:solidFill>
          <a:ln w="9525">
            <a:solidFill>
              <a:srgbClr val="CCCC00"/>
            </a:solidFill>
            <a:round/>
            <a:headEnd/>
            <a:tailEnd/>
          </a:ln>
        </p:spPr>
        <p:txBody>
          <a:bodyPr wrap="none" anchor="ctr"/>
          <a:lstStyle/>
          <a:p>
            <a:pPr algn="ctr"/>
            <a:r>
              <a:rPr lang="en-US" sz="2800" b="1" dirty="0"/>
              <a:t>Herzberg’s</a:t>
            </a:r>
          </a:p>
          <a:p>
            <a:pPr algn="ctr"/>
            <a:r>
              <a:rPr lang="en-US" sz="2800" b="1" dirty="0"/>
              <a:t>Two-Factor</a:t>
            </a:r>
          </a:p>
          <a:p>
            <a:pPr algn="ctr"/>
            <a:r>
              <a:rPr lang="en-US" sz="2800" b="1" dirty="0"/>
              <a:t>Theory</a:t>
            </a:r>
          </a:p>
          <a:p>
            <a:pPr algn="ctr"/>
            <a:endParaRPr lang="en-US" sz="2800" b="1" dirty="0"/>
          </a:p>
          <a:p>
            <a:pPr algn="ctr"/>
            <a:r>
              <a:rPr lang="en-US" sz="2800" dirty="0"/>
              <a:t>Behavior is</a:t>
            </a:r>
          </a:p>
          <a:p>
            <a:pPr algn="ctr"/>
            <a:r>
              <a:rPr lang="en-US" sz="2800" dirty="0"/>
              <a:t>guided by </a:t>
            </a:r>
          </a:p>
          <a:p>
            <a:pPr algn="ctr"/>
            <a:r>
              <a:rPr lang="en-US" sz="2800" dirty="0"/>
              <a:t>motivating </a:t>
            </a:r>
          </a:p>
          <a:p>
            <a:pPr algn="ctr"/>
            <a:r>
              <a:rPr lang="en-US" sz="2800" dirty="0"/>
              <a:t>and hygiene</a:t>
            </a:r>
          </a:p>
          <a:p>
            <a:pPr algn="ctr"/>
            <a:r>
              <a:rPr lang="en-US" sz="2800" dirty="0"/>
              <a:t>factors</a:t>
            </a:r>
          </a:p>
        </p:txBody>
      </p:sp>
    </p:spTree>
  </p:cSld>
  <p:clrMapOvr>
    <a:masterClrMapping/>
  </p:clrMapOvr>
  <p:transition>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6" descr="fig"/>
          <p:cNvPicPr>
            <a:picLocks noChangeAspect="1" noChangeArrowheads="1"/>
          </p:cNvPicPr>
          <p:nvPr/>
        </p:nvPicPr>
        <p:blipFill>
          <a:blip r:embed="rId2" cstate="print"/>
          <a:srcRect/>
          <a:stretch>
            <a:fillRect/>
          </a:stretch>
        </p:blipFill>
        <p:spPr bwMode="auto">
          <a:xfrm>
            <a:off x="228600" y="3124200"/>
            <a:ext cx="8828567" cy="3581400"/>
          </a:xfrm>
          <a:prstGeom prst="rect">
            <a:avLst/>
          </a:prstGeom>
          <a:noFill/>
          <a:ln w="9525">
            <a:noFill/>
            <a:miter lim="800000"/>
            <a:headEnd/>
            <a:tailEnd/>
          </a:ln>
        </p:spPr>
      </p:pic>
      <p:sp>
        <p:nvSpPr>
          <p:cNvPr id="77826"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(Perception)</a:t>
            </a:r>
            <a:endParaRPr lang="en-US" dirty="0"/>
          </a:p>
        </p:txBody>
      </p:sp>
      <p:sp>
        <p:nvSpPr>
          <p:cNvPr id="35844" name="Rectangle 3"/>
          <p:cNvSpPr>
            <a:spLocks noGrp="1" noChangeArrowheads="1"/>
          </p:cNvSpPr>
          <p:nvPr>
            <p:ph type="body" idx="1"/>
          </p:nvPr>
        </p:nvSpPr>
        <p:spPr>
          <a:xfrm>
            <a:off x="457200" y="1447800"/>
            <a:ext cx="8229600" cy="1600200"/>
          </a:xfrm>
        </p:spPr>
        <p:txBody>
          <a:bodyPr>
            <a:noAutofit/>
          </a:bodyPr>
          <a:lstStyle/>
          <a:p>
            <a:pPr lvl="1" eaLnBrk="1" hangingPunct="1">
              <a:lnSpc>
                <a:spcPct val="90000"/>
              </a:lnSpc>
            </a:pPr>
            <a:r>
              <a:rPr lang="en-US" sz="3200" dirty="0" smtClean="0"/>
              <a:t>Process </a:t>
            </a:r>
            <a:r>
              <a:rPr lang="en-US" sz="3200" dirty="0" smtClean="0"/>
              <a:t>by which sensations are selected, organized, and interpreted</a:t>
            </a:r>
          </a:p>
          <a:p>
            <a:pPr lvl="2" eaLnBrk="1" hangingPunct="1">
              <a:lnSpc>
                <a:spcPct val="90000"/>
              </a:lnSpc>
            </a:pPr>
            <a:r>
              <a:rPr lang="en-US" sz="2800" dirty="0" smtClean="0"/>
              <a:t>Adding meaning to raw sensations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(Perception)</a:t>
            </a:r>
            <a:endParaRPr lang="en-US" dirty="0"/>
          </a:p>
        </p:txBody>
      </p:sp>
      <p:sp>
        <p:nvSpPr>
          <p:cNvPr id="35844" name="Rectangle 3"/>
          <p:cNvSpPr>
            <a:spLocks noGrp="1" noChangeArrowheads="1"/>
          </p:cNvSpPr>
          <p:nvPr>
            <p:ph type="body" idx="1"/>
          </p:nvPr>
        </p:nvSpPr>
        <p:spPr>
          <a:xfrm>
            <a:off x="762000" y="1981200"/>
            <a:ext cx="8229600" cy="1600200"/>
          </a:xfrm>
        </p:spPr>
        <p:txBody>
          <a:bodyPr>
            <a:noAutofit/>
          </a:bodyPr>
          <a:lstStyle/>
          <a:p>
            <a:pPr>
              <a:lnSpc>
                <a:spcPct val="80000"/>
              </a:lnSpc>
              <a:buFontTx/>
              <a:buNone/>
            </a:pPr>
            <a:r>
              <a:rPr lang="en-US" sz="4000" b="1" dirty="0" smtClean="0">
                <a:latin typeface="Calibri" charset="0"/>
              </a:rPr>
              <a:t>Perception</a:t>
            </a:r>
            <a:r>
              <a:rPr lang="en-US" sz="4000" dirty="0" smtClean="0">
                <a:latin typeface="Calibri" charset="0"/>
              </a:rPr>
              <a:t> is the process by which people select, organize, and interpret information to form a meaningful picture of the world from three perceptual processes</a:t>
            </a:r>
          </a:p>
          <a:p>
            <a:pPr lvl="1">
              <a:lnSpc>
                <a:spcPct val="80000"/>
              </a:lnSpc>
            </a:pPr>
            <a:r>
              <a:rPr lang="en-US" sz="4000" dirty="0" smtClean="0">
                <a:latin typeface="Calibri" charset="0"/>
              </a:rPr>
              <a:t>Selective attention</a:t>
            </a:r>
          </a:p>
          <a:p>
            <a:pPr lvl="1">
              <a:lnSpc>
                <a:spcPct val="80000"/>
              </a:lnSpc>
            </a:pPr>
            <a:r>
              <a:rPr lang="en-US" sz="4000" dirty="0" smtClean="0">
                <a:latin typeface="Calibri" charset="0"/>
              </a:rPr>
              <a:t>Selective distortion</a:t>
            </a:r>
          </a:p>
          <a:p>
            <a:pPr lvl="1">
              <a:lnSpc>
                <a:spcPct val="80000"/>
              </a:lnSpc>
            </a:pPr>
            <a:r>
              <a:rPr lang="en-US" sz="4000" dirty="0" smtClean="0">
                <a:latin typeface="Calibri" charset="0"/>
              </a:rPr>
              <a:t>Selective retention</a:t>
            </a:r>
          </a:p>
          <a:p>
            <a:pPr>
              <a:lnSpc>
                <a:spcPct val="80000"/>
              </a:lnSpc>
            </a:pPr>
            <a:endParaRPr lang="en-US" sz="4000" dirty="0" smtClean="0">
              <a:latin typeface="Calibri"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(Perception)</a:t>
            </a:r>
            <a:endParaRPr lang="en-US" dirty="0"/>
          </a:p>
        </p:txBody>
      </p:sp>
      <p:sp>
        <p:nvSpPr>
          <p:cNvPr id="35844" name="Rectangle 3"/>
          <p:cNvSpPr>
            <a:spLocks noGrp="1" noChangeArrowheads="1"/>
          </p:cNvSpPr>
          <p:nvPr>
            <p:ph type="body" idx="1"/>
          </p:nvPr>
        </p:nvSpPr>
        <p:spPr>
          <a:xfrm>
            <a:off x="304800" y="1981200"/>
            <a:ext cx="8686800" cy="1600200"/>
          </a:xfrm>
        </p:spPr>
        <p:txBody>
          <a:bodyPr>
            <a:noAutofit/>
          </a:bodyPr>
          <a:lstStyle/>
          <a:p>
            <a:pPr>
              <a:buFontTx/>
              <a:buNone/>
            </a:pPr>
            <a:r>
              <a:rPr lang="en-US" b="1" dirty="0" smtClean="0">
                <a:latin typeface="Calibri" charset="0"/>
              </a:rPr>
              <a:t>Selective attention </a:t>
            </a:r>
            <a:r>
              <a:rPr lang="en-US" dirty="0" smtClean="0">
                <a:latin typeface="Calibri" charset="0"/>
              </a:rPr>
              <a:t>is the tendency for people to screen out most of the information to which they are exposed</a:t>
            </a:r>
          </a:p>
          <a:p>
            <a:pPr>
              <a:buFontTx/>
              <a:buNone/>
            </a:pPr>
            <a:r>
              <a:rPr lang="en-US" b="1" dirty="0" smtClean="0">
                <a:latin typeface="Calibri" charset="0"/>
              </a:rPr>
              <a:t>Selective distortion </a:t>
            </a:r>
            <a:r>
              <a:rPr lang="en-US" dirty="0" smtClean="0">
                <a:latin typeface="Calibri" charset="0"/>
              </a:rPr>
              <a:t>is the tendency for people to interpret information in a way that will support what they already believe</a:t>
            </a:r>
          </a:p>
          <a:p>
            <a:pPr>
              <a:buFontTx/>
              <a:buNone/>
            </a:pPr>
            <a:r>
              <a:rPr lang="en-US" b="1" dirty="0" smtClean="0">
                <a:latin typeface="Calibri" charset="0"/>
              </a:rPr>
              <a:t>Selective retention </a:t>
            </a:r>
            <a:r>
              <a:rPr lang="en-US" dirty="0" smtClean="0">
                <a:latin typeface="Calibri" charset="0"/>
              </a:rPr>
              <a:t>is the tendency to remember good points made about a brand they favor and forget good points about competing brands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(Learning)</a:t>
            </a:r>
            <a:endParaRPr lang="en-US" dirty="0"/>
          </a:p>
        </p:txBody>
      </p:sp>
      <p:sp>
        <p:nvSpPr>
          <p:cNvPr id="36868" name="Rectangle 3"/>
          <p:cNvSpPr>
            <a:spLocks noGrp="1" noChangeArrowheads="1"/>
          </p:cNvSpPr>
          <p:nvPr>
            <p:ph type="body" idx="1"/>
          </p:nvPr>
        </p:nvSpPr>
        <p:spPr>
          <a:xfrm>
            <a:off x="457200" y="2209800"/>
            <a:ext cx="7543800" cy="3733800"/>
          </a:xfrm>
        </p:spPr>
        <p:txBody>
          <a:bodyPr/>
          <a:lstStyle/>
          <a:p>
            <a:r>
              <a:rPr lang="en-US" b="1" dirty="0" smtClean="0">
                <a:latin typeface="Calibri" charset="0"/>
              </a:rPr>
              <a:t>Learning</a:t>
            </a:r>
            <a:r>
              <a:rPr lang="en-US" dirty="0" smtClean="0">
                <a:latin typeface="Calibri" charset="0"/>
              </a:rPr>
              <a:t> is the change in an individual’s behavior arising from experience and occurs through interplay of</a:t>
            </a:r>
            <a:r>
              <a:rPr lang="en-US" dirty="0" smtClean="0">
                <a:latin typeface="Calibri" charset="0"/>
              </a:rPr>
              <a:t>:</a:t>
            </a:r>
            <a:endParaRPr lang="en-US" dirty="0" smtClean="0">
              <a:latin typeface="Calibri" charset="0"/>
            </a:endParaRPr>
          </a:p>
        </p:txBody>
      </p:sp>
      <p:graphicFrame>
        <p:nvGraphicFramePr>
          <p:cNvPr id="5" name="Diagram 4"/>
          <p:cNvGraphicFramePr/>
          <p:nvPr/>
        </p:nvGraphicFramePr>
        <p:xfrm>
          <a:off x="381000" y="3829050"/>
          <a:ext cx="8534400" cy="3028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3-27 resized_pt-cruiser_1"/>
          <p:cNvPicPr>
            <a:picLocks noChangeAspect="1" noChangeArrowheads="1"/>
          </p:cNvPicPr>
          <p:nvPr/>
        </p:nvPicPr>
        <p:blipFill>
          <a:blip r:embed="rId2" cstate="print">
            <a:lum bright="60000" contrast="-70000"/>
          </a:blip>
          <a:srcRect/>
          <a:stretch>
            <a:fillRect/>
          </a:stretch>
        </p:blipFill>
        <p:spPr bwMode="auto">
          <a:xfrm>
            <a:off x="0" y="1447800"/>
            <a:ext cx="9144000" cy="5791200"/>
          </a:xfrm>
          <a:prstGeom prst="rect">
            <a:avLst/>
          </a:prstGeom>
          <a:noFill/>
          <a:ln w="9525">
            <a:noFill/>
            <a:miter lim="800000"/>
            <a:headEnd/>
            <a:tailEnd/>
          </a:ln>
        </p:spPr>
      </p:pic>
      <p:sp>
        <p:nvSpPr>
          <p:cNvPr id="74754"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(Learning)</a:t>
            </a:r>
            <a:endParaRPr lang="en-US" dirty="0"/>
          </a:p>
        </p:txBody>
      </p:sp>
      <p:sp>
        <p:nvSpPr>
          <p:cNvPr id="36868" name="Rectangle 3"/>
          <p:cNvSpPr>
            <a:spLocks noGrp="1" noChangeArrowheads="1"/>
          </p:cNvSpPr>
          <p:nvPr>
            <p:ph type="body" idx="1"/>
          </p:nvPr>
        </p:nvSpPr>
        <p:spPr>
          <a:xfrm>
            <a:off x="457200" y="2209800"/>
            <a:ext cx="7543800" cy="3733800"/>
          </a:xfrm>
        </p:spPr>
        <p:txBody>
          <a:bodyPr/>
          <a:lstStyle/>
          <a:p>
            <a:pPr eaLnBrk="1" hangingPunct="1"/>
            <a:r>
              <a:rPr lang="en-US" sz="3200" dirty="0" smtClean="0"/>
              <a:t>Products as reminders of life experiences</a:t>
            </a:r>
          </a:p>
          <a:p>
            <a:pPr eaLnBrk="1" hangingPunct="1"/>
            <a:r>
              <a:rPr lang="en-US" sz="3200" dirty="0" smtClean="0"/>
              <a:t>Products + memory = brand equity/loyalty</a:t>
            </a:r>
            <a:endParaRPr lang="en-US" sz="3200" b="1" i="1" dirty="0" smtClean="0"/>
          </a:p>
          <a:p>
            <a:pPr eaLnBrk="1" hangingPunct="1"/>
            <a:r>
              <a:rPr lang="en-US" sz="3200" dirty="0" smtClean="0"/>
              <a:t>Learning: a relatively permanent change in behavior caused by experience</a:t>
            </a:r>
          </a:p>
          <a:p>
            <a:pPr lvl="1" eaLnBrk="1" hangingPunct="1"/>
            <a:r>
              <a:rPr lang="en-US" sz="2800" dirty="0" smtClean="0"/>
              <a:t>Incidental learning</a:t>
            </a:r>
          </a:p>
          <a:p>
            <a:pPr lvl="1" eaLnBrk="1" hangingPunct="1"/>
            <a:r>
              <a:rPr lang="en-US" sz="2800" dirty="0" smtClean="0"/>
              <a:t>Ongoing process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7" descr="co0301"/>
          <p:cNvPicPr>
            <a:picLocks noChangeAspect="1" noChangeArrowheads="1"/>
          </p:cNvPicPr>
          <p:nvPr/>
        </p:nvPicPr>
        <p:blipFill>
          <a:blip r:embed="rId2" cstate="print">
            <a:lum bright="60000" contrast="-70000"/>
          </a:blip>
          <a:srcRect/>
          <a:stretch>
            <a:fillRect/>
          </a:stretch>
        </p:blipFill>
        <p:spPr bwMode="auto">
          <a:xfrm>
            <a:off x="0" y="1371600"/>
            <a:ext cx="9144000" cy="5486400"/>
          </a:xfrm>
          <a:prstGeom prst="rect">
            <a:avLst/>
          </a:prstGeom>
          <a:noFill/>
          <a:ln w="9525">
            <a:noFill/>
            <a:miter lim="800000"/>
            <a:headEnd/>
            <a:tailEnd/>
          </a:ln>
        </p:spPr>
      </p:pic>
      <p:sp>
        <p:nvSpPr>
          <p:cNvPr id="88066" name="Rectangle 2"/>
          <p:cNvSpPr>
            <a:spLocks noGrp="1" noChangeArrowheads="1"/>
          </p:cNvSpPr>
          <p:nvPr>
            <p:ph type="title"/>
          </p:nvPr>
        </p:nvSpPr>
        <p:spPr/>
        <p:txBody>
          <a:bodyPr>
            <a:normAutofit fontScale="90000"/>
          </a:bodyPr>
          <a:lstStyle/>
          <a:p>
            <a:pPr algn="r" eaLnBrk="1" fontAlgn="auto" hangingPunct="1">
              <a:spcAft>
                <a:spcPts val="0"/>
              </a:spcAft>
              <a:defRPr/>
            </a:pPr>
            <a:r>
              <a:rPr lang="en-US" sz="4400" b="1" dirty="0" smtClean="0"/>
              <a:t>Psychological Factors </a:t>
            </a:r>
            <a:br>
              <a:rPr lang="en-US" sz="4400" b="1" dirty="0" smtClean="0"/>
            </a:br>
            <a:r>
              <a:rPr lang="en-US" sz="2800" b="1" dirty="0" smtClean="0"/>
              <a:t>(Role of Memory in Learning)</a:t>
            </a:r>
            <a:endParaRPr lang="en-US" dirty="0"/>
          </a:p>
        </p:txBody>
      </p:sp>
      <p:sp>
        <p:nvSpPr>
          <p:cNvPr id="37892" name="Rectangle 3"/>
          <p:cNvSpPr>
            <a:spLocks noGrp="1" noChangeArrowheads="1"/>
          </p:cNvSpPr>
          <p:nvPr>
            <p:ph type="body" idx="1"/>
          </p:nvPr>
        </p:nvSpPr>
        <p:spPr>
          <a:xfrm>
            <a:off x="457200" y="1600200"/>
            <a:ext cx="8229600" cy="4525963"/>
          </a:xfrm>
        </p:spPr>
        <p:txBody>
          <a:bodyPr/>
          <a:lstStyle/>
          <a:p>
            <a:pPr eaLnBrk="1" hangingPunct="1"/>
            <a:r>
              <a:rPr lang="en-US" dirty="0" smtClean="0"/>
              <a:t>Memory: acquiring information and storing it over time so that it will be available when needed</a:t>
            </a:r>
          </a:p>
          <a:p>
            <a:pPr eaLnBrk="1" hangingPunct="1"/>
            <a:r>
              <a:rPr lang="en-US" dirty="0" smtClean="0"/>
              <a:t>Information-processing approach</a:t>
            </a:r>
          </a:p>
          <a:p>
            <a:pPr lvl="1" eaLnBrk="1" hangingPunct="1"/>
            <a:r>
              <a:rPr lang="en-US" dirty="0" smtClean="0"/>
              <a:t>Mind = computer &amp; data = input/output</a:t>
            </a:r>
          </a:p>
        </p:txBody>
      </p:sp>
      <p:grpSp>
        <p:nvGrpSpPr>
          <p:cNvPr id="2" name="Group 7"/>
          <p:cNvGrpSpPr>
            <a:grpSpLocks/>
          </p:cNvGrpSpPr>
          <p:nvPr/>
        </p:nvGrpSpPr>
        <p:grpSpPr bwMode="auto">
          <a:xfrm>
            <a:off x="533400" y="4800600"/>
            <a:ext cx="8077200" cy="1143000"/>
            <a:chOff x="336" y="1120"/>
            <a:chExt cx="5088" cy="720"/>
          </a:xfrm>
        </p:grpSpPr>
        <p:sp>
          <p:nvSpPr>
            <p:cNvPr id="37894" name="Text Box 8"/>
            <p:cNvSpPr txBox="1">
              <a:spLocks noChangeArrowheads="1"/>
            </p:cNvSpPr>
            <p:nvPr/>
          </p:nvSpPr>
          <p:spPr bwMode="auto">
            <a:xfrm>
              <a:off x="2928" y="1240"/>
              <a:ext cx="1152" cy="477"/>
            </a:xfrm>
            <a:prstGeom prst="rect">
              <a:avLst/>
            </a:prstGeom>
            <a:solidFill>
              <a:srgbClr val="00CCFF"/>
            </a:solidFill>
            <a:ln w="25400" algn="ctr">
              <a:solidFill>
                <a:schemeClr val="bg1"/>
              </a:solidFill>
              <a:miter lim="800000"/>
              <a:headEnd/>
              <a:tailEnd/>
            </a:ln>
          </p:spPr>
          <p:txBody>
            <a:bodyPr tIns="228600" bIns="228600">
              <a:spAutoFit/>
            </a:bodyPr>
            <a:lstStyle/>
            <a:p>
              <a:pPr algn="ctr"/>
              <a:r>
                <a:rPr lang="en-US" b="1" dirty="0"/>
                <a:t>STORAGE</a:t>
              </a:r>
            </a:p>
          </p:txBody>
        </p:sp>
        <p:sp>
          <p:nvSpPr>
            <p:cNvPr id="37895" name="Text Box 9"/>
            <p:cNvSpPr txBox="1">
              <a:spLocks noChangeArrowheads="1"/>
            </p:cNvSpPr>
            <p:nvPr/>
          </p:nvSpPr>
          <p:spPr bwMode="auto">
            <a:xfrm>
              <a:off x="1584" y="1240"/>
              <a:ext cx="1152" cy="477"/>
            </a:xfrm>
            <a:prstGeom prst="rect">
              <a:avLst/>
            </a:prstGeom>
            <a:solidFill>
              <a:srgbClr val="CC99FF"/>
            </a:solidFill>
            <a:ln w="25400" algn="ctr">
              <a:solidFill>
                <a:schemeClr val="bg1"/>
              </a:solidFill>
              <a:miter lim="800000"/>
              <a:headEnd/>
              <a:tailEnd/>
            </a:ln>
          </p:spPr>
          <p:txBody>
            <a:bodyPr tIns="228600" bIns="228600">
              <a:spAutoFit/>
            </a:bodyPr>
            <a:lstStyle/>
            <a:p>
              <a:pPr algn="ctr"/>
              <a:r>
                <a:rPr lang="en-US" b="1" dirty="0"/>
                <a:t>ENCODING</a:t>
              </a:r>
            </a:p>
          </p:txBody>
        </p:sp>
        <p:sp>
          <p:nvSpPr>
            <p:cNvPr id="37896" name="Text Box 10"/>
            <p:cNvSpPr txBox="1">
              <a:spLocks noChangeArrowheads="1"/>
            </p:cNvSpPr>
            <p:nvPr/>
          </p:nvSpPr>
          <p:spPr bwMode="auto">
            <a:xfrm>
              <a:off x="4272" y="1240"/>
              <a:ext cx="1152" cy="477"/>
            </a:xfrm>
            <a:prstGeom prst="rect">
              <a:avLst/>
            </a:prstGeom>
            <a:solidFill>
              <a:srgbClr val="FFCC00"/>
            </a:solidFill>
            <a:ln w="25400" algn="ctr">
              <a:solidFill>
                <a:schemeClr val="bg1"/>
              </a:solidFill>
              <a:miter lim="800000"/>
              <a:headEnd/>
              <a:tailEnd/>
            </a:ln>
          </p:spPr>
          <p:txBody>
            <a:bodyPr tIns="228600" bIns="228600">
              <a:spAutoFit/>
            </a:bodyPr>
            <a:lstStyle/>
            <a:p>
              <a:pPr algn="ctr"/>
              <a:r>
                <a:rPr lang="en-US" b="1" dirty="0"/>
                <a:t>RETRIEVAL</a:t>
              </a:r>
            </a:p>
          </p:txBody>
        </p:sp>
        <p:cxnSp>
          <p:nvCxnSpPr>
            <p:cNvPr id="37897" name="AutoShape 11"/>
            <p:cNvCxnSpPr>
              <a:cxnSpLocks noChangeShapeType="1"/>
              <a:stCxn id="37895" idx="3"/>
              <a:endCxn id="37894" idx="1"/>
            </p:cNvCxnSpPr>
            <p:nvPr/>
          </p:nvCxnSpPr>
          <p:spPr bwMode="auto">
            <a:xfrm>
              <a:off x="2744" y="1479"/>
              <a:ext cx="176" cy="0"/>
            </a:xfrm>
            <a:prstGeom prst="straightConnector1">
              <a:avLst/>
            </a:prstGeom>
            <a:noFill/>
            <a:ln w="25400">
              <a:solidFill>
                <a:schemeClr val="bg1"/>
              </a:solidFill>
              <a:round/>
              <a:headEnd/>
              <a:tailEnd type="triangle" w="lg" len="med"/>
            </a:ln>
          </p:spPr>
        </p:cxnSp>
        <p:grpSp>
          <p:nvGrpSpPr>
            <p:cNvPr id="3" name="Group 12"/>
            <p:cNvGrpSpPr>
              <a:grpSpLocks/>
            </p:cNvGrpSpPr>
            <p:nvPr/>
          </p:nvGrpSpPr>
          <p:grpSpPr bwMode="auto">
            <a:xfrm>
              <a:off x="336" y="1120"/>
              <a:ext cx="1008" cy="720"/>
              <a:chOff x="240" y="1080"/>
              <a:chExt cx="1008" cy="720"/>
            </a:xfrm>
          </p:grpSpPr>
          <p:sp>
            <p:nvSpPr>
              <p:cNvPr id="37901" name="Oval 13"/>
              <p:cNvSpPr>
                <a:spLocks noChangeArrowheads="1"/>
              </p:cNvSpPr>
              <p:nvPr/>
            </p:nvSpPr>
            <p:spPr bwMode="auto">
              <a:xfrm>
                <a:off x="240" y="1080"/>
                <a:ext cx="1008" cy="720"/>
              </a:xfrm>
              <a:prstGeom prst="ellipse">
                <a:avLst/>
              </a:prstGeom>
              <a:solidFill>
                <a:srgbClr val="33CCCC"/>
              </a:solidFill>
              <a:ln w="25400" algn="ctr">
                <a:solidFill>
                  <a:schemeClr val="bg1"/>
                </a:solidFill>
                <a:round/>
                <a:headEnd/>
                <a:tailEnd/>
              </a:ln>
            </p:spPr>
            <p:txBody>
              <a:bodyPr wrap="none" tIns="228600" bIns="228600" anchor="ctr">
                <a:spAutoFit/>
              </a:bodyPr>
              <a:lstStyle/>
              <a:p>
                <a:endParaRPr lang="en-US"/>
              </a:p>
            </p:txBody>
          </p:sp>
          <p:sp>
            <p:nvSpPr>
              <p:cNvPr id="37902" name="Text Box 14"/>
              <p:cNvSpPr txBox="1">
                <a:spLocks noChangeArrowheads="1"/>
              </p:cNvSpPr>
              <p:nvPr/>
            </p:nvSpPr>
            <p:spPr bwMode="auto">
              <a:xfrm>
                <a:off x="324" y="1152"/>
                <a:ext cx="736" cy="640"/>
              </a:xfrm>
              <a:prstGeom prst="rect">
                <a:avLst/>
              </a:prstGeom>
              <a:noFill/>
              <a:ln w="25400" algn="ctr">
                <a:noFill/>
                <a:miter lim="800000"/>
                <a:headEnd/>
                <a:tailEnd/>
              </a:ln>
            </p:spPr>
            <p:txBody>
              <a:bodyPr wrap="none" tIns="228600" bIns="228600">
                <a:spAutoFit/>
              </a:bodyPr>
              <a:lstStyle/>
              <a:p>
                <a:r>
                  <a:rPr lang="en-US" b="1" dirty="0"/>
                  <a:t>EXTERNAL</a:t>
                </a:r>
              </a:p>
              <a:p>
                <a:pPr algn="ctr"/>
                <a:r>
                  <a:rPr lang="en-US" b="1" dirty="0"/>
                  <a:t>INPUTS</a:t>
                </a:r>
              </a:p>
            </p:txBody>
          </p:sp>
        </p:grpSp>
        <p:cxnSp>
          <p:nvCxnSpPr>
            <p:cNvPr id="37899" name="AutoShape 15"/>
            <p:cNvCxnSpPr>
              <a:cxnSpLocks noChangeShapeType="1"/>
              <a:stCxn id="37901" idx="6"/>
              <a:endCxn id="37895" idx="1"/>
            </p:cNvCxnSpPr>
            <p:nvPr/>
          </p:nvCxnSpPr>
          <p:spPr bwMode="auto">
            <a:xfrm flipV="1">
              <a:off x="1352" y="1479"/>
              <a:ext cx="224" cy="1"/>
            </a:xfrm>
            <a:prstGeom prst="straightConnector1">
              <a:avLst/>
            </a:prstGeom>
            <a:noFill/>
            <a:ln w="25400">
              <a:solidFill>
                <a:schemeClr val="bg1"/>
              </a:solidFill>
              <a:round/>
              <a:headEnd/>
              <a:tailEnd type="triangle" w="lg" len="med"/>
            </a:ln>
          </p:spPr>
        </p:cxnSp>
        <p:cxnSp>
          <p:nvCxnSpPr>
            <p:cNvPr id="37900" name="AutoShape 16"/>
            <p:cNvCxnSpPr>
              <a:cxnSpLocks noChangeShapeType="1"/>
              <a:stCxn id="37894" idx="3"/>
              <a:endCxn id="37896" idx="1"/>
            </p:cNvCxnSpPr>
            <p:nvPr/>
          </p:nvCxnSpPr>
          <p:spPr bwMode="auto">
            <a:xfrm>
              <a:off x="4088" y="1479"/>
              <a:ext cx="176" cy="0"/>
            </a:xfrm>
            <a:prstGeom prst="straightConnector1">
              <a:avLst/>
            </a:prstGeom>
            <a:noFill/>
            <a:ln w="25400">
              <a:solidFill>
                <a:schemeClr val="bg1"/>
              </a:solidFill>
              <a:round/>
              <a:headEnd/>
              <a:tailEnd type="triangle" w="lg" len="med"/>
            </a:ln>
          </p:spPr>
        </p:cxn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1132</Words>
  <Application>Microsoft Office PowerPoint</Application>
  <PresentationFormat>On-screen Show (4:3)</PresentationFormat>
  <Paragraphs>209</Paragraphs>
  <Slides>31</Slides>
  <Notes>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Chapter Five</vt:lpstr>
      <vt:lpstr>Slide 2</vt:lpstr>
      <vt:lpstr>Model of Consumer Behavior</vt:lpstr>
      <vt:lpstr>What is Consumer Behavior / Consumer Buyer Behavior?</vt:lpstr>
      <vt:lpstr>Consumer Behavior is a “Process”</vt:lpstr>
      <vt:lpstr>Model of Consumer Behavior</vt:lpstr>
      <vt:lpstr>Characteristics Affecting Consumer Behavior</vt:lpstr>
      <vt:lpstr>What Influences Consumer Behavior?</vt:lpstr>
      <vt:lpstr>Cultural Factors  (Culture and Subculture) </vt:lpstr>
      <vt:lpstr>Cultural Factors  (Culture and Subculture) </vt:lpstr>
      <vt:lpstr>Cultural Factors  (Social Classes) </vt:lpstr>
      <vt:lpstr>Cultural Factors  (Social Classes) </vt:lpstr>
      <vt:lpstr>Social Factors (Groups and Social Networks) </vt:lpstr>
      <vt:lpstr>Social Factors (Groups and Social Networks) </vt:lpstr>
      <vt:lpstr>Social Factors (Groups and Social Networks) </vt:lpstr>
      <vt:lpstr>Social Factors  (Family, Roles and Status) </vt:lpstr>
      <vt:lpstr>Personal Factors  (Age and life-cycle)</vt:lpstr>
      <vt:lpstr>Personal Factors  (Occupation and Economic Situation)</vt:lpstr>
      <vt:lpstr>Personal Factors (Life Style) </vt:lpstr>
      <vt:lpstr>Personal Factors (Life Style) </vt:lpstr>
      <vt:lpstr>Personal Factors (Personality and Self Concept) </vt:lpstr>
      <vt:lpstr>Personal Factors (Personality and Self Concept) </vt:lpstr>
      <vt:lpstr>Personal Factors  (Personality and Self-concept)</vt:lpstr>
      <vt:lpstr>Psychological Factors  </vt:lpstr>
      <vt:lpstr>Psychological Factors  (Motivation)</vt:lpstr>
      <vt:lpstr>Psychological Factors  (Perception)</vt:lpstr>
      <vt:lpstr>Psychological Factors  (Perception)</vt:lpstr>
      <vt:lpstr>Psychological Factors  (Perception)</vt:lpstr>
      <vt:lpstr>Psychological Factors  (Learning)</vt:lpstr>
      <vt:lpstr>Psychological Factors  (Learning)</vt:lpstr>
      <vt:lpstr>Psychological Factors  (Role of Memory in Learning)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Fahad</cp:lastModifiedBy>
  <cp:revision>11</cp:revision>
  <dcterms:created xsi:type="dcterms:W3CDTF">2012-03-21T19:27:02Z</dcterms:created>
  <dcterms:modified xsi:type="dcterms:W3CDTF">2012-03-22T06:08:07Z</dcterms:modified>
</cp:coreProperties>
</file>