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57" r:id="rId3"/>
    <p:sldId id="263" r:id="rId4"/>
    <p:sldId id="291" r:id="rId5"/>
    <p:sldId id="293" r:id="rId6"/>
    <p:sldId id="292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DAC0FB-B081-4173-BF0A-FC73F34EA3A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668902E-25D6-41E1-A845-6B72345E84AC}">
      <dgm:prSet/>
      <dgm:spPr/>
      <dgm:t>
        <a:bodyPr/>
        <a:lstStyle/>
        <a:p>
          <a:pPr rtl="0"/>
          <a:r>
            <a:rPr lang="en-US" b="0" dirty="0" smtClean="0">
              <a:solidFill>
                <a:schemeClr val="tx1"/>
              </a:solidFill>
            </a:rPr>
            <a:t>Resellers</a:t>
          </a:r>
          <a:endParaRPr lang="en-US" dirty="0">
            <a:solidFill>
              <a:schemeClr val="tx1"/>
            </a:solidFill>
          </a:endParaRPr>
        </a:p>
      </dgm:t>
    </dgm:pt>
    <dgm:pt modelId="{607A5560-08BA-4E5D-8960-FE8CA4B4D614}" type="parTrans" cxnId="{8E061B82-9E8A-41A1-B7BB-4252BEED12F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CB6E2DC-7A5C-43DC-AD74-01840EFF8662}" type="sibTrans" cxnId="{8E061B82-9E8A-41A1-B7BB-4252BEED12F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860F2B6-5562-48A7-94EA-E3F3144B9E50}">
      <dgm:prSet/>
      <dgm:spPr/>
      <dgm:t>
        <a:bodyPr/>
        <a:lstStyle/>
        <a:p>
          <a:pPr rtl="0"/>
          <a:r>
            <a:rPr lang="en-US" b="0" dirty="0" smtClean="0">
              <a:solidFill>
                <a:schemeClr val="tx1"/>
              </a:solidFill>
            </a:rPr>
            <a:t>Physical distribution firms</a:t>
          </a:r>
          <a:endParaRPr lang="en-US" dirty="0">
            <a:solidFill>
              <a:schemeClr val="tx1"/>
            </a:solidFill>
          </a:endParaRPr>
        </a:p>
      </dgm:t>
    </dgm:pt>
    <dgm:pt modelId="{F0BDE409-1F68-435C-8FCA-F0814779C670}" type="parTrans" cxnId="{6FAB20BF-DC69-4547-976E-5FD9D81604D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357BC31-DACD-4B53-91E1-1B3A05899892}" type="sibTrans" cxnId="{6FAB20BF-DC69-4547-976E-5FD9D81604D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F4EFB49-F95A-4FBE-A41A-88C266A4BD8A}">
      <dgm:prSet/>
      <dgm:spPr/>
      <dgm:t>
        <a:bodyPr/>
        <a:lstStyle/>
        <a:p>
          <a:pPr rtl="0"/>
          <a:r>
            <a:rPr lang="en-US" b="0" dirty="0" smtClean="0">
              <a:solidFill>
                <a:schemeClr val="tx1"/>
              </a:solidFill>
            </a:rPr>
            <a:t>Marketing services agencies</a:t>
          </a:r>
          <a:endParaRPr lang="en-US" dirty="0">
            <a:solidFill>
              <a:schemeClr val="tx1"/>
            </a:solidFill>
          </a:endParaRPr>
        </a:p>
      </dgm:t>
    </dgm:pt>
    <dgm:pt modelId="{89A7246D-10E4-4DED-AF6F-D762A3B93118}" type="parTrans" cxnId="{E566B6AA-A15E-4CBB-B780-DB2D2FE33DA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F69CC07-4037-4F59-8B71-215B94E23200}" type="sibTrans" cxnId="{E566B6AA-A15E-4CBB-B780-DB2D2FE33DA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1E28EDD-E0C3-44C8-8625-5C1719876AC3}">
      <dgm:prSet/>
      <dgm:spPr/>
      <dgm:t>
        <a:bodyPr/>
        <a:lstStyle/>
        <a:p>
          <a:pPr rtl="0"/>
          <a:r>
            <a:rPr lang="en-US" b="0" dirty="0" smtClean="0">
              <a:solidFill>
                <a:schemeClr val="tx1"/>
              </a:solidFill>
            </a:rPr>
            <a:t>Financial intermediaries</a:t>
          </a:r>
          <a:endParaRPr lang="en-US" b="0" dirty="0">
            <a:solidFill>
              <a:schemeClr val="tx1"/>
            </a:solidFill>
          </a:endParaRPr>
        </a:p>
      </dgm:t>
    </dgm:pt>
    <dgm:pt modelId="{6443A111-6715-4CCC-80E2-E0BA533153FA}" type="parTrans" cxnId="{717B1784-A75A-4DC0-AF9F-A94CCF0E485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8559311-4218-409F-B79A-BC28F1382DE1}" type="sibTrans" cxnId="{717B1784-A75A-4DC0-AF9F-A94CCF0E485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8E94BB-9D98-4437-8ECC-34814865DAC6}" type="pres">
      <dgm:prSet presAssocID="{BBDAC0FB-B081-4173-BF0A-FC73F34EA3A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6025E5-5EFB-4C5B-8EFA-82669079CF1F}" type="pres">
      <dgm:prSet presAssocID="{5668902E-25D6-41E1-A845-6B72345E84A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61A159-9564-4700-BA4C-633217CD6EA6}" type="pres">
      <dgm:prSet presAssocID="{9CB6E2DC-7A5C-43DC-AD74-01840EFF8662}" presName="sibTrans" presStyleCnt="0"/>
      <dgm:spPr/>
    </dgm:pt>
    <dgm:pt modelId="{FA902E41-D71C-4435-AB4D-FB7F21B7C759}" type="pres">
      <dgm:prSet presAssocID="{A860F2B6-5562-48A7-94EA-E3F3144B9E5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369AE3-5486-4D2C-BBE9-B29DBE7F61FA}" type="pres">
      <dgm:prSet presAssocID="{8357BC31-DACD-4B53-91E1-1B3A05899892}" presName="sibTrans" presStyleCnt="0"/>
      <dgm:spPr/>
    </dgm:pt>
    <dgm:pt modelId="{39C744D1-9A23-430D-98BC-88F24615D17F}" type="pres">
      <dgm:prSet presAssocID="{8F4EFB49-F95A-4FBE-A41A-88C266A4BD8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57B9B9-5884-491D-B5B2-E9EE7E9A5D68}" type="pres">
      <dgm:prSet presAssocID="{4F69CC07-4037-4F59-8B71-215B94E23200}" presName="sibTrans" presStyleCnt="0"/>
      <dgm:spPr/>
    </dgm:pt>
    <dgm:pt modelId="{58625619-1163-4221-B0C9-9CEF0085154F}" type="pres">
      <dgm:prSet presAssocID="{51E28EDD-E0C3-44C8-8625-5C1719876AC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774B04-2185-46EB-9263-706618CF7D87}" type="presOf" srcId="{A860F2B6-5562-48A7-94EA-E3F3144B9E50}" destId="{FA902E41-D71C-4435-AB4D-FB7F21B7C759}" srcOrd="0" destOrd="0" presId="urn:microsoft.com/office/officeart/2005/8/layout/default"/>
    <dgm:cxn modelId="{8E061B82-9E8A-41A1-B7BB-4252BEED12F6}" srcId="{BBDAC0FB-B081-4173-BF0A-FC73F34EA3A1}" destId="{5668902E-25D6-41E1-A845-6B72345E84AC}" srcOrd="0" destOrd="0" parTransId="{607A5560-08BA-4E5D-8960-FE8CA4B4D614}" sibTransId="{9CB6E2DC-7A5C-43DC-AD74-01840EFF8662}"/>
    <dgm:cxn modelId="{8FDA7CA3-1A86-4383-BB3C-481F19C9E557}" type="presOf" srcId="{8F4EFB49-F95A-4FBE-A41A-88C266A4BD8A}" destId="{39C744D1-9A23-430D-98BC-88F24615D17F}" srcOrd="0" destOrd="0" presId="urn:microsoft.com/office/officeart/2005/8/layout/default"/>
    <dgm:cxn modelId="{CE3C0551-6278-44BA-84F5-D1E914D1D96C}" type="presOf" srcId="{5668902E-25D6-41E1-A845-6B72345E84AC}" destId="{AC6025E5-5EFB-4C5B-8EFA-82669079CF1F}" srcOrd="0" destOrd="0" presId="urn:microsoft.com/office/officeart/2005/8/layout/default"/>
    <dgm:cxn modelId="{717B1784-A75A-4DC0-AF9F-A94CCF0E4856}" srcId="{BBDAC0FB-B081-4173-BF0A-FC73F34EA3A1}" destId="{51E28EDD-E0C3-44C8-8625-5C1719876AC3}" srcOrd="3" destOrd="0" parTransId="{6443A111-6715-4CCC-80E2-E0BA533153FA}" sibTransId="{D8559311-4218-409F-B79A-BC28F1382DE1}"/>
    <dgm:cxn modelId="{20BF7F12-C721-4858-9A1B-98D89C5D84C4}" type="presOf" srcId="{51E28EDD-E0C3-44C8-8625-5C1719876AC3}" destId="{58625619-1163-4221-B0C9-9CEF0085154F}" srcOrd="0" destOrd="0" presId="urn:microsoft.com/office/officeart/2005/8/layout/default"/>
    <dgm:cxn modelId="{6FAB20BF-DC69-4547-976E-5FD9D81604D7}" srcId="{BBDAC0FB-B081-4173-BF0A-FC73F34EA3A1}" destId="{A860F2B6-5562-48A7-94EA-E3F3144B9E50}" srcOrd="1" destOrd="0" parTransId="{F0BDE409-1F68-435C-8FCA-F0814779C670}" sibTransId="{8357BC31-DACD-4B53-91E1-1B3A05899892}"/>
    <dgm:cxn modelId="{E566B6AA-A15E-4CBB-B780-DB2D2FE33DAF}" srcId="{BBDAC0FB-B081-4173-BF0A-FC73F34EA3A1}" destId="{8F4EFB49-F95A-4FBE-A41A-88C266A4BD8A}" srcOrd="2" destOrd="0" parTransId="{89A7246D-10E4-4DED-AF6F-D762A3B93118}" sibTransId="{4F69CC07-4037-4F59-8B71-215B94E23200}"/>
    <dgm:cxn modelId="{FD5F1C76-A852-49B3-B953-35F527894811}" type="presOf" srcId="{BBDAC0FB-B081-4173-BF0A-FC73F34EA3A1}" destId="{1B8E94BB-9D98-4437-8ECC-34814865DAC6}" srcOrd="0" destOrd="0" presId="urn:microsoft.com/office/officeart/2005/8/layout/default"/>
    <dgm:cxn modelId="{8BF3C4D3-08D1-40A9-A8D2-0E6EF08B3EBD}" type="presParOf" srcId="{1B8E94BB-9D98-4437-8ECC-34814865DAC6}" destId="{AC6025E5-5EFB-4C5B-8EFA-82669079CF1F}" srcOrd="0" destOrd="0" presId="urn:microsoft.com/office/officeart/2005/8/layout/default"/>
    <dgm:cxn modelId="{9FC18C0D-169C-4CEC-A8F0-E71C4AE12C8C}" type="presParOf" srcId="{1B8E94BB-9D98-4437-8ECC-34814865DAC6}" destId="{1261A159-9564-4700-BA4C-633217CD6EA6}" srcOrd="1" destOrd="0" presId="urn:microsoft.com/office/officeart/2005/8/layout/default"/>
    <dgm:cxn modelId="{10D77622-BA20-4819-994C-C0877F6DBAF7}" type="presParOf" srcId="{1B8E94BB-9D98-4437-8ECC-34814865DAC6}" destId="{FA902E41-D71C-4435-AB4D-FB7F21B7C759}" srcOrd="2" destOrd="0" presId="urn:microsoft.com/office/officeart/2005/8/layout/default"/>
    <dgm:cxn modelId="{53D98052-839D-4269-8502-BA73DE48A88D}" type="presParOf" srcId="{1B8E94BB-9D98-4437-8ECC-34814865DAC6}" destId="{01369AE3-5486-4D2C-BBE9-B29DBE7F61FA}" srcOrd="3" destOrd="0" presId="urn:microsoft.com/office/officeart/2005/8/layout/default"/>
    <dgm:cxn modelId="{690DF21A-2B08-4886-B113-194B8B288B17}" type="presParOf" srcId="{1B8E94BB-9D98-4437-8ECC-34814865DAC6}" destId="{39C744D1-9A23-430D-98BC-88F24615D17F}" srcOrd="4" destOrd="0" presId="urn:microsoft.com/office/officeart/2005/8/layout/default"/>
    <dgm:cxn modelId="{3C9C2521-4B48-4365-8BFE-CABDB7EF5E30}" type="presParOf" srcId="{1B8E94BB-9D98-4437-8ECC-34814865DAC6}" destId="{BF57B9B9-5884-491D-B5B2-E9EE7E9A5D68}" srcOrd="5" destOrd="0" presId="urn:microsoft.com/office/officeart/2005/8/layout/default"/>
    <dgm:cxn modelId="{E98ABABE-F4E0-499C-B929-4D17FC6D87CF}" type="presParOf" srcId="{1B8E94BB-9D98-4437-8ECC-34814865DAC6}" destId="{58625619-1163-4221-B0C9-9CEF0085154F}" srcOrd="6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DF6198-C0B1-463C-A40F-D7962371B336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BF41CFE-D004-4975-A46F-ED44B1AF8A4E}">
      <dgm:prSet/>
      <dgm:spPr/>
      <dgm:t>
        <a:bodyPr/>
        <a:lstStyle/>
        <a:p>
          <a:pPr rtl="0"/>
          <a:r>
            <a:rPr lang="en-US" b="0" dirty="0" smtClean="0"/>
            <a:t>Uncontrollable</a:t>
          </a:r>
          <a:endParaRPr lang="en-US" dirty="0"/>
        </a:p>
      </dgm:t>
    </dgm:pt>
    <dgm:pt modelId="{E24EADD1-21ED-4361-8DA0-75EBC5353FF4}" type="parTrans" cxnId="{ED8B3398-8709-4FB7-98A0-2F5E6FDE86F5}">
      <dgm:prSet/>
      <dgm:spPr/>
      <dgm:t>
        <a:bodyPr/>
        <a:lstStyle/>
        <a:p>
          <a:endParaRPr lang="en-US"/>
        </a:p>
      </dgm:t>
    </dgm:pt>
    <dgm:pt modelId="{1A628166-C881-4443-BF76-DD9CBFA81A2D}" type="sibTrans" cxnId="{ED8B3398-8709-4FB7-98A0-2F5E6FDE86F5}">
      <dgm:prSet/>
      <dgm:spPr/>
      <dgm:t>
        <a:bodyPr/>
        <a:lstStyle/>
        <a:p>
          <a:endParaRPr lang="en-US"/>
        </a:p>
      </dgm:t>
    </dgm:pt>
    <dgm:pt modelId="{319EDD9A-202C-44DB-939A-335AFC4764F4}">
      <dgm:prSet/>
      <dgm:spPr/>
      <dgm:t>
        <a:bodyPr/>
        <a:lstStyle/>
        <a:p>
          <a:pPr rtl="0"/>
          <a:r>
            <a:rPr lang="en-US" b="0" dirty="0" smtClean="0"/>
            <a:t>React and adapt to forces in the environment</a:t>
          </a:r>
          <a:endParaRPr lang="en-US" dirty="0"/>
        </a:p>
      </dgm:t>
    </dgm:pt>
    <dgm:pt modelId="{F2C674E1-1DEA-452B-98CC-98C887C5B05F}" type="parTrans" cxnId="{7AAEF3B6-846D-4C3F-87B3-B74F6CA3B33E}">
      <dgm:prSet/>
      <dgm:spPr/>
      <dgm:t>
        <a:bodyPr/>
        <a:lstStyle/>
        <a:p>
          <a:endParaRPr lang="en-US"/>
        </a:p>
      </dgm:t>
    </dgm:pt>
    <dgm:pt modelId="{8135E6E2-DA50-46D2-912B-BD95529AF549}" type="sibTrans" cxnId="{7AAEF3B6-846D-4C3F-87B3-B74F6CA3B33E}">
      <dgm:prSet/>
      <dgm:spPr/>
      <dgm:t>
        <a:bodyPr/>
        <a:lstStyle/>
        <a:p>
          <a:endParaRPr lang="en-US"/>
        </a:p>
      </dgm:t>
    </dgm:pt>
    <dgm:pt modelId="{E6B89D38-354D-4E90-BCA4-B7A3CA6271AD}">
      <dgm:prSet/>
      <dgm:spPr/>
      <dgm:t>
        <a:bodyPr/>
        <a:lstStyle/>
        <a:p>
          <a:pPr rtl="0"/>
          <a:r>
            <a:rPr lang="en-US" b="0" dirty="0" smtClean="0"/>
            <a:t>Proactive</a:t>
          </a:r>
          <a:endParaRPr lang="en-US" dirty="0"/>
        </a:p>
      </dgm:t>
    </dgm:pt>
    <dgm:pt modelId="{C72FB13C-6AF8-4B28-9020-487BD34A1BEC}" type="parTrans" cxnId="{8AE71208-2C4D-4469-B48D-F387AF6A6765}">
      <dgm:prSet/>
      <dgm:spPr/>
      <dgm:t>
        <a:bodyPr/>
        <a:lstStyle/>
        <a:p>
          <a:endParaRPr lang="en-US"/>
        </a:p>
      </dgm:t>
    </dgm:pt>
    <dgm:pt modelId="{14FE7BB9-55B6-464C-98E2-AB45A9325AE1}" type="sibTrans" cxnId="{8AE71208-2C4D-4469-B48D-F387AF6A6765}">
      <dgm:prSet/>
      <dgm:spPr/>
      <dgm:t>
        <a:bodyPr/>
        <a:lstStyle/>
        <a:p>
          <a:endParaRPr lang="en-US"/>
        </a:p>
      </dgm:t>
    </dgm:pt>
    <dgm:pt modelId="{F6E8A35B-8A87-4766-AC86-D46D6B09F63B}">
      <dgm:prSet/>
      <dgm:spPr/>
      <dgm:t>
        <a:bodyPr/>
        <a:lstStyle/>
        <a:p>
          <a:pPr rtl="0"/>
          <a:r>
            <a:rPr lang="en-US" b="0" dirty="0" smtClean="0"/>
            <a:t>Aggressive actions to affect forces in the environment</a:t>
          </a:r>
          <a:endParaRPr lang="en-US" dirty="0"/>
        </a:p>
      </dgm:t>
    </dgm:pt>
    <dgm:pt modelId="{A22A3120-6AF3-4DFD-8151-9E36647B6B3E}" type="parTrans" cxnId="{C88586DF-798D-4E5D-BE35-1880A092E709}">
      <dgm:prSet/>
      <dgm:spPr/>
      <dgm:t>
        <a:bodyPr/>
        <a:lstStyle/>
        <a:p>
          <a:endParaRPr lang="en-US"/>
        </a:p>
      </dgm:t>
    </dgm:pt>
    <dgm:pt modelId="{54C7FF1A-8187-4522-A390-C8BC39EAB2E7}" type="sibTrans" cxnId="{C88586DF-798D-4E5D-BE35-1880A092E709}">
      <dgm:prSet/>
      <dgm:spPr/>
      <dgm:t>
        <a:bodyPr/>
        <a:lstStyle/>
        <a:p>
          <a:endParaRPr lang="en-US"/>
        </a:p>
      </dgm:t>
    </dgm:pt>
    <dgm:pt modelId="{C3E8B31B-17D4-4810-BFCC-F9CAE76A5E08}">
      <dgm:prSet/>
      <dgm:spPr/>
      <dgm:t>
        <a:bodyPr/>
        <a:lstStyle/>
        <a:p>
          <a:pPr rtl="0"/>
          <a:r>
            <a:rPr lang="en-US" b="0" dirty="0" smtClean="0"/>
            <a:t>Reactive</a:t>
          </a:r>
          <a:endParaRPr lang="en-US" dirty="0"/>
        </a:p>
      </dgm:t>
    </dgm:pt>
    <dgm:pt modelId="{E20B6996-4BD4-42BC-A7BA-5BE9A1F36252}" type="parTrans" cxnId="{906EE83B-90AE-4D6A-80BE-41C4D4AC463B}">
      <dgm:prSet/>
      <dgm:spPr/>
      <dgm:t>
        <a:bodyPr/>
        <a:lstStyle/>
        <a:p>
          <a:endParaRPr lang="en-US"/>
        </a:p>
      </dgm:t>
    </dgm:pt>
    <dgm:pt modelId="{7B953621-FE50-420A-A9AD-D8CBCE094D30}" type="sibTrans" cxnId="{906EE83B-90AE-4D6A-80BE-41C4D4AC463B}">
      <dgm:prSet/>
      <dgm:spPr/>
      <dgm:t>
        <a:bodyPr/>
        <a:lstStyle/>
        <a:p>
          <a:endParaRPr lang="en-US"/>
        </a:p>
      </dgm:t>
    </dgm:pt>
    <dgm:pt modelId="{0D1CEACA-FFCA-42AF-B349-5A1D7AE73C66}">
      <dgm:prSet/>
      <dgm:spPr/>
      <dgm:t>
        <a:bodyPr/>
        <a:lstStyle/>
        <a:p>
          <a:pPr rtl="0"/>
          <a:r>
            <a:rPr lang="en-US" b="0" dirty="0" smtClean="0"/>
            <a:t>Watching and reacting to forces in the environment</a:t>
          </a:r>
          <a:endParaRPr lang="en-US" dirty="0"/>
        </a:p>
      </dgm:t>
    </dgm:pt>
    <dgm:pt modelId="{9A6F5E95-A7E4-4761-9F5D-4804317D25BD}" type="parTrans" cxnId="{6296A225-B5B6-4B8E-962D-E62DC5725030}">
      <dgm:prSet/>
      <dgm:spPr/>
      <dgm:t>
        <a:bodyPr/>
        <a:lstStyle/>
        <a:p>
          <a:endParaRPr lang="en-US"/>
        </a:p>
      </dgm:t>
    </dgm:pt>
    <dgm:pt modelId="{B638AE5E-9868-4E5A-8C6B-FC918E908407}" type="sibTrans" cxnId="{6296A225-B5B6-4B8E-962D-E62DC5725030}">
      <dgm:prSet/>
      <dgm:spPr/>
      <dgm:t>
        <a:bodyPr/>
        <a:lstStyle/>
        <a:p>
          <a:endParaRPr lang="en-US"/>
        </a:p>
      </dgm:t>
    </dgm:pt>
    <dgm:pt modelId="{F1724E38-1B4C-436B-A3EA-F7961DC6E058}" type="pres">
      <dgm:prSet presAssocID="{B7DF6198-C0B1-463C-A40F-D7962371B3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C8C043-A221-4BD4-A327-18A65ABC4DD5}" type="pres">
      <dgm:prSet presAssocID="{4BF41CFE-D004-4975-A46F-ED44B1AF8A4E}" presName="composite" presStyleCnt="0"/>
      <dgm:spPr/>
    </dgm:pt>
    <dgm:pt modelId="{E7FEC4CD-6D6A-46D9-826D-284E7060B736}" type="pres">
      <dgm:prSet presAssocID="{4BF41CFE-D004-4975-A46F-ED44B1AF8A4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307BE1-08FC-421D-BF5E-AB009BD8B595}" type="pres">
      <dgm:prSet presAssocID="{4BF41CFE-D004-4975-A46F-ED44B1AF8A4E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7D5367-DD89-40C0-896C-7C5F55D65189}" type="pres">
      <dgm:prSet presAssocID="{1A628166-C881-4443-BF76-DD9CBFA81A2D}" presName="space" presStyleCnt="0"/>
      <dgm:spPr/>
    </dgm:pt>
    <dgm:pt modelId="{385C5F71-764F-487E-91D9-88043EB0465B}" type="pres">
      <dgm:prSet presAssocID="{E6B89D38-354D-4E90-BCA4-B7A3CA6271AD}" presName="composite" presStyleCnt="0"/>
      <dgm:spPr/>
    </dgm:pt>
    <dgm:pt modelId="{A639388A-0441-4811-9880-215A7F97393F}" type="pres">
      <dgm:prSet presAssocID="{E6B89D38-354D-4E90-BCA4-B7A3CA6271A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59C763-E8A1-4D3F-8352-33D7ADBDE6A2}" type="pres">
      <dgm:prSet presAssocID="{E6B89D38-354D-4E90-BCA4-B7A3CA6271A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EE16EF-A83A-43AC-A4BA-2504EDB0EFC9}" type="pres">
      <dgm:prSet presAssocID="{14FE7BB9-55B6-464C-98E2-AB45A9325AE1}" presName="space" presStyleCnt="0"/>
      <dgm:spPr/>
    </dgm:pt>
    <dgm:pt modelId="{CB5DC880-8B24-4054-B146-F4C5057CBE8C}" type="pres">
      <dgm:prSet presAssocID="{C3E8B31B-17D4-4810-BFCC-F9CAE76A5E08}" presName="composite" presStyleCnt="0"/>
      <dgm:spPr/>
    </dgm:pt>
    <dgm:pt modelId="{ABB995A1-AAF1-4942-958C-97FEECF4E4A2}" type="pres">
      <dgm:prSet presAssocID="{C3E8B31B-17D4-4810-BFCC-F9CAE76A5E0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5C01A-14EE-40AC-9CA4-9EA41841C236}" type="pres">
      <dgm:prSet presAssocID="{C3E8B31B-17D4-4810-BFCC-F9CAE76A5E08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8586DF-798D-4E5D-BE35-1880A092E709}" srcId="{E6B89D38-354D-4E90-BCA4-B7A3CA6271AD}" destId="{F6E8A35B-8A87-4766-AC86-D46D6B09F63B}" srcOrd="0" destOrd="0" parTransId="{A22A3120-6AF3-4DFD-8151-9E36647B6B3E}" sibTransId="{54C7FF1A-8187-4522-A390-C8BC39EAB2E7}"/>
    <dgm:cxn modelId="{8AE71208-2C4D-4469-B48D-F387AF6A6765}" srcId="{B7DF6198-C0B1-463C-A40F-D7962371B336}" destId="{E6B89D38-354D-4E90-BCA4-B7A3CA6271AD}" srcOrd="1" destOrd="0" parTransId="{C72FB13C-6AF8-4B28-9020-487BD34A1BEC}" sibTransId="{14FE7BB9-55B6-464C-98E2-AB45A9325AE1}"/>
    <dgm:cxn modelId="{92F92DC2-A748-479C-9DDF-47951F96D1D0}" type="presOf" srcId="{4BF41CFE-D004-4975-A46F-ED44B1AF8A4E}" destId="{E7FEC4CD-6D6A-46D9-826D-284E7060B736}" srcOrd="0" destOrd="0" presId="urn:microsoft.com/office/officeart/2005/8/layout/hList1"/>
    <dgm:cxn modelId="{F6F036F0-9F58-4486-B563-3342DA66190A}" type="presOf" srcId="{319EDD9A-202C-44DB-939A-335AFC4764F4}" destId="{52307BE1-08FC-421D-BF5E-AB009BD8B595}" srcOrd="0" destOrd="0" presId="urn:microsoft.com/office/officeart/2005/8/layout/hList1"/>
    <dgm:cxn modelId="{5F126CDD-2E77-47A3-98EE-E444A7AA67FA}" type="presOf" srcId="{E6B89D38-354D-4E90-BCA4-B7A3CA6271AD}" destId="{A639388A-0441-4811-9880-215A7F97393F}" srcOrd="0" destOrd="0" presId="urn:microsoft.com/office/officeart/2005/8/layout/hList1"/>
    <dgm:cxn modelId="{5FE59E54-5AAA-4A43-9208-B188E6217A7A}" type="presOf" srcId="{C3E8B31B-17D4-4810-BFCC-F9CAE76A5E08}" destId="{ABB995A1-AAF1-4942-958C-97FEECF4E4A2}" srcOrd="0" destOrd="0" presId="urn:microsoft.com/office/officeart/2005/8/layout/hList1"/>
    <dgm:cxn modelId="{F3810DA2-FF9F-4AEE-982B-02C99E3E05A8}" type="presOf" srcId="{B7DF6198-C0B1-463C-A40F-D7962371B336}" destId="{F1724E38-1B4C-436B-A3EA-F7961DC6E058}" srcOrd="0" destOrd="0" presId="urn:microsoft.com/office/officeart/2005/8/layout/hList1"/>
    <dgm:cxn modelId="{6296A225-B5B6-4B8E-962D-E62DC5725030}" srcId="{C3E8B31B-17D4-4810-BFCC-F9CAE76A5E08}" destId="{0D1CEACA-FFCA-42AF-B349-5A1D7AE73C66}" srcOrd="0" destOrd="0" parTransId="{9A6F5E95-A7E4-4761-9F5D-4804317D25BD}" sibTransId="{B638AE5E-9868-4E5A-8C6B-FC918E908407}"/>
    <dgm:cxn modelId="{70C34640-2532-4BD5-8535-FEDD1A4A1EC5}" type="presOf" srcId="{0D1CEACA-FFCA-42AF-B349-5A1D7AE73C66}" destId="{19D5C01A-14EE-40AC-9CA4-9EA41841C236}" srcOrd="0" destOrd="0" presId="urn:microsoft.com/office/officeart/2005/8/layout/hList1"/>
    <dgm:cxn modelId="{ED8B3398-8709-4FB7-98A0-2F5E6FDE86F5}" srcId="{B7DF6198-C0B1-463C-A40F-D7962371B336}" destId="{4BF41CFE-D004-4975-A46F-ED44B1AF8A4E}" srcOrd="0" destOrd="0" parTransId="{E24EADD1-21ED-4361-8DA0-75EBC5353FF4}" sibTransId="{1A628166-C881-4443-BF76-DD9CBFA81A2D}"/>
    <dgm:cxn modelId="{7AAEF3B6-846D-4C3F-87B3-B74F6CA3B33E}" srcId="{4BF41CFE-D004-4975-A46F-ED44B1AF8A4E}" destId="{319EDD9A-202C-44DB-939A-335AFC4764F4}" srcOrd="0" destOrd="0" parTransId="{F2C674E1-1DEA-452B-98CC-98C887C5B05F}" sibTransId="{8135E6E2-DA50-46D2-912B-BD95529AF549}"/>
    <dgm:cxn modelId="{906EE83B-90AE-4D6A-80BE-41C4D4AC463B}" srcId="{B7DF6198-C0B1-463C-A40F-D7962371B336}" destId="{C3E8B31B-17D4-4810-BFCC-F9CAE76A5E08}" srcOrd="2" destOrd="0" parTransId="{E20B6996-4BD4-42BC-A7BA-5BE9A1F36252}" sibTransId="{7B953621-FE50-420A-A9AD-D8CBCE094D30}"/>
    <dgm:cxn modelId="{7571F732-D84D-4664-A792-4661F9D83E29}" type="presOf" srcId="{F6E8A35B-8A87-4766-AC86-D46D6B09F63B}" destId="{6659C763-E8A1-4D3F-8352-33D7ADBDE6A2}" srcOrd="0" destOrd="0" presId="urn:microsoft.com/office/officeart/2005/8/layout/hList1"/>
    <dgm:cxn modelId="{65221375-BD9B-448D-8A27-12F26A1EB994}" type="presParOf" srcId="{F1724E38-1B4C-436B-A3EA-F7961DC6E058}" destId="{48C8C043-A221-4BD4-A327-18A65ABC4DD5}" srcOrd="0" destOrd="0" presId="urn:microsoft.com/office/officeart/2005/8/layout/hList1"/>
    <dgm:cxn modelId="{A0D33B9F-F6CE-4CF3-B7B3-FFA6180619D8}" type="presParOf" srcId="{48C8C043-A221-4BD4-A327-18A65ABC4DD5}" destId="{E7FEC4CD-6D6A-46D9-826D-284E7060B736}" srcOrd="0" destOrd="0" presId="urn:microsoft.com/office/officeart/2005/8/layout/hList1"/>
    <dgm:cxn modelId="{DB126A08-F4D9-4548-8CE9-A837C7DA6681}" type="presParOf" srcId="{48C8C043-A221-4BD4-A327-18A65ABC4DD5}" destId="{52307BE1-08FC-421D-BF5E-AB009BD8B595}" srcOrd="1" destOrd="0" presId="urn:microsoft.com/office/officeart/2005/8/layout/hList1"/>
    <dgm:cxn modelId="{3E8A753E-4D7B-4861-A300-169BEC54523B}" type="presParOf" srcId="{F1724E38-1B4C-436B-A3EA-F7961DC6E058}" destId="{A27D5367-DD89-40C0-896C-7C5F55D65189}" srcOrd="1" destOrd="0" presId="urn:microsoft.com/office/officeart/2005/8/layout/hList1"/>
    <dgm:cxn modelId="{E30FFE90-28AC-4F9F-87C0-62EC30589C70}" type="presParOf" srcId="{F1724E38-1B4C-436B-A3EA-F7961DC6E058}" destId="{385C5F71-764F-487E-91D9-88043EB0465B}" srcOrd="2" destOrd="0" presId="urn:microsoft.com/office/officeart/2005/8/layout/hList1"/>
    <dgm:cxn modelId="{E3B8F787-C0BD-4455-96D7-E7A9A5E6B182}" type="presParOf" srcId="{385C5F71-764F-487E-91D9-88043EB0465B}" destId="{A639388A-0441-4811-9880-215A7F97393F}" srcOrd="0" destOrd="0" presId="urn:microsoft.com/office/officeart/2005/8/layout/hList1"/>
    <dgm:cxn modelId="{8F82FAB8-1E94-48DC-A4EB-94812F8BE275}" type="presParOf" srcId="{385C5F71-764F-487E-91D9-88043EB0465B}" destId="{6659C763-E8A1-4D3F-8352-33D7ADBDE6A2}" srcOrd="1" destOrd="0" presId="urn:microsoft.com/office/officeart/2005/8/layout/hList1"/>
    <dgm:cxn modelId="{4DFD8581-6E36-41A9-8DA3-BD7E8982E99B}" type="presParOf" srcId="{F1724E38-1B4C-436B-A3EA-F7961DC6E058}" destId="{0AEE16EF-A83A-43AC-A4BA-2504EDB0EFC9}" srcOrd="3" destOrd="0" presId="urn:microsoft.com/office/officeart/2005/8/layout/hList1"/>
    <dgm:cxn modelId="{DF3B32C8-4B35-43B8-A3EC-87CB8BC0D760}" type="presParOf" srcId="{F1724E38-1B4C-436B-A3EA-F7961DC6E058}" destId="{CB5DC880-8B24-4054-B146-F4C5057CBE8C}" srcOrd="4" destOrd="0" presId="urn:microsoft.com/office/officeart/2005/8/layout/hList1"/>
    <dgm:cxn modelId="{E99B37DD-81E3-4099-BD10-F46683C36CB9}" type="presParOf" srcId="{CB5DC880-8B24-4054-B146-F4C5057CBE8C}" destId="{ABB995A1-AAF1-4942-958C-97FEECF4E4A2}" srcOrd="0" destOrd="0" presId="urn:microsoft.com/office/officeart/2005/8/layout/hList1"/>
    <dgm:cxn modelId="{81FB3097-4EAE-404E-9913-CB7A99D63DA1}" type="presParOf" srcId="{CB5DC880-8B24-4054-B146-F4C5057CBE8C}" destId="{19D5C01A-14EE-40AC-9CA4-9EA41841C236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6025E5-5EFB-4C5B-8EFA-82669079CF1F}">
      <dsp:nvSpPr>
        <dsp:cNvPr id="0" name=""/>
        <dsp:cNvSpPr/>
      </dsp:nvSpPr>
      <dsp:spPr>
        <a:xfrm>
          <a:off x="613" y="767822"/>
          <a:ext cx="2394272" cy="143656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 smtClean="0">
              <a:solidFill>
                <a:schemeClr val="tx1"/>
              </a:solidFill>
            </a:rPr>
            <a:t>Resellers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613" y="767822"/>
        <a:ext cx="2394272" cy="1436563"/>
      </dsp:txXfrm>
    </dsp:sp>
    <dsp:sp modelId="{FA902E41-D71C-4435-AB4D-FB7F21B7C759}">
      <dsp:nvSpPr>
        <dsp:cNvPr id="0" name=""/>
        <dsp:cNvSpPr/>
      </dsp:nvSpPr>
      <dsp:spPr>
        <a:xfrm>
          <a:off x="2634313" y="767822"/>
          <a:ext cx="2394272" cy="143656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 smtClean="0">
              <a:solidFill>
                <a:schemeClr val="tx1"/>
              </a:solidFill>
            </a:rPr>
            <a:t>Physical distribution firms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2634313" y="767822"/>
        <a:ext cx="2394272" cy="1436563"/>
      </dsp:txXfrm>
    </dsp:sp>
    <dsp:sp modelId="{39C744D1-9A23-430D-98BC-88F24615D17F}">
      <dsp:nvSpPr>
        <dsp:cNvPr id="0" name=""/>
        <dsp:cNvSpPr/>
      </dsp:nvSpPr>
      <dsp:spPr>
        <a:xfrm>
          <a:off x="613" y="2443813"/>
          <a:ext cx="2394272" cy="143656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 smtClean="0">
              <a:solidFill>
                <a:schemeClr val="tx1"/>
              </a:solidFill>
            </a:rPr>
            <a:t>Marketing services agencies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613" y="2443813"/>
        <a:ext cx="2394272" cy="1436563"/>
      </dsp:txXfrm>
    </dsp:sp>
    <dsp:sp modelId="{58625619-1163-4221-B0C9-9CEF0085154F}">
      <dsp:nvSpPr>
        <dsp:cNvPr id="0" name=""/>
        <dsp:cNvSpPr/>
      </dsp:nvSpPr>
      <dsp:spPr>
        <a:xfrm>
          <a:off x="2634313" y="2443813"/>
          <a:ext cx="2394272" cy="14365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 smtClean="0">
              <a:solidFill>
                <a:schemeClr val="tx1"/>
              </a:solidFill>
            </a:rPr>
            <a:t>Financial intermediaries</a:t>
          </a:r>
          <a:endParaRPr lang="en-US" sz="2800" b="0" kern="1200" dirty="0">
            <a:solidFill>
              <a:schemeClr val="tx1"/>
            </a:solidFill>
          </a:endParaRPr>
        </a:p>
      </dsp:txBody>
      <dsp:txXfrm>
        <a:off x="2634313" y="2443813"/>
        <a:ext cx="2394272" cy="143656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FEC4CD-6D6A-46D9-826D-284E7060B736}">
      <dsp:nvSpPr>
        <dsp:cNvPr id="0" name=""/>
        <dsp:cNvSpPr/>
      </dsp:nvSpPr>
      <dsp:spPr>
        <a:xfrm>
          <a:off x="2714" y="1348930"/>
          <a:ext cx="2646759" cy="835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0" kern="1200" dirty="0" smtClean="0"/>
            <a:t>Uncontrollable</a:t>
          </a:r>
          <a:endParaRPr lang="en-US" sz="2900" kern="1200" dirty="0"/>
        </a:p>
      </dsp:txBody>
      <dsp:txXfrm>
        <a:off x="2714" y="1348930"/>
        <a:ext cx="2646759" cy="835200"/>
      </dsp:txXfrm>
    </dsp:sp>
    <dsp:sp modelId="{52307BE1-08FC-421D-BF5E-AB009BD8B595}">
      <dsp:nvSpPr>
        <dsp:cNvPr id="0" name=""/>
        <dsp:cNvSpPr/>
      </dsp:nvSpPr>
      <dsp:spPr>
        <a:xfrm>
          <a:off x="2714" y="2184130"/>
          <a:ext cx="2646759" cy="241053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/>
            <a:t>React and adapt to forces in the environment</a:t>
          </a:r>
          <a:endParaRPr lang="en-US" sz="2900" kern="1200" dirty="0"/>
        </a:p>
      </dsp:txBody>
      <dsp:txXfrm>
        <a:off x="2714" y="2184130"/>
        <a:ext cx="2646759" cy="2410538"/>
      </dsp:txXfrm>
    </dsp:sp>
    <dsp:sp modelId="{A639388A-0441-4811-9880-215A7F97393F}">
      <dsp:nvSpPr>
        <dsp:cNvPr id="0" name=""/>
        <dsp:cNvSpPr/>
      </dsp:nvSpPr>
      <dsp:spPr>
        <a:xfrm>
          <a:off x="3020020" y="1348930"/>
          <a:ext cx="2646759" cy="8352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0" kern="1200" dirty="0" smtClean="0"/>
            <a:t>Proactive</a:t>
          </a:r>
          <a:endParaRPr lang="en-US" sz="2900" kern="1200" dirty="0"/>
        </a:p>
      </dsp:txBody>
      <dsp:txXfrm>
        <a:off x="3020020" y="1348930"/>
        <a:ext cx="2646759" cy="835200"/>
      </dsp:txXfrm>
    </dsp:sp>
    <dsp:sp modelId="{6659C763-E8A1-4D3F-8352-33D7ADBDE6A2}">
      <dsp:nvSpPr>
        <dsp:cNvPr id="0" name=""/>
        <dsp:cNvSpPr/>
      </dsp:nvSpPr>
      <dsp:spPr>
        <a:xfrm>
          <a:off x="3020020" y="2184130"/>
          <a:ext cx="2646759" cy="241053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/>
            <a:t>Aggressive actions to affect forces in the environment</a:t>
          </a:r>
          <a:endParaRPr lang="en-US" sz="2900" kern="1200" dirty="0"/>
        </a:p>
      </dsp:txBody>
      <dsp:txXfrm>
        <a:off x="3020020" y="2184130"/>
        <a:ext cx="2646759" cy="2410538"/>
      </dsp:txXfrm>
    </dsp:sp>
    <dsp:sp modelId="{ABB995A1-AAF1-4942-958C-97FEECF4E4A2}">
      <dsp:nvSpPr>
        <dsp:cNvPr id="0" name=""/>
        <dsp:cNvSpPr/>
      </dsp:nvSpPr>
      <dsp:spPr>
        <a:xfrm>
          <a:off x="6037326" y="1348930"/>
          <a:ext cx="2646759" cy="8352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0" kern="1200" dirty="0" smtClean="0"/>
            <a:t>Reactive</a:t>
          </a:r>
          <a:endParaRPr lang="en-US" sz="2900" kern="1200" dirty="0"/>
        </a:p>
      </dsp:txBody>
      <dsp:txXfrm>
        <a:off x="6037326" y="1348930"/>
        <a:ext cx="2646759" cy="835200"/>
      </dsp:txXfrm>
    </dsp:sp>
    <dsp:sp modelId="{19D5C01A-14EE-40AC-9CA4-9EA41841C236}">
      <dsp:nvSpPr>
        <dsp:cNvPr id="0" name=""/>
        <dsp:cNvSpPr/>
      </dsp:nvSpPr>
      <dsp:spPr>
        <a:xfrm>
          <a:off x="6037326" y="2184130"/>
          <a:ext cx="2646759" cy="241053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/>
            <a:t>Watching and reacting to forces in the environment</a:t>
          </a:r>
          <a:endParaRPr lang="en-US" sz="2900" kern="1200" dirty="0"/>
        </a:p>
      </dsp:txBody>
      <dsp:txXfrm>
        <a:off x="6037326" y="2184130"/>
        <a:ext cx="2646759" cy="24105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2B636-67A8-45FA-9088-429B83C32352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2438400"/>
            <a:ext cx="9144000" cy="233910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PART 02 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UNDERSTANDING THE MARKETPLACE AND CONSUMERS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8610600" cy="587853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03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3600" b="1" i="1" dirty="0" smtClean="0">
                <a:latin typeface="Calibri" charset="0"/>
              </a:rPr>
              <a:t>Analyzing the Marketing Environment 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762000" y="2209800"/>
            <a:ext cx="7924800" cy="250530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Calibri" charset="0"/>
              </a:rPr>
              <a:t>The Company’s Microenvironment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Calibri" charset="0"/>
              </a:rPr>
              <a:t>The Company’s </a:t>
            </a:r>
            <a:r>
              <a:rPr lang="en-US" b="1" dirty="0" err="1" smtClean="0">
                <a:latin typeface="Calibri" charset="0"/>
              </a:rPr>
              <a:t>Macroenvironment</a:t>
            </a:r>
            <a:endParaRPr lang="en-US" b="1" dirty="0" smtClean="0">
              <a:latin typeface="Calibri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Calibri" charset="0"/>
              </a:rPr>
              <a:t>Responding to the Marketing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The Marketing Environment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The marketing environment </a:t>
            </a:r>
            <a:r>
              <a:rPr lang="en-US" dirty="0" smtClean="0">
                <a:latin typeface="Calibri" charset="0"/>
              </a:rPr>
              <a:t>includes the actors and forces outside marketing that affect marketing management’s ability to build and maintain successful relationships with customers</a:t>
            </a:r>
          </a:p>
          <a:p>
            <a:endParaRPr lang="en-US" dirty="0" smtClean="0">
              <a:latin typeface="Calibri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The Marketing Environment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Microenvironment </a:t>
            </a:r>
            <a:r>
              <a:rPr lang="en-US" dirty="0" smtClean="0">
                <a:latin typeface="Calibri" charset="0"/>
              </a:rPr>
              <a:t>consists of the actors close to the company that affect its ability to serve its customers, the company, suppliers, marketing intermediaries, customer markets, competitors, and publics</a:t>
            </a: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Microenvironment</a:t>
            </a:r>
            <a:br>
              <a:rPr lang="en-US" sz="5300" b="1" dirty="0" smtClean="0"/>
            </a:br>
            <a:endParaRPr lang="en-US" b="1" dirty="0"/>
          </a:p>
        </p:txBody>
      </p:sp>
      <p:pic>
        <p:nvPicPr>
          <p:cNvPr id="4" name="Picture 4" descr="fig03_01w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045725"/>
            <a:ext cx="8591709" cy="443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95400" y="1219200"/>
            <a:ext cx="7086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smtClean="0">
                <a:latin typeface="Calibri" charset="0"/>
              </a:rPr>
              <a:t>Actors in the Microenvironment</a:t>
            </a:r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Microenvironment</a:t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295400" y="1219200"/>
            <a:ext cx="7086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smtClean="0">
                <a:latin typeface="Calibri" charset="0"/>
              </a:rPr>
              <a:t>The Company</a:t>
            </a:r>
            <a:endParaRPr lang="en-US" sz="3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45259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bri" charset="0"/>
              </a:rPr>
              <a:t>Top management</a:t>
            </a:r>
          </a:p>
          <a:p>
            <a:r>
              <a:rPr lang="en-US" sz="3600" dirty="0" smtClean="0">
                <a:latin typeface="Calibri" charset="0"/>
              </a:rPr>
              <a:t>Finance</a:t>
            </a:r>
          </a:p>
          <a:p>
            <a:r>
              <a:rPr lang="en-US" sz="3600" dirty="0" smtClean="0">
                <a:latin typeface="Calibri" charset="0"/>
              </a:rPr>
              <a:t>R&amp;D</a:t>
            </a:r>
          </a:p>
          <a:p>
            <a:r>
              <a:rPr lang="en-US" sz="3600" dirty="0" smtClean="0">
                <a:latin typeface="Calibri" charset="0"/>
              </a:rPr>
              <a:t>Purchasing</a:t>
            </a:r>
          </a:p>
          <a:p>
            <a:r>
              <a:rPr lang="en-US" sz="3600" dirty="0" smtClean="0">
                <a:latin typeface="Calibri" charset="0"/>
              </a:rPr>
              <a:t>Operations</a:t>
            </a:r>
          </a:p>
          <a:p>
            <a:r>
              <a:rPr lang="en-US" sz="3600" dirty="0" smtClean="0">
                <a:latin typeface="Calibri" charset="0"/>
              </a:rPr>
              <a:t>Accounting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Microenvironment</a:t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295400" y="1219200"/>
            <a:ext cx="7086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smtClean="0">
                <a:latin typeface="Calibri" charset="0"/>
              </a:rPr>
              <a:t>Suppliers</a:t>
            </a:r>
            <a:endParaRPr lang="en-US" sz="3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2713037"/>
            <a:ext cx="8229600" cy="33067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bri" charset="0"/>
              </a:rPr>
              <a:t>Provide the resources to produce goods and services</a:t>
            </a:r>
          </a:p>
          <a:p>
            <a:r>
              <a:rPr lang="en-US" sz="3600" dirty="0" smtClean="0">
                <a:latin typeface="Calibri" charset="0"/>
              </a:rPr>
              <a:t>Treated as partners to provide customer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Microenvironment</a:t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295400" y="1219200"/>
            <a:ext cx="7086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smtClean="0">
                <a:latin typeface="Calibri" charset="0"/>
              </a:rPr>
              <a:t>Marketing Intermediaries</a:t>
            </a:r>
            <a:endParaRPr lang="en-US" sz="3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2713037"/>
            <a:ext cx="8229600" cy="33067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3600" dirty="0" smtClean="0">
                <a:latin typeface="Calibri" charset="0"/>
              </a:rPr>
              <a:t>Help the company to promote, sell and distribute its products to final buyers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Microenvironment</a:t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295400" y="1219200"/>
            <a:ext cx="7086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smtClean="0">
                <a:latin typeface="Calibri" charset="0"/>
              </a:rPr>
              <a:t>Marketing Intermediaries</a:t>
            </a:r>
            <a:endParaRPr lang="en-US" sz="3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2713037"/>
            <a:ext cx="3733800" cy="33067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3600" dirty="0" smtClean="0">
                <a:latin typeface="Calibri" charset="0"/>
              </a:rPr>
              <a:t>Help the company to promote, sell and distribute its products to final buyers</a:t>
            </a:r>
          </a:p>
        </p:txBody>
      </p:sp>
      <p:graphicFrame>
        <p:nvGraphicFramePr>
          <p:cNvPr id="7" name="Content Placeholder 7"/>
          <p:cNvGraphicFramePr>
            <a:graphicFrameLocks/>
          </p:cNvGraphicFramePr>
          <p:nvPr/>
        </p:nvGraphicFramePr>
        <p:xfrm>
          <a:off x="3810000" y="1905000"/>
          <a:ext cx="502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Microenvironment</a:t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295400" y="1219201"/>
            <a:ext cx="7086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smtClean="0">
                <a:latin typeface="Calibri" charset="0"/>
              </a:rPr>
              <a:t>Competitors</a:t>
            </a:r>
            <a:endParaRPr lang="en-US" sz="3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2713037"/>
            <a:ext cx="7620000" cy="33067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bri" charset="0"/>
              </a:rPr>
              <a:t>Firms must gain strategic advantage by positioning their offerings against competitors’ offerings</a:t>
            </a:r>
          </a:p>
          <a:p>
            <a:endParaRPr lang="en-US" sz="3600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Microenvironment</a:t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295400" y="1219201"/>
            <a:ext cx="7086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b="1" dirty="0" smtClean="0">
                <a:latin typeface="Calibri" charset="0"/>
              </a:rPr>
              <a:t>Publics</a:t>
            </a:r>
            <a:endParaRPr lang="en-US" sz="3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4952999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alibri" charset="0"/>
              </a:rPr>
              <a:t>Any group that has an actual or potential interest in or impact on an organization’s ability to achieve its objectives</a:t>
            </a:r>
          </a:p>
          <a:p>
            <a:pPr lvl="1"/>
            <a:r>
              <a:rPr lang="en-US" sz="2400" dirty="0" smtClean="0">
                <a:latin typeface="Calibri" charset="0"/>
              </a:rPr>
              <a:t>Financial publics</a:t>
            </a:r>
          </a:p>
          <a:p>
            <a:pPr lvl="1"/>
            <a:r>
              <a:rPr lang="en-US" sz="2400" dirty="0" smtClean="0">
                <a:latin typeface="Calibri" charset="0"/>
              </a:rPr>
              <a:t>Media publics</a:t>
            </a:r>
          </a:p>
          <a:p>
            <a:pPr lvl="1"/>
            <a:r>
              <a:rPr lang="en-US" sz="2400" dirty="0" smtClean="0">
                <a:latin typeface="Calibri" charset="0"/>
              </a:rPr>
              <a:t>Government publics</a:t>
            </a:r>
          </a:p>
          <a:p>
            <a:pPr lvl="1"/>
            <a:r>
              <a:rPr lang="en-US" sz="2400" dirty="0" smtClean="0">
                <a:latin typeface="Calibri" charset="0"/>
              </a:rPr>
              <a:t>Citizen-action publics</a:t>
            </a:r>
          </a:p>
          <a:p>
            <a:pPr lvl="1"/>
            <a:r>
              <a:rPr lang="en-US" sz="2400" dirty="0" smtClean="0">
                <a:latin typeface="Calibri" charset="0"/>
              </a:rPr>
              <a:t>Local publics</a:t>
            </a:r>
          </a:p>
          <a:p>
            <a:pPr lvl="1"/>
            <a:r>
              <a:rPr lang="en-US" sz="2400" dirty="0" smtClean="0">
                <a:latin typeface="Calibri" charset="0"/>
              </a:rPr>
              <a:t>General public</a:t>
            </a:r>
          </a:p>
          <a:p>
            <a:pPr lvl="1"/>
            <a:r>
              <a:rPr lang="en-US" sz="2400" dirty="0" smtClean="0">
                <a:latin typeface="Calibri" charset="0"/>
              </a:rPr>
              <a:t>Internal publics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pic>
        <p:nvPicPr>
          <p:cNvPr id="7" name="Picture 3" descr="fig03_02wo_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380" y="1866984"/>
            <a:ext cx="8974620" cy="468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Demography </a:t>
            </a:r>
            <a:r>
              <a:rPr lang="en-US" dirty="0" smtClean="0">
                <a:latin typeface="Calibri" charset="0"/>
              </a:rPr>
              <a:t>is the study of human populations in terms of size, density, location, age, gender, race, occupation, and other statistics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Demographic environment is important because it involves people, and people make up markets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Demographic trends include age, family structure, geographic population shifts, educational characteristics, and population diversity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12192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Demographic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Changes in the Workforce</a:t>
            </a:r>
          </a:p>
          <a:p>
            <a:pPr lvl="1"/>
            <a:r>
              <a:rPr lang="en-US" sz="3200" dirty="0" smtClean="0">
                <a:latin typeface="Calibri" charset="0"/>
              </a:rPr>
              <a:t>More educated</a:t>
            </a:r>
          </a:p>
          <a:p>
            <a:pPr lvl="1"/>
            <a:r>
              <a:rPr lang="en-US" sz="3200" dirty="0" smtClean="0">
                <a:latin typeface="Calibri" charset="0"/>
              </a:rPr>
              <a:t>More white collar</a:t>
            </a:r>
          </a:p>
          <a:p>
            <a:r>
              <a:rPr lang="en-US" dirty="0" smtClean="0">
                <a:latin typeface="Calibri" charset="0"/>
              </a:rPr>
              <a:t>Markets are becoming more diverse</a:t>
            </a:r>
          </a:p>
          <a:p>
            <a:pPr lvl="1"/>
            <a:r>
              <a:rPr lang="en-US" sz="3200" dirty="0" smtClean="0">
                <a:latin typeface="Calibri" charset="0"/>
              </a:rPr>
              <a:t>International</a:t>
            </a:r>
          </a:p>
          <a:p>
            <a:pPr lvl="1"/>
            <a:r>
              <a:rPr lang="en-US" sz="3200" dirty="0" smtClean="0">
                <a:latin typeface="Calibri" charset="0"/>
              </a:rPr>
              <a:t>National</a:t>
            </a:r>
            <a:endParaRPr lang="en-US" dirty="0" smtClean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2192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Demographic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Economic environment </a:t>
            </a:r>
            <a:r>
              <a:rPr lang="en-US" dirty="0" smtClean="0">
                <a:latin typeface="Calibri" charset="0"/>
              </a:rPr>
              <a:t>consists of factors that affect consumer purchasing power and spending patterns</a:t>
            </a:r>
          </a:p>
          <a:p>
            <a:r>
              <a:rPr lang="en-US" dirty="0" smtClean="0">
                <a:latin typeface="Calibri" charset="0"/>
              </a:rPr>
              <a:t>Industrial economies are richer markets</a:t>
            </a:r>
          </a:p>
          <a:p>
            <a:r>
              <a:rPr lang="en-US" dirty="0" smtClean="0">
                <a:latin typeface="Calibri" charset="0"/>
              </a:rPr>
              <a:t>Subsistence economies consume most of their own agriculture and industrial output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12192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Economic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Changes in income</a:t>
            </a:r>
          </a:p>
          <a:p>
            <a:r>
              <a:rPr lang="en-US" dirty="0" smtClean="0">
                <a:latin typeface="Calibri" charset="0"/>
              </a:rPr>
              <a:t>Value marketing involves ways to offer financially cautious buyers greater value—the right combination of quality and service at a fair price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12192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Economic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Natural environment </a:t>
            </a:r>
            <a:r>
              <a:rPr lang="en-US" dirty="0" smtClean="0">
                <a:latin typeface="Calibri" charset="0"/>
              </a:rPr>
              <a:t>involves the natural resources that are needed as inputs by marketers or that are affected by marketing activities</a:t>
            </a:r>
          </a:p>
          <a:p>
            <a:r>
              <a:rPr lang="en-US" dirty="0" smtClean="0">
                <a:latin typeface="Calibri" charset="0"/>
              </a:rPr>
              <a:t>Trends</a:t>
            </a:r>
          </a:p>
          <a:p>
            <a:pPr lvl="1"/>
            <a:r>
              <a:rPr lang="en-US" sz="2700" dirty="0" smtClean="0">
                <a:latin typeface="Calibri" charset="0"/>
              </a:rPr>
              <a:t>Shortages of raw materials</a:t>
            </a:r>
          </a:p>
          <a:p>
            <a:pPr lvl="1"/>
            <a:r>
              <a:rPr lang="en-US" sz="2700" dirty="0" smtClean="0">
                <a:latin typeface="Calibri" charset="0"/>
              </a:rPr>
              <a:t>Increased pollution</a:t>
            </a:r>
          </a:p>
          <a:p>
            <a:pPr lvl="1"/>
            <a:r>
              <a:rPr lang="en-US" sz="2700" dirty="0" smtClean="0">
                <a:latin typeface="Calibri" charset="0"/>
              </a:rPr>
              <a:t>Increase government intervention</a:t>
            </a:r>
          </a:p>
          <a:p>
            <a:pPr lvl="1"/>
            <a:r>
              <a:rPr lang="en-US" sz="2700" dirty="0" smtClean="0">
                <a:latin typeface="Calibri" charset="0"/>
              </a:rPr>
              <a:t>Environmentally sustainable strategies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12192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Natural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Most dramatic force in changing the marketplace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Creates new products and opportunities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Safety of new product always a concern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12192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Technological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Political environment </a:t>
            </a:r>
            <a:r>
              <a:rPr lang="en-US" dirty="0" smtClean="0">
                <a:latin typeface="Calibri" charset="0"/>
              </a:rPr>
              <a:t>consists of laws, government agencies, and pressure groups that influence or limit various organizations and individuals in a given society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12192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Political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/>
          </a:bodyPr>
          <a:lstStyle/>
          <a:p>
            <a:r>
              <a:rPr lang="en-US" sz="3000" dirty="0" smtClean="0">
                <a:latin typeface="Calibri" charset="0"/>
              </a:rPr>
              <a:t>Legislation regulating business</a:t>
            </a:r>
          </a:p>
          <a:p>
            <a:pPr lvl="1"/>
            <a:r>
              <a:rPr lang="en-US" sz="2600" dirty="0" smtClean="0">
                <a:latin typeface="Calibri" charset="0"/>
              </a:rPr>
              <a:t>Increased legislation</a:t>
            </a:r>
          </a:p>
          <a:p>
            <a:pPr lvl="1"/>
            <a:r>
              <a:rPr lang="en-US" sz="2600" dirty="0" smtClean="0">
                <a:latin typeface="Calibri" charset="0"/>
              </a:rPr>
              <a:t>Changing government agency enforcement</a:t>
            </a:r>
          </a:p>
          <a:p>
            <a:r>
              <a:rPr lang="en-US" sz="3000" dirty="0" smtClean="0">
                <a:latin typeface="Calibri" charset="0"/>
              </a:rPr>
              <a:t>Increased emphasis on ethics</a:t>
            </a:r>
          </a:p>
          <a:p>
            <a:pPr lvl="1"/>
            <a:r>
              <a:rPr lang="en-US" sz="2600" dirty="0" smtClean="0">
                <a:latin typeface="Calibri" charset="0"/>
              </a:rPr>
              <a:t>Socially responsible behavior</a:t>
            </a:r>
          </a:p>
          <a:p>
            <a:pPr lvl="1"/>
            <a:r>
              <a:rPr lang="en-US" sz="2600" dirty="0" smtClean="0">
                <a:latin typeface="Calibri" charset="0"/>
              </a:rPr>
              <a:t>Cause-related marketing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12192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Political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Cultural environment </a:t>
            </a:r>
            <a:r>
              <a:rPr lang="en-US" dirty="0" smtClean="0">
                <a:latin typeface="Calibri" charset="0"/>
              </a:rPr>
              <a:t>consists of institutions and other forces that affect a society’s basic values, perceptions, and behaviors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12192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Cultural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Core beliefs and values </a:t>
            </a:r>
            <a:r>
              <a:rPr lang="en-US" dirty="0" smtClean="0">
                <a:latin typeface="Calibri" charset="0"/>
              </a:rPr>
              <a:t>are persistent and are passed on from parents to children and are reinforced by schools</a:t>
            </a:r>
            <a:r>
              <a:rPr lang="en-US" smtClean="0">
                <a:latin typeface="Calibri" charset="0"/>
              </a:rPr>
              <a:t>, mosques, </a:t>
            </a:r>
            <a:r>
              <a:rPr lang="en-US" dirty="0" smtClean="0">
                <a:latin typeface="Calibri" charset="0"/>
              </a:rPr>
              <a:t>businesses, and government</a:t>
            </a: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Secondary beliefs and values </a:t>
            </a:r>
            <a:r>
              <a:rPr lang="en-US" dirty="0" smtClean="0">
                <a:latin typeface="Calibri" charset="0"/>
              </a:rPr>
              <a:t>are more open to change and include people’s views of themselves, others, organization, society, nature, and the universe</a:t>
            </a:r>
          </a:p>
          <a:p>
            <a:endParaRPr lang="en-US" dirty="0" smtClean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990600"/>
            <a:ext cx="7239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Cultural Environment</a:t>
            </a:r>
          </a:p>
          <a:p>
            <a:pPr algn="ctr"/>
            <a:r>
              <a:rPr lang="en-US" sz="2800" dirty="0" smtClean="0">
                <a:latin typeface="Calibri" charset="0"/>
              </a:rPr>
              <a:t>Persistence of Cultural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3000" dirty="0" smtClean="0"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sz="3000" dirty="0" smtClean="0">
                <a:latin typeface="Calibri" charset="0"/>
              </a:rPr>
              <a:t>People’s view of themselves</a:t>
            </a:r>
          </a:p>
          <a:p>
            <a:pPr lvl="1">
              <a:lnSpc>
                <a:spcPct val="90000"/>
              </a:lnSpc>
            </a:pPr>
            <a:r>
              <a:rPr lang="en-US" sz="2600" dirty="0" err="1" smtClean="0">
                <a:latin typeface="Calibri" charset="0"/>
              </a:rPr>
              <a:t>Yankelovich</a:t>
            </a:r>
            <a:r>
              <a:rPr lang="en-US" sz="2600" dirty="0" smtClean="0">
                <a:latin typeface="Calibri" charset="0"/>
              </a:rPr>
              <a:t> Monitor’s consumer segments:</a:t>
            </a:r>
          </a:p>
          <a:p>
            <a:pPr lvl="2">
              <a:lnSpc>
                <a:spcPct val="90000"/>
              </a:lnSpc>
            </a:pPr>
            <a:r>
              <a:rPr lang="en-US" sz="2200" dirty="0" smtClean="0">
                <a:latin typeface="Calibri" charset="0"/>
              </a:rPr>
              <a:t>Do-it-yourselfers—recent movers</a:t>
            </a:r>
          </a:p>
          <a:p>
            <a:pPr lvl="2">
              <a:lnSpc>
                <a:spcPct val="90000"/>
              </a:lnSpc>
            </a:pPr>
            <a:r>
              <a:rPr lang="en-US" sz="2200" dirty="0" smtClean="0">
                <a:latin typeface="Calibri" charset="0"/>
              </a:rPr>
              <a:t>Adventurers</a:t>
            </a:r>
          </a:p>
          <a:p>
            <a:pPr>
              <a:lnSpc>
                <a:spcPct val="90000"/>
              </a:lnSpc>
            </a:pPr>
            <a:r>
              <a:rPr lang="en-US" sz="3000" dirty="0" smtClean="0">
                <a:latin typeface="Calibri" charset="0"/>
              </a:rPr>
              <a:t>People’s view of others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>
                <a:latin typeface="Calibri" charset="0"/>
              </a:rPr>
              <a:t>More “cocooning”</a:t>
            </a:r>
            <a:r>
              <a:rPr lang="en-US" sz="2400" dirty="0" smtClean="0">
                <a:latin typeface="Calibri" charset="0"/>
              </a:rPr>
              <a:t> </a:t>
            </a:r>
          </a:p>
          <a:p>
            <a:pPr marL="3429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000" dirty="0" smtClean="0">
                <a:latin typeface="Calibri" charset="0"/>
              </a:rPr>
              <a:t>People’s view of organizations</a:t>
            </a:r>
          </a:p>
          <a:p>
            <a:pPr lvl="1">
              <a:lnSpc>
                <a:spcPct val="90000"/>
              </a:lnSpc>
            </a:pPr>
            <a:endParaRPr lang="en-US" sz="2600" dirty="0" smtClean="0">
              <a:latin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990600"/>
            <a:ext cx="7239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Cultural Environment</a:t>
            </a:r>
          </a:p>
          <a:p>
            <a:pPr algn="ctr"/>
            <a:r>
              <a:rPr lang="en-US" sz="2800" dirty="0" smtClean="0">
                <a:latin typeface="Calibri" charset="0"/>
              </a:rPr>
              <a:t>Shifts in Secondary Cultural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The Company’s </a:t>
            </a:r>
            <a:r>
              <a:rPr lang="en-US" sz="5300" b="1" dirty="0" err="1" smtClean="0"/>
              <a:t>Macroenvironment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Calibri" charset="0"/>
              </a:rPr>
              <a:t>People’s view of society</a:t>
            </a:r>
          </a:p>
          <a:p>
            <a:pPr lvl="1"/>
            <a:r>
              <a:rPr lang="en-US" dirty="0" smtClean="0">
                <a:latin typeface="Calibri" charset="0"/>
              </a:rPr>
              <a:t>Patriots defend it</a:t>
            </a:r>
          </a:p>
          <a:p>
            <a:pPr lvl="1"/>
            <a:r>
              <a:rPr lang="en-US" dirty="0" smtClean="0">
                <a:latin typeface="Calibri" charset="0"/>
              </a:rPr>
              <a:t>Reformers want to change it</a:t>
            </a:r>
          </a:p>
          <a:p>
            <a:pPr lvl="1"/>
            <a:r>
              <a:rPr lang="en-US" dirty="0" smtClean="0">
                <a:latin typeface="Calibri" charset="0"/>
              </a:rPr>
              <a:t>Malcontents want to leave it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People’s view of nature</a:t>
            </a:r>
          </a:p>
          <a:p>
            <a:pPr marL="914400" lvl="1" indent="-457200"/>
            <a:r>
              <a:rPr lang="en-US" dirty="0" smtClean="0">
                <a:latin typeface="Calibri" charset="0"/>
              </a:rPr>
              <a:t>Some feel ruled by it</a:t>
            </a:r>
          </a:p>
          <a:p>
            <a:pPr marL="914400" lvl="1" indent="-457200"/>
            <a:r>
              <a:rPr lang="en-US" dirty="0" smtClean="0">
                <a:latin typeface="Calibri" charset="0"/>
              </a:rPr>
              <a:t>Some feel in harmony with it</a:t>
            </a:r>
          </a:p>
          <a:p>
            <a:pPr marL="914400" lvl="1" indent="-457200"/>
            <a:r>
              <a:rPr lang="en-US" dirty="0" smtClean="0">
                <a:latin typeface="Calibri" charset="0"/>
              </a:rPr>
              <a:t>Some seek to master it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People’s view of the universe</a:t>
            </a:r>
          </a:p>
          <a:p>
            <a:pPr marL="914400" lvl="1" indent="-457200"/>
            <a:r>
              <a:rPr lang="en-US" dirty="0" smtClean="0">
                <a:latin typeface="Calibri" charset="0"/>
              </a:rPr>
              <a:t>Renewed interest in spirituality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990600"/>
            <a:ext cx="7239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libri" charset="0"/>
              </a:rPr>
              <a:t>Cultural Environment</a:t>
            </a:r>
          </a:p>
          <a:p>
            <a:pPr algn="ctr"/>
            <a:r>
              <a:rPr lang="en-US" sz="2800" dirty="0" smtClean="0">
                <a:latin typeface="Calibri" charset="0"/>
              </a:rPr>
              <a:t>Shifts in Secondary Cultural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Responding to the Marketing Environment</a:t>
            </a:r>
            <a:r>
              <a:rPr lang="en-US" sz="5300" b="1" dirty="0" smtClean="0"/>
              <a:t/>
            </a:r>
            <a:br>
              <a:rPr lang="en-US" sz="5300" b="1" dirty="0" smtClean="0"/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990600" y="990600"/>
            <a:ext cx="7239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>
              <a:latin typeface="Calibri" charset="0"/>
            </a:endParaRPr>
          </a:p>
          <a:p>
            <a:pPr algn="ctr"/>
            <a:r>
              <a:rPr lang="en-US" sz="2800" b="1" dirty="0" smtClean="0">
                <a:latin typeface="Calibri" charset="0"/>
              </a:rPr>
              <a:t>Views on Responding</a:t>
            </a:r>
          </a:p>
        </p:txBody>
      </p:sp>
      <p:graphicFrame>
        <p:nvGraphicFramePr>
          <p:cNvPr id="7" name="Content Placeholder 7"/>
          <p:cNvGraphicFramePr>
            <a:graphicFrameLocks noGrp="1"/>
          </p:cNvGraphicFramePr>
          <p:nvPr>
            <p:ph idx="1"/>
          </p:nvPr>
        </p:nvGraphicFramePr>
        <p:xfrm>
          <a:off x="228600" y="1143000"/>
          <a:ext cx="86868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705</Words>
  <Application>Microsoft Office PowerPoint</Application>
  <PresentationFormat>On-screen Show (4:3)</PresentationFormat>
  <Paragraphs>143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Topics to Cover</vt:lpstr>
      <vt:lpstr>The Marketing Environment</vt:lpstr>
      <vt:lpstr>The Marketing Environment</vt:lpstr>
      <vt:lpstr>The Company’s Microenvironment </vt:lpstr>
      <vt:lpstr>The Company’s Microenvironment </vt:lpstr>
      <vt:lpstr>The Company’s Microenvironment </vt:lpstr>
      <vt:lpstr>The Company’s Microenvironment </vt:lpstr>
      <vt:lpstr>The Company’s Microenvironment </vt:lpstr>
      <vt:lpstr>The Company’s Microenvironment </vt:lpstr>
      <vt:lpstr>The Company’s Microenvironment </vt:lpstr>
      <vt:lpstr>The Company’s Macroenvironment </vt:lpstr>
      <vt:lpstr>The Company’s Macroenvironment </vt:lpstr>
      <vt:lpstr>The Company’s Macroenvironment </vt:lpstr>
      <vt:lpstr>The Company’s Macroenvironment </vt:lpstr>
      <vt:lpstr>The Company’s Macroenvironment </vt:lpstr>
      <vt:lpstr>The Company’s Macroenvironment </vt:lpstr>
      <vt:lpstr>The Company’s Macroenvironment </vt:lpstr>
      <vt:lpstr>The Company’s Macroenvironment </vt:lpstr>
      <vt:lpstr>The Company’s Macroenvironment </vt:lpstr>
      <vt:lpstr>The Company’s Macroenvironment </vt:lpstr>
      <vt:lpstr>The Company’s Macroenvironment </vt:lpstr>
      <vt:lpstr>The Company’s Macroenvironment </vt:lpstr>
      <vt:lpstr>The Company’s Macroenvironment </vt:lpstr>
      <vt:lpstr>Responding to the Marketing Environment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23</cp:revision>
  <dcterms:created xsi:type="dcterms:W3CDTF">2012-03-15T04:43:29Z</dcterms:created>
  <dcterms:modified xsi:type="dcterms:W3CDTF">2012-04-23T06:19:47Z</dcterms:modified>
</cp:coreProperties>
</file>