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6" r:id="rId2"/>
    <p:sldId id="297" r:id="rId3"/>
    <p:sldId id="298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8" r:id="rId19"/>
    <p:sldId id="315" r:id="rId20"/>
    <p:sldId id="316" r:id="rId21"/>
    <p:sldId id="319" r:id="rId22"/>
    <p:sldId id="320" r:id="rId23"/>
    <p:sldId id="29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71" autoAdjust="0"/>
  </p:normalViewPr>
  <p:slideViewPr>
    <p:cSldViewPr>
      <p:cViewPr varScale="1">
        <p:scale>
          <a:sx n="62" d="100"/>
          <a:sy n="62" d="100"/>
        </p:scale>
        <p:origin x="-151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646EEB-3ABB-484B-AA77-E051017B9AE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7388"/>
            <a:ext cx="4568825" cy="3425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15CF7-932B-438C-9FB7-FCA53A92D0FB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67265-9A8D-4E3C-B190-90DD391ACF89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A61BB-047E-4149-B017-ED8E8782C3F7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D0B2-0846-484B-BB2B-CB63C95662D0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CE149-9043-42E5-9BEC-185CEE4BE464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07A0-4DD6-49D8-8D80-9F6594D0EAF1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B0126-9913-499E-9026-7BE43B49E0F8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455C0-6C58-49A8-8353-D58392881603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57D96-211B-4855-A31A-1A6E4CE2DB29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917A8-5A9D-4F2B-88F5-8FCEA6B57F18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BEBEB-4BAC-4C6F-9FDD-CE9243E04695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83BD-542B-42DE-8D24-AECE3D5C43C9}" type="datetime1">
              <a:rPr lang="en-US" smtClean="0"/>
              <a:pPr/>
              <a:t>10/21/2013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2: Creativity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</a:t>
            </a:r>
            <a:r>
              <a:rPr lang="en-US" sz="6000" dirty="0"/>
              <a:t>9</a:t>
            </a:r>
            <a:endParaRPr lang="en-US" sz="6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dirty="0"/>
              <a:t>Distinguish the different </a:t>
            </a:r>
            <a:r>
              <a:rPr lang="en-US" dirty="0" smtClean="0"/>
              <a:t>forms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of </a:t>
            </a:r>
            <a:r>
              <a:rPr lang="en-US" dirty="0" smtClean="0"/>
              <a:t>Innovation</a:t>
            </a:r>
          </a:p>
          <a:p>
            <a:pPr marL="0" indent="0">
              <a:buNone/>
            </a:pPr>
            <a:r>
              <a:rPr lang="en-US" dirty="0" smtClean="0"/>
              <a:t>Product, Service and Process.</a:t>
            </a:r>
            <a:endParaRPr lang="en-US" dirty="0"/>
          </a:p>
          <a:p>
            <a:pPr marL="457200" indent="-457200"/>
            <a:endParaRPr lang="en-US" dirty="0"/>
          </a:p>
          <a:p>
            <a:pPr marL="457200" indent="-457200"/>
            <a:r>
              <a:rPr lang="en-US" dirty="0" smtClean="0"/>
              <a:t>Differentiate </a:t>
            </a:r>
            <a:r>
              <a:rPr lang="en-US" dirty="0"/>
              <a:t>between the different types of </a:t>
            </a:r>
            <a:r>
              <a:rPr lang="en-US" dirty="0" smtClean="0"/>
              <a:t>innovation</a:t>
            </a:r>
          </a:p>
          <a:p>
            <a:pPr marL="457200" indent="-457200"/>
            <a:r>
              <a:rPr lang="en-US" dirty="0" smtClean="0"/>
              <a:t>Radical, Incremental, Modular and Architectural.</a:t>
            </a:r>
            <a:endParaRPr lang="en-US" dirty="0"/>
          </a:p>
          <a:p>
            <a:pPr marL="457200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Steps to Patent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Benefits of Obtaining 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Trademarks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Copyrights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Two Questions.</a:t>
            </a:r>
          </a:p>
          <a:p>
            <a:endParaRPr lang="en-US" dirty="0"/>
          </a:p>
          <a:p>
            <a:r>
              <a:rPr lang="en-US" dirty="0" smtClean="0"/>
              <a:t>Can I protect it?</a:t>
            </a:r>
          </a:p>
          <a:p>
            <a:endParaRPr lang="en-US" dirty="0" smtClean="0"/>
          </a:p>
          <a:p>
            <a:r>
              <a:rPr lang="en-US" dirty="0" smtClean="0"/>
              <a:t>Can I keep competition from copying the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762000" y="304800"/>
            <a:ext cx="7391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NEW IDEA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366724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3794125" y="2093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548185" y="2277269"/>
            <a:ext cx="7772400" cy="321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buSzPct val="60000"/>
              <a:buFont typeface="Arial" pitchFamily="34" charset="0"/>
              <a:buChar char="•"/>
            </a:pPr>
            <a:r>
              <a:rPr lang="en-US" sz="2900" dirty="0" smtClean="0">
                <a:cs typeface="Arial" pitchFamily="34" charset="0"/>
              </a:rPr>
              <a:t>Investors need to see a venture with a unique </a:t>
            </a:r>
            <a:r>
              <a:rPr lang="en-US" sz="2900" dirty="0">
                <a:cs typeface="Arial" pitchFamily="34" charset="0"/>
              </a:rPr>
              <a:t>product </a:t>
            </a:r>
            <a:r>
              <a:rPr lang="en-US" sz="2900" dirty="0" smtClean="0">
                <a:cs typeface="Arial" pitchFamily="34" charset="0"/>
              </a:rPr>
              <a:t>niche</a:t>
            </a:r>
          </a:p>
          <a:p>
            <a:pPr marL="457200" indent="-457200">
              <a:buSzPct val="60000"/>
              <a:buFont typeface="Arial" pitchFamily="34" charset="0"/>
              <a:buChar char="•"/>
            </a:pPr>
            <a:endParaRPr lang="en-US" sz="2900" dirty="0">
              <a:cs typeface="Arial" pitchFamily="34" charset="0"/>
            </a:endParaRPr>
          </a:p>
          <a:p>
            <a:pPr marL="457200" indent="-457200">
              <a:buSzPct val="60000"/>
              <a:buFont typeface="Arial" pitchFamily="34" charset="0"/>
              <a:buChar char="•"/>
            </a:pPr>
            <a:r>
              <a:rPr lang="en-US" sz="2900" dirty="0">
                <a:cs typeface="Arial" pitchFamily="34" charset="0"/>
              </a:rPr>
              <a:t> Stockholders will challenge a corporation's investment of its resources in a program that can be easily copied once it is </a:t>
            </a:r>
            <a:r>
              <a:rPr lang="en-US" sz="2900" dirty="0" smtClean="0">
                <a:cs typeface="Arial" pitchFamily="34" charset="0"/>
              </a:rPr>
              <a:t>introduced </a:t>
            </a:r>
            <a:r>
              <a:rPr lang="en-US" sz="2900" dirty="0">
                <a:cs typeface="Arial" pitchFamily="34" charset="0"/>
              </a:rPr>
              <a:t>to the market</a:t>
            </a:r>
            <a:r>
              <a:rPr lang="en-US" sz="2900" dirty="0" smtClean="0">
                <a:cs typeface="Arial" pitchFamily="34" charset="0"/>
              </a:rPr>
              <a:t>.</a:t>
            </a:r>
            <a:endParaRPr lang="en-US" sz="2900" dirty="0"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12648" y="304800"/>
            <a:ext cx="8153400" cy="990600"/>
          </a:xfrm>
        </p:spPr>
        <p:txBody>
          <a:bodyPr/>
          <a:lstStyle/>
          <a:p>
            <a:r>
              <a:rPr lang="en-US" dirty="0" smtClean="0"/>
              <a:t>Share a New Idea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047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 a New 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  <a:buSzPct val="60000"/>
              <a:buFont typeface="Wingdings" charset="2"/>
              <a:buChar char="q"/>
            </a:pPr>
            <a:endParaRPr lang="en-US" dirty="0">
              <a:cs typeface="Arial" pitchFamily="34" charset="0"/>
            </a:endParaRPr>
          </a:p>
          <a:p>
            <a:pPr>
              <a:buSzPct val="60000"/>
            </a:pPr>
            <a:r>
              <a:rPr lang="en-US" dirty="0">
                <a:cs typeface="Arial" pitchFamily="34" charset="0"/>
              </a:rPr>
              <a:t> All the time, effort, and money people invest in perfecting a product, as well as advertising and promoting it, may be wasted if imitators can enter the market easily.</a:t>
            </a:r>
          </a:p>
          <a:p>
            <a:pPr>
              <a:buSzPct val="60000"/>
            </a:pPr>
            <a:endParaRPr lang="en-US" dirty="0">
              <a:cs typeface="Arial" pitchFamily="34" charset="0"/>
            </a:endParaRPr>
          </a:p>
          <a:p>
            <a:pPr>
              <a:buSzPct val="60000"/>
            </a:pPr>
            <a:r>
              <a:rPr lang="en-US" dirty="0">
                <a:cs typeface="Arial" pitchFamily="34" charset="0"/>
              </a:rPr>
              <a:t> Moreover, the imitators can cut prices, because they have not incurred the startup expenses the company had to endure to bring the idea from conception to a mass-producible, reliable, and appealing product or service.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387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E0003A-DA13-4F7B-83BF-019EC412ABC0}" type="slidenum">
              <a:rPr lang="en-US"/>
              <a:pPr/>
              <a:t>7</a:t>
            </a:fld>
            <a:endParaRPr lang="en-US"/>
          </a:p>
        </p:txBody>
      </p:sp>
      <p:sp>
        <p:nvSpPr>
          <p:cNvPr id="757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Patents</a:t>
            </a:r>
            <a:endParaRPr lang="en-US" dirty="0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 smtClean="0"/>
              <a:t>Patent </a:t>
            </a:r>
            <a:r>
              <a:rPr lang="en-US" dirty="0"/>
              <a:t>is an official document, recognized by law that confers a right or a </a:t>
            </a:r>
            <a:r>
              <a:rPr lang="en-US" dirty="0" smtClean="0"/>
              <a:t>title especially </a:t>
            </a:r>
            <a:r>
              <a:rPr lang="en-US" dirty="0"/>
              <a:t>the sole right to make, use or sell some invention or process, </a:t>
            </a:r>
            <a:r>
              <a:rPr lang="en-US" dirty="0" smtClean="0"/>
              <a:t>hence protecting </a:t>
            </a:r>
            <a:r>
              <a:rPr lang="en-US" dirty="0"/>
              <a:t>the said invention or process.</a:t>
            </a:r>
          </a:p>
        </p:txBody>
      </p:sp>
    </p:spTree>
    <p:extLst>
      <p:ext uri="{BB962C8B-B14F-4D97-AF65-F5344CB8AC3E}">
        <p14:creationId xmlns:p14="http://schemas.microsoft.com/office/powerpoint/2010/main" xmlns="" val="3243818781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 of Patentable Items</a:t>
            </a:r>
            <a:endParaRPr lang="en-US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i="1" dirty="0"/>
              <a:t>Chemical inventions </a:t>
            </a:r>
            <a:r>
              <a:rPr lang="en-US" dirty="0"/>
              <a:t>include new compounds, new methods of making old or </a:t>
            </a:r>
            <a:r>
              <a:rPr lang="en-US" dirty="0" smtClean="0"/>
              <a:t>new compounds</a:t>
            </a:r>
            <a:r>
              <a:rPr lang="en-US" dirty="0"/>
              <a:t>, new methods of using old or new compounds, and new combinations of old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compounds.</a:t>
            </a:r>
          </a:p>
          <a:p>
            <a:r>
              <a:rPr lang="en-US" b="1" i="1" dirty="0"/>
              <a:t>General/mechanical inventions </a:t>
            </a:r>
            <a:r>
              <a:rPr lang="en-US" dirty="0"/>
              <a:t>include everything from gears and engines to </a:t>
            </a:r>
            <a:r>
              <a:rPr lang="en-US" dirty="0" smtClean="0"/>
              <a:t> tweezers and propellers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8654526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Patentable Items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i="1" dirty="0"/>
              <a:t>Electrical inventions </a:t>
            </a:r>
            <a:r>
              <a:rPr lang="en-US" dirty="0"/>
              <a:t>include everything from lasers to light </a:t>
            </a:r>
            <a:r>
              <a:rPr lang="en-US" dirty="0" smtClean="0"/>
              <a:t>switches</a:t>
            </a:r>
          </a:p>
          <a:p>
            <a:pPr algn="just"/>
            <a:r>
              <a:rPr lang="en-US" b="1" i="1" dirty="0" smtClean="0"/>
              <a:t>Computer </a:t>
            </a:r>
            <a:r>
              <a:rPr lang="en-US" b="1" i="1" dirty="0"/>
              <a:t>software is also patentable </a:t>
            </a:r>
            <a:r>
              <a:rPr lang="en-US" dirty="0"/>
              <a:t>in various forms</a:t>
            </a:r>
            <a:r>
              <a:rPr lang="en-US" dirty="0" smtClean="0"/>
              <a:t>:</a:t>
            </a:r>
          </a:p>
          <a:p>
            <a:r>
              <a:rPr lang="en-US" b="1" dirty="0"/>
              <a:t>Application </a:t>
            </a:r>
            <a:r>
              <a:rPr lang="en-US" b="1" dirty="0" smtClean="0"/>
              <a:t>programs</a:t>
            </a:r>
            <a:r>
              <a:rPr lang="en-US" dirty="0" smtClean="0"/>
              <a:t> </a:t>
            </a:r>
            <a:r>
              <a:rPr lang="en-US" dirty="0"/>
              <a:t>such as the software that runs in a computer used to control </a:t>
            </a:r>
            <a:r>
              <a:rPr lang="en-US" dirty="0" smtClean="0"/>
              <a:t>a chemical-processing plant.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76630145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Patents</a:t>
            </a:r>
            <a:endParaRPr lang="en-US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rule that patents cover only remarkable inventions</a:t>
            </a:r>
            <a:r>
              <a:rPr lang="en-US" dirty="0" smtClean="0"/>
              <a:t>.</a:t>
            </a:r>
          </a:p>
          <a:p>
            <a:r>
              <a:rPr lang="en-US" dirty="0"/>
              <a:t>the </a:t>
            </a:r>
            <a:r>
              <a:rPr lang="en-US" dirty="0" smtClean="0"/>
              <a:t>idea needs to  </a:t>
            </a:r>
            <a:r>
              <a:rPr lang="en-US" dirty="0"/>
              <a:t>be different in some way from what came </a:t>
            </a:r>
            <a:r>
              <a:rPr lang="en-US" dirty="0" smtClean="0"/>
              <a:t>before.</a:t>
            </a:r>
          </a:p>
          <a:p>
            <a:r>
              <a:rPr lang="en-US" dirty="0" smtClean="0"/>
              <a:t>Idea needs to be Novel and not Obvious</a:t>
            </a:r>
          </a:p>
          <a:p>
            <a:r>
              <a:rPr lang="en-US" dirty="0" smtClean="0"/>
              <a:t>Example:</a:t>
            </a:r>
          </a:p>
          <a:p>
            <a:r>
              <a:rPr lang="en-US" dirty="0" smtClean="0"/>
              <a:t>Single blade screw driver</a:t>
            </a:r>
          </a:p>
          <a:p>
            <a:r>
              <a:rPr lang="en-US" dirty="0" smtClean="0"/>
              <a:t>Double blade Philips Screw Driver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40327538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Steps to a Patent</a:t>
            </a:r>
          </a:p>
        </p:txBody>
      </p:sp>
      <p:sp>
        <p:nvSpPr>
          <p:cNvPr id="76804" name="AutoShape 4"/>
          <p:cNvSpPr>
            <a:spLocks noChangeArrowheads="1"/>
          </p:cNvSpPr>
          <p:nvPr/>
        </p:nvSpPr>
        <p:spPr bwMode="auto">
          <a:xfrm>
            <a:off x="1676400" y="5522913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Establish the invention’s novelty</a:t>
            </a:r>
          </a:p>
        </p:txBody>
      </p:sp>
      <p:sp>
        <p:nvSpPr>
          <p:cNvPr id="76805" name="AutoShape 5"/>
          <p:cNvSpPr>
            <a:spLocks noChangeArrowheads="1"/>
          </p:cNvSpPr>
          <p:nvPr/>
        </p:nvSpPr>
        <p:spPr bwMode="auto">
          <a:xfrm>
            <a:off x="1866900" y="4684713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Document the device</a:t>
            </a:r>
          </a:p>
        </p:txBody>
      </p:sp>
      <p:sp>
        <p:nvSpPr>
          <p:cNvPr id="76806" name="AutoShape 6"/>
          <p:cNvSpPr>
            <a:spLocks noChangeArrowheads="1"/>
          </p:cNvSpPr>
          <p:nvPr/>
        </p:nvSpPr>
        <p:spPr bwMode="auto">
          <a:xfrm>
            <a:off x="2036763" y="3886200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Search existing patents</a:t>
            </a:r>
          </a:p>
        </p:txBody>
      </p:sp>
      <p:sp>
        <p:nvSpPr>
          <p:cNvPr id="76807" name="AutoShape 7"/>
          <p:cNvSpPr>
            <a:spLocks noChangeArrowheads="1"/>
          </p:cNvSpPr>
          <p:nvPr/>
        </p:nvSpPr>
        <p:spPr bwMode="auto">
          <a:xfrm>
            <a:off x="2436813" y="2254250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Submit the patent application</a:t>
            </a:r>
          </a:p>
        </p:txBody>
      </p:sp>
      <p:sp>
        <p:nvSpPr>
          <p:cNvPr id="76808" name="AutoShape 8"/>
          <p:cNvSpPr>
            <a:spLocks noChangeArrowheads="1"/>
          </p:cNvSpPr>
          <p:nvPr/>
        </p:nvSpPr>
        <p:spPr bwMode="auto">
          <a:xfrm>
            <a:off x="2590800" y="1439863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Prosecute the patent application</a:t>
            </a:r>
          </a:p>
        </p:txBody>
      </p:sp>
      <p:sp>
        <p:nvSpPr>
          <p:cNvPr id="76809" name="AutoShape 9"/>
          <p:cNvSpPr>
            <a:spLocks noChangeArrowheads="1"/>
          </p:cNvSpPr>
          <p:nvPr/>
        </p:nvSpPr>
        <p:spPr bwMode="auto">
          <a:xfrm>
            <a:off x="2209800" y="3044825"/>
            <a:ext cx="5715000" cy="838200"/>
          </a:xfrm>
          <a:prstGeom prst="cube">
            <a:avLst>
              <a:gd name="adj" fmla="val 25000"/>
            </a:avLst>
          </a:prstGeom>
          <a:solidFill>
            <a:srgbClr val="FDE3BA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>
                <a:latin typeface="Times New Roman" pitchFamily="18" charset="0"/>
              </a:rPr>
              <a:t>Study search results</a:t>
            </a:r>
          </a:p>
        </p:txBody>
      </p:sp>
    </p:spTree>
    <p:extLst>
      <p:ext uri="{BB962C8B-B14F-4D97-AF65-F5344CB8AC3E}">
        <p14:creationId xmlns:p14="http://schemas.microsoft.com/office/powerpoint/2010/main" xmlns="" val="2955391245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animBg="1" autoUpdateAnimBg="0"/>
      <p:bldP spid="76805" grpId="0" animBg="1" autoUpdateAnimBg="0"/>
      <p:bldP spid="76806" grpId="0" animBg="1" autoUpdateAnimBg="0"/>
      <p:bldP spid="76807" grpId="0" animBg="1" autoUpdateAnimBg="0"/>
      <p:bldP spid="76808" grpId="0" animBg="1" autoUpdateAnimBg="0"/>
      <p:bldP spid="7680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Specification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Every </a:t>
            </a:r>
            <a:r>
              <a:rPr lang="en-US" dirty="0"/>
              <a:t>complete specification shall consist of:</a:t>
            </a:r>
          </a:p>
          <a:p>
            <a:r>
              <a:rPr lang="en-US" dirty="0" smtClean="0"/>
              <a:t>A </a:t>
            </a:r>
            <a:r>
              <a:rPr lang="en-US" dirty="0"/>
              <a:t>full description of the invention.</a:t>
            </a:r>
          </a:p>
          <a:p>
            <a:r>
              <a:rPr lang="en-US" dirty="0" smtClean="0"/>
              <a:t>The </a:t>
            </a:r>
            <a:r>
              <a:rPr lang="en-US" dirty="0"/>
              <a:t>method by which it is to be performed.</a:t>
            </a:r>
          </a:p>
          <a:p>
            <a:r>
              <a:rPr lang="en-US" dirty="0" smtClean="0"/>
              <a:t>Must </a:t>
            </a:r>
            <a:r>
              <a:rPr lang="en-US" dirty="0"/>
              <a:t>end with a claim defining the scope of the invention.</a:t>
            </a:r>
          </a:p>
          <a:p>
            <a:r>
              <a:rPr lang="en-US" dirty="0" smtClean="0"/>
              <a:t>An </a:t>
            </a:r>
            <a:r>
              <a:rPr lang="en-US" dirty="0"/>
              <a:t>abstract.( should not be more than 2 pages and must include the </a:t>
            </a:r>
            <a:r>
              <a:rPr lang="en-US" dirty="0" smtClean="0"/>
              <a:t>entire technical </a:t>
            </a:r>
            <a:r>
              <a:rPr lang="en-US" dirty="0"/>
              <a:t>details relating to the invention)</a:t>
            </a:r>
          </a:p>
          <a:p>
            <a:r>
              <a:rPr lang="en-US" dirty="0" smtClean="0"/>
              <a:t>Drawings </a:t>
            </a:r>
            <a:r>
              <a:rPr lang="en-US" dirty="0"/>
              <a:t>may also be submitted along with the abstract either at </a:t>
            </a:r>
            <a:r>
              <a:rPr lang="en-US" dirty="0" smtClean="0"/>
              <a:t>the applicants </a:t>
            </a:r>
            <a:r>
              <a:rPr lang="en-US" dirty="0"/>
              <a:t>will or the controller’s request.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682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Obtaining Patent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patent gives the inventor the right to stop others from manufacturing, copying, selling or importing the patented goods without permission of the patent holder.</a:t>
            </a:r>
          </a:p>
          <a:p>
            <a:r>
              <a:rPr lang="en-US" dirty="0"/>
              <a:t>The patent holder has exclusive commercial rights to use the invention.</a:t>
            </a:r>
          </a:p>
          <a:p>
            <a:r>
              <a:rPr lang="en-US" dirty="0"/>
              <a:t>The patent holder can utilize the invention for his/her own purpose.</a:t>
            </a:r>
          </a:p>
          <a:p>
            <a:r>
              <a:rPr lang="en-US" dirty="0"/>
              <a:t>The patent holder can license the patent to others for us. Licensing provides revenue to business by collecting royalties from the users.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68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Obtaining Patent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patent holder can sell the patent any price they believe to be suitable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patent provides protection for a predetermined period (20 years) which keeps your competitors at bay. </a:t>
            </a:r>
            <a:endParaRPr lang="en-US" dirty="0" smtClean="0"/>
          </a:p>
          <a:p>
            <a:r>
              <a:rPr lang="en-US" dirty="0" smtClean="0"/>
              <a:t>Patents </a:t>
            </a:r>
            <a:r>
              <a:rPr lang="en-US" dirty="0"/>
              <a:t>are partially responsible for advancements in medical science, biotechnology, drug chemistry, computers 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Patents reward inventors with the </a:t>
            </a:r>
            <a:r>
              <a:rPr lang="en-US" dirty="0" smtClean="0"/>
              <a:t>aforementioned </a:t>
            </a:r>
            <a:r>
              <a:rPr lang="en-US" dirty="0"/>
              <a:t>advantages and hence, </a:t>
            </a:r>
            <a:r>
              <a:rPr lang="en-US" dirty="0" smtClean="0"/>
              <a:t>create bigger </a:t>
            </a:r>
            <a:r>
              <a:rPr lang="en-US" dirty="0"/>
              <a:t>and better discoveries.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499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Cases in which Patent will not be Granted</a:t>
            </a:r>
            <a:endParaRPr lang="en-US" dirty="0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an invention, the commercial exploitation of which would be </a:t>
            </a:r>
            <a:r>
              <a:rPr lang="en-US" b="1" dirty="0"/>
              <a:t>injurious </a:t>
            </a:r>
            <a:r>
              <a:rPr lang="en-US" b="1" dirty="0" smtClean="0"/>
              <a:t>to public </a:t>
            </a:r>
            <a:r>
              <a:rPr lang="en-US" b="1" dirty="0"/>
              <a:t>order, morality, environment or the protection of human, animal </a:t>
            </a:r>
            <a:r>
              <a:rPr lang="en-US" b="1" dirty="0" smtClean="0"/>
              <a:t>and plant </a:t>
            </a:r>
            <a:r>
              <a:rPr lang="en-US" b="1" dirty="0"/>
              <a:t>life.</a:t>
            </a:r>
          </a:p>
          <a:p>
            <a:r>
              <a:rPr lang="en-US" b="1" dirty="0" smtClean="0"/>
              <a:t>For </a:t>
            </a:r>
            <a:r>
              <a:rPr lang="en-US" b="1" dirty="0"/>
              <a:t>plants and animals </a:t>
            </a:r>
            <a:r>
              <a:rPr lang="en-US" dirty="0"/>
              <a:t>other than micro-organisms</a:t>
            </a:r>
          </a:p>
          <a:p>
            <a:r>
              <a:rPr lang="en-US" b="1" dirty="0" smtClean="0"/>
              <a:t>For </a:t>
            </a:r>
            <a:r>
              <a:rPr lang="en-US" b="1" dirty="0"/>
              <a:t>biological processes </a:t>
            </a:r>
            <a:r>
              <a:rPr lang="en-US" dirty="0"/>
              <a:t>for the production of plants and animals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0083563"/>
      </p:ext>
    </p:extLst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Cases in which Patent will not be Granted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diagnostic, therapeutic and surgical methods for the treatment of humans and animals.</a:t>
            </a:r>
          </a:p>
          <a:p>
            <a:r>
              <a:rPr lang="en-US" dirty="0" smtClean="0"/>
              <a:t>For </a:t>
            </a:r>
            <a:r>
              <a:rPr lang="en-US" dirty="0"/>
              <a:t>a new and consequent use of a known product or process.</a:t>
            </a:r>
          </a:p>
          <a:p>
            <a:r>
              <a:rPr lang="en-US" dirty="0"/>
              <a:t>For a change in the physical appearance of a chemical product where </a:t>
            </a:r>
            <a:r>
              <a:rPr lang="en-US" dirty="0" smtClean="0"/>
              <a:t>the chemical </a:t>
            </a:r>
            <a:r>
              <a:rPr lang="en-US" dirty="0"/>
              <a:t>formula or process of manufacture remains the same.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728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Protecting Your Ideas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Trademark</a:t>
            </a:r>
            <a:r>
              <a:rPr lang="en-US" dirty="0"/>
              <a:t> – any distinctive word, symbol, design, name, logo, slogan, or trade dress a company uses to identify the origin of a product or to distinguish it from other goods on the market.  </a:t>
            </a:r>
          </a:p>
          <a:p>
            <a:r>
              <a:rPr lang="en-US" i="1" dirty="0" err="1"/>
              <a:t>Servicemark</a:t>
            </a:r>
            <a:r>
              <a:rPr lang="en-US" dirty="0"/>
              <a:t> – the same as a trademark except that it identifies the source of a service rather than a product.  </a:t>
            </a:r>
          </a:p>
        </p:txBody>
      </p:sp>
    </p:spTree>
    <p:extLst>
      <p:ext uri="{BB962C8B-B14F-4D97-AF65-F5344CB8AC3E}">
        <p14:creationId xmlns:p14="http://schemas.microsoft.com/office/powerpoint/2010/main" xmlns="" val="4098878895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Protecting Your Ideas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Trademark</a:t>
            </a:r>
          </a:p>
          <a:p>
            <a:r>
              <a:rPr lang="en-US" i="1" dirty="0" smtClean="0"/>
              <a:t>May by more valuable to some companies than patents e.g.,  Ben &amp; Jerry’s, Microsoft</a:t>
            </a:r>
          </a:p>
          <a:p>
            <a:r>
              <a:rPr lang="en-US" i="1" dirty="0" smtClean="0"/>
              <a:t>Don’t be misled; Trademarks do not protect products and services but the names of product</a:t>
            </a:r>
          </a:p>
          <a:p>
            <a:r>
              <a:rPr lang="en-US" i="1" dirty="0" smtClean="0"/>
              <a:t>Should be prevented from becoming generic </a:t>
            </a:r>
          </a:p>
          <a:p>
            <a:pPr marL="0" indent="0">
              <a:buNone/>
            </a:pPr>
            <a:r>
              <a:rPr lang="en-US" i="1" dirty="0"/>
              <a:t> </a:t>
            </a:r>
            <a:r>
              <a:rPr lang="en-US" i="1" dirty="0" smtClean="0"/>
              <a:t>e.g., Surf, Zip, Aspirin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1689085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Benefits of Trade Mark Registration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Entrepreneur can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Use registered </a:t>
            </a:r>
            <a:r>
              <a:rPr lang="en-US" b="1" dirty="0"/>
              <a:t>trade mark as a brand name </a:t>
            </a:r>
            <a:r>
              <a:rPr lang="en-US" dirty="0"/>
              <a:t>for the </a:t>
            </a:r>
            <a:r>
              <a:rPr lang="en-US" dirty="0" smtClean="0"/>
              <a:t>goods and services specified </a:t>
            </a:r>
            <a:r>
              <a:rPr lang="en-US" dirty="0"/>
              <a:t>in the registration </a:t>
            </a:r>
          </a:p>
          <a:p>
            <a:r>
              <a:rPr lang="en-US" b="1" dirty="0" smtClean="0"/>
              <a:t>Authorize </a:t>
            </a:r>
            <a:r>
              <a:rPr lang="en-US" b="1" dirty="0"/>
              <a:t>other people to use </a:t>
            </a:r>
            <a:r>
              <a:rPr lang="en-US" b="1" dirty="0" smtClean="0"/>
              <a:t>registered </a:t>
            </a:r>
            <a:r>
              <a:rPr lang="en-US" b="1" dirty="0"/>
              <a:t>trade mark </a:t>
            </a:r>
            <a:r>
              <a:rPr lang="en-US" dirty="0"/>
              <a:t>for the </a:t>
            </a:r>
            <a:r>
              <a:rPr lang="en-US" dirty="0" smtClean="0"/>
              <a:t>goods and services </a:t>
            </a:r>
            <a:r>
              <a:rPr lang="en-US" dirty="0"/>
              <a:t>specified in the registration </a:t>
            </a:r>
          </a:p>
          <a:p>
            <a:r>
              <a:rPr lang="en-US" dirty="0"/>
              <a:t>have a registered </a:t>
            </a:r>
            <a:r>
              <a:rPr lang="en-US" b="1" dirty="0"/>
              <a:t>trade mark that is personal property </a:t>
            </a:r>
            <a:r>
              <a:rPr lang="en-US" dirty="0"/>
              <a:t>and can be sold </a:t>
            </a:r>
          </a:p>
          <a:p>
            <a:r>
              <a:rPr lang="en-US" b="1" dirty="0" smtClean="0"/>
              <a:t>may </a:t>
            </a:r>
            <a:r>
              <a:rPr lang="en-US" b="1" dirty="0"/>
              <a:t>give </a:t>
            </a:r>
            <a:r>
              <a:rPr lang="en-US" b="1" dirty="0" smtClean="0"/>
              <a:t>the </a:t>
            </a:r>
            <a:r>
              <a:rPr lang="en-US" b="1" dirty="0"/>
              <a:t>a notice objecting to the importation of goods </a:t>
            </a:r>
            <a:r>
              <a:rPr lang="en-US" dirty="0"/>
              <a:t>that infringe your registered trade mark </a:t>
            </a:r>
          </a:p>
          <a:p>
            <a:r>
              <a:rPr lang="en-US" b="1" dirty="0"/>
              <a:t>can be in a stronger position to stop other people from using your trade mark as their brand </a:t>
            </a:r>
            <a:r>
              <a:rPr lang="en-US" b="1" dirty="0" smtClean="0"/>
              <a:t>name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4514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49547B-4361-41E2-A2F2-B3815CB0CDE2}" type="slidenum">
              <a:rPr lang="en-US"/>
              <a:pPr/>
              <a:t>20</a:t>
            </a:fld>
            <a:endParaRPr lang="en-US"/>
          </a:p>
        </p:txBody>
      </p:sp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Protecting Your Ideas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/>
              <a:t>Copyright</a:t>
            </a:r>
            <a:r>
              <a:rPr lang="en-US" dirty="0"/>
              <a:t> – an exclusive right that protects the creators of original works of </a:t>
            </a:r>
            <a:r>
              <a:rPr lang="en-US" dirty="0" smtClean="0"/>
              <a:t>authorship. </a:t>
            </a:r>
          </a:p>
          <a:p>
            <a:r>
              <a:rPr lang="en-US" i="1" dirty="0"/>
              <a:t>works covered by the copyright include, but are </a:t>
            </a:r>
            <a:r>
              <a:rPr lang="en-US" i="1" dirty="0" smtClean="0"/>
              <a:t>not limited </a:t>
            </a:r>
            <a:r>
              <a:rPr lang="en-US" i="1" dirty="0"/>
              <a:t>to, novels, poems, plays, reference work, newspapers, </a:t>
            </a:r>
            <a:r>
              <a:rPr lang="en-US" i="1" dirty="0" smtClean="0"/>
              <a:t>computer programs</a:t>
            </a:r>
            <a:r>
              <a:rPr lang="en-US" i="1" dirty="0"/>
              <a:t>, databases, films, </a:t>
            </a:r>
            <a:r>
              <a:rPr lang="en-US" i="1" dirty="0" smtClean="0"/>
              <a:t>musical </a:t>
            </a:r>
            <a:r>
              <a:rPr lang="en-US" i="1" dirty="0"/>
              <a:t>compositions, choreography, paintings</a:t>
            </a:r>
            <a:r>
              <a:rPr lang="en-US" i="1" dirty="0" smtClean="0"/>
              <a:t>,    drawings</a:t>
            </a:r>
            <a:r>
              <a:rPr lang="en-US" i="1" dirty="0"/>
              <a:t>, photographs, sculpture, architecture, </a:t>
            </a:r>
            <a:r>
              <a:rPr lang="en-US" i="1" dirty="0" smtClean="0"/>
              <a:t>           advertisements</a:t>
            </a:r>
            <a:r>
              <a:rPr lang="en-US" i="1" dirty="0"/>
              <a:t>, maps, </a:t>
            </a:r>
            <a:r>
              <a:rPr lang="en-US" i="1" dirty="0" smtClean="0"/>
              <a:t>and technical </a:t>
            </a:r>
            <a:r>
              <a:rPr lang="en-US" i="1" dirty="0"/>
              <a:t>drawings</a:t>
            </a:r>
            <a:r>
              <a:rPr lang="en-US" i="1" dirty="0" smtClean="0"/>
              <a:t>.</a:t>
            </a:r>
          </a:p>
          <a:p>
            <a:endParaRPr lang="en-US" i="1" dirty="0"/>
          </a:p>
          <a:p>
            <a:r>
              <a:rPr lang="en-US" dirty="0" smtClean="0"/>
              <a:t>Copyrighted </a:t>
            </a:r>
            <a:r>
              <a:rPr lang="en-US" dirty="0"/>
              <a:t>material is denoted by the symbol </a:t>
            </a:r>
            <a:r>
              <a:rPr lang="en-US" dirty="0">
                <a:cs typeface="Times New Roman" pitchFamily="18" charset="0"/>
              </a:rPr>
              <a:t>©.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2295703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Copyright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ell </a:t>
            </a:r>
            <a:r>
              <a:rPr lang="en-US" dirty="0"/>
              <a:t>the </a:t>
            </a:r>
            <a:r>
              <a:rPr lang="en-US" dirty="0" smtClean="0"/>
              <a:t>copyright</a:t>
            </a:r>
          </a:p>
          <a:p>
            <a:endParaRPr lang="en-US" dirty="0" smtClean="0"/>
          </a:p>
          <a:p>
            <a:r>
              <a:rPr lang="en-US" dirty="0"/>
              <a:t>L</a:t>
            </a:r>
            <a:r>
              <a:rPr lang="en-US" dirty="0" smtClean="0"/>
              <a:t>icense </a:t>
            </a:r>
            <a:r>
              <a:rPr lang="en-US" dirty="0"/>
              <a:t>your copyright for use by others but retain the ownership.</a:t>
            </a:r>
          </a:p>
          <a:p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bject </a:t>
            </a:r>
            <a:r>
              <a:rPr lang="en-US" dirty="0"/>
              <a:t>if your work is distorted or mutilated.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804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Charles </a:t>
            </a:r>
            <a:r>
              <a:rPr lang="en-US" smtClean="0"/>
              <a:t>Lead Debate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333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3384645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Steps to Patent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Benefits of Obtaining 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Trademarks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Copyrights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04800" y="6172200"/>
            <a:ext cx="8077200" cy="3810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r>
              <a:rPr lang="en-US" sz="1800" dirty="0" err="1" smtClean="0">
                <a:latin typeface="Tw Cen MT" pitchFamily="34" charset="0"/>
              </a:rPr>
              <a:t>Bygrave</a:t>
            </a:r>
            <a:r>
              <a:rPr lang="en-US" sz="1800" dirty="0" smtClean="0">
                <a:latin typeface="Tw Cen MT" pitchFamily="34" charset="0"/>
              </a:rPr>
              <a:t> </a:t>
            </a:r>
            <a:r>
              <a:rPr lang="en-US" sz="1800" dirty="0">
                <a:latin typeface="Tw Cen MT" pitchFamily="34" charset="0"/>
              </a:rPr>
              <a:t>&amp; </a:t>
            </a:r>
            <a:r>
              <a:rPr lang="en-US" sz="1800" dirty="0" err="1">
                <a:latin typeface="Tw Cen MT" pitchFamily="34" charset="0"/>
              </a:rPr>
              <a:t>Zacharakis</a:t>
            </a:r>
            <a:r>
              <a:rPr lang="en-US" sz="1800" dirty="0">
                <a:latin typeface="Tw Cen MT" pitchFamily="34" charset="0"/>
              </a:rPr>
              <a:t>, </a:t>
            </a:r>
            <a:r>
              <a:rPr lang="en-US" sz="1800" i="1" dirty="0">
                <a:latin typeface="Tw Cen MT" pitchFamily="34" charset="0"/>
              </a:rPr>
              <a:t>Entrepreneurship</a:t>
            </a:r>
            <a:r>
              <a:rPr lang="en-US" sz="1800" dirty="0">
                <a:latin typeface="Tw Cen MT" pitchFamily="34" charset="0"/>
              </a:rPr>
              <a:t>, New York: Wiley, 2010.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621867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Reference: Essentials of Entrepreneurship &amp; Small Business Management, Zimmer, Scarborough &amp;Wilson, 5</a:t>
            </a:r>
            <a:r>
              <a:rPr lang="en-US" baseline="30000" dirty="0" smtClean="0"/>
              <a:t>th</a:t>
            </a:r>
            <a:r>
              <a:rPr lang="en-US" dirty="0" smtClean="0"/>
              <a:t> Edition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1127</Words>
  <Application>Microsoft Office PowerPoint</Application>
  <PresentationFormat>On-screen Show (4:3)</PresentationFormat>
  <Paragraphs>144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ENTREPRENEURSHIP </vt:lpstr>
      <vt:lpstr> Previous Lecture Review</vt:lpstr>
      <vt:lpstr>Objectives</vt:lpstr>
      <vt:lpstr>Slide 4</vt:lpstr>
      <vt:lpstr>Share a New Idea</vt:lpstr>
      <vt:lpstr>Share a New Idea</vt:lpstr>
      <vt:lpstr>Patents</vt:lpstr>
      <vt:lpstr>Examples of Patentable Items</vt:lpstr>
      <vt:lpstr>Examples of Patentable Items</vt:lpstr>
      <vt:lpstr>Patents</vt:lpstr>
      <vt:lpstr>The Steps to a Patent</vt:lpstr>
      <vt:lpstr>Contents of Specification</vt:lpstr>
      <vt:lpstr>Benefits of Obtaining Patent</vt:lpstr>
      <vt:lpstr>Benefits of Obtaining Patent</vt:lpstr>
      <vt:lpstr>Cases in which Patent will not be Granted</vt:lpstr>
      <vt:lpstr>Cases in which Patent will not be Granted</vt:lpstr>
      <vt:lpstr>Protecting Your Ideas</vt:lpstr>
      <vt:lpstr>Protecting Your Ideas</vt:lpstr>
      <vt:lpstr>Benefits of Trade Mark Registration </vt:lpstr>
      <vt:lpstr>Protecting Your Ideas</vt:lpstr>
      <vt:lpstr>Benefits of Copyright Registration</vt:lpstr>
      <vt:lpstr>Video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33</cp:revision>
  <dcterms:created xsi:type="dcterms:W3CDTF">2013-10-03T09:43:12Z</dcterms:created>
  <dcterms:modified xsi:type="dcterms:W3CDTF">2013-10-21T06:39:26Z</dcterms:modified>
</cp:coreProperties>
</file>