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6" r:id="rId2"/>
    <p:sldId id="297" r:id="rId3"/>
    <p:sldId id="298" r:id="rId4"/>
    <p:sldId id="300" r:id="rId5"/>
    <p:sldId id="302" r:id="rId6"/>
    <p:sldId id="305" r:id="rId7"/>
    <p:sldId id="301" r:id="rId8"/>
    <p:sldId id="306" r:id="rId9"/>
    <p:sldId id="308" r:id="rId10"/>
    <p:sldId id="304" r:id="rId11"/>
    <p:sldId id="309" r:id="rId12"/>
    <p:sldId id="303" r:id="rId13"/>
    <p:sldId id="307" r:id="rId14"/>
    <p:sldId id="310" r:id="rId15"/>
    <p:sldId id="313" r:id="rId16"/>
    <p:sldId id="312" r:id="rId17"/>
    <p:sldId id="314" r:id="rId18"/>
    <p:sldId id="311" r:id="rId19"/>
    <p:sldId id="316" r:id="rId20"/>
    <p:sldId id="317" r:id="rId21"/>
    <p:sldId id="318" r:id="rId22"/>
    <p:sldId id="319" r:id="rId23"/>
    <p:sldId id="320" r:id="rId24"/>
    <p:sldId id="321" r:id="rId25"/>
    <p:sldId id="29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481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4FC7C-2C86-42B5-8ACD-2311E570519F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0F12F-779F-4AED-AFCA-F91AF493A901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095-ECE1-425E-8DF0-DADB8C6F86E3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76DA-82AC-413F-B864-71617FE0E175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A7FE-7034-4681-B124-5890A5F87616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ED661-C88F-4EB2-A0C2-A132533721E7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35F82-4F9B-4580-B7D3-1D4F645348FF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1650-239C-41B5-8365-064BCF755539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00E58-1F7B-4CD3-846B-5C043A6C39FB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7D9E-ECF3-4A62-A80F-D84CEFBCCCB1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D57C-0224-4C79-BDA6-18228FA95FAF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9C2C6-5BB7-46EE-8EB1-A9F11F5DD6C2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</a:t>
            </a:r>
            <a:r>
              <a:rPr lang="en-US" sz="6000" smtClean="0"/>
              <a:t>: 8</a:t>
            </a:r>
            <a:endParaRPr lang="en-US" sz="6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7"/>
            <a:ext cx="83820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dirty="0" smtClean="0"/>
              <a:t>Creativity Techniques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Brainstorming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Mind Mapping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Rapid Prototyping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Mix n Match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Attribute Listing Chart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63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Distinguish the different forms </a:t>
            </a:r>
            <a:r>
              <a:rPr lang="en-US" dirty="0" smtClean="0">
                <a:solidFill>
                  <a:schemeClr val="tx1"/>
                </a:solidFill>
              </a:rPr>
              <a:t>of Innovation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Differentiate between </a:t>
            </a:r>
            <a:r>
              <a:rPr lang="en-US" dirty="0">
                <a:solidFill>
                  <a:schemeClr val="tx1"/>
                </a:solidFill>
              </a:rPr>
              <a:t>the different types of </a:t>
            </a:r>
            <a:r>
              <a:rPr lang="en-US" dirty="0" smtClean="0">
                <a:solidFill>
                  <a:schemeClr val="tx1"/>
                </a:solidFill>
              </a:rPr>
              <a:t>innovation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98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Making Sense of Innovation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Categorization based upon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arenR"/>
            </a:pPr>
            <a:r>
              <a:rPr lang="en-US" sz="2800" dirty="0" smtClean="0"/>
              <a:t>Form of Innovation (Application)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arenR"/>
            </a:pPr>
            <a:r>
              <a:rPr lang="en-US" sz="2800" dirty="0" smtClean="0"/>
              <a:t>Degree of Novelty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7803" y="1447800"/>
            <a:ext cx="3091721" cy="205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4315536"/>
            <a:ext cx="3668810" cy="187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1282354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3 Principles Applications of Innovation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Product Innovation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Service Innovation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Process Innovation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012171818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PRODUCT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648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Consumer Products- Most obvious Application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Example: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Dyson- Dual Cyclone Technology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IPhone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Helps Persuade Customers in buying decision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err="1" smtClean="0"/>
              <a:t>Ansoff</a:t>
            </a:r>
            <a:r>
              <a:rPr lang="en-US" sz="2800" dirty="0" smtClean="0"/>
              <a:t> matrix has a business strategy called New Product Development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Equally applicable to Industrial Products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1400" y="2133600"/>
            <a:ext cx="1469672" cy="174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2171818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New Service Applications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Do not attract as much as Product Innovations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Take form of a new way of providing  existing service with new Business Model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Example ‘Direct Line’ Telephone Insurance Business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Example ‘Ryan Air’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1400" y="5045549"/>
            <a:ext cx="1988510" cy="1819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6326" y="5045549"/>
            <a:ext cx="2552700" cy="1790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2676" y="152400"/>
            <a:ext cx="18097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2171818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Completely New Services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Example: </a:t>
            </a:r>
            <a:r>
              <a:rPr lang="en-US" sz="2800" dirty="0" smtClean="0"/>
              <a:t>lastminute.com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Example: ebay.com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4556441"/>
            <a:ext cx="3314700" cy="1381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3946659"/>
            <a:ext cx="3448532" cy="26006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1066800"/>
            <a:ext cx="18097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2508438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990600"/>
            <a:ext cx="8305800" cy="576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43272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Bigger impact on Society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Sometimes least visible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Example: Alistair’s Float Glass Manufacturing Process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Example: B2B E-Commerce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 </a:t>
            </a:r>
            <a:r>
              <a:rPr lang="en-US" sz="2800" dirty="0" smtClean="0"/>
              <a:t>     B2C E-Commerce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1295399"/>
            <a:ext cx="3581400" cy="238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2171818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371600"/>
            <a:ext cx="7766445" cy="4525963"/>
          </a:xfrm>
        </p:spPr>
      </p:pic>
    </p:spTree>
    <p:extLst>
      <p:ext uri="{BB962C8B-B14F-4D97-AF65-F5344CB8AC3E}">
        <p14:creationId xmlns:p14="http://schemas.microsoft.com/office/powerpoint/2010/main" xmlns="" val="1975350869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Forms of Innovation-Examples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701917"/>
            <a:ext cx="8229600" cy="4322528"/>
          </a:xfrm>
        </p:spPr>
      </p:pic>
    </p:spTree>
    <p:extLst>
      <p:ext uri="{BB962C8B-B14F-4D97-AF65-F5344CB8AC3E}">
        <p14:creationId xmlns:p14="http://schemas.microsoft.com/office/powerpoint/2010/main" xmlns="" val="4012171818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Forms of Innovation-Examples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371600"/>
            <a:ext cx="8229600" cy="421288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4769893"/>
            <a:ext cx="2057400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4769893"/>
            <a:ext cx="1447800" cy="19328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5600" y="4896712"/>
            <a:ext cx="2743200" cy="193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756750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In term of Novelty associated with Innovation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(Freeman: 1982)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Radical Innovation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Incremental Innovation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133221864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763000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Henderson &amp; Clarke’s Innovation Framework (1990)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Applicable to Products, Services and Process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Recognizes that Products are systems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Systems are made up of Components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Example</a:t>
            </a:r>
            <a:r>
              <a:rPr lang="en-US" sz="2800" dirty="0"/>
              <a:t>:  Pen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Components: </a:t>
            </a:r>
            <a:r>
              <a:rPr lang="en-US" sz="2800" dirty="0" err="1"/>
              <a:t>Knib</a:t>
            </a:r>
            <a:r>
              <a:rPr lang="en-US" sz="2800" dirty="0"/>
              <a:t>, Ink Storage, Stem, Cover, Ink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System: Interaction of Components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939266945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Component Knowledge (CORE DESIGN CONCEPTS)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Knowledge of Components that Perform Well Defined Function within  Broader System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System Knowledge (ARCHITECTURAL KNOWLEDGE)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The way components are integrated and linked together </a:t>
            </a: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939266945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Example: Washing Machine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Components : M</a:t>
            </a:r>
            <a:r>
              <a:rPr lang="en-US" sz="2800" i="1" dirty="0" smtClean="0"/>
              <a:t>otor</a:t>
            </a:r>
            <a:r>
              <a:rPr lang="en-US" sz="2800" i="1" dirty="0"/>
              <a:t>, </a:t>
            </a:r>
            <a:r>
              <a:rPr lang="en-US" sz="2800" i="1" dirty="0" smtClean="0"/>
              <a:t>Pump</a:t>
            </a:r>
            <a:r>
              <a:rPr lang="en-US" sz="2800" i="1" dirty="0"/>
              <a:t>, </a:t>
            </a:r>
            <a:r>
              <a:rPr lang="en-US" sz="2800" i="1" dirty="0" smtClean="0"/>
              <a:t>Drum</a:t>
            </a:r>
            <a:r>
              <a:rPr lang="en-US" sz="2800" i="1" dirty="0"/>
              <a:t>, </a:t>
            </a:r>
            <a:endParaRPr lang="en-US" sz="2800" i="1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 smtClean="0"/>
              <a:t>Programmer</a:t>
            </a:r>
            <a:r>
              <a:rPr lang="en-US" sz="2800" i="1" dirty="0"/>
              <a:t>, </a:t>
            </a:r>
            <a:r>
              <a:rPr lang="en-US" sz="2800" i="1" dirty="0" smtClean="0"/>
              <a:t>Chassis</a:t>
            </a:r>
            <a:r>
              <a:rPr lang="en-US" sz="2800" i="1" dirty="0"/>
              <a:t>, </a:t>
            </a:r>
            <a:r>
              <a:rPr lang="en-US" sz="2800" i="1" dirty="0" smtClean="0"/>
              <a:t>Door </a:t>
            </a:r>
            <a:r>
              <a:rPr lang="en-US" sz="2800" i="1" dirty="0"/>
              <a:t>and </a:t>
            </a:r>
            <a:r>
              <a:rPr lang="en-US" sz="2800" i="1" dirty="0" smtClean="0"/>
              <a:t>Body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/>
              <a:t>S</a:t>
            </a:r>
            <a:r>
              <a:rPr lang="en-US" sz="2800" i="1" dirty="0" smtClean="0"/>
              <a:t>ystem : </a:t>
            </a:r>
            <a:r>
              <a:rPr lang="en-US" sz="2800" i="1" dirty="0"/>
              <a:t>the way in which the system is </a:t>
            </a:r>
            <a:r>
              <a:rPr lang="en-US" sz="2800" i="1" dirty="0" smtClean="0"/>
              <a:t>configured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i="1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 smtClean="0"/>
              <a:t>Incremental Innovation: Change in Speed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 smtClean="0"/>
              <a:t>20 years ago 1000 rpm; Today 1600 rpm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i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 smtClean="0"/>
              <a:t>Architectural Innovation: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i="1" dirty="0" smtClean="0"/>
              <a:t>Twin Tubs Machine to Automatic Washing Machine with Spinner and Washer in one Drum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i="1" dirty="0"/>
          </a:p>
          <a:p>
            <a:pPr marL="0" indent="0">
              <a:lnSpc>
                <a:spcPct val="90000"/>
              </a:lnSpc>
              <a:buNone/>
            </a:pPr>
            <a:endParaRPr lang="en-US" sz="2800" i="1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i="1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500" y="762000"/>
            <a:ext cx="2476500" cy="184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7600" y="3505200"/>
            <a:ext cx="1552992" cy="207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818572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uiExpand="1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10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3462" y="1752600"/>
            <a:ext cx="70770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9266945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Incremental Innovation</a:t>
            </a:r>
          </a:p>
          <a:p>
            <a:r>
              <a:rPr lang="en-US" sz="2800" dirty="0" smtClean="0"/>
              <a:t>refines </a:t>
            </a:r>
            <a:r>
              <a:rPr lang="en-US" sz="2800" dirty="0"/>
              <a:t>and improves an existing design, through</a:t>
            </a:r>
          </a:p>
          <a:p>
            <a:pPr marL="0" indent="0">
              <a:buNone/>
            </a:pPr>
            <a:r>
              <a:rPr lang="en-US" sz="2800" dirty="0" smtClean="0"/>
              <a:t> improvements </a:t>
            </a:r>
            <a:r>
              <a:rPr lang="en-US" sz="2800" dirty="0"/>
              <a:t>in the components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i="1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Components are not Radically Altered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r>
              <a:rPr lang="en-US" sz="2800" dirty="0" smtClean="0"/>
              <a:t>Result of Improvements </a:t>
            </a:r>
            <a:r>
              <a:rPr lang="en-US" sz="2800" dirty="0"/>
              <a:t>in </a:t>
            </a:r>
            <a:r>
              <a:rPr lang="en-US" sz="2800" dirty="0" smtClean="0"/>
              <a:t>Knowledge and Materials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i="1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00065631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Radical Innovation</a:t>
            </a:r>
          </a:p>
          <a:p>
            <a:r>
              <a:rPr lang="en-US" sz="2800" dirty="0" smtClean="0"/>
              <a:t>Establishes </a:t>
            </a:r>
            <a:r>
              <a:rPr lang="en-US" sz="2800" dirty="0"/>
              <a:t>a new dominant design, and hence a new </a:t>
            </a:r>
            <a:r>
              <a:rPr lang="en-US" sz="2800" dirty="0" smtClean="0"/>
              <a:t>set of </a:t>
            </a:r>
            <a:r>
              <a:rPr lang="en-US" sz="2800" dirty="0"/>
              <a:t>core design concepts embodied in components that are linked together in </a:t>
            </a:r>
            <a:r>
              <a:rPr lang="en-US" sz="2800" dirty="0" smtClean="0"/>
              <a:t>a new architecture.</a:t>
            </a:r>
          </a:p>
          <a:p>
            <a:endParaRPr lang="en-US" sz="2800" dirty="0" smtClean="0"/>
          </a:p>
          <a:p>
            <a:r>
              <a:rPr lang="en-US" sz="2800" dirty="0"/>
              <a:t>O</a:t>
            </a:r>
            <a:r>
              <a:rPr lang="en-US" sz="2800" dirty="0" smtClean="0"/>
              <a:t>ften </a:t>
            </a:r>
            <a:r>
              <a:rPr lang="en-US" sz="2800" dirty="0"/>
              <a:t>associated with the introduction of a new technology</a:t>
            </a:r>
            <a:endParaRPr lang="en-US" sz="2800" i="1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691523564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066800"/>
            <a:ext cx="8652786" cy="4953000"/>
          </a:xfrm>
        </p:spPr>
      </p:pic>
    </p:spTree>
    <p:extLst>
      <p:ext uri="{BB962C8B-B14F-4D97-AF65-F5344CB8AC3E}">
        <p14:creationId xmlns:p14="http://schemas.microsoft.com/office/powerpoint/2010/main" xmlns="" val="2081261898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Modular Innovation</a:t>
            </a:r>
          </a:p>
          <a:p>
            <a:r>
              <a:rPr lang="en-US" sz="2800" dirty="0"/>
              <a:t>uses the architecture </a:t>
            </a:r>
            <a:r>
              <a:rPr lang="en-US" sz="2800" dirty="0" smtClean="0"/>
              <a:t>of existing system of an established product, </a:t>
            </a:r>
            <a:r>
              <a:rPr lang="en-US" sz="2800" dirty="0"/>
              <a:t>but employs new components </a:t>
            </a:r>
            <a:r>
              <a:rPr lang="en-US" sz="2800" dirty="0" smtClean="0"/>
              <a:t>with different </a:t>
            </a:r>
            <a:r>
              <a:rPr lang="en-US" sz="2800" dirty="0"/>
              <a:t>design </a:t>
            </a:r>
            <a:r>
              <a:rPr lang="en-US" sz="2800" dirty="0" smtClean="0"/>
              <a:t>concepts.</a:t>
            </a:r>
          </a:p>
          <a:p>
            <a:r>
              <a:rPr lang="en-US" sz="2800" dirty="0"/>
              <a:t>impact </a:t>
            </a:r>
            <a:r>
              <a:rPr lang="en-US" sz="2800" dirty="0" smtClean="0"/>
              <a:t>is </a:t>
            </a:r>
            <a:r>
              <a:rPr lang="en-US" sz="2800" dirty="0"/>
              <a:t>usually less dramatic </a:t>
            </a:r>
            <a:r>
              <a:rPr lang="en-US" sz="2800" dirty="0" smtClean="0"/>
              <a:t>than radical </a:t>
            </a:r>
            <a:r>
              <a:rPr lang="en-US" sz="2800" dirty="0"/>
              <a:t>innovation.</a:t>
            </a:r>
          </a:p>
          <a:p>
            <a:r>
              <a:rPr lang="en-US" sz="2800" dirty="0" smtClean="0"/>
              <a:t>Example: Clockwork Radio</a:t>
            </a: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Used in areas facing power shortages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In Developed Countries by Hikers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450056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709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Architectural Innovation</a:t>
            </a:r>
          </a:p>
          <a:p>
            <a:r>
              <a:rPr lang="en-US" sz="2800" i="1" dirty="0"/>
              <a:t>T</a:t>
            </a:r>
            <a:r>
              <a:rPr lang="en-US" sz="2800" i="1" dirty="0" smtClean="0"/>
              <a:t>he </a:t>
            </a:r>
            <a:r>
              <a:rPr lang="en-US" sz="2800" i="1" dirty="0"/>
              <a:t>reconfiguration of </a:t>
            </a:r>
            <a:r>
              <a:rPr lang="en-US" sz="2800" i="1" dirty="0" smtClean="0"/>
              <a:t>an established </a:t>
            </a:r>
            <a:r>
              <a:rPr lang="en-US" sz="2800" i="1" dirty="0"/>
              <a:t>system to link together existing components in a new way</a:t>
            </a:r>
            <a:r>
              <a:rPr lang="en-US" sz="2800" i="1" dirty="0" smtClean="0"/>
              <a:t>.</a:t>
            </a:r>
          </a:p>
          <a:p>
            <a:r>
              <a:rPr lang="en-US" sz="2800" dirty="0" smtClean="0"/>
              <a:t>Manufacturers take </a:t>
            </a:r>
            <a:r>
              <a:rPr lang="en-US" sz="2800" dirty="0"/>
              <a:t>the opportunity to refine and improve some </a:t>
            </a:r>
            <a:r>
              <a:rPr lang="en-US" sz="2800" dirty="0" smtClean="0"/>
              <a:t>components but changes are minor</a:t>
            </a:r>
          </a:p>
          <a:p>
            <a:endParaRPr lang="en-US" sz="2800" dirty="0"/>
          </a:p>
          <a:p>
            <a:r>
              <a:rPr lang="en-US" sz="2800" dirty="0" smtClean="0"/>
              <a:t>Example: Sony Walkman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601" y="4114800"/>
            <a:ext cx="2514600" cy="241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709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INNOVATION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676400"/>
            <a:ext cx="8464443" cy="3620451"/>
          </a:xfrm>
        </p:spPr>
      </p:pic>
    </p:spTree>
    <p:extLst>
      <p:ext uri="{BB962C8B-B14F-4D97-AF65-F5344CB8AC3E}">
        <p14:creationId xmlns:p14="http://schemas.microsoft.com/office/powerpoint/2010/main" xmlns="" val="3724725752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3384645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Distinguish the different forms of </a:t>
            </a:r>
            <a:r>
              <a:rPr lang="en-US" dirty="0" smtClean="0">
                <a:solidFill>
                  <a:schemeClr val="tx1"/>
                </a:solidFill>
              </a:rPr>
              <a:t>Innovation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Differentiate between the different types of </a:t>
            </a:r>
            <a:r>
              <a:rPr lang="en-US" dirty="0" smtClean="0">
                <a:solidFill>
                  <a:schemeClr val="tx1"/>
                </a:solidFill>
              </a:rPr>
              <a:t>innovation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7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557</Words>
  <Application>Microsoft Office PowerPoint</Application>
  <PresentationFormat>On-screen Show (4:3)</PresentationFormat>
  <Paragraphs>162</Paragraphs>
  <Slides>25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ENTREPRENEURSHIP </vt:lpstr>
      <vt:lpstr> Previous Lecture Review</vt:lpstr>
      <vt:lpstr>Objectives</vt:lpstr>
      <vt:lpstr>INNOVATION </vt:lpstr>
      <vt:lpstr>FORMS OF INNOVATION </vt:lpstr>
      <vt:lpstr>PRODUCT INNOVATION </vt:lpstr>
      <vt:lpstr>SERVICE INNOVATION </vt:lpstr>
      <vt:lpstr>SERVICE INNOVATION </vt:lpstr>
      <vt:lpstr>SERVICE INNOVATION </vt:lpstr>
      <vt:lpstr>PROCESS INNOVATION </vt:lpstr>
      <vt:lpstr>PROCESS INNOVATION </vt:lpstr>
      <vt:lpstr>Forms of Innovation-Examples </vt:lpstr>
      <vt:lpstr>Forms of Innovation-Examples </vt:lpstr>
      <vt:lpstr>TYPES OF INNOVATION </vt:lpstr>
      <vt:lpstr>TYPES OF INNOVATION </vt:lpstr>
      <vt:lpstr>TYPES OF INNOVATION </vt:lpstr>
      <vt:lpstr>TYPES OF INNOVATION </vt:lpstr>
      <vt:lpstr>TYPES OF INNOVATION </vt:lpstr>
      <vt:lpstr>TYPES OF INNOVATION </vt:lpstr>
      <vt:lpstr>TYPES OF INNOVATION </vt:lpstr>
      <vt:lpstr>TYPES OF INNOVATION </vt:lpstr>
      <vt:lpstr>TYPES OF INNOVATION </vt:lpstr>
      <vt:lpstr>TYPES OF INNOVATION </vt:lpstr>
      <vt:lpstr>TYPES OF INNOVATION 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140</cp:revision>
  <dcterms:created xsi:type="dcterms:W3CDTF">2013-10-03T09:43:12Z</dcterms:created>
  <dcterms:modified xsi:type="dcterms:W3CDTF">2013-10-21T05:35:55Z</dcterms:modified>
</cp:coreProperties>
</file>