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6" r:id="rId2"/>
    <p:sldId id="297" r:id="rId3"/>
    <p:sldId id="298" r:id="rId4"/>
    <p:sldId id="291" r:id="rId5"/>
    <p:sldId id="292" r:id="rId6"/>
    <p:sldId id="293" r:id="rId7"/>
    <p:sldId id="294" r:id="rId8"/>
    <p:sldId id="300" r:id="rId9"/>
    <p:sldId id="301" r:id="rId10"/>
    <p:sldId id="302" r:id="rId11"/>
    <p:sldId id="307" r:id="rId12"/>
    <p:sldId id="305" r:id="rId13"/>
    <p:sldId id="295" r:id="rId14"/>
    <p:sldId id="308" r:id="rId15"/>
    <p:sldId id="311" r:id="rId16"/>
    <p:sldId id="309" r:id="rId17"/>
    <p:sldId id="310" r:id="rId18"/>
    <p:sldId id="29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 varScale="1">
        <p:scale>
          <a:sx n="62" d="100"/>
          <a:sy n="62" d="100"/>
        </p:scale>
        <p:origin x="-15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11/21/2013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15CF7-932B-438C-9FB7-FCA53A92D0FB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7265-9A8D-4E3C-B190-90DD391ACF89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61BB-047E-4149-B017-ED8E8782C3F7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0B2-0846-484B-BB2B-CB63C95662D0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E149-9043-42E5-9BEC-185CEE4BE464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07A0-4DD6-49D8-8D80-9F6594D0EAF1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0126-9913-499E-9026-7BE43B49E0F8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455C0-6C58-49A8-8353-D58392881603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7D96-211B-4855-A31A-1A6E4CE2DB29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17A8-5A9D-4F2B-88F5-8FCEA6B57F18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BEBEB-4BAC-4C6F-9FDD-CE9243E04695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B83BD-542B-42DE-8D24-AECE3D5C43C9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</a:t>
            </a:r>
            <a:r>
              <a:rPr lang="en-US" sz="6000" smtClean="0"/>
              <a:t>: 7</a:t>
            </a:r>
            <a:endParaRPr lang="en-US" sz="6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5298"/>
            <a:ext cx="3124104" cy="3038901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77421" y="2133600"/>
            <a:ext cx="7899779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How to Enhance Organizational</a:t>
            </a:r>
          </a:p>
          <a:p>
            <a:pPr algn="l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tx1"/>
                </a:solidFill>
              </a:rPr>
              <a:t> Creativity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How to enhance individual’s Creativity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963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2400" y="1524000"/>
            <a:ext cx="8458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 smtClean="0"/>
              <a:t>To learn creativity techniques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 smtClean="0"/>
              <a:t>Brainstorming</a:t>
            </a: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Mind Mapping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Rapid Prototyping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Mix n Match (Thomas Edison Challenge)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Attribute Listing Chart</a:t>
            </a:r>
          </a:p>
        </p:txBody>
      </p:sp>
    </p:spTree>
    <p:extLst>
      <p:ext uri="{BB962C8B-B14F-4D97-AF65-F5344CB8AC3E}">
        <p14:creationId xmlns="" xmlns:p14="http://schemas.microsoft.com/office/powerpoint/2010/main" val="9198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Brainstorming</a:t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810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A</a:t>
            </a:r>
            <a:r>
              <a:rPr lang="en-US" sz="2800" dirty="0" smtClean="0"/>
              <a:t> </a:t>
            </a:r>
            <a:r>
              <a:rPr lang="en-US" sz="2800" dirty="0"/>
              <a:t>group problem-solving technique that involves the spontaneous contribution of </a:t>
            </a:r>
            <a:r>
              <a:rPr lang="en-US" sz="2800" dirty="0" smtClean="0"/>
              <a:t> large quantity of  novel and imaginative ideas </a:t>
            </a:r>
            <a:r>
              <a:rPr lang="en-US" sz="2800" dirty="0"/>
              <a:t>from all members of the group; </a:t>
            </a:r>
            <a:r>
              <a:rPr lang="en-US" sz="2800" dirty="0" smtClean="0"/>
              <a:t> 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the </a:t>
            </a:r>
            <a:r>
              <a:rPr lang="en-US" sz="2800" dirty="0"/>
              <a:t>mulling over of ideas by one or more individuals in an attempt to devise or find a solution to a problem </a:t>
            </a: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389284545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Guidelines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Keep the group small – “Two pizza rule.”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Make the group as diverse as possible.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Company rank is irrelevant.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Have a well-defined problem, but don’t reveal it ahead of time.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Limit the session to 40 to 60 minutes.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Take a field trip.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Appoint  a recorder.</a:t>
            </a:r>
          </a:p>
        </p:txBody>
      </p:sp>
      <p:pic>
        <p:nvPicPr>
          <p:cNvPr id="120838" name="Picture 6" descr="MCj0387131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954588"/>
            <a:ext cx="2667000" cy="1903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6219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Guidelines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r>
              <a:rPr lang="en-US" sz="2800" dirty="0"/>
              <a:t>Use a seating pattern that encourages interaction.</a:t>
            </a:r>
          </a:p>
          <a:p>
            <a:r>
              <a:rPr lang="en-US" sz="2800" dirty="0"/>
              <a:t>Throw logic out the window.</a:t>
            </a:r>
          </a:p>
          <a:p>
            <a:r>
              <a:rPr lang="en-US" sz="2800" dirty="0"/>
              <a:t>Encourage </a:t>
            </a:r>
            <a:r>
              <a:rPr lang="en-US" sz="2800" i="1" dirty="0"/>
              <a:t>all</a:t>
            </a:r>
            <a:r>
              <a:rPr lang="en-US" sz="2800" dirty="0"/>
              <a:t> ideas from the team.</a:t>
            </a:r>
          </a:p>
          <a:p>
            <a:r>
              <a:rPr lang="en-US" sz="2800" dirty="0"/>
              <a:t>Shoot for quantity of ideas over quality of ideas. </a:t>
            </a:r>
          </a:p>
          <a:p>
            <a:r>
              <a:rPr lang="en-US" sz="2800" dirty="0"/>
              <a:t>Forbid criticism.</a:t>
            </a:r>
          </a:p>
          <a:p>
            <a:r>
              <a:rPr lang="en-US" sz="2800" dirty="0"/>
              <a:t>Encourage idea “hitch-hiking.” </a:t>
            </a:r>
          </a:p>
          <a:p>
            <a:r>
              <a:rPr lang="en-US" sz="2800" dirty="0"/>
              <a:t>Dare to imagine the unreasonable.  </a:t>
            </a:r>
          </a:p>
        </p:txBody>
      </p:sp>
      <p:pic>
        <p:nvPicPr>
          <p:cNvPr id="121861" name="Picture 5" descr="MCj0387131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954588"/>
            <a:ext cx="2667000" cy="1903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7201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Techniques for Improving the Creative Process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229600" cy="31543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Mind-mapping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2400" dirty="0"/>
              <a:t>A graphical technique that encourages thinking on both sides of the brain, visually displays relationships among ideas, and improves the ability to see a problem from many sides.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</p:txBody>
      </p:sp>
      <p:pic>
        <p:nvPicPr>
          <p:cNvPr id="117765" name="Picture 5" descr="j01875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057775"/>
            <a:ext cx="1619250" cy="1800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90814537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Mind Mapping- How to Draw?</a:t>
            </a:r>
            <a:endParaRPr lang="en-US" dirty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229600" cy="44958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Take a large sheet of paper and place it horizontally in front of you.</a:t>
            </a:r>
          </a:p>
          <a:p>
            <a:r>
              <a:rPr lang="en-US" sz="2800" dirty="0" smtClean="0"/>
              <a:t>Write the text or Draw </a:t>
            </a:r>
            <a:r>
              <a:rPr lang="en-US" sz="2800" dirty="0"/>
              <a:t>a reasonably sized (colored) memorable central </a:t>
            </a:r>
            <a:r>
              <a:rPr lang="en-US" sz="2800" dirty="0" smtClean="0"/>
              <a:t>image  </a:t>
            </a:r>
            <a:r>
              <a:rPr lang="en-US" sz="2800" dirty="0"/>
              <a:t>that represents the topic you are going to be mapping.</a:t>
            </a:r>
          </a:p>
          <a:p>
            <a:r>
              <a:rPr lang="en-US" sz="2800" dirty="0"/>
              <a:t>Draw </a:t>
            </a:r>
            <a:r>
              <a:rPr lang="en-US" sz="2800" b="1" dirty="0"/>
              <a:t> thick </a:t>
            </a:r>
            <a:r>
              <a:rPr lang="en-US" sz="2800" dirty="0"/>
              <a:t>organic looking branches radiating outwards from the central image. Make sure to use a different color to represent each branch.</a:t>
            </a:r>
          </a:p>
          <a:p>
            <a:r>
              <a:rPr lang="en-US" sz="2800" dirty="0"/>
              <a:t>Write key-topic words along these branches that represent the central image and the topic you are mapping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755090529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Mind Mapping – How to Draw?</a:t>
            </a:r>
            <a:endParaRPr lang="en-US" dirty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229600" cy="4495800"/>
          </a:xfrm>
        </p:spPr>
        <p:txBody>
          <a:bodyPr>
            <a:normAutofit/>
          </a:bodyPr>
          <a:lstStyle/>
          <a:p>
            <a:r>
              <a:rPr lang="en-US" sz="2800" dirty="0"/>
              <a:t>Draw additional branches that extend from your main </a:t>
            </a:r>
            <a:r>
              <a:rPr lang="en-US" sz="2800"/>
              <a:t>branches</a:t>
            </a:r>
            <a:r>
              <a:rPr lang="en-US" sz="2800" smtClean="0"/>
              <a:t>.</a:t>
            </a:r>
          </a:p>
          <a:p>
            <a:r>
              <a:rPr lang="en-US" sz="2800" smtClean="0"/>
              <a:t> </a:t>
            </a:r>
            <a:r>
              <a:rPr lang="en-US" sz="2800" dirty="0"/>
              <a:t>The words on these branches are sub-topics of the words you wrote on your main branches</a:t>
            </a:r>
            <a:r>
              <a:rPr lang="en-US" sz="2800"/>
              <a:t>. </a:t>
            </a:r>
            <a:endParaRPr lang="en-US" sz="2800" smtClean="0"/>
          </a:p>
          <a:p>
            <a:r>
              <a:rPr lang="en-US" sz="2800" dirty="0" smtClean="0"/>
              <a:t>Keep </a:t>
            </a:r>
            <a:r>
              <a:rPr lang="en-US" sz="2800" dirty="0"/>
              <a:t>expanding the mind map outwards with additional sub sub-topics/keywords and branches.</a:t>
            </a:r>
          </a:p>
        </p:txBody>
      </p:sp>
      <p:pic>
        <p:nvPicPr>
          <p:cNvPr id="117765" name="Picture 5" descr="j01875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057775"/>
            <a:ext cx="1619250" cy="1800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89929931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MIND MAP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18154"/>
            <a:ext cx="8840895" cy="5587446"/>
          </a:xfrm>
        </p:spPr>
      </p:pic>
    </p:spTree>
    <p:extLst>
      <p:ext uri="{BB962C8B-B14F-4D97-AF65-F5344CB8AC3E}">
        <p14:creationId xmlns="" xmlns:p14="http://schemas.microsoft.com/office/powerpoint/2010/main" val="363366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 n Match ( Thomas Edison)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65941193"/>
              </p:ext>
            </p:extLst>
          </p:nvPr>
        </p:nvGraphicFramePr>
        <p:xfrm>
          <a:off x="685800" y="1523996"/>
          <a:ext cx="7620000" cy="4800606"/>
        </p:xfrm>
        <a:graphic>
          <a:graphicData uri="http://schemas.openxmlformats.org/drawingml/2006/table">
            <a:tbl>
              <a:tblPr/>
              <a:tblGrid>
                <a:gridCol w="3843748"/>
                <a:gridCol w="3776252"/>
              </a:tblGrid>
              <a:tr h="43432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  <a:latin typeface="+mj-lt"/>
                        </a:rPr>
                        <a:t>LIST A</a:t>
                      </a:r>
                      <a:endParaRPr lang="en-US" sz="3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effectLst/>
                          <a:latin typeface="+mj-lt"/>
                        </a:rPr>
                        <a:t>LIST B</a:t>
                      </a:r>
                      <a:endParaRPr lang="en-US" sz="360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+mj-lt"/>
                        </a:rPr>
                        <a:t>PERFUME </a:t>
                      </a:r>
                      <a:endParaRPr lang="en-US" sz="3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+mj-lt"/>
                        </a:rPr>
                        <a:t>CIGARETTE</a:t>
                      </a:r>
                      <a:endParaRPr lang="en-US" sz="360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+mj-lt"/>
                        </a:rPr>
                        <a:t>SCOTCH TAPE</a:t>
                      </a:r>
                      <a:endParaRPr lang="en-US" sz="3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+mj-lt"/>
                        </a:rPr>
                        <a:t>INSECT KILLER SPRAY</a:t>
                      </a:r>
                      <a:endParaRPr lang="en-US" sz="360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5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+mj-lt"/>
                        </a:rPr>
                        <a:t>CHOCOLATE</a:t>
                      </a:r>
                      <a:endParaRPr lang="en-US" sz="3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+mj-lt"/>
                        </a:rPr>
                        <a:t>SOAP</a:t>
                      </a:r>
                      <a:endParaRPr lang="en-US" sz="360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5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+mj-lt"/>
                        </a:rPr>
                        <a:t>PEN</a:t>
                      </a:r>
                      <a:endParaRPr lang="en-US" sz="360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+mj-lt"/>
                        </a:rPr>
                        <a:t>OLIVES</a:t>
                      </a:r>
                      <a:endParaRPr lang="en-US" sz="3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5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+mj-lt"/>
                        </a:rPr>
                        <a:t>RUBBER</a:t>
                      </a:r>
                      <a:endParaRPr lang="en-US" sz="360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+mj-lt"/>
                        </a:rPr>
                        <a:t>SHIRT</a:t>
                      </a:r>
                      <a:endParaRPr lang="en-US" sz="3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5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+mj-lt"/>
                        </a:rPr>
                        <a:t>GLASS (Water wala)</a:t>
                      </a:r>
                      <a:endParaRPr lang="en-US" sz="360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+mj-lt"/>
                        </a:rPr>
                        <a:t>KASHMIRI TEA</a:t>
                      </a:r>
                      <a:endParaRPr lang="en-US" sz="3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5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+mj-lt"/>
                        </a:rPr>
                        <a:t>PAPER</a:t>
                      </a:r>
                      <a:endParaRPr lang="en-US" sz="360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+mj-lt"/>
                        </a:rPr>
                        <a:t>ASH TRAY</a:t>
                      </a:r>
                      <a:endParaRPr lang="en-US" sz="3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5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+mj-lt"/>
                        </a:rPr>
                        <a:t>BISCUITS</a:t>
                      </a:r>
                      <a:endParaRPr lang="en-US" sz="360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+mj-lt"/>
                        </a:rPr>
                        <a:t>NAIL POLISH REMOVER</a:t>
                      </a:r>
                      <a:endParaRPr lang="en-US" sz="3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5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+mj-lt"/>
                        </a:rPr>
                        <a:t>MOUTH FRESHNER</a:t>
                      </a:r>
                      <a:endParaRPr lang="en-US" sz="360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+mj-lt"/>
                        </a:rPr>
                        <a:t>PIZZA</a:t>
                      </a:r>
                      <a:endParaRPr lang="en-US" sz="3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25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effectLst/>
                          <a:latin typeface="+mj-lt"/>
                        </a:rPr>
                        <a:t>PAD LOCK</a:t>
                      </a:r>
                      <a:endParaRPr lang="en-US" sz="360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+mj-lt"/>
                        </a:rPr>
                        <a:t>ALARM</a:t>
                      </a:r>
                      <a:endParaRPr lang="en-US" sz="3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65400" y="29368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213409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 n Match ( Thomas Edison)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74094504"/>
              </p:ext>
            </p:extLst>
          </p:nvPr>
        </p:nvGraphicFramePr>
        <p:xfrm>
          <a:off x="2209800" y="1295400"/>
          <a:ext cx="4267200" cy="5304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</a:tblGrid>
              <a:tr h="6445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Glass</a:t>
                      </a:r>
                      <a:r>
                        <a:rPr lang="en-US" sz="2800" baseline="0" dirty="0" smtClean="0"/>
                        <a:t> + Ashtray</a:t>
                      </a:r>
                      <a:endParaRPr lang="en-US" sz="2800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Paper + Kashmiri Tea</a:t>
                      </a:r>
                      <a:endParaRPr lang="en-US" dirty="0"/>
                    </a:p>
                  </a:txBody>
                  <a:tcPr/>
                </a:tc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Biscuits</a:t>
                      </a:r>
                      <a:r>
                        <a:rPr lang="en-US" baseline="0" dirty="0" smtClean="0"/>
                        <a:t> + Olives</a:t>
                      </a:r>
                      <a:endParaRPr lang="en-US" dirty="0"/>
                    </a:p>
                  </a:txBody>
                  <a:tcPr/>
                </a:tc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Padlock +</a:t>
                      </a:r>
                      <a:r>
                        <a:rPr lang="en-US" baseline="0" dirty="0" smtClean="0"/>
                        <a:t> Alarm</a:t>
                      </a:r>
                      <a:endParaRPr lang="en-US" dirty="0"/>
                    </a:p>
                  </a:txBody>
                  <a:tcPr/>
                </a:tc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Paper + Soap</a:t>
                      </a:r>
                      <a:endParaRPr lang="en-US" dirty="0"/>
                    </a:p>
                  </a:txBody>
                  <a:tcPr/>
                </a:tc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Pizza + Chocolate</a:t>
                      </a:r>
                      <a:endParaRPr lang="en-US" dirty="0"/>
                    </a:p>
                  </a:txBody>
                  <a:tcPr/>
                </a:tc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Perfume + Insect Killer Spray</a:t>
                      </a:r>
                      <a:endParaRPr lang="en-US" dirty="0"/>
                    </a:p>
                  </a:txBody>
                  <a:tcPr/>
                </a:tc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Pen + Insect Killer</a:t>
                      </a:r>
                      <a:r>
                        <a:rPr lang="en-US" baseline="0" dirty="0" smtClean="0"/>
                        <a:t> Spray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9116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Techniques for Improving the Creative Process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152400" y="1676400"/>
            <a:ext cx="8229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Rapid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prototyping</a:t>
            </a:r>
          </a:p>
          <a:p>
            <a:pPr marL="457200" indent="-457200" eaLnBrk="1" hangingPunct="1">
              <a:spcBef>
                <a:spcPct val="20000"/>
              </a:spcBef>
              <a:buSzPct val="70000"/>
              <a:buFont typeface="Arial" pitchFamily="34" charset="0"/>
              <a:buChar char="•"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buSzPct val="70000"/>
            </a:pPr>
            <a:endParaRPr lang="en-US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57200" indent="-457200" eaLnBrk="1" hangingPunct="1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Transforming 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an idea into an actual model that will point out flaws and lead to design improvements.</a:t>
            </a:r>
          </a:p>
        </p:txBody>
      </p:sp>
      <p:pic>
        <p:nvPicPr>
          <p:cNvPr id="122886" name="Picture 6" descr="j01875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057775"/>
            <a:ext cx="1619250" cy="1800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62638262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 Listing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List </a:t>
            </a:r>
            <a:r>
              <a:rPr lang="en-US" dirty="0"/>
              <a:t>the attributes of the product, service or strategy you are examining. </a:t>
            </a:r>
            <a:endParaRPr lang="en-US" dirty="0" smtClean="0"/>
          </a:p>
          <a:p>
            <a:pPr marL="0" indent="0">
              <a:buNone/>
            </a:pPr>
            <a:r>
              <a:rPr lang="en-US" sz="2000" dirty="0" smtClean="0"/>
              <a:t>Attributes </a:t>
            </a:r>
            <a:r>
              <a:rPr lang="en-US" sz="2000" dirty="0"/>
              <a:t>are parts, properties, qualities or design elements of the thing being looked at</a:t>
            </a:r>
            <a:r>
              <a:rPr lang="en-US" sz="2000" dirty="0" smtClean="0"/>
              <a:t>.</a:t>
            </a:r>
          </a:p>
          <a:p>
            <a:r>
              <a:rPr lang="en-US" dirty="0"/>
              <a:t>Draw up a table using these attributes as column headings. </a:t>
            </a:r>
            <a:endParaRPr lang="en-US" dirty="0" smtClean="0"/>
          </a:p>
          <a:p>
            <a:r>
              <a:rPr lang="en-US" dirty="0"/>
              <a:t>Write down as many variations of the attribute as possible within these </a:t>
            </a:r>
            <a:r>
              <a:rPr lang="en-US" dirty="0" smtClean="0"/>
              <a:t>columns</a:t>
            </a:r>
          </a:p>
          <a:p>
            <a:r>
              <a:rPr lang="en-US" dirty="0"/>
              <a:t>Now select one entry from each column. Either do this randomly or select interesting </a:t>
            </a:r>
            <a:r>
              <a:rPr lang="en-US" dirty="0" smtClean="0"/>
              <a:t>combinations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4721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Attribute Listing Chart to</a:t>
            </a:r>
            <a:endParaRPr lang="en-US" dirty="0"/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152400" y="1676400"/>
            <a:ext cx="8229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SzPct val="70000"/>
              <a:buFont typeface="Arial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22886" name="Picture 6" descr="j01875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057775"/>
            <a:ext cx="1619250" cy="1800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1828800"/>
            <a:ext cx="83820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Attributes for a Lamp</a:t>
            </a:r>
          </a:p>
          <a:p>
            <a:endParaRPr lang="en-US" dirty="0" smtClean="0"/>
          </a:p>
          <a:p>
            <a:r>
              <a:rPr lang="en-US" sz="2800" dirty="0" smtClean="0"/>
              <a:t>Power Supply</a:t>
            </a:r>
          </a:p>
          <a:p>
            <a:r>
              <a:rPr lang="en-US" sz="2800" dirty="0" smtClean="0"/>
              <a:t>Bulb Type</a:t>
            </a:r>
          </a:p>
          <a:p>
            <a:r>
              <a:rPr lang="en-US" sz="2800" dirty="0" smtClean="0"/>
              <a:t>Light </a:t>
            </a:r>
            <a:r>
              <a:rPr lang="en-US" sz="2800" dirty="0"/>
              <a:t>Intensity </a:t>
            </a:r>
            <a:endParaRPr lang="en-US" sz="2800" dirty="0" smtClean="0"/>
          </a:p>
          <a:p>
            <a:r>
              <a:rPr lang="en-US" sz="2800" dirty="0" smtClean="0"/>
              <a:t>Size</a:t>
            </a:r>
          </a:p>
          <a:p>
            <a:r>
              <a:rPr lang="en-US" sz="2800" dirty="0" smtClean="0"/>
              <a:t>Style</a:t>
            </a:r>
          </a:p>
          <a:p>
            <a:r>
              <a:rPr lang="en-US" sz="2800" dirty="0" smtClean="0"/>
              <a:t>Finish </a:t>
            </a:r>
            <a:endParaRPr lang="en-US" sz="2800" dirty="0"/>
          </a:p>
          <a:p>
            <a:r>
              <a:rPr lang="en-US" sz="2800" dirty="0" smtClean="0"/>
              <a:t>Material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710646630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Attribute Listing Chart to Create a new Lamp</a:t>
            </a:r>
            <a:endParaRPr lang="en-US" dirty="0"/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152400" y="1676400"/>
            <a:ext cx="8229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SzPct val="70000"/>
              <a:buFont typeface="Arial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7621066"/>
              </p:ext>
            </p:extLst>
          </p:nvPr>
        </p:nvGraphicFramePr>
        <p:xfrm>
          <a:off x="187657" y="2057400"/>
          <a:ext cx="8915403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3629"/>
                <a:gridCol w="1273629"/>
                <a:gridCol w="1273629"/>
                <a:gridCol w="1273629"/>
                <a:gridCol w="1382488"/>
                <a:gridCol w="1164770"/>
                <a:gridCol w="127362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POWER SUPPLY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BULB </a:t>
                      </a:r>
                    </a:p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Light Intensity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Style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Material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Halogen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Very Large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Black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Wood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Solar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Bulb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Large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Antique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White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Stone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Generator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Roman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Metallic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Plastic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Colored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Small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Industrial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Fabric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LPG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Hand</a:t>
                      </a:r>
                      <a:r>
                        <a:rPr lang="en-US" baseline="0" dirty="0" smtClean="0"/>
                        <a:t> Held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96370544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Entrepreneurs in Action</a:t>
            </a:r>
            <a:endParaRPr lang="en-US" dirty="0"/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152400" y="1676400"/>
            <a:ext cx="8229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SzPct val="70000"/>
              <a:buFont typeface="Arial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22886" name="Picture 6" descr="j01875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057775"/>
            <a:ext cx="1619250" cy="1800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1828800"/>
            <a:ext cx="838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Brett Wilson</a:t>
            </a:r>
          </a:p>
          <a:p>
            <a:endParaRPr lang="en-US" sz="4000" dirty="0" smtClean="0"/>
          </a:p>
          <a:p>
            <a:endParaRPr lang="en-US" sz="4000" dirty="0" smtClean="0"/>
          </a:p>
          <a:p>
            <a:r>
              <a:rPr lang="en-US" sz="4000" dirty="0" smtClean="0"/>
              <a:t>Kevin O’ Larry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710646630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685800" y="6281964"/>
            <a:ext cx="8077200" cy="381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r>
              <a:rPr lang="en-US" sz="1800" dirty="0" smtClean="0">
                <a:latin typeface="Tw Cen MT" pitchFamily="34" charset="0"/>
              </a:rPr>
              <a:t>Reference: </a:t>
            </a:r>
            <a:r>
              <a:rPr lang="en-US" sz="1800" dirty="0" err="1" smtClean="0">
                <a:latin typeface="Tw Cen MT" pitchFamily="34" charset="0"/>
              </a:rPr>
              <a:t>Bygrave</a:t>
            </a:r>
            <a:r>
              <a:rPr lang="en-US" sz="1800" dirty="0" smtClean="0">
                <a:latin typeface="Tw Cen MT" pitchFamily="34" charset="0"/>
              </a:rPr>
              <a:t> </a:t>
            </a:r>
            <a:r>
              <a:rPr lang="en-US" sz="1800" dirty="0">
                <a:latin typeface="Tw Cen MT" pitchFamily="34" charset="0"/>
              </a:rPr>
              <a:t>&amp; </a:t>
            </a:r>
            <a:r>
              <a:rPr lang="en-US" sz="1800" dirty="0" err="1">
                <a:latin typeface="Tw Cen MT" pitchFamily="34" charset="0"/>
              </a:rPr>
              <a:t>Zacharakis</a:t>
            </a:r>
            <a:r>
              <a:rPr lang="en-US" sz="1800" dirty="0">
                <a:latin typeface="Tw Cen MT" pitchFamily="34" charset="0"/>
              </a:rPr>
              <a:t>, </a:t>
            </a:r>
            <a:r>
              <a:rPr lang="en-US" sz="1800" i="1" dirty="0">
                <a:latin typeface="Tw Cen MT" pitchFamily="34" charset="0"/>
              </a:rPr>
              <a:t>Entrepreneurship</a:t>
            </a:r>
            <a:r>
              <a:rPr lang="en-US" sz="1800" dirty="0">
                <a:latin typeface="Tw Cen MT" pitchFamily="34" charset="0"/>
              </a:rPr>
              <a:t>, New York: Wiley, 2010.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3812" y="1295400"/>
            <a:ext cx="8915400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200" dirty="0" smtClean="0"/>
              <a:t>Brainstorming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2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200" dirty="0"/>
              <a:t>Mind </a:t>
            </a:r>
            <a:r>
              <a:rPr lang="en-US" sz="3200" dirty="0" smtClean="0"/>
              <a:t>Mapping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2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200" dirty="0" smtClean="0"/>
              <a:t>Rapid Prototyping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2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200" dirty="0"/>
              <a:t>Mix n </a:t>
            </a:r>
            <a:r>
              <a:rPr lang="en-US" sz="3200" dirty="0" smtClean="0"/>
              <a:t>Match (Thomas Edison Challenge)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2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200" dirty="0"/>
              <a:t>Attribute Listing Chart</a:t>
            </a:r>
          </a:p>
        </p:txBody>
      </p:sp>
    </p:spTree>
    <p:extLst>
      <p:ext uri="{BB962C8B-B14F-4D97-AF65-F5344CB8AC3E}">
        <p14:creationId xmlns="" xmlns:p14="http://schemas.microsoft.com/office/powerpoint/2010/main" val="290972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986</TotalTime>
  <Words>640</Words>
  <Application>Microsoft Office PowerPoint</Application>
  <PresentationFormat>On-screen Show (4:3)</PresentationFormat>
  <Paragraphs>178</Paragraphs>
  <Slides>18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ENTREPRENEURSHIP </vt:lpstr>
      <vt:lpstr> Previous Lecture Review</vt:lpstr>
      <vt:lpstr>Objectives</vt:lpstr>
      <vt:lpstr>Brainstorming </vt:lpstr>
      <vt:lpstr>Brainstorming Guidelines</vt:lpstr>
      <vt:lpstr>Brainstorming Guidelines</vt:lpstr>
      <vt:lpstr>Techniques for Improving the Creative Process</vt:lpstr>
      <vt:lpstr>Mind Mapping- How to Draw?</vt:lpstr>
      <vt:lpstr>Mind Mapping – How to Draw?</vt:lpstr>
      <vt:lpstr>EXAMPLES OF MIND MAP</vt:lpstr>
      <vt:lpstr>Mix n Match ( Thomas Edison)</vt:lpstr>
      <vt:lpstr>Mix n Match ( Thomas Edison)</vt:lpstr>
      <vt:lpstr>Techniques for Improving the Creative Process</vt:lpstr>
      <vt:lpstr>Attribute Listing Chart</vt:lpstr>
      <vt:lpstr>Attribute Listing Chart to</vt:lpstr>
      <vt:lpstr>Attribute Listing Chart to Create a new Lamp</vt:lpstr>
      <vt:lpstr>Entrepreneurs in Action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NTS</cp:lastModifiedBy>
  <cp:revision>63</cp:revision>
  <dcterms:created xsi:type="dcterms:W3CDTF">2013-10-03T09:43:12Z</dcterms:created>
  <dcterms:modified xsi:type="dcterms:W3CDTF">2013-11-21T10:10:39Z</dcterms:modified>
</cp:coreProperties>
</file>