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07" r:id="rId2"/>
    <p:sldId id="308" r:id="rId3"/>
    <p:sldId id="309" r:id="rId4"/>
    <p:sldId id="310" r:id="rId5"/>
    <p:sldId id="311" r:id="rId6"/>
    <p:sldId id="312" r:id="rId7"/>
    <p:sldId id="319" r:id="rId8"/>
    <p:sldId id="275" r:id="rId9"/>
    <p:sldId id="276" r:id="rId10"/>
    <p:sldId id="314" r:id="rId11"/>
    <p:sldId id="315" r:id="rId12"/>
    <p:sldId id="31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71" autoAdjust="0"/>
  </p:normalViewPr>
  <p:slideViewPr>
    <p:cSldViewPr>
      <p:cViewPr varScale="1">
        <p:scale>
          <a:sx n="62" d="100"/>
          <a:sy n="62" d="100"/>
        </p:scale>
        <p:origin x="-1512" y="-84"/>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85B88A-C841-402B-B2F9-EDF798484FBC}" type="datetimeFigureOut">
              <a:rPr lang="en-US" smtClean="0"/>
              <a:pPr/>
              <a:t>10/14/2013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3A5EB-6F79-4447-ABC5-06DD99348053}" type="slidenum">
              <a:rPr lang="en-US" smtClean="0"/>
              <a:pPr/>
              <a:t>‹#›</a:t>
            </a:fld>
            <a:endParaRPr lang="en-US"/>
          </a:p>
        </p:txBody>
      </p:sp>
    </p:spTree>
    <p:extLst>
      <p:ext uri="{BB962C8B-B14F-4D97-AF65-F5344CB8AC3E}">
        <p14:creationId xmlns="" xmlns:p14="http://schemas.microsoft.com/office/powerpoint/2010/main" val="2277825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bwMode="auto">
          <a:xfrm>
            <a:off x="1144588" y="687388"/>
            <a:ext cx="4568825" cy="3425825"/>
          </a:xfrm>
          <a:prstGeom prst="rect">
            <a:avLst/>
          </a:prstGeom>
          <a:solidFill>
            <a:srgbClr val="FFFFFF"/>
          </a:solidFill>
          <a:ln>
            <a:solidFill>
              <a:srgbClr val="000000"/>
            </a:solidFill>
            <a:miter lim="800000"/>
            <a:headEnd/>
            <a:tailEnd/>
          </a:ln>
        </p:spPr>
      </p:sp>
      <p:sp>
        <p:nvSpPr>
          <p:cNvPr id="10137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bwMode="auto">
          <a:xfrm>
            <a:off x="1144588" y="687388"/>
            <a:ext cx="4568825" cy="3425825"/>
          </a:xfrm>
          <a:prstGeom prst="rect">
            <a:avLst/>
          </a:prstGeom>
          <a:solidFill>
            <a:srgbClr val="FFFFFF"/>
          </a:solidFill>
          <a:ln>
            <a:solidFill>
              <a:srgbClr val="000000"/>
            </a:solidFill>
            <a:miter lim="800000"/>
            <a:headEnd/>
            <a:tailEnd/>
          </a:ln>
        </p:spPr>
      </p:sp>
      <p:sp>
        <p:nvSpPr>
          <p:cNvPr id="10342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915CF7-932B-438C-9FB7-FCA53A92D0FB}" type="datetime1">
              <a:rPr lang="en-US" smtClean="0"/>
              <a:pPr/>
              <a:t>10/14/2013</a:t>
            </a:fld>
            <a:endParaRPr lang="en-US"/>
          </a:p>
        </p:txBody>
      </p:sp>
      <p:sp>
        <p:nvSpPr>
          <p:cNvPr id="5" name="Footer Placeholder 4"/>
          <p:cNvSpPr>
            <a:spLocks noGrp="1"/>
          </p:cNvSpPr>
          <p:nvPr>
            <p:ph type="ftr" sz="quarter" idx="11"/>
          </p:nvPr>
        </p:nvSpPr>
        <p:spPr/>
        <p:txBody>
          <a:bodyPr/>
          <a:lstStyle/>
          <a:p>
            <a:r>
              <a:rPr lang="en-US" smtClean="0"/>
              <a:t>Chapter 2: Creativity</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2594157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B67265-9A8D-4E3C-B190-90DD391ACF89}" type="datetime1">
              <a:rPr lang="en-US" smtClean="0"/>
              <a:pPr/>
              <a:t>10/14/2013</a:t>
            </a:fld>
            <a:endParaRPr lang="en-US"/>
          </a:p>
        </p:txBody>
      </p:sp>
      <p:sp>
        <p:nvSpPr>
          <p:cNvPr id="5" name="Footer Placeholder 4"/>
          <p:cNvSpPr>
            <a:spLocks noGrp="1"/>
          </p:cNvSpPr>
          <p:nvPr>
            <p:ph type="ftr" sz="quarter" idx="11"/>
          </p:nvPr>
        </p:nvSpPr>
        <p:spPr/>
        <p:txBody>
          <a:bodyPr/>
          <a:lstStyle/>
          <a:p>
            <a:r>
              <a:rPr lang="en-US" smtClean="0"/>
              <a:t>Chapter 2: Creativity</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953092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DA61BB-047E-4149-B017-ED8E8782C3F7}" type="datetime1">
              <a:rPr lang="en-US" smtClean="0"/>
              <a:pPr/>
              <a:t>10/14/2013</a:t>
            </a:fld>
            <a:endParaRPr lang="en-US"/>
          </a:p>
        </p:txBody>
      </p:sp>
      <p:sp>
        <p:nvSpPr>
          <p:cNvPr id="5" name="Footer Placeholder 4"/>
          <p:cNvSpPr>
            <a:spLocks noGrp="1"/>
          </p:cNvSpPr>
          <p:nvPr>
            <p:ph type="ftr" sz="quarter" idx="11"/>
          </p:nvPr>
        </p:nvSpPr>
        <p:spPr/>
        <p:txBody>
          <a:bodyPr/>
          <a:lstStyle/>
          <a:p>
            <a:r>
              <a:rPr lang="en-US" smtClean="0"/>
              <a:t>Chapter 2: Creativity</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3672462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DED0B2-0846-484B-BB2B-CB63C95662D0}" type="datetime1">
              <a:rPr lang="en-US" smtClean="0"/>
              <a:pPr/>
              <a:t>10/14/2013</a:t>
            </a:fld>
            <a:endParaRPr lang="en-US"/>
          </a:p>
        </p:txBody>
      </p:sp>
      <p:sp>
        <p:nvSpPr>
          <p:cNvPr id="6" name="Footer Placeholder 5"/>
          <p:cNvSpPr>
            <a:spLocks noGrp="1"/>
          </p:cNvSpPr>
          <p:nvPr>
            <p:ph type="ftr" sz="quarter" idx="11"/>
          </p:nvPr>
        </p:nvSpPr>
        <p:spPr/>
        <p:txBody>
          <a:bodyPr/>
          <a:lstStyle/>
          <a:p>
            <a:r>
              <a:rPr lang="en-US" smtClean="0"/>
              <a:t>Chapter 2: Creativity</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2902116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1CE149-9043-42E5-9BEC-185CEE4BE464}" type="datetime1">
              <a:rPr lang="en-US" smtClean="0"/>
              <a:pPr/>
              <a:t>10/14/2013</a:t>
            </a:fld>
            <a:endParaRPr lang="en-US"/>
          </a:p>
        </p:txBody>
      </p:sp>
      <p:sp>
        <p:nvSpPr>
          <p:cNvPr id="8" name="Footer Placeholder 7"/>
          <p:cNvSpPr>
            <a:spLocks noGrp="1"/>
          </p:cNvSpPr>
          <p:nvPr>
            <p:ph type="ftr" sz="quarter" idx="11"/>
          </p:nvPr>
        </p:nvSpPr>
        <p:spPr/>
        <p:txBody>
          <a:bodyPr/>
          <a:lstStyle/>
          <a:p>
            <a:r>
              <a:rPr lang="en-US" smtClean="0"/>
              <a:t>Chapter 2: Creativity</a:t>
            </a:r>
            <a:endParaRPr lang="en-US"/>
          </a:p>
        </p:txBody>
      </p:sp>
      <p:sp>
        <p:nvSpPr>
          <p:cNvPr id="9" name="Slide Number Placeholder 8"/>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187389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9007A0-4DD6-49D8-8D80-9F6594D0EAF1}" type="datetime1">
              <a:rPr lang="en-US" smtClean="0"/>
              <a:pPr/>
              <a:t>10/14/2013</a:t>
            </a:fld>
            <a:endParaRPr lang="en-US"/>
          </a:p>
        </p:txBody>
      </p:sp>
      <p:sp>
        <p:nvSpPr>
          <p:cNvPr id="4" name="Footer Placeholder 3"/>
          <p:cNvSpPr>
            <a:spLocks noGrp="1"/>
          </p:cNvSpPr>
          <p:nvPr>
            <p:ph type="ftr" sz="quarter" idx="11"/>
          </p:nvPr>
        </p:nvSpPr>
        <p:spPr/>
        <p:txBody>
          <a:bodyPr/>
          <a:lstStyle/>
          <a:p>
            <a:r>
              <a:rPr lang="en-US" smtClean="0"/>
              <a:t>Chapter 2: Creativity</a:t>
            </a:r>
            <a:endParaRPr lang="en-US"/>
          </a:p>
        </p:txBody>
      </p:sp>
      <p:sp>
        <p:nvSpPr>
          <p:cNvPr id="5" name="Slide Number Placeholder 4"/>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376314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B0126-9913-499E-9026-7BE43B49E0F8}" type="datetime1">
              <a:rPr lang="en-US" smtClean="0"/>
              <a:pPr/>
              <a:t>10/14/2013</a:t>
            </a:fld>
            <a:endParaRPr lang="en-US"/>
          </a:p>
        </p:txBody>
      </p:sp>
      <p:sp>
        <p:nvSpPr>
          <p:cNvPr id="3" name="Footer Placeholder 2"/>
          <p:cNvSpPr>
            <a:spLocks noGrp="1"/>
          </p:cNvSpPr>
          <p:nvPr>
            <p:ph type="ftr" sz="quarter" idx="11"/>
          </p:nvPr>
        </p:nvSpPr>
        <p:spPr/>
        <p:txBody>
          <a:bodyPr/>
          <a:lstStyle/>
          <a:p>
            <a:r>
              <a:rPr lang="en-US" smtClean="0"/>
              <a:t>Chapter 2: Creativity</a:t>
            </a:r>
            <a:endParaRPr lang="en-US"/>
          </a:p>
        </p:txBody>
      </p:sp>
      <p:sp>
        <p:nvSpPr>
          <p:cNvPr id="4" name="Slide Number Placeholder 3"/>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1126882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D455C0-6C58-49A8-8353-D58392881603}" type="datetime1">
              <a:rPr lang="en-US" smtClean="0"/>
              <a:pPr/>
              <a:t>10/14/2013</a:t>
            </a:fld>
            <a:endParaRPr lang="en-US"/>
          </a:p>
        </p:txBody>
      </p:sp>
      <p:sp>
        <p:nvSpPr>
          <p:cNvPr id="6" name="Footer Placeholder 5"/>
          <p:cNvSpPr>
            <a:spLocks noGrp="1"/>
          </p:cNvSpPr>
          <p:nvPr>
            <p:ph type="ftr" sz="quarter" idx="11"/>
          </p:nvPr>
        </p:nvSpPr>
        <p:spPr/>
        <p:txBody>
          <a:bodyPr/>
          <a:lstStyle/>
          <a:p>
            <a:r>
              <a:rPr lang="en-US" smtClean="0"/>
              <a:t>Chapter 2: Creativity</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374165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557D96-211B-4855-A31A-1A6E4CE2DB29}" type="datetime1">
              <a:rPr lang="en-US" smtClean="0"/>
              <a:pPr/>
              <a:t>10/14/2013</a:t>
            </a:fld>
            <a:endParaRPr lang="en-US"/>
          </a:p>
        </p:txBody>
      </p:sp>
      <p:sp>
        <p:nvSpPr>
          <p:cNvPr id="6" name="Footer Placeholder 5"/>
          <p:cNvSpPr>
            <a:spLocks noGrp="1"/>
          </p:cNvSpPr>
          <p:nvPr>
            <p:ph type="ftr" sz="quarter" idx="11"/>
          </p:nvPr>
        </p:nvSpPr>
        <p:spPr/>
        <p:txBody>
          <a:bodyPr/>
          <a:lstStyle/>
          <a:p>
            <a:r>
              <a:rPr lang="en-US" smtClean="0"/>
              <a:t>Chapter 2: Creativity</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83508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5917A8-5A9D-4F2B-88F5-8FCEA6B57F18}" type="datetime1">
              <a:rPr lang="en-US" smtClean="0"/>
              <a:pPr/>
              <a:t>10/14/2013</a:t>
            </a:fld>
            <a:endParaRPr lang="en-US"/>
          </a:p>
        </p:txBody>
      </p:sp>
      <p:sp>
        <p:nvSpPr>
          <p:cNvPr id="5" name="Footer Placeholder 4"/>
          <p:cNvSpPr>
            <a:spLocks noGrp="1"/>
          </p:cNvSpPr>
          <p:nvPr>
            <p:ph type="ftr" sz="quarter" idx="11"/>
          </p:nvPr>
        </p:nvSpPr>
        <p:spPr/>
        <p:txBody>
          <a:bodyPr/>
          <a:lstStyle/>
          <a:p>
            <a:r>
              <a:rPr lang="en-US" smtClean="0"/>
              <a:t>Chapter 2: Creativity</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770703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7BEBEB-4BAC-4C6F-9FDD-CE9243E04695}" type="datetime1">
              <a:rPr lang="en-US" smtClean="0"/>
              <a:pPr/>
              <a:t>10/14/2013</a:t>
            </a:fld>
            <a:endParaRPr lang="en-US"/>
          </a:p>
        </p:txBody>
      </p:sp>
      <p:sp>
        <p:nvSpPr>
          <p:cNvPr id="5" name="Footer Placeholder 4"/>
          <p:cNvSpPr>
            <a:spLocks noGrp="1"/>
          </p:cNvSpPr>
          <p:nvPr>
            <p:ph type="ftr" sz="quarter" idx="11"/>
          </p:nvPr>
        </p:nvSpPr>
        <p:spPr/>
        <p:txBody>
          <a:bodyPr/>
          <a:lstStyle/>
          <a:p>
            <a:r>
              <a:rPr lang="en-US" smtClean="0"/>
              <a:t>Chapter 2: Creativity</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2841067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5B83BD-542B-42DE-8D24-AECE3D5C43C9}" type="datetime1">
              <a:rPr lang="en-US" smtClean="0"/>
              <a:pPr/>
              <a:t>10/14/2013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2: Creativity</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4030905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ENTREPRENEURSHIP </a:t>
            </a:r>
            <a:endParaRPr lang="en-US" dirty="0"/>
          </a:p>
        </p:txBody>
      </p:sp>
      <p:sp>
        <p:nvSpPr>
          <p:cNvPr id="3" name="Content Placeholder 2"/>
          <p:cNvSpPr>
            <a:spLocks noGrp="1"/>
          </p:cNvSpPr>
          <p:nvPr>
            <p:ph idx="1"/>
          </p:nvPr>
        </p:nvSpPr>
        <p:spPr/>
        <p:txBody>
          <a:bodyPr>
            <a:normAutofit/>
          </a:bodyPr>
          <a:lstStyle/>
          <a:p>
            <a:pPr marL="0" indent="0" algn="ctr">
              <a:buNone/>
            </a:pPr>
            <a:r>
              <a:rPr lang="en-US" sz="6000" dirty="0" smtClean="0"/>
              <a:t>Lecture No: 6</a:t>
            </a:r>
          </a:p>
          <a:p>
            <a:pPr marL="0" indent="0">
              <a:buNone/>
            </a:pPr>
            <a:endParaRPr lang="en-US" sz="2000" dirty="0" smtClean="0"/>
          </a:p>
          <a:p>
            <a:pPr marL="0" indent="0" algn="ctr">
              <a:buNone/>
            </a:pPr>
            <a:endParaRPr lang="en-US" sz="2800" dirty="0" smtClean="0"/>
          </a:p>
          <a:p>
            <a:pPr marL="0" indent="0" algn="ctr">
              <a:buNone/>
            </a:pPr>
            <a:r>
              <a:rPr lang="en-US" sz="2800" dirty="0" smtClean="0"/>
              <a:t>Resource Person:</a:t>
            </a:r>
          </a:p>
          <a:p>
            <a:pPr marL="0" indent="0" algn="ctr">
              <a:buNone/>
            </a:pPr>
            <a:r>
              <a:rPr lang="en-US" sz="3600" dirty="0" smtClean="0"/>
              <a:t>Malik </a:t>
            </a:r>
            <a:r>
              <a:rPr lang="en-US" sz="3600" dirty="0" err="1" smtClean="0"/>
              <a:t>Jawad</a:t>
            </a:r>
            <a:r>
              <a:rPr lang="en-US" sz="3600" dirty="0" smtClean="0"/>
              <a:t> </a:t>
            </a:r>
            <a:r>
              <a:rPr lang="en-US" sz="3600" dirty="0" err="1" smtClean="0"/>
              <a:t>Saboor</a:t>
            </a:r>
            <a:endParaRPr lang="en-US" sz="3600" dirty="0" smtClean="0"/>
          </a:p>
          <a:p>
            <a:pPr marL="0" indent="0" algn="ctr">
              <a:buNone/>
            </a:pPr>
            <a:r>
              <a:rPr lang="en-US" sz="2000" dirty="0" smtClean="0"/>
              <a:t>Assistant Professor</a:t>
            </a:r>
          </a:p>
          <a:p>
            <a:pPr marL="0" indent="0" algn="ctr">
              <a:buNone/>
            </a:pPr>
            <a:r>
              <a:rPr lang="en-US" sz="2000" dirty="0" smtClean="0"/>
              <a:t>Department of Management Sciences</a:t>
            </a:r>
          </a:p>
          <a:p>
            <a:pPr marL="0" indent="0" algn="ctr">
              <a:buNone/>
            </a:pPr>
            <a:r>
              <a:rPr lang="en-US" sz="2000" dirty="0" smtClean="0"/>
              <a:t>COMSATS Institute of Information Technology</a:t>
            </a:r>
          </a:p>
          <a:p>
            <a:pPr marL="0" indent="0" algn="ctr">
              <a:buNone/>
            </a:pPr>
            <a:r>
              <a:rPr lang="en-US" sz="2000" dirty="0" smtClean="0"/>
              <a:t>Islamabad.</a:t>
            </a:r>
          </a:p>
          <a:p>
            <a:pPr marL="0" indent="0">
              <a:buNone/>
            </a:pPr>
            <a:endParaRPr lang="en-US" dirty="0"/>
          </a:p>
        </p:txBody>
      </p:sp>
      <p:sp>
        <p:nvSpPr>
          <p:cNvPr id="4" name="Slide Number Placeholder 3"/>
          <p:cNvSpPr>
            <a:spLocks noGrp="1"/>
          </p:cNvSpPr>
          <p:nvPr>
            <p:ph type="sldNum" sz="quarter" idx="12"/>
          </p:nvPr>
        </p:nvSpPr>
        <p:spPr/>
        <p:txBody>
          <a:bodyPr/>
          <a:lstStyle/>
          <a:p>
            <a:fld id="{066D2596-C744-4D7D-B83A-C0CE2C30BEB3}" type="slidenum">
              <a:rPr lang="en-US" smtClean="0"/>
              <a:pPr/>
              <a:t>1</a:t>
            </a:fld>
            <a:endParaRPr lang="en-US"/>
          </a:p>
        </p:txBody>
      </p:sp>
    </p:spTree>
    <p:extLst>
      <p:ext uri="{BB962C8B-B14F-4D97-AF65-F5344CB8AC3E}">
        <p14:creationId xmlns="" xmlns:p14="http://schemas.microsoft.com/office/powerpoint/2010/main" val="14387705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29600" cy="1143000"/>
          </a:xfrm>
        </p:spPr>
        <p:txBody>
          <a:bodyPr/>
          <a:lstStyle/>
          <a:p>
            <a:r>
              <a:rPr lang="en-US" dirty="0"/>
              <a:t> </a:t>
            </a:r>
            <a:r>
              <a:rPr lang="en-US" dirty="0" smtClean="0"/>
              <a:t>Previous Lecture Review</a:t>
            </a:r>
            <a:endParaRPr lang="en-US" dirty="0"/>
          </a:p>
        </p:txBody>
      </p:sp>
      <p:sp>
        <p:nvSpPr>
          <p:cNvPr id="4" name="Slide Number Placeholder 3"/>
          <p:cNvSpPr>
            <a:spLocks noGrp="1"/>
          </p:cNvSpPr>
          <p:nvPr>
            <p:ph type="sldNum" sz="quarter" idx="12"/>
          </p:nvPr>
        </p:nvSpPr>
        <p:spPr/>
        <p:txBody>
          <a:bodyPr/>
          <a:lstStyle/>
          <a:p>
            <a:fld id="{066D2596-C744-4D7D-B83A-C0CE2C30BEB3}" type="slidenum">
              <a:rPr lang="en-US">
                <a:solidFill>
                  <a:prstClr val="black">
                    <a:tint val="75000"/>
                  </a:prstClr>
                </a:solidFill>
              </a:rPr>
              <a:pPr/>
              <a:t>2</a:t>
            </a:fld>
            <a:endParaRPr lang="en-US">
              <a:solidFill>
                <a:prstClr val="black">
                  <a:tint val="75000"/>
                </a:prstClr>
              </a:solidFill>
            </a:endParaRPr>
          </a:p>
        </p:txBody>
      </p:sp>
      <p:pic>
        <p:nvPicPr>
          <p:cNvPr id="7" name="Picture 6"/>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5943600" y="85298"/>
            <a:ext cx="3124104" cy="3038901"/>
          </a:xfrm>
          <a:prstGeom prst="rect">
            <a:avLst/>
          </a:prstGeom>
        </p:spPr>
      </p:pic>
      <p:sp>
        <p:nvSpPr>
          <p:cNvPr id="8" name="Subtitle 2"/>
          <p:cNvSpPr txBox="1">
            <a:spLocks/>
          </p:cNvSpPr>
          <p:nvPr/>
        </p:nvSpPr>
        <p:spPr>
          <a:xfrm>
            <a:off x="84161" y="1653652"/>
            <a:ext cx="8382000" cy="3886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r>
              <a:rPr lang="en-US" dirty="0"/>
              <a:t>Understand Difference between </a:t>
            </a:r>
            <a:endParaRPr lang="en-US" dirty="0" smtClean="0"/>
          </a:p>
          <a:p>
            <a:pPr marL="0" indent="0">
              <a:lnSpc>
                <a:spcPct val="90000"/>
              </a:lnSpc>
              <a:buNone/>
              <a:defRPr/>
            </a:pPr>
            <a:r>
              <a:rPr lang="en-US" dirty="0" smtClean="0"/>
              <a:t>     Creativity </a:t>
            </a:r>
            <a:r>
              <a:rPr lang="en-US" dirty="0"/>
              <a:t>and Innovation</a:t>
            </a:r>
          </a:p>
          <a:p>
            <a:pPr>
              <a:lnSpc>
                <a:spcPct val="90000"/>
              </a:lnSpc>
              <a:defRPr/>
            </a:pPr>
            <a:r>
              <a:rPr lang="en-US" dirty="0"/>
              <a:t>Understand Paradigms</a:t>
            </a:r>
          </a:p>
          <a:p>
            <a:pPr>
              <a:lnSpc>
                <a:spcPct val="90000"/>
              </a:lnSpc>
              <a:defRPr/>
            </a:pPr>
            <a:r>
              <a:rPr lang="en-US" dirty="0"/>
              <a:t>Barriers to Creativity</a:t>
            </a:r>
          </a:p>
          <a:p>
            <a:pPr>
              <a:lnSpc>
                <a:spcPct val="90000"/>
              </a:lnSpc>
              <a:defRPr/>
            </a:pPr>
            <a:r>
              <a:rPr lang="en-US" dirty="0"/>
              <a:t>How to Spur Imagination</a:t>
            </a:r>
          </a:p>
          <a:p>
            <a:pPr marL="0" indent="0">
              <a:lnSpc>
                <a:spcPct val="90000"/>
              </a:lnSpc>
              <a:buNone/>
              <a:defRPr/>
            </a:pPr>
            <a:r>
              <a:rPr lang="en-US" dirty="0" smtClean="0"/>
              <a:t>.</a:t>
            </a:r>
            <a:endParaRPr lang="en-US" dirty="0"/>
          </a:p>
        </p:txBody>
      </p:sp>
    </p:spTree>
    <p:extLst>
      <p:ext uri="{BB962C8B-B14F-4D97-AF65-F5344CB8AC3E}">
        <p14:creationId xmlns="" xmlns:p14="http://schemas.microsoft.com/office/powerpoint/2010/main" val="201512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Objectives</a:t>
            </a:r>
            <a:endParaRPr lang="en-US" dirty="0"/>
          </a:p>
        </p:txBody>
      </p:sp>
      <p:sp>
        <p:nvSpPr>
          <p:cNvPr id="3" name="Subtitle 2"/>
          <p:cNvSpPr>
            <a:spLocks noGrp="1"/>
          </p:cNvSpPr>
          <p:nvPr>
            <p:ph type="subTitle" idx="1"/>
          </p:nvPr>
        </p:nvSpPr>
        <p:spPr>
          <a:xfrm>
            <a:off x="228600" y="2330355"/>
            <a:ext cx="8382000" cy="4038600"/>
          </a:xfrm>
        </p:spPr>
        <p:txBody>
          <a:bodyPr>
            <a:normAutofit/>
          </a:bodyPr>
          <a:lstStyle/>
          <a:p>
            <a:pPr marL="342900" indent="-342900" algn="l">
              <a:lnSpc>
                <a:spcPct val="90000"/>
              </a:lnSpc>
              <a:buFont typeface="Arial" pitchFamily="34" charset="0"/>
              <a:buChar char="•"/>
              <a:defRPr/>
            </a:pPr>
            <a:r>
              <a:rPr lang="en-US" dirty="0" smtClean="0">
                <a:solidFill>
                  <a:schemeClr val="tx1"/>
                </a:solidFill>
              </a:rPr>
              <a:t>How to Enhance Organizational Creativity</a:t>
            </a: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r>
              <a:rPr lang="en-US" dirty="0">
                <a:solidFill>
                  <a:schemeClr val="tx1"/>
                </a:solidFill>
              </a:rPr>
              <a:t>How to enhance individual’s Creativity</a:t>
            </a:r>
          </a:p>
          <a:p>
            <a:pPr marL="342900" indent="-342900" algn="l">
              <a:lnSpc>
                <a:spcPct val="90000"/>
              </a:lnSpc>
              <a:buFont typeface="Arial" pitchFamily="34" charset="0"/>
              <a:buChar char="•"/>
              <a:defRPr/>
            </a:pPr>
            <a:endParaRPr lang="en-US" dirty="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algn="l">
              <a:lnSpc>
                <a:spcPct val="90000"/>
              </a:lnSpc>
              <a:defRPr/>
            </a:pPr>
            <a:endParaRPr lang="en-US" dirty="0" smtClean="0">
              <a:solidFill>
                <a:schemeClr val="tx1"/>
              </a:solidFill>
            </a:endParaRPr>
          </a:p>
          <a:p>
            <a:pPr algn="l">
              <a:lnSpc>
                <a:spcPct val="90000"/>
              </a:lnSpc>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a:solidFill>
                <a:schemeClr val="tx1"/>
              </a:solidFill>
            </a:endParaRPr>
          </a:p>
        </p:txBody>
      </p:sp>
      <p:sp>
        <p:nvSpPr>
          <p:cNvPr id="4" name="Slide Number Placeholder 3"/>
          <p:cNvSpPr>
            <a:spLocks noGrp="1"/>
          </p:cNvSpPr>
          <p:nvPr>
            <p:ph type="sldNum" sz="quarter" idx="12"/>
          </p:nvPr>
        </p:nvSpPr>
        <p:spPr/>
        <p:txBody>
          <a:bodyPr/>
          <a:lstStyle/>
          <a:p>
            <a:fld id="{066D2596-C744-4D7D-B83A-C0CE2C30BEB3}" type="slidenum">
              <a:rPr lang="en-US" smtClean="0"/>
              <a:pPr/>
              <a:t>3</a:t>
            </a:fld>
            <a:endParaRPr lang="en-US"/>
          </a:p>
        </p:txBody>
      </p:sp>
      <p:pic>
        <p:nvPicPr>
          <p:cNvPr id="5" name="Picture 4"/>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813644" y="31845"/>
            <a:ext cx="2330355" cy="2330355"/>
          </a:xfrm>
          <a:prstGeom prst="rect">
            <a:avLst/>
          </a:prstGeom>
        </p:spPr>
      </p:pic>
    </p:spTree>
    <p:extLst>
      <p:ext uri="{BB962C8B-B14F-4D97-AF65-F5344CB8AC3E}">
        <p14:creationId xmlns="" xmlns:p14="http://schemas.microsoft.com/office/powerpoint/2010/main" val="91944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p:txBody>
          <a:bodyPr>
            <a:normAutofit fontScale="90000"/>
          </a:bodyPr>
          <a:lstStyle/>
          <a:p>
            <a:r>
              <a:rPr lang="en-US" dirty="0"/>
              <a:t>Tips for Enhancing Organizational Creativity</a:t>
            </a:r>
          </a:p>
        </p:txBody>
      </p:sp>
      <p:sp>
        <p:nvSpPr>
          <p:cNvPr id="63491" name="Rectangle 3"/>
          <p:cNvSpPr>
            <a:spLocks noGrp="1" noChangeArrowheads="1"/>
          </p:cNvSpPr>
          <p:nvPr>
            <p:ph type="body" idx="1"/>
          </p:nvPr>
        </p:nvSpPr>
        <p:spPr>
          <a:xfrm>
            <a:off x="457200" y="1752600"/>
            <a:ext cx="5648325" cy="4373563"/>
          </a:xfrm>
        </p:spPr>
        <p:txBody>
          <a:bodyPr/>
          <a:lstStyle/>
          <a:p>
            <a:r>
              <a:rPr lang="en-US" dirty="0"/>
              <a:t>Include creativity as a core company value</a:t>
            </a:r>
          </a:p>
          <a:p>
            <a:r>
              <a:rPr lang="en-US" dirty="0"/>
              <a:t>Embrace diversity</a:t>
            </a:r>
          </a:p>
          <a:p>
            <a:r>
              <a:rPr lang="en-US" dirty="0"/>
              <a:t>Expect creativity</a:t>
            </a:r>
          </a:p>
          <a:p>
            <a:r>
              <a:rPr lang="en-US" dirty="0"/>
              <a:t>Expect and tolerate failure </a:t>
            </a:r>
          </a:p>
          <a:p>
            <a:r>
              <a:rPr lang="en-US" dirty="0"/>
              <a:t>Encourage creativity</a:t>
            </a:r>
          </a:p>
        </p:txBody>
      </p:sp>
      <p:pic>
        <p:nvPicPr>
          <p:cNvPr id="63493" name="Picture 5" descr="bd05086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07113" y="2484438"/>
            <a:ext cx="2870200" cy="29718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1634382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wipe(left)">
                                      <p:cBhvr>
                                        <p:cTn id="7" dur="500"/>
                                        <p:tgtEl>
                                          <p:spTgt spid="634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491">
                                            <p:txEl>
                                              <p:pRg st="1" end="1"/>
                                            </p:txEl>
                                          </p:spTgt>
                                        </p:tgtEl>
                                        <p:attrNameLst>
                                          <p:attrName>style.visibility</p:attrName>
                                        </p:attrNameLst>
                                      </p:cBhvr>
                                      <p:to>
                                        <p:strVal val="visible"/>
                                      </p:to>
                                    </p:set>
                                    <p:animEffect transition="in" filter="wipe(left)">
                                      <p:cBhvr>
                                        <p:cTn id="12" dur="500"/>
                                        <p:tgtEl>
                                          <p:spTgt spid="634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3491">
                                            <p:txEl>
                                              <p:pRg st="2" end="2"/>
                                            </p:txEl>
                                          </p:spTgt>
                                        </p:tgtEl>
                                        <p:attrNameLst>
                                          <p:attrName>style.visibility</p:attrName>
                                        </p:attrNameLst>
                                      </p:cBhvr>
                                      <p:to>
                                        <p:strVal val="visible"/>
                                      </p:to>
                                    </p:set>
                                    <p:animEffect transition="in" filter="wipe(left)">
                                      <p:cBhvr>
                                        <p:cTn id="17" dur="500"/>
                                        <p:tgtEl>
                                          <p:spTgt spid="634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3491">
                                            <p:txEl>
                                              <p:pRg st="3" end="3"/>
                                            </p:txEl>
                                          </p:spTgt>
                                        </p:tgtEl>
                                        <p:attrNameLst>
                                          <p:attrName>style.visibility</p:attrName>
                                        </p:attrNameLst>
                                      </p:cBhvr>
                                      <p:to>
                                        <p:strVal val="visible"/>
                                      </p:to>
                                    </p:set>
                                    <p:animEffect transition="in" filter="wipe(left)">
                                      <p:cBhvr>
                                        <p:cTn id="22" dur="500"/>
                                        <p:tgtEl>
                                          <p:spTgt spid="634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3491">
                                            <p:txEl>
                                              <p:pRg st="4" end="4"/>
                                            </p:txEl>
                                          </p:spTgt>
                                        </p:tgtEl>
                                        <p:attrNameLst>
                                          <p:attrName>style.visibility</p:attrName>
                                        </p:attrNameLst>
                                      </p:cBhvr>
                                      <p:to>
                                        <p:strVal val="visible"/>
                                      </p:to>
                                    </p:set>
                                    <p:animEffect transition="in" filter="wipe(left)">
                                      <p:cBhvr>
                                        <p:cTn id="27" dur="500"/>
                                        <p:tgtEl>
                                          <p:spTgt spid="634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Rot="1" noChangeArrowheads="1"/>
          </p:cNvSpPr>
          <p:nvPr>
            <p:ph type="title"/>
          </p:nvPr>
        </p:nvSpPr>
        <p:spPr/>
        <p:txBody>
          <a:bodyPr>
            <a:normAutofit fontScale="90000"/>
          </a:bodyPr>
          <a:lstStyle/>
          <a:p>
            <a:r>
              <a:rPr lang="en-US" dirty="0"/>
              <a:t>Tips for Enhancing Organizational Creativity</a:t>
            </a:r>
          </a:p>
        </p:txBody>
      </p:sp>
      <p:sp>
        <p:nvSpPr>
          <p:cNvPr id="100355" name="Rectangle 3"/>
          <p:cNvSpPr>
            <a:spLocks noGrp="1" noChangeArrowheads="1"/>
          </p:cNvSpPr>
          <p:nvPr>
            <p:ph type="body" idx="1"/>
          </p:nvPr>
        </p:nvSpPr>
        <p:spPr>
          <a:xfrm>
            <a:off x="457200" y="1752600"/>
            <a:ext cx="5567363" cy="4373563"/>
          </a:xfrm>
        </p:spPr>
        <p:txBody>
          <a:bodyPr/>
          <a:lstStyle/>
          <a:p>
            <a:r>
              <a:rPr lang="en-US" dirty="0"/>
              <a:t>Create a change of scenery periodically</a:t>
            </a:r>
          </a:p>
          <a:p>
            <a:r>
              <a:rPr lang="en-US" dirty="0"/>
              <a:t>View problems as challenges</a:t>
            </a:r>
          </a:p>
          <a:p>
            <a:r>
              <a:rPr lang="en-US" dirty="0"/>
              <a:t>Provide creativity training</a:t>
            </a:r>
          </a:p>
          <a:p>
            <a:r>
              <a:rPr lang="en-US" dirty="0"/>
              <a:t>Provide support</a:t>
            </a:r>
          </a:p>
          <a:p>
            <a:r>
              <a:rPr lang="en-US" dirty="0"/>
              <a:t>Develop a procedure for capturing ideas</a:t>
            </a:r>
          </a:p>
          <a:p>
            <a:pPr>
              <a:buFont typeface="Wingdings" pitchFamily="2" charset="2"/>
              <a:buNone/>
            </a:pPr>
            <a:endParaRPr lang="en-US" dirty="0"/>
          </a:p>
        </p:txBody>
      </p:sp>
      <p:pic>
        <p:nvPicPr>
          <p:cNvPr id="100358" name="Picture 6" descr="bd05086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07113" y="2484438"/>
            <a:ext cx="2870200" cy="29718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60163807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Effect transition="in" filter="wipe(left)">
                                      <p:cBhvr>
                                        <p:cTn id="7" dur="500"/>
                                        <p:tgtEl>
                                          <p:spTgt spid="1003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0355">
                                            <p:txEl>
                                              <p:pRg st="1" end="1"/>
                                            </p:txEl>
                                          </p:spTgt>
                                        </p:tgtEl>
                                        <p:attrNameLst>
                                          <p:attrName>style.visibility</p:attrName>
                                        </p:attrNameLst>
                                      </p:cBhvr>
                                      <p:to>
                                        <p:strVal val="visible"/>
                                      </p:to>
                                    </p:set>
                                    <p:animEffect transition="in" filter="wipe(left)">
                                      <p:cBhvr>
                                        <p:cTn id="12" dur="500"/>
                                        <p:tgtEl>
                                          <p:spTgt spid="1003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0355">
                                            <p:txEl>
                                              <p:pRg st="2" end="2"/>
                                            </p:txEl>
                                          </p:spTgt>
                                        </p:tgtEl>
                                        <p:attrNameLst>
                                          <p:attrName>style.visibility</p:attrName>
                                        </p:attrNameLst>
                                      </p:cBhvr>
                                      <p:to>
                                        <p:strVal val="visible"/>
                                      </p:to>
                                    </p:set>
                                    <p:animEffect transition="in" filter="wipe(left)">
                                      <p:cBhvr>
                                        <p:cTn id="17" dur="500"/>
                                        <p:tgtEl>
                                          <p:spTgt spid="1003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0355">
                                            <p:txEl>
                                              <p:pRg st="3" end="3"/>
                                            </p:txEl>
                                          </p:spTgt>
                                        </p:tgtEl>
                                        <p:attrNameLst>
                                          <p:attrName>style.visibility</p:attrName>
                                        </p:attrNameLst>
                                      </p:cBhvr>
                                      <p:to>
                                        <p:strVal val="visible"/>
                                      </p:to>
                                    </p:set>
                                    <p:animEffect transition="in" filter="wipe(left)">
                                      <p:cBhvr>
                                        <p:cTn id="22" dur="500"/>
                                        <p:tgtEl>
                                          <p:spTgt spid="10035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0355">
                                            <p:txEl>
                                              <p:pRg st="4" end="4"/>
                                            </p:txEl>
                                          </p:spTgt>
                                        </p:tgtEl>
                                        <p:attrNameLst>
                                          <p:attrName>style.visibility</p:attrName>
                                        </p:attrNameLst>
                                      </p:cBhvr>
                                      <p:to>
                                        <p:strVal val="visible"/>
                                      </p:to>
                                    </p:set>
                                    <p:animEffect transition="in" filter="wipe(left)">
                                      <p:cBhvr>
                                        <p:cTn id="27" dur="500"/>
                                        <p:tgtEl>
                                          <p:spTgt spid="1003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Rot="1" noChangeArrowheads="1"/>
          </p:cNvSpPr>
          <p:nvPr>
            <p:ph type="title"/>
          </p:nvPr>
        </p:nvSpPr>
        <p:spPr/>
        <p:txBody>
          <a:bodyPr>
            <a:normAutofit fontScale="90000"/>
          </a:bodyPr>
          <a:lstStyle/>
          <a:p>
            <a:r>
              <a:rPr lang="en-US" dirty="0"/>
              <a:t>Tips for Enhancing Organizational Creativity</a:t>
            </a:r>
          </a:p>
        </p:txBody>
      </p:sp>
      <p:sp>
        <p:nvSpPr>
          <p:cNvPr id="114691" name="Rectangle 3"/>
          <p:cNvSpPr>
            <a:spLocks noGrp="1" noChangeArrowheads="1"/>
          </p:cNvSpPr>
          <p:nvPr>
            <p:ph type="body" idx="1"/>
          </p:nvPr>
        </p:nvSpPr>
        <p:spPr>
          <a:xfrm>
            <a:off x="457200" y="1752600"/>
            <a:ext cx="5567363" cy="4373563"/>
          </a:xfrm>
        </p:spPr>
        <p:txBody>
          <a:bodyPr/>
          <a:lstStyle/>
          <a:p>
            <a:r>
              <a:rPr lang="en-US" dirty="0"/>
              <a:t>Talk with customers</a:t>
            </a:r>
          </a:p>
          <a:p>
            <a:r>
              <a:rPr lang="en-US" dirty="0"/>
              <a:t>Look for uses for your company’s products or services in other markets</a:t>
            </a:r>
          </a:p>
          <a:p>
            <a:r>
              <a:rPr lang="en-US" dirty="0"/>
              <a:t>Reward creativity</a:t>
            </a:r>
          </a:p>
          <a:p>
            <a:r>
              <a:rPr lang="en-US" dirty="0"/>
              <a:t>Model creative behavior</a:t>
            </a:r>
          </a:p>
          <a:p>
            <a:pPr>
              <a:buFont typeface="Wingdings" pitchFamily="2" charset="2"/>
              <a:buNone/>
            </a:pPr>
            <a:endParaRPr lang="en-US" dirty="0"/>
          </a:p>
        </p:txBody>
      </p:sp>
      <p:pic>
        <p:nvPicPr>
          <p:cNvPr id="114692" name="Picture 4" descr="bd05086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07113" y="2484438"/>
            <a:ext cx="2870200" cy="29718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003093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wipe(left)">
                                      <p:cBhvr>
                                        <p:cTn id="7" dur="500"/>
                                        <p:tgtEl>
                                          <p:spTgt spid="1146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4691">
                                            <p:txEl>
                                              <p:pRg st="1" end="1"/>
                                            </p:txEl>
                                          </p:spTgt>
                                        </p:tgtEl>
                                        <p:attrNameLst>
                                          <p:attrName>style.visibility</p:attrName>
                                        </p:attrNameLst>
                                      </p:cBhvr>
                                      <p:to>
                                        <p:strVal val="visible"/>
                                      </p:to>
                                    </p:set>
                                    <p:animEffect transition="in" filter="wipe(left)">
                                      <p:cBhvr>
                                        <p:cTn id="12" dur="500"/>
                                        <p:tgtEl>
                                          <p:spTgt spid="1146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4691">
                                            <p:txEl>
                                              <p:pRg st="2" end="2"/>
                                            </p:txEl>
                                          </p:spTgt>
                                        </p:tgtEl>
                                        <p:attrNameLst>
                                          <p:attrName>style.visibility</p:attrName>
                                        </p:attrNameLst>
                                      </p:cBhvr>
                                      <p:to>
                                        <p:strVal val="visible"/>
                                      </p:to>
                                    </p:set>
                                    <p:animEffect transition="in" filter="wipe(left)">
                                      <p:cBhvr>
                                        <p:cTn id="17" dur="500"/>
                                        <p:tgtEl>
                                          <p:spTgt spid="1146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4691">
                                            <p:txEl>
                                              <p:pRg st="3" end="3"/>
                                            </p:txEl>
                                          </p:spTgt>
                                        </p:tgtEl>
                                        <p:attrNameLst>
                                          <p:attrName>style.visibility</p:attrName>
                                        </p:attrNameLst>
                                      </p:cBhvr>
                                      <p:to>
                                        <p:strVal val="visible"/>
                                      </p:to>
                                    </p:set>
                                    <p:animEffect transition="in" filter="wipe(left)">
                                      <p:cBhvr>
                                        <p:cTn id="22" dur="500"/>
                                        <p:tgtEl>
                                          <p:spTgt spid="1146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1600200" y="990600"/>
            <a:ext cx="6201802" cy="5122136"/>
          </a:xfrm>
        </p:spPr>
      </p:pic>
    </p:spTree>
    <p:extLst>
      <p:ext uri="{BB962C8B-B14F-4D97-AF65-F5344CB8AC3E}">
        <p14:creationId xmlns="" xmlns:p14="http://schemas.microsoft.com/office/powerpoint/2010/main" val="276427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p:txBody>
          <a:bodyPr>
            <a:normAutofit fontScale="90000"/>
          </a:bodyPr>
          <a:lstStyle/>
          <a:p>
            <a:r>
              <a:rPr lang="en-US" dirty="0"/>
              <a:t>Tips for Enhancing Individual Creativity</a:t>
            </a:r>
          </a:p>
        </p:txBody>
      </p:sp>
      <p:sp>
        <p:nvSpPr>
          <p:cNvPr id="64518" name="Rectangle 6"/>
          <p:cNvSpPr>
            <a:spLocks noGrp="1" noChangeArrowheads="1"/>
          </p:cNvSpPr>
          <p:nvPr>
            <p:ph type="body" idx="1"/>
          </p:nvPr>
        </p:nvSpPr>
        <p:spPr>
          <a:xfrm>
            <a:off x="685800" y="2120900"/>
            <a:ext cx="7772400" cy="3670300"/>
          </a:xfrm>
        </p:spPr>
        <p:txBody>
          <a:bodyPr/>
          <a:lstStyle/>
          <a:p>
            <a:r>
              <a:rPr lang="en-US" sz="2800" dirty="0"/>
              <a:t>Allow yourself to be creative</a:t>
            </a:r>
          </a:p>
          <a:p>
            <a:r>
              <a:rPr lang="en-US" sz="2800" dirty="0"/>
              <a:t>Give your mind fresh input every day</a:t>
            </a:r>
          </a:p>
          <a:p>
            <a:r>
              <a:rPr lang="en-US" sz="2800" dirty="0"/>
              <a:t>Observe the products and services of other companies, especially those in completely different markets</a:t>
            </a:r>
          </a:p>
          <a:p>
            <a:r>
              <a:rPr lang="en-US" sz="2800" dirty="0"/>
              <a:t>Recognize the creative power of mistakes</a:t>
            </a:r>
          </a:p>
        </p:txBody>
      </p:sp>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248400" y="4953000"/>
            <a:ext cx="2438400" cy="1621536"/>
          </a:xfrm>
          <a:prstGeom prst="rect">
            <a:avLst/>
          </a:prstGeom>
        </p:spPr>
      </p:pic>
    </p:spTree>
    <p:extLst>
      <p:ext uri="{BB962C8B-B14F-4D97-AF65-F5344CB8AC3E}">
        <p14:creationId xmlns="" xmlns:p14="http://schemas.microsoft.com/office/powerpoint/2010/main" val="3058322122"/>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518">
                                            <p:txEl>
                                              <p:pRg st="0" end="0"/>
                                            </p:txEl>
                                          </p:spTgt>
                                        </p:tgtEl>
                                        <p:attrNameLst>
                                          <p:attrName>style.visibility</p:attrName>
                                        </p:attrNameLst>
                                      </p:cBhvr>
                                      <p:to>
                                        <p:strVal val="visible"/>
                                      </p:to>
                                    </p:set>
                                    <p:animEffect transition="in" filter="wipe(left)">
                                      <p:cBhvr>
                                        <p:cTn id="7" dur="500"/>
                                        <p:tgtEl>
                                          <p:spTgt spid="6451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4518">
                                            <p:txEl>
                                              <p:pRg st="1" end="1"/>
                                            </p:txEl>
                                          </p:spTgt>
                                        </p:tgtEl>
                                        <p:attrNameLst>
                                          <p:attrName>style.visibility</p:attrName>
                                        </p:attrNameLst>
                                      </p:cBhvr>
                                      <p:to>
                                        <p:strVal val="visible"/>
                                      </p:to>
                                    </p:set>
                                    <p:animEffect transition="in" filter="wipe(left)">
                                      <p:cBhvr>
                                        <p:cTn id="12" dur="500"/>
                                        <p:tgtEl>
                                          <p:spTgt spid="6451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518">
                                            <p:txEl>
                                              <p:pRg st="2" end="2"/>
                                            </p:txEl>
                                          </p:spTgt>
                                        </p:tgtEl>
                                        <p:attrNameLst>
                                          <p:attrName>style.visibility</p:attrName>
                                        </p:attrNameLst>
                                      </p:cBhvr>
                                      <p:to>
                                        <p:strVal val="visible"/>
                                      </p:to>
                                    </p:set>
                                    <p:animEffect transition="in" filter="wipe(left)">
                                      <p:cBhvr>
                                        <p:cTn id="17" dur="500"/>
                                        <p:tgtEl>
                                          <p:spTgt spid="6451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4518">
                                            <p:txEl>
                                              <p:pRg st="3" end="3"/>
                                            </p:txEl>
                                          </p:spTgt>
                                        </p:tgtEl>
                                        <p:attrNameLst>
                                          <p:attrName>style.visibility</p:attrName>
                                        </p:attrNameLst>
                                      </p:cBhvr>
                                      <p:to>
                                        <p:strVal val="visible"/>
                                      </p:to>
                                    </p:set>
                                    <p:animEffect transition="in" filter="wipe(left)">
                                      <p:cBhvr>
                                        <p:cTn id="22" dur="500"/>
                                        <p:tgtEl>
                                          <p:spTgt spid="645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8"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Rot="1" noChangeArrowheads="1"/>
          </p:cNvSpPr>
          <p:nvPr>
            <p:ph type="title"/>
          </p:nvPr>
        </p:nvSpPr>
        <p:spPr/>
        <p:txBody>
          <a:bodyPr>
            <a:normAutofit fontScale="90000"/>
          </a:bodyPr>
          <a:lstStyle/>
          <a:p>
            <a:r>
              <a:rPr lang="en-US" dirty="0"/>
              <a:t>Tips for Enhancing Individual Creativity</a:t>
            </a:r>
          </a:p>
        </p:txBody>
      </p:sp>
      <p:sp>
        <p:nvSpPr>
          <p:cNvPr id="102404" name="Rectangle 4"/>
          <p:cNvSpPr>
            <a:spLocks noGrp="1" noChangeArrowheads="1"/>
          </p:cNvSpPr>
          <p:nvPr>
            <p:ph type="body" idx="1"/>
          </p:nvPr>
        </p:nvSpPr>
        <p:spPr>
          <a:xfrm>
            <a:off x="685800" y="2120900"/>
            <a:ext cx="7772400" cy="3976688"/>
          </a:xfrm>
        </p:spPr>
        <p:txBody>
          <a:bodyPr/>
          <a:lstStyle/>
          <a:p>
            <a:pPr>
              <a:lnSpc>
                <a:spcPct val="80000"/>
              </a:lnSpc>
            </a:pPr>
            <a:r>
              <a:rPr lang="en-US" sz="2800" dirty="0"/>
              <a:t>Keep a journal handy to record your thoughts and ideas</a:t>
            </a:r>
          </a:p>
          <a:p>
            <a:pPr>
              <a:lnSpc>
                <a:spcPct val="80000"/>
              </a:lnSpc>
            </a:pPr>
            <a:r>
              <a:rPr lang="en-US" sz="2800" dirty="0"/>
              <a:t>Listen to other people</a:t>
            </a:r>
          </a:p>
          <a:p>
            <a:pPr>
              <a:lnSpc>
                <a:spcPct val="80000"/>
              </a:lnSpc>
            </a:pPr>
            <a:r>
              <a:rPr lang="en-US" sz="2800" dirty="0"/>
              <a:t>Listen to customers</a:t>
            </a:r>
          </a:p>
          <a:p>
            <a:pPr>
              <a:lnSpc>
                <a:spcPct val="80000"/>
              </a:lnSpc>
            </a:pPr>
            <a:r>
              <a:rPr lang="en-US" sz="2800" dirty="0"/>
              <a:t>Talk to a child</a:t>
            </a:r>
          </a:p>
          <a:p>
            <a:pPr>
              <a:lnSpc>
                <a:spcPct val="80000"/>
              </a:lnSpc>
            </a:pPr>
            <a:r>
              <a:rPr lang="en-US" sz="2800" dirty="0"/>
              <a:t>Keep a toy box in your office</a:t>
            </a:r>
          </a:p>
          <a:p>
            <a:pPr>
              <a:lnSpc>
                <a:spcPct val="80000"/>
              </a:lnSpc>
            </a:pPr>
            <a:r>
              <a:rPr lang="en-US" sz="2800" dirty="0"/>
              <a:t>Read books on stimulating creativity or take a class on creativity</a:t>
            </a:r>
          </a:p>
          <a:p>
            <a:pPr>
              <a:lnSpc>
                <a:spcPct val="80000"/>
              </a:lnSpc>
            </a:pPr>
            <a:r>
              <a:rPr lang="en-US" sz="2800" dirty="0"/>
              <a:t>Take some time off</a:t>
            </a:r>
          </a:p>
        </p:txBody>
      </p:sp>
      <p:pic>
        <p:nvPicPr>
          <p:cNvPr id="2" name="Picture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3962400" y="5105400"/>
            <a:ext cx="4953000" cy="1524000"/>
          </a:xfrm>
          <a:prstGeom prst="rect">
            <a:avLst/>
          </a:prstGeom>
        </p:spPr>
      </p:pic>
    </p:spTree>
    <p:extLst>
      <p:ext uri="{BB962C8B-B14F-4D97-AF65-F5344CB8AC3E}">
        <p14:creationId xmlns="" xmlns:p14="http://schemas.microsoft.com/office/powerpoint/2010/main" val="534239465"/>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04">
                                            <p:txEl>
                                              <p:pRg st="0" end="0"/>
                                            </p:txEl>
                                          </p:spTgt>
                                        </p:tgtEl>
                                        <p:attrNameLst>
                                          <p:attrName>style.visibility</p:attrName>
                                        </p:attrNameLst>
                                      </p:cBhvr>
                                      <p:to>
                                        <p:strVal val="visible"/>
                                      </p:to>
                                    </p:set>
                                    <p:animEffect transition="in" filter="wipe(left)">
                                      <p:cBhvr>
                                        <p:cTn id="7" dur="500"/>
                                        <p:tgtEl>
                                          <p:spTgt spid="10240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04">
                                            <p:txEl>
                                              <p:pRg st="1" end="1"/>
                                            </p:txEl>
                                          </p:spTgt>
                                        </p:tgtEl>
                                        <p:attrNameLst>
                                          <p:attrName>style.visibility</p:attrName>
                                        </p:attrNameLst>
                                      </p:cBhvr>
                                      <p:to>
                                        <p:strVal val="visible"/>
                                      </p:to>
                                    </p:set>
                                    <p:animEffect transition="in" filter="wipe(left)">
                                      <p:cBhvr>
                                        <p:cTn id="12" dur="500"/>
                                        <p:tgtEl>
                                          <p:spTgt spid="10240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04">
                                            <p:txEl>
                                              <p:pRg st="2" end="2"/>
                                            </p:txEl>
                                          </p:spTgt>
                                        </p:tgtEl>
                                        <p:attrNameLst>
                                          <p:attrName>style.visibility</p:attrName>
                                        </p:attrNameLst>
                                      </p:cBhvr>
                                      <p:to>
                                        <p:strVal val="visible"/>
                                      </p:to>
                                    </p:set>
                                    <p:animEffect transition="in" filter="wipe(left)">
                                      <p:cBhvr>
                                        <p:cTn id="17" dur="500"/>
                                        <p:tgtEl>
                                          <p:spTgt spid="10240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404">
                                            <p:txEl>
                                              <p:pRg st="3" end="3"/>
                                            </p:txEl>
                                          </p:spTgt>
                                        </p:tgtEl>
                                        <p:attrNameLst>
                                          <p:attrName>style.visibility</p:attrName>
                                        </p:attrNameLst>
                                      </p:cBhvr>
                                      <p:to>
                                        <p:strVal val="visible"/>
                                      </p:to>
                                    </p:set>
                                    <p:animEffect transition="in" filter="wipe(left)">
                                      <p:cBhvr>
                                        <p:cTn id="22" dur="500"/>
                                        <p:tgtEl>
                                          <p:spTgt spid="10240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2404">
                                            <p:txEl>
                                              <p:pRg st="4" end="4"/>
                                            </p:txEl>
                                          </p:spTgt>
                                        </p:tgtEl>
                                        <p:attrNameLst>
                                          <p:attrName>style.visibility</p:attrName>
                                        </p:attrNameLst>
                                      </p:cBhvr>
                                      <p:to>
                                        <p:strVal val="visible"/>
                                      </p:to>
                                    </p:set>
                                    <p:animEffect transition="in" filter="wipe(left)">
                                      <p:cBhvr>
                                        <p:cTn id="27" dur="500"/>
                                        <p:tgtEl>
                                          <p:spTgt spid="10240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2404">
                                            <p:txEl>
                                              <p:pRg st="5" end="5"/>
                                            </p:txEl>
                                          </p:spTgt>
                                        </p:tgtEl>
                                        <p:attrNameLst>
                                          <p:attrName>style.visibility</p:attrName>
                                        </p:attrNameLst>
                                      </p:cBhvr>
                                      <p:to>
                                        <p:strVal val="visible"/>
                                      </p:to>
                                    </p:set>
                                    <p:animEffect transition="in" filter="wipe(left)">
                                      <p:cBhvr>
                                        <p:cTn id="32" dur="500"/>
                                        <p:tgtEl>
                                          <p:spTgt spid="10240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02404">
                                            <p:txEl>
                                              <p:pRg st="6" end="6"/>
                                            </p:txEl>
                                          </p:spTgt>
                                        </p:tgtEl>
                                        <p:attrNameLst>
                                          <p:attrName>style.visibility</p:attrName>
                                        </p:attrNameLst>
                                      </p:cBhvr>
                                      <p:to>
                                        <p:strVal val="visible"/>
                                      </p:to>
                                    </p:set>
                                    <p:animEffect transition="in" filter="wipe(left)">
                                      <p:cBhvr>
                                        <p:cTn id="37" dur="500"/>
                                        <p:tgtEl>
                                          <p:spTgt spid="10240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4"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You Be The Consultant..</a:t>
            </a:r>
            <a:endParaRPr lang="en-US" dirty="0">
              <a:solidFill>
                <a:schemeClr val="tx2"/>
              </a:solidFill>
            </a:endParaRPr>
          </a:p>
        </p:txBody>
      </p:sp>
      <p:pic>
        <p:nvPicPr>
          <p:cNvPr id="9218"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5872162" y="1752600"/>
            <a:ext cx="3279634" cy="32889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874363" y="4388962"/>
            <a:ext cx="2621437" cy="2621437"/>
          </a:xfrm>
          <a:prstGeom prst="rect">
            <a:avLst/>
          </a:prstGeom>
        </p:spPr>
      </p:pic>
      <p:pic>
        <p:nvPicPr>
          <p:cNvPr id="6" name="Picture 5"/>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838199" y="2362200"/>
            <a:ext cx="2072329" cy="2534503"/>
          </a:xfrm>
          <a:prstGeom prst="rect">
            <a:avLst/>
          </a:prstGeom>
        </p:spPr>
      </p:pic>
      <p:pic>
        <p:nvPicPr>
          <p:cNvPr id="7" name="Picture 6"/>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4800600" y="4663268"/>
            <a:ext cx="2143125" cy="2143125"/>
          </a:xfrm>
          <a:prstGeom prst="rect">
            <a:avLst/>
          </a:prstGeom>
        </p:spPr>
      </p:pic>
      <p:sp>
        <p:nvSpPr>
          <p:cNvPr id="9" name="TextBox 8"/>
          <p:cNvSpPr txBox="1"/>
          <p:nvPr/>
        </p:nvSpPr>
        <p:spPr>
          <a:xfrm>
            <a:off x="2743200" y="1981200"/>
            <a:ext cx="2667000" cy="2123658"/>
          </a:xfrm>
          <a:prstGeom prst="rect">
            <a:avLst/>
          </a:prstGeom>
          <a:noFill/>
        </p:spPr>
        <p:txBody>
          <a:bodyPr wrap="square" rtlCol="0">
            <a:spAutoFit/>
          </a:bodyPr>
          <a:lstStyle/>
          <a:p>
            <a:pPr algn="ctr"/>
            <a:r>
              <a:rPr lang="en-US" sz="6600" dirty="0" smtClean="0">
                <a:solidFill>
                  <a:srgbClr val="FF0000"/>
                </a:solidFill>
              </a:rPr>
              <a:t>CASE STUDY</a:t>
            </a:r>
            <a:endParaRPr lang="en-US" sz="6600" dirty="0">
              <a:solidFill>
                <a:srgbClr val="FF0000"/>
              </a:solidFill>
            </a:endParaRPr>
          </a:p>
        </p:txBody>
      </p:sp>
    </p:spTree>
    <p:extLst>
      <p:ext uri="{BB962C8B-B14F-4D97-AF65-F5344CB8AC3E}">
        <p14:creationId xmlns="" xmlns:p14="http://schemas.microsoft.com/office/powerpoint/2010/main" val="34416045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noChangeArrowheads="1"/>
          </p:cNvSpPr>
          <p:nvPr>
            <p:ph type="body" idx="1"/>
          </p:nvPr>
        </p:nvSpPr>
        <p:spPr>
          <a:xfrm>
            <a:off x="13648" y="10236"/>
            <a:ext cx="9130352" cy="5476164"/>
          </a:xfrm>
        </p:spPr>
        <p:txBody>
          <a:bodyPr>
            <a:normAutofit fontScale="55000" lnSpcReduction="20000"/>
          </a:bodyPr>
          <a:lstStyle/>
          <a:p>
            <a:pPr marL="0" indent="0">
              <a:buNone/>
            </a:pPr>
            <a:r>
              <a:rPr lang="en-US" dirty="0" smtClean="0"/>
              <a:t>The </a:t>
            </a:r>
            <a:r>
              <a:rPr lang="en-US" dirty="0"/>
              <a:t>Creative Side of Entrepreneurship  </a:t>
            </a:r>
          </a:p>
          <a:p>
            <a:pPr marL="0" indent="0">
              <a:buNone/>
            </a:pPr>
            <a:r>
              <a:rPr lang="en-US" dirty="0"/>
              <a:t>Consider these </a:t>
            </a:r>
            <a:r>
              <a:rPr lang="en-US" dirty="0" smtClean="0"/>
              <a:t>situations: </a:t>
            </a:r>
            <a:r>
              <a:rPr lang="en-US" dirty="0"/>
              <a:t> </a:t>
            </a:r>
          </a:p>
          <a:p>
            <a:pPr algn="just"/>
            <a:r>
              <a:rPr lang="en-US" dirty="0"/>
              <a:t>When St. Petersburg, one of the most splendid, harmonious cites in Russia, was being laid out early in the eighteenth century, many large boulders brought by a glacier had to be removed. One particularly large rock was in the path of one of the principal avenues that had been planned. Submitted bids to remove the rock were very high since no modern equipment existed. While the officials pondered what to do, a peasant presented himself and offered to get rid of the rock for a much lower price. The next morning the peasant showed up with a crowd of other peasants carrying shovels. They propped the rock up, dug a large hole and pushed the rock in. This was an early example of creative thinking.  </a:t>
            </a:r>
          </a:p>
          <a:p>
            <a:pPr algn="just"/>
            <a:r>
              <a:rPr lang="en-US" dirty="0"/>
              <a:t>Managers at the Cleveland Museum used a similar kind of creative thinking to ensure the success of a dazzling exhibit of ancient Egyptian treasures. Taking a different approach to marketing, managers held a free private showing to the town’s taxi drivers. Impress the cab drivers, they reasoned, and the “cabbies” would recommend the new exhibit to their tourist. That’s exactly what happened. During the exhibit’s run in Cleveland, the museum enjoyed shoulder-to-shoulder attendance, thanks to the talkative cab drivers and creative museum managers.  </a:t>
            </a:r>
            <a:endParaRPr lang="en-US" dirty="0" smtClean="0"/>
          </a:p>
          <a:p>
            <a:pPr algn="just"/>
            <a:r>
              <a:rPr lang="en-US" dirty="0"/>
              <a:t>In the 1968 Olympics in Mexico City, Dick </a:t>
            </a:r>
            <a:r>
              <a:rPr lang="en-US" dirty="0" err="1"/>
              <a:t>Fosbury</a:t>
            </a:r>
            <a:r>
              <a:rPr lang="en-US" dirty="0"/>
              <a:t> forever changed the sport of high jumping. He approached the bar at a different angle and then curved his body over the bar face up, kicking his legs over the end of the jump. “</a:t>
            </a:r>
            <a:r>
              <a:rPr lang="en-US" dirty="0" err="1"/>
              <a:t>Fosbury</a:t>
            </a:r>
            <a:r>
              <a:rPr lang="en-US" dirty="0"/>
              <a:t> Flop,” as the style became known, transfers the weight of the jumper over the bar in stages. He broke the world’s high jumping record by 6cm, but also had the satisfaction of creating a new style used by athletes all over the world today. </a:t>
            </a:r>
          </a:p>
        </p:txBody>
      </p:sp>
      <p:sp>
        <p:nvSpPr>
          <p:cNvPr id="2" name="TextBox 1"/>
          <p:cNvSpPr txBox="1"/>
          <p:nvPr/>
        </p:nvSpPr>
        <p:spPr>
          <a:xfrm>
            <a:off x="304800" y="5334000"/>
            <a:ext cx="8686800" cy="1477328"/>
          </a:xfrm>
          <a:prstGeom prst="rect">
            <a:avLst/>
          </a:prstGeom>
          <a:noFill/>
        </p:spPr>
        <p:txBody>
          <a:bodyPr wrap="square" rtlCol="0">
            <a:spAutoFit/>
          </a:bodyPr>
          <a:lstStyle/>
          <a:p>
            <a:r>
              <a:rPr lang="en-US" dirty="0">
                <a:solidFill>
                  <a:srgbClr val="FF0000"/>
                </a:solidFill>
              </a:rPr>
              <a:t>Q1. What is a paradigm?  How does a paradigm stifle creativity?</a:t>
            </a:r>
          </a:p>
          <a:p>
            <a:r>
              <a:rPr lang="en-US" dirty="0">
                <a:solidFill>
                  <a:srgbClr val="FF0000"/>
                </a:solidFill>
              </a:rPr>
              <a:t>Q2. Identify a local </a:t>
            </a:r>
            <a:r>
              <a:rPr lang="en-US" dirty="0" err="1">
                <a:solidFill>
                  <a:srgbClr val="FF0000"/>
                </a:solidFill>
              </a:rPr>
              <a:t>businesss</a:t>
            </a:r>
            <a:r>
              <a:rPr lang="en-US" dirty="0">
                <a:solidFill>
                  <a:srgbClr val="FF0000"/>
                </a:solidFill>
              </a:rPr>
              <a:t>. What impact is this paradigm having on the business?  Identify the paradigm and then generate as many creative suggestions.</a:t>
            </a:r>
          </a:p>
          <a:p>
            <a:r>
              <a:rPr lang="en-US" dirty="0" smtClean="0">
                <a:solidFill>
                  <a:srgbClr val="FF0000"/>
                </a:solidFill>
              </a:rPr>
              <a:t>Q3. What </a:t>
            </a:r>
            <a:r>
              <a:rPr lang="en-US" dirty="0">
                <a:solidFill>
                  <a:srgbClr val="FF0000"/>
                </a:solidFill>
              </a:rPr>
              <a:t>can entrepreneurs do to throw off existing paradigms?  </a:t>
            </a:r>
          </a:p>
          <a:p>
            <a:endParaRPr lang="en-US" dirty="0"/>
          </a:p>
        </p:txBody>
      </p:sp>
    </p:spTree>
    <p:extLst>
      <p:ext uri="{BB962C8B-B14F-4D97-AF65-F5344CB8AC3E}">
        <p14:creationId xmlns="" xmlns:p14="http://schemas.microsoft.com/office/powerpoint/2010/main" val="8507047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Effect transition="in" filter="wipe(left)">
                                      <p:cBhvr>
                                        <p:cTn id="7" dur="500"/>
                                        <p:tgtEl>
                                          <p:spTgt spid="993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9331">
                                            <p:txEl>
                                              <p:pRg st="1" end="1"/>
                                            </p:txEl>
                                          </p:spTgt>
                                        </p:tgtEl>
                                        <p:attrNameLst>
                                          <p:attrName>style.visibility</p:attrName>
                                        </p:attrNameLst>
                                      </p:cBhvr>
                                      <p:to>
                                        <p:strVal val="visible"/>
                                      </p:to>
                                    </p:set>
                                    <p:animEffect transition="in" filter="wipe(left)">
                                      <p:cBhvr>
                                        <p:cTn id="12" dur="500"/>
                                        <p:tgtEl>
                                          <p:spTgt spid="99331">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99331">
                                            <p:txEl>
                                              <p:pRg st="2" end="2"/>
                                            </p:txEl>
                                          </p:spTgt>
                                        </p:tgtEl>
                                        <p:attrNameLst>
                                          <p:attrName>style.visibility</p:attrName>
                                        </p:attrNameLst>
                                      </p:cBhvr>
                                      <p:to>
                                        <p:strVal val="visible"/>
                                      </p:to>
                                    </p:set>
                                    <p:animEffect transition="in" filter="wipe(left)">
                                      <p:cBhvr>
                                        <p:cTn id="15" dur="500"/>
                                        <p:tgtEl>
                                          <p:spTgt spid="9933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9331">
                                            <p:txEl>
                                              <p:pRg st="3" end="3"/>
                                            </p:txEl>
                                          </p:spTgt>
                                        </p:tgtEl>
                                        <p:attrNameLst>
                                          <p:attrName>style.visibility</p:attrName>
                                        </p:attrNameLst>
                                      </p:cBhvr>
                                      <p:to>
                                        <p:strVal val="visible"/>
                                      </p:to>
                                    </p:set>
                                    <p:animEffect transition="in" filter="wipe(left)">
                                      <p:cBhvr>
                                        <p:cTn id="20" dur="500"/>
                                        <p:tgtEl>
                                          <p:spTgt spid="99331">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9331">
                                            <p:txEl>
                                              <p:pRg st="4" end="4"/>
                                            </p:txEl>
                                          </p:spTgt>
                                        </p:tgtEl>
                                        <p:attrNameLst>
                                          <p:attrName>style.visibility</p:attrName>
                                        </p:attrNameLst>
                                      </p:cBhvr>
                                      <p:to>
                                        <p:strVal val="visible"/>
                                      </p:to>
                                    </p:set>
                                    <p:animEffect transition="in" filter="wipe(left)">
                                      <p:cBhvr>
                                        <p:cTn id="25" dur="500"/>
                                        <p:tgtEl>
                                          <p:spTgt spid="99331">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Lecture Review</a:t>
            </a:r>
            <a:endParaRPr lang="en-US" dirty="0"/>
          </a:p>
        </p:txBody>
      </p:sp>
      <p:sp>
        <p:nvSpPr>
          <p:cNvPr id="4" name="Slide Number Placeholder 3"/>
          <p:cNvSpPr>
            <a:spLocks noGrp="1"/>
          </p:cNvSpPr>
          <p:nvPr>
            <p:ph type="sldNum" sz="quarter" idx="12"/>
          </p:nvPr>
        </p:nvSpPr>
        <p:spPr/>
        <p:txBody>
          <a:bodyPr/>
          <a:lstStyle/>
          <a:p>
            <a:fld id="{066D2596-C744-4D7D-B83A-C0CE2C30BEB3}" type="slidenum">
              <a:rPr lang="en-US" smtClean="0">
                <a:solidFill>
                  <a:prstClr val="black">
                    <a:tint val="75000"/>
                  </a:prstClr>
                </a:solidFill>
              </a:rPr>
              <a:pPr/>
              <a:t>12</a:t>
            </a:fld>
            <a:endParaRPr lang="en-US">
              <a:solidFill>
                <a:prstClr val="black">
                  <a:tint val="75000"/>
                </a:prstClr>
              </a:solidFill>
            </a:endParaRPr>
          </a:p>
        </p:txBody>
      </p:sp>
      <p:pic>
        <p:nvPicPr>
          <p:cNvPr id="6" name="Picture 5"/>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905767" y="152400"/>
            <a:ext cx="2209800" cy="1685925"/>
          </a:xfrm>
          <a:prstGeom prst="rect">
            <a:avLst/>
          </a:prstGeom>
        </p:spPr>
      </p:pic>
      <p:sp>
        <p:nvSpPr>
          <p:cNvPr id="7" name="TextBox 6"/>
          <p:cNvSpPr txBox="1"/>
          <p:nvPr/>
        </p:nvSpPr>
        <p:spPr>
          <a:xfrm>
            <a:off x="838200" y="5715000"/>
            <a:ext cx="7543800" cy="646331"/>
          </a:xfrm>
          <a:prstGeom prst="rect">
            <a:avLst/>
          </a:prstGeom>
          <a:noFill/>
        </p:spPr>
        <p:txBody>
          <a:bodyPr wrap="square" rtlCol="0">
            <a:spAutoFit/>
          </a:bodyPr>
          <a:lstStyle/>
          <a:p>
            <a:pPr algn="ctr"/>
            <a:r>
              <a:rPr lang="en-US" dirty="0" smtClean="0"/>
              <a:t>Reference: Essentials of Entrepreneurship &amp; Small Business Management, Zimmer, Scarborough &amp;Wilson, 5</a:t>
            </a:r>
            <a:r>
              <a:rPr lang="en-US" baseline="30000" dirty="0" smtClean="0"/>
              <a:t>th</a:t>
            </a:r>
            <a:r>
              <a:rPr lang="en-US" dirty="0" smtClean="0"/>
              <a:t> Edition</a:t>
            </a:r>
            <a:endParaRPr lang="en-US" dirty="0"/>
          </a:p>
        </p:txBody>
      </p:sp>
      <p:sp>
        <p:nvSpPr>
          <p:cNvPr id="8" name="Subtitle 2"/>
          <p:cNvSpPr txBox="1">
            <a:spLocks/>
          </p:cNvSpPr>
          <p:nvPr/>
        </p:nvSpPr>
        <p:spPr>
          <a:xfrm>
            <a:off x="419100" y="1676400"/>
            <a:ext cx="8382000" cy="4038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lnSpc>
                <a:spcPct val="90000"/>
              </a:lnSpc>
              <a:buFont typeface="Arial" pitchFamily="34" charset="0"/>
              <a:buChar char="•"/>
              <a:defRPr/>
            </a:pPr>
            <a:r>
              <a:rPr lang="en-US" dirty="0" smtClean="0">
                <a:solidFill>
                  <a:schemeClr val="tx1"/>
                </a:solidFill>
              </a:rPr>
              <a:t>How to Enhance Organizational Creativity</a:t>
            </a: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r>
              <a:rPr lang="en-US" dirty="0" smtClean="0">
                <a:solidFill>
                  <a:schemeClr val="tx1"/>
                </a:solidFill>
              </a:rPr>
              <a:t>How to enhance individual’s Creativity</a:t>
            </a: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algn="l">
              <a:lnSpc>
                <a:spcPct val="90000"/>
              </a:lnSpc>
              <a:defRPr/>
            </a:pPr>
            <a:endParaRPr lang="en-US" dirty="0" smtClean="0">
              <a:solidFill>
                <a:schemeClr val="tx1"/>
              </a:solidFill>
            </a:endParaRPr>
          </a:p>
          <a:p>
            <a:pPr algn="l">
              <a:lnSpc>
                <a:spcPct val="90000"/>
              </a:lnSpc>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a:solidFill>
                <a:schemeClr val="tx1"/>
              </a:solidFill>
            </a:endParaRPr>
          </a:p>
        </p:txBody>
      </p:sp>
    </p:spTree>
    <p:extLst>
      <p:ext uri="{BB962C8B-B14F-4D97-AF65-F5344CB8AC3E}">
        <p14:creationId xmlns="" xmlns:p14="http://schemas.microsoft.com/office/powerpoint/2010/main" val="2909728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579</TotalTime>
  <Words>315</Words>
  <Application>Microsoft Office PowerPoint</Application>
  <PresentationFormat>On-screen Show (4:3)</PresentationFormat>
  <Paragraphs>82</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ENTREPRENEURSHIP </vt:lpstr>
      <vt:lpstr> Previous Lecture Review</vt:lpstr>
      <vt:lpstr>Objectives</vt:lpstr>
      <vt:lpstr>Tips for Enhancing Organizational Creativity</vt:lpstr>
      <vt:lpstr>Tips for Enhancing Organizational Creativity</vt:lpstr>
      <vt:lpstr>Tips for Enhancing Organizational Creativity</vt:lpstr>
      <vt:lpstr>Slide 7</vt:lpstr>
      <vt:lpstr>Tips for Enhancing Individual Creativity</vt:lpstr>
      <vt:lpstr>Tips for Enhancing Individual Creativity</vt:lpstr>
      <vt:lpstr>You Be The Consultant..</vt:lpstr>
      <vt:lpstr>Slide 11</vt:lpstr>
      <vt:lpstr>Lecture Review</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the Entrepreneurial Mind: From Ideas to Reality</dc:title>
  <dc:creator>MyUserName</dc:creator>
  <cp:lastModifiedBy>NTS</cp:lastModifiedBy>
  <cp:revision>37</cp:revision>
  <dcterms:created xsi:type="dcterms:W3CDTF">2013-10-03T09:43:12Z</dcterms:created>
  <dcterms:modified xsi:type="dcterms:W3CDTF">2013-10-14T10:02:41Z</dcterms:modified>
</cp:coreProperties>
</file>