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7" r:id="rId2"/>
    <p:sldId id="308" r:id="rId3"/>
    <p:sldId id="309" r:id="rId4"/>
    <p:sldId id="258" r:id="rId5"/>
    <p:sldId id="259" r:id="rId6"/>
    <p:sldId id="260" r:id="rId7"/>
    <p:sldId id="261" r:id="rId8"/>
    <p:sldId id="303" r:id="rId9"/>
    <p:sldId id="304" r:id="rId10"/>
    <p:sldId id="306" r:id="rId11"/>
    <p:sldId id="264" r:id="rId12"/>
    <p:sldId id="265" r:id="rId13"/>
    <p:sldId id="266" r:id="rId14"/>
    <p:sldId id="267" r:id="rId15"/>
    <p:sldId id="314" r:id="rId16"/>
    <p:sldId id="269" r:id="rId17"/>
    <p:sldId id="270" r:id="rId18"/>
    <p:sldId id="271" r:id="rId19"/>
    <p:sldId id="313" r:id="rId20"/>
    <p:sldId id="312" r:id="rId21"/>
    <p:sldId id="31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18" autoAdjust="0"/>
  </p:normalViewPr>
  <p:slideViewPr>
    <p:cSldViewPr>
      <p:cViewPr varScale="1">
        <p:scale>
          <a:sx n="66" d="100"/>
          <a:sy n="66" d="100"/>
        </p:scale>
        <p:origin x="-1422"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10/7/2013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xmlns=""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0E5BF2-9DE5-4F0B-80C9-9002DEC6862F}" type="datetime1">
              <a:rPr lang="en-US" smtClean="0"/>
              <a:pPr/>
              <a:t>10/7/2013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EEFF97-E1AF-47D9-94E9-B66283B3D07B}" type="datetime1">
              <a:rPr lang="en-US" smtClean="0"/>
              <a:pPr/>
              <a:t>10/7/2013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D907A8-55A4-46FB-A290-6C667AA00D8B}" type="datetime1">
              <a:rPr lang="en-US" smtClean="0"/>
              <a:pPr/>
              <a:t>10/7/2013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F54D4F-8093-4914-AE08-3C71422BC8CA}" type="datetime1">
              <a:rPr lang="en-US" smtClean="0"/>
              <a:pPr/>
              <a:t>10/7/2013</a:t>
            </a:fld>
            <a:endParaRPr lang="en-US"/>
          </a:p>
        </p:txBody>
      </p:sp>
      <p:sp>
        <p:nvSpPr>
          <p:cNvPr id="6" name="Footer Placeholder 5"/>
          <p:cNvSpPr>
            <a:spLocks noGrp="1"/>
          </p:cNvSpPr>
          <p:nvPr>
            <p:ph type="ftr" sz="quarter" idx="11"/>
          </p:nvPr>
        </p:nvSpPr>
        <p:spPr/>
        <p:txBody>
          <a:bodyPr/>
          <a:lstStyle/>
          <a:p>
            <a:r>
              <a:rPr lang="en-US" smtClean="0"/>
              <a:t>Chapter 2: Creativity</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512C04-E212-498C-BA30-D124632AF5DC}" type="datetime1">
              <a:rPr lang="en-US" smtClean="0"/>
              <a:pPr/>
              <a:t>10/7/2013</a:t>
            </a:fld>
            <a:endParaRPr lang="en-US"/>
          </a:p>
        </p:txBody>
      </p:sp>
      <p:sp>
        <p:nvSpPr>
          <p:cNvPr id="8" name="Footer Placeholder 7"/>
          <p:cNvSpPr>
            <a:spLocks noGrp="1"/>
          </p:cNvSpPr>
          <p:nvPr>
            <p:ph type="ftr" sz="quarter" idx="11"/>
          </p:nvPr>
        </p:nvSpPr>
        <p:spPr/>
        <p:txBody>
          <a:bodyPr/>
          <a:lstStyle/>
          <a:p>
            <a:r>
              <a:rPr lang="en-US" smtClean="0"/>
              <a:t>Chapter 2: Creativity</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366E6C-7012-48F1-AD7E-5DFC4D7842C8}" type="datetime1">
              <a:rPr lang="en-US" smtClean="0"/>
              <a:pPr/>
              <a:t>10/7/2013</a:t>
            </a:fld>
            <a:endParaRPr lang="en-US"/>
          </a:p>
        </p:txBody>
      </p:sp>
      <p:sp>
        <p:nvSpPr>
          <p:cNvPr id="4" name="Footer Placeholder 3"/>
          <p:cNvSpPr>
            <a:spLocks noGrp="1"/>
          </p:cNvSpPr>
          <p:nvPr>
            <p:ph type="ftr" sz="quarter" idx="11"/>
          </p:nvPr>
        </p:nvSpPr>
        <p:spPr/>
        <p:txBody>
          <a:bodyPr/>
          <a:lstStyle/>
          <a:p>
            <a:r>
              <a:rPr lang="en-US" smtClean="0"/>
              <a:t>Chapter 2: Creativity</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49D54C-8833-431A-BED0-9CC455CF6213}" type="datetime1">
              <a:rPr lang="en-US" smtClean="0"/>
              <a:pPr/>
              <a:t>10/7/2013</a:t>
            </a:fld>
            <a:endParaRPr lang="en-US"/>
          </a:p>
        </p:txBody>
      </p:sp>
      <p:sp>
        <p:nvSpPr>
          <p:cNvPr id="3" name="Footer Placeholder 2"/>
          <p:cNvSpPr>
            <a:spLocks noGrp="1"/>
          </p:cNvSpPr>
          <p:nvPr>
            <p:ph type="ftr" sz="quarter" idx="11"/>
          </p:nvPr>
        </p:nvSpPr>
        <p:spPr/>
        <p:txBody>
          <a:bodyPr/>
          <a:lstStyle/>
          <a:p>
            <a:r>
              <a:rPr lang="en-US" smtClean="0"/>
              <a:t>Chapter 2: Creativity</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00CB02-5CC2-4F30-BD26-E25B69D363A1}" type="datetime1">
              <a:rPr lang="en-US" smtClean="0"/>
              <a:pPr/>
              <a:t>10/7/2013</a:t>
            </a:fld>
            <a:endParaRPr lang="en-US"/>
          </a:p>
        </p:txBody>
      </p:sp>
      <p:sp>
        <p:nvSpPr>
          <p:cNvPr id="6" name="Footer Placeholder 5"/>
          <p:cNvSpPr>
            <a:spLocks noGrp="1"/>
          </p:cNvSpPr>
          <p:nvPr>
            <p:ph type="ftr" sz="quarter" idx="11"/>
          </p:nvPr>
        </p:nvSpPr>
        <p:spPr/>
        <p:txBody>
          <a:bodyPr/>
          <a:lstStyle/>
          <a:p>
            <a:r>
              <a:rPr lang="en-US" smtClean="0"/>
              <a:t>Chapter 2: Creativity</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966C2D-9589-4FDC-8E63-913BFF915710}" type="datetime1">
              <a:rPr lang="en-US" smtClean="0"/>
              <a:pPr/>
              <a:t>10/7/2013</a:t>
            </a:fld>
            <a:endParaRPr lang="en-US"/>
          </a:p>
        </p:txBody>
      </p:sp>
      <p:sp>
        <p:nvSpPr>
          <p:cNvPr id="6" name="Footer Placeholder 5"/>
          <p:cNvSpPr>
            <a:spLocks noGrp="1"/>
          </p:cNvSpPr>
          <p:nvPr>
            <p:ph type="ftr" sz="quarter" idx="11"/>
          </p:nvPr>
        </p:nvSpPr>
        <p:spPr/>
        <p:txBody>
          <a:bodyPr/>
          <a:lstStyle/>
          <a:p>
            <a:r>
              <a:rPr lang="en-US" smtClean="0"/>
              <a:t>Chapter 2: Creativity</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9D4582-EAE9-4967-B59A-0EA8025F63CA}" type="datetime1">
              <a:rPr lang="en-US" smtClean="0"/>
              <a:pPr/>
              <a:t>10/7/2013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DBBCD-EA3A-4CA5-99CA-7E327BC38BF6}" type="datetime1">
              <a:rPr lang="en-US" smtClean="0"/>
              <a:pPr/>
              <a:t>10/7/2013</a:t>
            </a:fld>
            <a:endParaRPr lang="en-US"/>
          </a:p>
        </p:txBody>
      </p:sp>
      <p:sp>
        <p:nvSpPr>
          <p:cNvPr id="5" name="Footer Placeholder 4"/>
          <p:cNvSpPr>
            <a:spLocks noGrp="1"/>
          </p:cNvSpPr>
          <p:nvPr>
            <p:ph type="ftr" sz="quarter" idx="11"/>
          </p:nvPr>
        </p:nvSpPr>
        <p:spPr/>
        <p:txBody>
          <a:bodyPr/>
          <a:lstStyle/>
          <a:p>
            <a:r>
              <a:rPr lang="en-US" smtClean="0"/>
              <a:t>Chapter 2: Creativity</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2E2905-BC3B-4D19-BCE6-5E35864C013A}" type="datetime1">
              <a:rPr lang="en-US" smtClean="0"/>
              <a:pPr/>
              <a:t>10/7/2013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2: Creativity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 5</a:t>
            </a:r>
          </a:p>
          <a:p>
            <a:pPr marL="0" indent="0">
              <a:buNone/>
            </a:pP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xmlns="" val="2293902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43600" y="85298"/>
            <a:ext cx="3124104" cy="3038901"/>
          </a:xfrm>
          <a:prstGeom prst="rect">
            <a:avLst/>
          </a:prstGeom>
        </p:spPr>
      </p:pic>
      <p:sp>
        <p:nvSpPr>
          <p:cNvPr id="3" name="Rectangle 2"/>
          <p:cNvSpPr/>
          <p:nvPr/>
        </p:nvSpPr>
        <p:spPr>
          <a:xfrm>
            <a:off x="228600" y="1752600"/>
            <a:ext cx="8229600" cy="4579715"/>
          </a:xfrm>
          <a:prstGeom prst="rect">
            <a:avLst/>
          </a:prstGeom>
        </p:spPr>
        <p:txBody>
          <a:bodyPr wrap="square">
            <a:spAutoFit/>
          </a:bodyPr>
          <a:lstStyle/>
          <a:p>
            <a:pPr marL="342900" indent="-342900">
              <a:lnSpc>
                <a:spcPct val="90000"/>
              </a:lnSpc>
              <a:buFont typeface="Arial" pitchFamily="34" charset="0"/>
              <a:buChar char="•"/>
              <a:defRPr/>
            </a:pPr>
            <a:r>
              <a:rPr lang="en-US" sz="3600" dirty="0"/>
              <a:t>Role of Entrepreneurs in </a:t>
            </a:r>
            <a:endParaRPr lang="en-US" sz="3600" dirty="0" smtClean="0"/>
          </a:p>
          <a:p>
            <a:pPr marL="342900" indent="-342900">
              <a:lnSpc>
                <a:spcPct val="90000"/>
              </a:lnSpc>
              <a:buFont typeface="Arial" pitchFamily="34" charset="0"/>
              <a:buChar char="•"/>
              <a:defRPr/>
            </a:pPr>
            <a:r>
              <a:rPr lang="en-US" sz="3600" dirty="0" smtClean="0"/>
              <a:t>Economic </a:t>
            </a:r>
            <a:r>
              <a:rPr lang="en-US" sz="3600" dirty="0"/>
              <a:t>Development</a:t>
            </a:r>
          </a:p>
          <a:p>
            <a:pPr marL="342900" indent="-342900">
              <a:lnSpc>
                <a:spcPct val="90000"/>
              </a:lnSpc>
              <a:buFont typeface="Arial" pitchFamily="34" charset="0"/>
              <a:buChar char="•"/>
              <a:defRPr/>
            </a:pPr>
            <a:r>
              <a:rPr lang="en-US" sz="3600" dirty="0"/>
              <a:t>The Entrepreneurial Process</a:t>
            </a:r>
          </a:p>
          <a:p>
            <a:pPr marL="342900" indent="-342900">
              <a:lnSpc>
                <a:spcPct val="90000"/>
              </a:lnSpc>
              <a:buFont typeface="Arial" pitchFamily="34" charset="0"/>
              <a:buChar char="•"/>
              <a:defRPr/>
            </a:pPr>
            <a:r>
              <a:rPr lang="en-US" sz="3600" dirty="0"/>
              <a:t>Carol Moore’s  Model of Entrepreneurial Process</a:t>
            </a:r>
          </a:p>
          <a:p>
            <a:pPr marL="342900" indent="-342900">
              <a:lnSpc>
                <a:spcPct val="90000"/>
              </a:lnSpc>
              <a:buFont typeface="Arial" pitchFamily="34" charset="0"/>
              <a:buChar char="•"/>
              <a:defRPr/>
            </a:pPr>
            <a:r>
              <a:rPr lang="en-US" sz="3600" dirty="0"/>
              <a:t>The </a:t>
            </a:r>
            <a:r>
              <a:rPr lang="en-US" sz="3600" dirty="0" err="1"/>
              <a:t>Timmon’s</a:t>
            </a:r>
            <a:r>
              <a:rPr lang="en-US" sz="3600" dirty="0"/>
              <a:t> Model of Entrepreneurial Process</a:t>
            </a:r>
          </a:p>
          <a:p>
            <a:pPr marL="342900" indent="-342900">
              <a:lnSpc>
                <a:spcPct val="90000"/>
              </a:lnSpc>
              <a:buFont typeface="Arial" pitchFamily="34" charset="0"/>
              <a:buChar char="•"/>
              <a:defRPr/>
            </a:pPr>
            <a:r>
              <a:rPr lang="en-US" sz="3600" dirty="0"/>
              <a:t>10 D’s of Entrepreneurship</a:t>
            </a:r>
          </a:p>
          <a:p>
            <a:pPr marL="342900" indent="-342900">
              <a:lnSpc>
                <a:spcPct val="90000"/>
              </a:lnSpc>
              <a:buFont typeface="Arial" pitchFamily="34" charset="0"/>
              <a:buChar char="•"/>
              <a:defRPr/>
            </a:pPr>
            <a:r>
              <a:rPr lang="en-US" sz="3600" dirty="0"/>
              <a:t>9 F’s of a successful Firm</a:t>
            </a:r>
          </a:p>
        </p:txBody>
      </p:sp>
    </p:spTree>
    <p:extLst>
      <p:ext uri="{BB962C8B-B14F-4D97-AF65-F5344CB8AC3E}">
        <p14:creationId xmlns:p14="http://schemas.microsoft.com/office/powerpoint/2010/main" xmlns="" val="3147232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sp>
        <p:nvSpPr>
          <p:cNvPr id="3" name="Subtitle 2"/>
          <p:cNvSpPr>
            <a:spLocks noGrp="1"/>
          </p:cNvSpPr>
          <p:nvPr>
            <p:ph type="subTitle" idx="1"/>
          </p:nvPr>
        </p:nvSpPr>
        <p:spPr>
          <a:xfrm>
            <a:off x="228600" y="2330355"/>
            <a:ext cx="8382000" cy="4038600"/>
          </a:xfrm>
        </p:spPr>
        <p:txBody>
          <a:bodyPr>
            <a:normAutofit/>
          </a:bodyPr>
          <a:lstStyle/>
          <a:p>
            <a:pPr marL="342900" indent="-342900" algn="l">
              <a:lnSpc>
                <a:spcPct val="90000"/>
              </a:lnSpc>
              <a:buFont typeface="Arial" pitchFamily="34" charset="0"/>
              <a:buChar char="•"/>
              <a:defRPr/>
            </a:pPr>
            <a:r>
              <a:rPr lang="en-US" dirty="0" smtClean="0">
                <a:solidFill>
                  <a:schemeClr val="tx1"/>
                </a:solidFill>
              </a:rPr>
              <a:t>Understand Difference between Creativity and Innovation</a:t>
            </a:r>
          </a:p>
          <a:p>
            <a:pPr marL="342900" indent="-342900" algn="l">
              <a:lnSpc>
                <a:spcPct val="90000"/>
              </a:lnSpc>
              <a:buFont typeface="Arial" pitchFamily="34" charset="0"/>
              <a:buChar char="•"/>
              <a:defRPr/>
            </a:pPr>
            <a:r>
              <a:rPr lang="en-US" dirty="0" smtClean="0">
                <a:solidFill>
                  <a:schemeClr val="tx1"/>
                </a:solidFill>
              </a:rPr>
              <a:t>Understand Paradigms</a:t>
            </a:r>
          </a:p>
          <a:p>
            <a:pPr marL="342900" indent="-342900" algn="l">
              <a:lnSpc>
                <a:spcPct val="90000"/>
              </a:lnSpc>
              <a:buFont typeface="Arial" pitchFamily="34" charset="0"/>
              <a:buChar char="•"/>
              <a:defRPr/>
            </a:pPr>
            <a:r>
              <a:rPr lang="en-US" dirty="0" smtClean="0">
                <a:solidFill>
                  <a:schemeClr val="tx1"/>
                </a:solidFill>
              </a:rPr>
              <a:t>Barriers to Creativity</a:t>
            </a:r>
          </a:p>
          <a:p>
            <a:pPr marL="342900" indent="-342900" algn="l">
              <a:lnSpc>
                <a:spcPct val="90000"/>
              </a:lnSpc>
              <a:buFont typeface="Arial" pitchFamily="34" charset="0"/>
              <a:buChar char="•"/>
              <a:defRPr/>
            </a:pPr>
            <a:r>
              <a:rPr lang="en-US" dirty="0" smtClean="0">
                <a:solidFill>
                  <a:schemeClr val="tx1"/>
                </a:solidFill>
              </a:rPr>
              <a:t>How to Spur Imagination</a:t>
            </a: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13644" y="31845"/>
            <a:ext cx="2330355" cy="2330355"/>
          </a:xfrm>
          <a:prstGeom prst="rect">
            <a:avLst/>
          </a:prstGeom>
        </p:spPr>
      </p:pic>
    </p:spTree>
    <p:extLst>
      <p:ext uri="{BB962C8B-B14F-4D97-AF65-F5344CB8AC3E}">
        <p14:creationId xmlns:p14="http://schemas.microsoft.com/office/powerpoint/2010/main" xmlns="" val="2323351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457200" y="304800"/>
            <a:ext cx="8229600" cy="1143000"/>
          </a:xfrm>
        </p:spPr>
        <p:txBody>
          <a:bodyPr/>
          <a:lstStyle/>
          <a:p>
            <a:r>
              <a:rPr lang="en-US" dirty="0"/>
              <a:t>Creativity and Innovation</a:t>
            </a:r>
          </a:p>
        </p:txBody>
      </p:sp>
      <p:sp>
        <p:nvSpPr>
          <p:cNvPr id="40963" name="Rectangle 3"/>
          <p:cNvSpPr>
            <a:spLocks noGrp="1" noChangeArrowheads="1"/>
          </p:cNvSpPr>
          <p:nvPr>
            <p:ph type="body" idx="1"/>
          </p:nvPr>
        </p:nvSpPr>
        <p:spPr>
          <a:xfrm>
            <a:off x="685800" y="2047875"/>
            <a:ext cx="7772400" cy="3975100"/>
          </a:xfrm>
        </p:spPr>
        <p:txBody>
          <a:bodyPr/>
          <a:lstStyle/>
          <a:p>
            <a:pPr>
              <a:lnSpc>
                <a:spcPct val="90000"/>
              </a:lnSpc>
              <a:buFont typeface="Wingdings" pitchFamily="2" charset="2"/>
              <a:buNone/>
            </a:pPr>
            <a:r>
              <a:rPr lang="en-US" dirty="0">
                <a:solidFill>
                  <a:schemeClr val="tx2"/>
                </a:solidFill>
              </a:rPr>
              <a:t>	</a:t>
            </a:r>
            <a:r>
              <a:rPr lang="en-US" i="1" dirty="0"/>
              <a:t>Creativity </a:t>
            </a:r>
            <a:r>
              <a:rPr lang="en-US" dirty="0"/>
              <a:t>– the ability to develop new ideas and to discover new ways of looking at problems and opportunities; </a:t>
            </a:r>
            <a:r>
              <a:rPr lang="en-US" i="1" dirty="0"/>
              <a:t>thinking</a:t>
            </a:r>
            <a:r>
              <a:rPr lang="en-US" dirty="0"/>
              <a:t> new things.</a:t>
            </a:r>
          </a:p>
          <a:p>
            <a:pPr>
              <a:lnSpc>
                <a:spcPct val="90000"/>
              </a:lnSpc>
              <a:buFont typeface="Wingdings" pitchFamily="2" charset="2"/>
              <a:buNone/>
            </a:pPr>
            <a:r>
              <a:rPr lang="en-US" dirty="0">
                <a:solidFill>
                  <a:schemeClr val="tx2"/>
                </a:solidFill>
              </a:rPr>
              <a:t>	</a:t>
            </a:r>
            <a:r>
              <a:rPr lang="en-US" i="1" dirty="0"/>
              <a:t>Innovation</a:t>
            </a:r>
            <a:r>
              <a:rPr lang="en-US" dirty="0"/>
              <a:t> – the ability to apply creative solutions to problems or opportunities to enhance or to enrich people’s lives; </a:t>
            </a:r>
            <a:r>
              <a:rPr lang="en-US" i="1" dirty="0"/>
              <a:t>doing</a:t>
            </a:r>
            <a:r>
              <a:rPr lang="en-US" dirty="0"/>
              <a:t> new things.  </a:t>
            </a:r>
          </a:p>
        </p:txBody>
      </p:sp>
      <p:pic>
        <p:nvPicPr>
          <p:cNvPr id="40964" name="Picture 4" descr="j025520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43600" y="5457825"/>
            <a:ext cx="1389063" cy="13827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92275629"/>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left)">
                                      <p:cBhvr>
                                        <p:cTn id="7" dur="500"/>
                                        <p:tgtEl>
                                          <p:spTgt spid="40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wipe(left)">
                                      <p:cBhvr>
                                        <p:cTn id="12" dur="500"/>
                                        <p:tgtEl>
                                          <p:spTgt spid="409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en-US" dirty="0"/>
              <a:t>Entrepreneurship</a:t>
            </a:r>
          </a:p>
        </p:txBody>
      </p:sp>
      <p:sp>
        <p:nvSpPr>
          <p:cNvPr id="41987" name="Rectangle 3"/>
          <p:cNvSpPr>
            <a:spLocks noGrp="1" noChangeArrowheads="1"/>
          </p:cNvSpPr>
          <p:nvPr>
            <p:ph type="body" idx="1"/>
          </p:nvPr>
        </p:nvSpPr>
        <p:spPr>
          <a:xfrm>
            <a:off x="457200" y="1973263"/>
            <a:ext cx="8229600" cy="4152900"/>
          </a:xfrm>
        </p:spPr>
        <p:txBody>
          <a:bodyPr/>
          <a:lstStyle/>
          <a:p>
            <a:r>
              <a:rPr lang="en-US" i="1" dirty="0"/>
              <a:t>Entrepreneurship</a:t>
            </a:r>
            <a:r>
              <a:rPr lang="en-US" dirty="0"/>
              <a:t> – the result of a disciplined, systematic process of applying creativity and innovation to the needs and opportunities in the marketplace.  </a:t>
            </a:r>
          </a:p>
          <a:p>
            <a:r>
              <a:rPr lang="en-US" dirty="0"/>
              <a:t>Entrepreneurs connect their creative ideas with the purposeful action and structure of a business.  </a:t>
            </a:r>
          </a:p>
        </p:txBody>
      </p:sp>
    </p:spTree>
    <p:extLst>
      <p:ext uri="{BB962C8B-B14F-4D97-AF65-F5344CB8AC3E}">
        <p14:creationId xmlns:p14="http://schemas.microsoft.com/office/powerpoint/2010/main" xmlns="" val="165956928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685800" y="457200"/>
            <a:ext cx="7772400" cy="1219200"/>
          </a:xfrm>
        </p:spPr>
        <p:txBody>
          <a:bodyPr>
            <a:normAutofit fontScale="90000"/>
          </a:bodyPr>
          <a:lstStyle/>
          <a:p>
            <a:r>
              <a:rPr lang="en-US" dirty="0"/>
              <a:t>Failure: Just Part of the Creative Process!</a:t>
            </a:r>
          </a:p>
        </p:txBody>
      </p:sp>
      <p:sp>
        <p:nvSpPr>
          <p:cNvPr id="44035" name="Rectangle 3"/>
          <p:cNvSpPr>
            <a:spLocks noGrp="1" noChangeArrowheads="1"/>
          </p:cNvSpPr>
          <p:nvPr>
            <p:ph type="body" idx="1"/>
          </p:nvPr>
        </p:nvSpPr>
        <p:spPr>
          <a:xfrm>
            <a:off x="457200" y="2341563"/>
            <a:ext cx="8229600" cy="3784600"/>
          </a:xfrm>
        </p:spPr>
        <p:txBody>
          <a:bodyPr/>
          <a:lstStyle/>
          <a:p>
            <a:r>
              <a:rPr lang="en-US" sz="2800" dirty="0"/>
              <a:t>For every 3,000 new product ideas:</a:t>
            </a:r>
          </a:p>
          <a:p>
            <a:pPr lvl="1"/>
            <a:r>
              <a:rPr lang="en-US" sz="2400" dirty="0"/>
              <a:t>Four make it to the development stage.</a:t>
            </a:r>
          </a:p>
          <a:p>
            <a:pPr lvl="1"/>
            <a:r>
              <a:rPr lang="en-US" sz="2400" dirty="0"/>
              <a:t>Two are actually launched.</a:t>
            </a:r>
          </a:p>
          <a:p>
            <a:pPr lvl="1"/>
            <a:r>
              <a:rPr lang="en-US" sz="2400" dirty="0"/>
              <a:t>One becomes a success in the market.</a:t>
            </a:r>
          </a:p>
          <a:p>
            <a:r>
              <a:rPr lang="en-US" sz="2800" dirty="0"/>
              <a:t>On average, new products account for 40 percent of companies’ sales!!</a:t>
            </a:r>
          </a:p>
          <a:p>
            <a:r>
              <a:rPr lang="en-US" sz="2800" dirty="0"/>
              <a:t>Creativity is an important source for building a competitive advantage.  </a:t>
            </a:r>
          </a:p>
        </p:txBody>
      </p:sp>
    </p:spTree>
    <p:extLst>
      <p:ext uri="{BB962C8B-B14F-4D97-AF65-F5344CB8AC3E}">
        <p14:creationId xmlns:p14="http://schemas.microsoft.com/office/powerpoint/2010/main" xmlns="" val="3634903856"/>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wipe(left)">
                                      <p:cBhvr>
                                        <p:cTn id="12" dur="500"/>
                                        <p:tgtEl>
                                          <p:spTgt spid="440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wipe(left)">
                                      <p:cBhvr>
                                        <p:cTn id="17" dur="500"/>
                                        <p:tgtEl>
                                          <p:spTgt spid="440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wipe(left)">
                                      <p:cBhvr>
                                        <p:cTn id="22" dur="500"/>
                                        <p:tgtEl>
                                          <p:spTgt spid="440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Effect transition="in" filter="wipe(left)">
                                      <p:cBhvr>
                                        <p:cTn id="27" dur="500"/>
                                        <p:tgtEl>
                                          <p:spTgt spid="4403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4035">
                                            <p:txEl>
                                              <p:pRg st="5" end="5"/>
                                            </p:txEl>
                                          </p:spTgt>
                                        </p:tgtEl>
                                        <p:attrNameLst>
                                          <p:attrName>style.visibility</p:attrName>
                                        </p:attrNameLst>
                                      </p:cBhvr>
                                      <p:to>
                                        <p:strVal val="visible"/>
                                      </p:to>
                                    </p:set>
                                    <p:animEffect transition="in" filter="wipe(left)">
                                      <p:cBhvr>
                                        <p:cTn id="32" dur="500"/>
                                        <p:tgtEl>
                                          <p:spTgt spid="440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5"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r>
              <a:rPr lang="en-US" dirty="0"/>
              <a:t>Can We </a:t>
            </a:r>
            <a:r>
              <a:rPr lang="en-US" i="1" dirty="0"/>
              <a:t>Learn</a:t>
            </a:r>
            <a:r>
              <a:rPr lang="en-US" dirty="0"/>
              <a:t> to Be Creative?</a:t>
            </a:r>
          </a:p>
        </p:txBody>
      </p:sp>
      <p:sp>
        <p:nvSpPr>
          <p:cNvPr id="50180" name="Text Box 4"/>
          <p:cNvSpPr txBox="1">
            <a:spLocks noChangeArrowheads="1"/>
          </p:cNvSpPr>
          <p:nvPr/>
        </p:nvSpPr>
        <p:spPr bwMode="auto">
          <a:xfrm>
            <a:off x="1176338" y="4876800"/>
            <a:ext cx="6789737"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400" b="1">
                <a:solidFill>
                  <a:schemeClr val="tx2"/>
                </a:solidFill>
                <a:effectLst>
                  <a:outerShdw blurRad="38100" dist="38100" dir="2700000" algn="tl">
                    <a:srgbClr val="000000"/>
                  </a:outerShdw>
                </a:effectLst>
                <a:latin typeface="Times New Roman" pitchFamily="18" charset="0"/>
              </a:rPr>
              <a:t>By overcoming paradigms and by suspending</a:t>
            </a:r>
          </a:p>
          <a:p>
            <a:r>
              <a:rPr lang="en-US" sz="2400" b="1">
                <a:solidFill>
                  <a:schemeClr val="tx2"/>
                </a:solidFill>
                <a:effectLst>
                  <a:outerShdw blurRad="38100" dist="38100" dir="2700000" algn="tl">
                    <a:srgbClr val="000000"/>
                  </a:outerShdw>
                </a:effectLst>
                <a:latin typeface="Times New Roman" pitchFamily="18" charset="0"/>
              </a:rPr>
              <a:t>conventional thinking long enough to consider new</a:t>
            </a:r>
            <a:br>
              <a:rPr lang="en-US" sz="2400" b="1">
                <a:solidFill>
                  <a:schemeClr val="tx2"/>
                </a:solidFill>
                <a:effectLst>
                  <a:outerShdw blurRad="38100" dist="38100" dir="2700000" algn="tl">
                    <a:srgbClr val="000000"/>
                  </a:outerShdw>
                </a:effectLst>
                <a:latin typeface="Times New Roman" pitchFamily="18" charset="0"/>
              </a:rPr>
            </a:br>
            <a:r>
              <a:rPr lang="en-US" sz="2400" b="1">
                <a:solidFill>
                  <a:schemeClr val="tx2"/>
                </a:solidFill>
                <a:effectLst>
                  <a:outerShdw blurRad="38100" dist="38100" dir="2700000" algn="tl">
                    <a:srgbClr val="000000"/>
                  </a:outerShdw>
                </a:effectLst>
                <a:latin typeface="Times New Roman" pitchFamily="18" charset="0"/>
              </a:rPr>
              <a:t>and different alternatives!</a:t>
            </a:r>
          </a:p>
        </p:txBody>
      </p:sp>
      <p:sp>
        <p:nvSpPr>
          <p:cNvPr id="50184" name="AutoShape 8"/>
          <p:cNvSpPr>
            <a:spLocks noChangeArrowheads="1"/>
          </p:cNvSpPr>
          <p:nvPr/>
        </p:nvSpPr>
        <p:spPr bwMode="auto">
          <a:xfrm>
            <a:off x="2552700" y="2362200"/>
            <a:ext cx="4038600" cy="2133600"/>
          </a:xfrm>
          <a:prstGeom prst="cloudCallout">
            <a:avLst>
              <a:gd name="adj1" fmla="val -42097"/>
              <a:gd name="adj2" fmla="val 24255"/>
            </a:avLst>
          </a:prstGeom>
          <a:solidFill>
            <a:schemeClr val="tx1"/>
          </a:solidFill>
          <a:ln w="12700">
            <a:solidFill>
              <a:schemeClr val="bg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gn="ctr"/>
            <a:r>
              <a:rPr lang="en-US" sz="5400">
                <a:solidFill>
                  <a:schemeClr val="bg2"/>
                </a:solidFill>
              </a:rPr>
              <a:t>Yes!</a:t>
            </a:r>
          </a:p>
        </p:txBody>
      </p:sp>
    </p:spTree>
    <p:extLst>
      <p:ext uri="{BB962C8B-B14F-4D97-AF65-F5344CB8AC3E}">
        <p14:creationId xmlns:p14="http://schemas.microsoft.com/office/powerpoint/2010/main" xmlns="" val="410512068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wipe(left)">
                                      <p:cBhvr>
                                        <p:cTn id="7" dur="5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Paradigm</a:t>
            </a:r>
            <a:br>
              <a:rPr lang="en-US" dirty="0" smtClean="0"/>
            </a:br>
            <a:endParaRPr lang="en-US" dirty="0"/>
          </a:p>
        </p:txBody>
      </p:sp>
      <p:sp>
        <p:nvSpPr>
          <p:cNvPr id="3" name="Isosceles Triangle 2"/>
          <p:cNvSpPr/>
          <p:nvPr/>
        </p:nvSpPr>
        <p:spPr>
          <a:xfrm>
            <a:off x="258739" y="2057400"/>
            <a:ext cx="2209800" cy="2286000"/>
          </a:xfrm>
          <a:prstGeom prst="triangl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Rounded Rectangle 3"/>
          <p:cNvSpPr/>
          <p:nvPr/>
        </p:nvSpPr>
        <p:spPr>
          <a:xfrm>
            <a:off x="3048000" y="2057400"/>
            <a:ext cx="2514600" cy="22860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Cloud 4"/>
          <p:cNvSpPr/>
          <p:nvPr/>
        </p:nvSpPr>
        <p:spPr>
          <a:xfrm>
            <a:off x="6324600" y="2057400"/>
            <a:ext cx="2667000" cy="2590800"/>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 name="TextBox 5"/>
          <p:cNvSpPr txBox="1"/>
          <p:nvPr/>
        </p:nvSpPr>
        <p:spPr>
          <a:xfrm>
            <a:off x="667603" y="3581400"/>
            <a:ext cx="1447800" cy="369332"/>
          </a:xfrm>
          <a:prstGeom prst="rect">
            <a:avLst/>
          </a:prstGeom>
          <a:noFill/>
        </p:spPr>
        <p:txBody>
          <a:bodyPr wrap="square" rtlCol="0">
            <a:spAutoFit/>
          </a:bodyPr>
          <a:lstStyle/>
          <a:p>
            <a:pPr algn="ctr"/>
            <a:r>
              <a:rPr lang="en-US" dirty="0" smtClean="0"/>
              <a:t>STUDENTS</a:t>
            </a:r>
            <a:endParaRPr lang="en-US" dirty="0"/>
          </a:p>
        </p:txBody>
      </p:sp>
      <p:sp>
        <p:nvSpPr>
          <p:cNvPr id="7" name="TextBox 6"/>
          <p:cNvSpPr txBox="1"/>
          <p:nvPr/>
        </p:nvSpPr>
        <p:spPr>
          <a:xfrm>
            <a:off x="3505200" y="3022558"/>
            <a:ext cx="1905000" cy="369332"/>
          </a:xfrm>
          <a:prstGeom prst="rect">
            <a:avLst/>
          </a:prstGeom>
          <a:noFill/>
        </p:spPr>
        <p:txBody>
          <a:bodyPr wrap="square" rtlCol="0">
            <a:spAutoFit/>
          </a:bodyPr>
          <a:lstStyle/>
          <a:p>
            <a:r>
              <a:rPr lang="en-US" dirty="0" smtClean="0"/>
              <a:t>BUSINESSMAN</a:t>
            </a:r>
            <a:endParaRPr lang="en-US" dirty="0"/>
          </a:p>
        </p:txBody>
      </p:sp>
      <p:sp>
        <p:nvSpPr>
          <p:cNvPr id="8" name="TextBox 7"/>
          <p:cNvSpPr txBox="1"/>
          <p:nvPr/>
        </p:nvSpPr>
        <p:spPr>
          <a:xfrm>
            <a:off x="6705600" y="2819400"/>
            <a:ext cx="1828800" cy="646331"/>
          </a:xfrm>
          <a:prstGeom prst="rect">
            <a:avLst/>
          </a:prstGeom>
          <a:noFill/>
        </p:spPr>
        <p:txBody>
          <a:bodyPr wrap="square" rtlCol="0">
            <a:spAutoFit/>
          </a:bodyPr>
          <a:lstStyle/>
          <a:p>
            <a:r>
              <a:rPr lang="en-US" dirty="0" smtClean="0"/>
              <a:t>ILLEGAL IMMIGRANTS</a:t>
            </a:r>
            <a:endParaRPr lang="en-US" dirty="0"/>
          </a:p>
        </p:txBody>
      </p:sp>
    </p:spTree>
    <p:extLst>
      <p:ext uri="{BB962C8B-B14F-4D97-AF65-F5344CB8AC3E}">
        <p14:creationId xmlns:p14="http://schemas.microsoft.com/office/powerpoint/2010/main" xmlns="" val="3842774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Paradigm</a:t>
            </a:r>
            <a:br>
              <a:rPr lang="en-US" dirty="0" smtClean="0"/>
            </a:br>
            <a:endParaRPr lang="en-US" dirty="0"/>
          </a:p>
        </p:txBody>
      </p:sp>
      <p:sp>
        <p:nvSpPr>
          <p:cNvPr id="3" name="5-Point Star 2"/>
          <p:cNvSpPr/>
          <p:nvPr/>
        </p:nvSpPr>
        <p:spPr>
          <a:xfrm>
            <a:off x="1447800" y="1143000"/>
            <a:ext cx="6553200" cy="5029200"/>
          </a:xfrm>
          <a:prstGeom prst="star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503604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Paradigm</a:t>
            </a:r>
            <a:br>
              <a:rPr lang="en-US" dirty="0" smtClean="0"/>
            </a:br>
            <a:endParaRPr lang="en-US" dirty="0"/>
          </a:p>
        </p:txBody>
      </p:sp>
      <p:sp>
        <p:nvSpPr>
          <p:cNvPr id="3" name="5-Point Star 2"/>
          <p:cNvSpPr/>
          <p:nvPr/>
        </p:nvSpPr>
        <p:spPr>
          <a:xfrm>
            <a:off x="1447800" y="1143000"/>
            <a:ext cx="6553200" cy="5029200"/>
          </a:xfrm>
          <a:prstGeom prst="star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 name="Isosceles Triangle 3"/>
          <p:cNvSpPr/>
          <p:nvPr/>
        </p:nvSpPr>
        <p:spPr>
          <a:xfrm>
            <a:off x="4343400" y="1137313"/>
            <a:ext cx="762000" cy="914400"/>
          </a:xfrm>
          <a:prstGeom prst="triangl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Rounded Rectangle 4"/>
          <p:cNvSpPr/>
          <p:nvPr/>
        </p:nvSpPr>
        <p:spPr>
          <a:xfrm>
            <a:off x="4114800" y="3048000"/>
            <a:ext cx="990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loud 5"/>
          <p:cNvSpPr/>
          <p:nvPr/>
        </p:nvSpPr>
        <p:spPr>
          <a:xfrm>
            <a:off x="5410200" y="4648200"/>
            <a:ext cx="762000" cy="533400"/>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7690664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p:txBody>
          <a:bodyPr/>
          <a:lstStyle/>
          <a:p>
            <a:r>
              <a:rPr lang="en-US" dirty="0"/>
              <a:t>Right-Brained, Creative Thinkers</a:t>
            </a:r>
          </a:p>
        </p:txBody>
      </p:sp>
      <p:sp>
        <p:nvSpPr>
          <p:cNvPr id="53251" name="Rectangle 3"/>
          <p:cNvSpPr>
            <a:spLocks noGrp="1" noChangeArrowheads="1"/>
          </p:cNvSpPr>
          <p:nvPr>
            <p:ph type="body" idx="1"/>
          </p:nvPr>
        </p:nvSpPr>
        <p:spPr/>
        <p:txBody>
          <a:bodyPr/>
          <a:lstStyle/>
          <a:p>
            <a:r>
              <a:rPr lang="en-US" dirty="0"/>
              <a:t>Always ask, “Is there a better way?”</a:t>
            </a:r>
          </a:p>
          <a:p>
            <a:r>
              <a:rPr lang="en-US" dirty="0"/>
              <a:t>Challenge custom, routine, and tradition.</a:t>
            </a:r>
          </a:p>
          <a:p>
            <a:r>
              <a:rPr lang="en-US" dirty="0"/>
              <a:t>Are reflective.</a:t>
            </a:r>
          </a:p>
          <a:p>
            <a:r>
              <a:rPr lang="en-US" dirty="0"/>
              <a:t>Are prolific thinkers.  </a:t>
            </a:r>
          </a:p>
          <a:p>
            <a:r>
              <a:rPr lang="en-US" dirty="0"/>
              <a:t>Play mental games.</a:t>
            </a:r>
          </a:p>
          <a:p>
            <a:pPr>
              <a:buFont typeface="Wingdings" pitchFamily="2" charset="2"/>
              <a:buNone/>
            </a:pPr>
            <a:endParaRPr lang="en-US" dirty="0"/>
          </a:p>
        </p:txBody>
      </p:sp>
      <p:pic>
        <p:nvPicPr>
          <p:cNvPr id="53252" name="Picture 4" descr="dd00734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05400" y="3429000"/>
            <a:ext cx="2768600" cy="31638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16974596"/>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left)">
                                      <p:cBhvr>
                                        <p:cTn id="7" dur="500"/>
                                        <p:tgtEl>
                                          <p:spTgt spid="53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wipe(left)">
                                      <p:cBhvr>
                                        <p:cTn id="12" dur="500"/>
                                        <p:tgtEl>
                                          <p:spTgt spid="53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wipe(left)">
                                      <p:cBhvr>
                                        <p:cTn id="17" dur="500"/>
                                        <p:tgtEl>
                                          <p:spTgt spid="532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3251">
                                            <p:txEl>
                                              <p:pRg st="3" end="3"/>
                                            </p:txEl>
                                          </p:spTgt>
                                        </p:tgtEl>
                                        <p:attrNameLst>
                                          <p:attrName>style.visibility</p:attrName>
                                        </p:attrNameLst>
                                      </p:cBhvr>
                                      <p:to>
                                        <p:strVal val="visible"/>
                                      </p:to>
                                    </p:set>
                                    <p:animEffect transition="in" filter="wipe(left)">
                                      <p:cBhvr>
                                        <p:cTn id="22" dur="500"/>
                                        <p:tgtEl>
                                          <p:spTgt spid="532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3251">
                                            <p:txEl>
                                              <p:pRg st="4" end="4"/>
                                            </p:txEl>
                                          </p:spTgt>
                                        </p:tgtEl>
                                        <p:attrNameLst>
                                          <p:attrName>style.visibility</p:attrName>
                                        </p:attrNameLst>
                                      </p:cBhvr>
                                      <p:to>
                                        <p:strVal val="visible"/>
                                      </p:to>
                                    </p:set>
                                    <p:animEffect transition="in" filter="wipe(left)">
                                      <p:cBhvr>
                                        <p:cTn id="27" dur="500"/>
                                        <p:tgtEl>
                                          <p:spTgt spid="532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en-US" dirty="0"/>
              <a:t>Right-Brained, Creative Thinkers</a:t>
            </a:r>
          </a:p>
        </p:txBody>
      </p:sp>
      <p:sp>
        <p:nvSpPr>
          <p:cNvPr id="54275" name="Rectangle 3"/>
          <p:cNvSpPr>
            <a:spLocks noGrp="1" noChangeArrowheads="1"/>
          </p:cNvSpPr>
          <p:nvPr>
            <p:ph type="body" idx="1"/>
          </p:nvPr>
        </p:nvSpPr>
        <p:spPr/>
        <p:txBody>
          <a:bodyPr/>
          <a:lstStyle/>
          <a:p>
            <a:pPr>
              <a:lnSpc>
                <a:spcPct val="90000"/>
              </a:lnSpc>
            </a:pPr>
            <a:r>
              <a:rPr lang="en-US" dirty="0"/>
              <a:t>Realize that there may be more than one “right” answer. </a:t>
            </a:r>
          </a:p>
          <a:p>
            <a:pPr>
              <a:lnSpc>
                <a:spcPct val="90000"/>
              </a:lnSpc>
            </a:pPr>
            <a:r>
              <a:rPr lang="en-US" dirty="0"/>
              <a:t>See mistakes as pit stops on the way to success.</a:t>
            </a:r>
          </a:p>
          <a:p>
            <a:pPr>
              <a:lnSpc>
                <a:spcPct val="90000"/>
              </a:lnSpc>
            </a:pPr>
            <a:r>
              <a:rPr lang="en-US" dirty="0"/>
              <a:t>See problems as springboards for new ideas. </a:t>
            </a:r>
          </a:p>
          <a:p>
            <a:pPr>
              <a:lnSpc>
                <a:spcPct val="90000"/>
              </a:lnSpc>
            </a:pPr>
            <a:r>
              <a:rPr lang="en-US" dirty="0"/>
              <a:t>Relate seemingly unrelated ideas to a problem. </a:t>
            </a:r>
          </a:p>
          <a:p>
            <a:pPr>
              <a:lnSpc>
                <a:spcPct val="90000"/>
              </a:lnSpc>
            </a:pPr>
            <a:r>
              <a:rPr lang="en-US" dirty="0"/>
              <a:t>Have “helicopter skills.”  </a:t>
            </a:r>
          </a:p>
          <a:p>
            <a:pPr>
              <a:lnSpc>
                <a:spcPct val="90000"/>
              </a:lnSpc>
            </a:pPr>
            <a:endParaRPr lang="en-US" dirty="0"/>
          </a:p>
        </p:txBody>
      </p:sp>
    </p:spTree>
    <p:extLst>
      <p:ext uri="{BB962C8B-B14F-4D97-AF65-F5344CB8AC3E}">
        <p14:creationId xmlns:p14="http://schemas.microsoft.com/office/powerpoint/2010/main" xmlns="" val="513567106"/>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wipe(left)">
                                      <p:cBhvr>
                                        <p:cTn id="7" dur="500"/>
                                        <p:tgtEl>
                                          <p:spTgt spid="54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wipe(left)">
                                      <p:cBhvr>
                                        <p:cTn id="12" dur="500"/>
                                        <p:tgtEl>
                                          <p:spTgt spid="542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wipe(left)">
                                      <p:cBhvr>
                                        <p:cTn id="17" dur="500"/>
                                        <p:tgtEl>
                                          <p:spTgt spid="542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275">
                                            <p:txEl>
                                              <p:pRg st="3" end="3"/>
                                            </p:txEl>
                                          </p:spTgt>
                                        </p:tgtEl>
                                        <p:attrNameLst>
                                          <p:attrName>style.visibility</p:attrName>
                                        </p:attrNameLst>
                                      </p:cBhvr>
                                      <p:to>
                                        <p:strVal val="visible"/>
                                      </p:to>
                                    </p:set>
                                    <p:animEffect transition="in" filter="wipe(left)">
                                      <p:cBhvr>
                                        <p:cTn id="22" dur="500"/>
                                        <p:tgtEl>
                                          <p:spTgt spid="542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275">
                                            <p:txEl>
                                              <p:pRg st="4" end="4"/>
                                            </p:txEl>
                                          </p:spTgt>
                                        </p:tgtEl>
                                        <p:attrNameLst>
                                          <p:attrName>style.visibility</p:attrName>
                                        </p:attrNameLst>
                                      </p:cBhvr>
                                      <p:to>
                                        <p:strVal val="visible"/>
                                      </p:to>
                                    </p:set>
                                    <p:animEffect transition="in" filter="wipe(left)">
                                      <p:cBhvr>
                                        <p:cTn id="27" dur="500"/>
                                        <p:tgtEl>
                                          <p:spTgt spid="542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p:txBody>
          <a:bodyPr/>
          <a:lstStyle/>
          <a:p>
            <a:r>
              <a:rPr lang="en-US" dirty="0"/>
              <a:t>Left-Brained or Right-Brained?</a:t>
            </a:r>
          </a:p>
        </p:txBody>
      </p:sp>
      <p:sp>
        <p:nvSpPr>
          <p:cNvPr id="57347" name="Rectangle 3"/>
          <p:cNvSpPr>
            <a:spLocks noGrp="1" noChangeArrowheads="1"/>
          </p:cNvSpPr>
          <p:nvPr>
            <p:ph type="body" idx="1"/>
          </p:nvPr>
        </p:nvSpPr>
        <p:spPr/>
        <p:txBody>
          <a:bodyPr/>
          <a:lstStyle/>
          <a:p>
            <a:pPr>
              <a:lnSpc>
                <a:spcPct val="90000"/>
              </a:lnSpc>
            </a:pPr>
            <a:r>
              <a:rPr lang="en-US" dirty="0"/>
              <a:t>Entrepreneurship requires </a:t>
            </a:r>
            <a:r>
              <a:rPr lang="en-US" i="1" dirty="0"/>
              <a:t>both</a:t>
            </a:r>
            <a:r>
              <a:rPr lang="en-US" dirty="0"/>
              <a:t> left-and right-brained thinking. </a:t>
            </a:r>
          </a:p>
          <a:p>
            <a:pPr lvl="1">
              <a:lnSpc>
                <a:spcPct val="90000"/>
              </a:lnSpc>
            </a:pPr>
            <a:r>
              <a:rPr lang="en-US" dirty="0"/>
              <a:t>Right-brained thinking draws on </a:t>
            </a:r>
            <a:r>
              <a:rPr lang="en-US" i="1" dirty="0"/>
              <a:t>divergent</a:t>
            </a:r>
            <a:r>
              <a:rPr lang="en-US" dirty="0"/>
              <a:t> reasoning, the ability to create a multitude of original, diverse ideas.</a:t>
            </a:r>
          </a:p>
          <a:p>
            <a:pPr lvl="1">
              <a:lnSpc>
                <a:spcPct val="90000"/>
              </a:lnSpc>
            </a:pPr>
            <a:r>
              <a:rPr lang="en-US" dirty="0"/>
              <a:t>Left-brained thinking counts on </a:t>
            </a:r>
            <a:r>
              <a:rPr lang="en-US" i="1" dirty="0"/>
              <a:t>convergent</a:t>
            </a:r>
            <a:r>
              <a:rPr lang="en-US" dirty="0"/>
              <a:t> reasoning, the ability to evaluate multiple ideas and to choose the </a:t>
            </a:r>
            <a:r>
              <a:rPr lang="en-US" dirty="0" err="1"/>
              <a:t>the</a:t>
            </a:r>
            <a:r>
              <a:rPr lang="en-US" dirty="0"/>
              <a:t> best solution to a problem.  </a:t>
            </a:r>
          </a:p>
          <a:p>
            <a:pPr>
              <a:lnSpc>
                <a:spcPct val="90000"/>
              </a:lnSpc>
            </a:pPr>
            <a:endParaRPr lang="en-US" dirty="0"/>
          </a:p>
        </p:txBody>
      </p:sp>
      <p:pic>
        <p:nvPicPr>
          <p:cNvPr id="57348" name="Picture 4" descr="j0234673"/>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4953000"/>
            <a:ext cx="1905000" cy="1905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46736364"/>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wipe(left)">
                                      <p:cBhvr>
                                        <p:cTn id="7" dur="500"/>
                                        <p:tgtEl>
                                          <p:spTgt spid="573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Effect transition="in" filter="wipe(left)">
                                      <p:cBhvr>
                                        <p:cTn id="12" dur="500"/>
                                        <p:tgtEl>
                                          <p:spTgt spid="573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347">
                                            <p:txEl>
                                              <p:pRg st="2" end="2"/>
                                            </p:txEl>
                                          </p:spTgt>
                                        </p:tgtEl>
                                        <p:attrNameLst>
                                          <p:attrName>style.visibility</p:attrName>
                                        </p:attrNameLst>
                                      </p:cBhvr>
                                      <p:to>
                                        <p:strVal val="visible"/>
                                      </p:to>
                                    </p:set>
                                    <p:animEffect transition="in" filter="wipe(left)">
                                      <p:cBhvr>
                                        <p:cTn id="17" dur="500"/>
                                        <p:tgtEl>
                                          <p:spTgt spid="573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bldLvl="5"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en-US" dirty="0"/>
              <a:t>Barriers to Creativity</a:t>
            </a:r>
          </a:p>
        </p:txBody>
      </p:sp>
      <p:sp>
        <p:nvSpPr>
          <p:cNvPr id="59395" name="Rectangle 3"/>
          <p:cNvSpPr>
            <a:spLocks noGrp="1" noChangeArrowheads="1"/>
          </p:cNvSpPr>
          <p:nvPr>
            <p:ph type="body" idx="1"/>
          </p:nvPr>
        </p:nvSpPr>
        <p:spPr>
          <a:xfrm>
            <a:off x="457200" y="1752600"/>
            <a:ext cx="6051550" cy="4373563"/>
          </a:xfrm>
        </p:spPr>
        <p:txBody>
          <a:bodyPr/>
          <a:lstStyle/>
          <a:p>
            <a:r>
              <a:rPr lang="en-US" dirty="0"/>
              <a:t>Searching for the one “right” answer  </a:t>
            </a:r>
          </a:p>
          <a:p>
            <a:r>
              <a:rPr lang="en-US" dirty="0"/>
              <a:t>Focusing on “being logical”</a:t>
            </a:r>
          </a:p>
          <a:p>
            <a:r>
              <a:rPr lang="en-US" dirty="0"/>
              <a:t>Blindly following the rules</a:t>
            </a:r>
          </a:p>
          <a:p>
            <a:r>
              <a:rPr lang="en-US" dirty="0"/>
              <a:t>Constantly being practical</a:t>
            </a:r>
          </a:p>
          <a:p>
            <a:r>
              <a:rPr lang="en-US" dirty="0"/>
              <a:t>Viewing play as frivolous</a:t>
            </a:r>
          </a:p>
          <a:p>
            <a:endParaRPr lang="en-US" dirty="0"/>
          </a:p>
        </p:txBody>
      </p:sp>
      <p:pic>
        <p:nvPicPr>
          <p:cNvPr id="59397" name="Picture 5" descr="j0336847"/>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53200" y="2819400"/>
            <a:ext cx="1914525" cy="18907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9516094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left)">
                                      <p:cBhvr>
                                        <p:cTn id="7" dur="500"/>
                                        <p:tgtEl>
                                          <p:spTgt spid="59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395">
                                            <p:txEl>
                                              <p:pRg st="1" end="1"/>
                                            </p:txEl>
                                          </p:spTgt>
                                        </p:tgtEl>
                                        <p:attrNameLst>
                                          <p:attrName>style.visibility</p:attrName>
                                        </p:attrNameLst>
                                      </p:cBhvr>
                                      <p:to>
                                        <p:strVal val="visible"/>
                                      </p:to>
                                    </p:set>
                                    <p:animEffect transition="in" filter="wipe(left)">
                                      <p:cBhvr>
                                        <p:cTn id="12" dur="500"/>
                                        <p:tgtEl>
                                          <p:spTgt spid="593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395">
                                            <p:txEl>
                                              <p:pRg st="2" end="2"/>
                                            </p:txEl>
                                          </p:spTgt>
                                        </p:tgtEl>
                                        <p:attrNameLst>
                                          <p:attrName>style.visibility</p:attrName>
                                        </p:attrNameLst>
                                      </p:cBhvr>
                                      <p:to>
                                        <p:strVal val="visible"/>
                                      </p:to>
                                    </p:set>
                                    <p:animEffect transition="in" filter="wipe(left)">
                                      <p:cBhvr>
                                        <p:cTn id="17" dur="500"/>
                                        <p:tgtEl>
                                          <p:spTgt spid="593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395">
                                            <p:txEl>
                                              <p:pRg st="3" end="3"/>
                                            </p:txEl>
                                          </p:spTgt>
                                        </p:tgtEl>
                                        <p:attrNameLst>
                                          <p:attrName>style.visibility</p:attrName>
                                        </p:attrNameLst>
                                      </p:cBhvr>
                                      <p:to>
                                        <p:strVal val="visible"/>
                                      </p:to>
                                    </p:set>
                                    <p:animEffect transition="in" filter="wipe(left)">
                                      <p:cBhvr>
                                        <p:cTn id="22" dur="500"/>
                                        <p:tgtEl>
                                          <p:spTgt spid="593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395">
                                            <p:txEl>
                                              <p:pRg st="4" end="4"/>
                                            </p:txEl>
                                          </p:spTgt>
                                        </p:tgtEl>
                                        <p:attrNameLst>
                                          <p:attrName>style.visibility</p:attrName>
                                        </p:attrNameLst>
                                      </p:cBhvr>
                                      <p:to>
                                        <p:strVal val="visible"/>
                                      </p:to>
                                    </p:set>
                                    <p:animEffect transition="in" filter="wipe(left)">
                                      <p:cBhvr>
                                        <p:cTn id="27"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p:txBody>
          <a:bodyPr/>
          <a:lstStyle/>
          <a:p>
            <a:r>
              <a:rPr lang="en-US" dirty="0"/>
              <a:t>Barriers to Creativity</a:t>
            </a:r>
          </a:p>
        </p:txBody>
      </p:sp>
      <p:sp>
        <p:nvSpPr>
          <p:cNvPr id="59395" name="Rectangle 3"/>
          <p:cNvSpPr>
            <a:spLocks noGrp="1" noChangeArrowheads="1"/>
          </p:cNvSpPr>
          <p:nvPr>
            <p:ph type="body" idx="1"/>
          </p:nvPr>
        </p:nvSpPr>
        <p:spPr>
          <a:xfrm>
            <a:off x="457200" y="1752600"/>
            <a:ext cx="6051550" cy="4373563"/>
          </a:xfrm>
        </p:spPr>
        <p:txBody>
          <a:bodyPr/>
          <a:lstStyle/>
          <a:p>
            <a:r>
              <a:rPr lang="en-US" dirty="0" smtClean="0"/>
              <a:t>Becoming </a:t>
            </a:r>
            <a:r>
              <a:rPr lang="en-US" dirty="0" smtClean="0"/>
              <a:t>overly specialized</a:t>
            </a:r>
          </a:p>
          <a:p>
            <a:r>
              <a:rPr lang="en-US" dirty="0" smtClean="0"/>
              <a:t>Avoiding ambiguity</a:t>
            </a:r>
          </a:p>
          <a:p>
            <a:r>
              <a:rPr lang="en-US" dirty="0" smtClean="0"/>
              <a:t>Fearing looking foolish</a:t>
            </a:r>
          </a:p>
          <a:p>
            <a:r>
              <a:rPr lang="en-US" dirty="0" smtClean="0"/>
              <a:t>Fearing mistakes and failure</a:t>
            </a:r>
          </a:p>
          <a:p>
            <a:r>
              <a:rPr lang="en-US" dirty="0" smtClean="0"/>
              <a:t>Believing that “I’m not creative”</a:t>
            </a:r>
          </a:p>
          <a:p>
            <a:endParaRPr lang="en-US" dirty="0"/>
          </a:p>
          <a:p>
            <a:endParaRPr lang="en-US" dirty="0"/>
          </a:p>
        </p:txBody>
      </p:sp>
      <p:pic>
        <p:nvPicPr>
          <p:cNvPr id="59397" name="Picture 5" descr="j0336847"/>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53200" y="2819400"/>
            <a:ext cx="1914525" cy="18907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9516094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left)">
                                      <p:cBhvr>
                                        <p:cTn id="7" dur="500"/>
                                        <p:tgtEl>
                                          <p:spTgt spid="593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395">
                                            <p:txEl>
                                              <p:pRg st="1" end="1"/>
                                            </p:txEl>
                                          </p:spTgt>
                                        </p:tgtEl>
                                        <p:attrNameLst>
                                          <p:attrName>style.visibility</p:attrName>
                                        </p:attrNameLst>
                                      </p:cBhvr>
                                      <p:to>
                                        <p:strVal val="visible"/>
                                      </p:to>
                                    </p:set>
                                    <p:animEffect transition="in" filter="wipe(left)">
                                      <p:cBhvr>
                                        <p:cTn id="12" dur="500"/>
                                        <p:tgtEl>
                                          <p:spTgt spid="593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395">
                                            <p:txEl>
                                              <p:pRg st="2" end="2"/>
                                            </p:txEl>
                                          </p:spTgt>
                                        </p:tgtEl>
                                        <p:attrNameLst>
                                          <p:attrName>style.visibility</p:attrName>
                                        </p:attrNameLst>
                                      </p:cBhvr>
                                      <p:to>
                                        <p:strVal val="visible"/>
                                      </p:to>
                                    </p:set>
                                    <p:animEffect transition="in" filter="wipe(left)">
                                      <p:cBhvr>
                                        <p:cTn id="17" dur="500"/>
                                        <p:tgtEl>
                                          <p:spTgt spid="593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395">
                                            <p:txEl>
                                              <p:pRg st="3" end="3"/>
                                            </p:txEl>
                                          </p:spTgt>
                                        </p:tgtEl>
                                        <p:attrNameLst>
                                          <p:attrName>style.visibility</p:attrName>
                                        </p:attrNameLst>
                                      </p:cBhvr>
                                      <p:to>
                                        <p:strVal val="visible"/>
                                      </p:to>
                                    </p:set>
                                    <p:animEffect transition="in" filter="wipe(left)">
                                      <p:cBhvr>
                                        <p:cTn id="22" dur="500"/>
                                        <p:tgtEl>
                                          <p:spTgt spid="593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395">
                                            <p:txEl>
                                              <p:pRg st="4" end="4"/>
                                            </p:txEl>
                                          </p:spTgt>
                                        </p:tgtEl>
                                        <p:attrNameLst>
                                          <p:attrName>style.visibility</p:attrName>
                                        </p:attrNameLst>
                                      </p:cBhvr>
                                      <p:to>
                                        <p:strVal val="visible"/>
                                      </p:to>
                                    </p:set>
                                    <p:animEffect transition="in" filter="wipe(left)">
                                      <p:cBhvr>
                                        <p:cTn id="27"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rrowheads="1"/>
          </p:cNvSpPr>
          <p:nvPr>
            <p:ph type="title"/>
          </p:nvPr>
        </p:nvSpPr>
        <p:spPr/>
        <p:txBody>
          <a:bodyPr/>
          <a:lstStyle/>
          <a:p>
            <a:r>
              <a:rPr lang="en-US" dirty="0"/>
              <a:t>Questions to Spur the Imagination</a:t>
            </a:r>
          </a:p>
        </p:txBody>
      </p:sp>
      <p:sp>
        <p:nvSpPr>
          <p:cNvPr id="97283" name="Rectangle 3"/>
          <p:cNvSpPr>
            <a:spLocks noGrp="1" noChangeArrowheads="1"/>
          </p:cNvSpPr>
          <p:nvPr>
            <p:ph type="body" idx="1"/>
          </p:nvPr>
        </p:nvSpPr>
        <p:spPr>
          <a:xfrm>
            <a:off x="457200" y="1973263"/>
            <a:ext cx="8229600" cy="4152900"/>
          </a:xfrm>
        </p:spPr>
        <p:txBody>
          <a:bodyPr/>
          <a:lstStyle/>
          <a:p>
            <a:r>
              <a:rPr lang="en-US" dirty="0"/>
              <a:t>Is there a new way to do it?</a:t>
            </a:r>
          </a:p>
          <a:p>
            <a:r>
              <a:rPr lang="en-US" dirty="0"/>
              <a:t>Can you borrow or adapt it?</a:t>
            </a:r>
          </a:p>
          <a:p>
            <a:r>
              <a:rPr lang="en-US" dirty="0"/>
              <a:t>Can you give it a new twist?</a:t>
            </a:r>
          </a:p>
          <a:p>
            <a:r>
              <a:rPr lang="en-US" dirty="0"/>
              <a:t>Do you merely need more of the same?</a:t>
            </a:r>
          </a:p>
          <a:p>
            <a:r>
              <a:rPr lang="en-US" dirty="0"/>
              <a:t>Less of the same?</a:t>
            </a:r>
          </a:p>
        </p:txBody>
      </p:sp>
      <p:pic>
        <p:nvPicPr>
          <p:cNvPr id="97284" name="Picture 4" descr="j023345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9800" y="4495800"/>
            <a:ext cx="2244725" cy="20875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5497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Effect transition="in" filter="wipe(left)">
                                      <p:cBhvr>
                                        <p:cTn id="7" dur="500"/>
                                        <p:tgtEl>
                                          <p:spTgt spid="972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7283">
                                            <p:txEl>
                                              <p:pRg st="1" end="1"/>
                                            </p:txEl>
                                          </p:spTgt>
                                        </p:tgtEl>
                                        <p:attrNameLst>
                                          <p:attrName>style.visibility</p:attrName>
                                        </p:attrNameLst>
                                      </p:cBhvr>
                                      <p:to>
                                        <p:strVal val="visible"/>
                                      </p:to>
                                    </p:set>
                                    <p:animEffect transition="in" filter="wipe(left)">
                                      <p:cBhvr>
                                        <p:cTn id="12" dur="500"/>
                                        <p:tgtEl>
                                          <p:spTgt spid="972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7283">
                                            <p:txEl>
                                              <p:pRg st="2" end="2"/>
                                            </p:txEl>
                                          </p:spTgt>
                                        </p:tgtEl>
                                        <p:attrNameLst>
                                          <p:attrName>style.visibility</p:attrName>
                                        </p:attrNameLst>
                                      </p:cBhvr>
                                      <p:to>
                                        <p:strVal val="visible"/>
                                      </p:to>
                                    </p:set>
                                    <p:animEffect transition="in" filter="wipe(left)">
                                      <p:cBhvr>
                                        <p:cTn id="17" dur="500"/>
                                        <p:tgtEl>
                                          <p:spTgt spid="972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7283">
                                            <p:txEl>
                                              <p:pRg st="3" end="3"/>
                                            </p:txEl>
                                          </p:spTgt>
                                        </p:tgtEl>
                                        <p:attrNameLst>
                                          <p:attrName>style.visibility</p:attrName>
                                        </p:attrNameLst>
                                      </p:cBhvr>
                                      <p:to>
                                        <p:strVal val="visible"/>
                                      </p:to>
                                    </p:set>
                                    <p:animEffect transition="in" filter="wipe(left)">
                                      <p:cBhvr>
                                        <p:cTn id="22" dur="500"/>
                                        <p:tgtEl>
                                          <p:spTgt spid="972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7283">
                                            <p:txEl>
                                              <p:pRg st="4" end="4"/>
                                            </p:txEl>
                                          </p:spTgt>
                                        </p:tgtEl>
                                        <p:attrNameLst>
                                          <p:attrName>style.visibility</p:attrName>
                                        </p:attrNameLst>
                                      </p:cBhvr>
                                      <p:to>
                                        <p:strVal val="visible"/>
                                      </p:to>
                                    </p:set>
                                    <p:animEffect transition="in" filter="wipe(left)">
                                      <p:cBhvr>
                                        <p:cTn id="27" dur="500"/>
                                        <p:tgtEl>
                                          <p:spTgt spid="972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p:txBody>
          <a:bodyPr/>
          <a:lstStyle/>
          <a:p>
            <a:r>
              <a:rPr lang="en-US" dirty="0"/>
              <a:t>Questions to Spur the Imagination</a:t>
            </a:r>
          </a:p>
        </p:txBody>
      </p:sp>
      <p:sp>
        <p:nvSpPr>
          <p:cNvPr id="98307" name="Rectangle 3"/>
          <p:cNvSpPr>
            <a:spLocks noGrp="1" noChangeArrowheads="1"/>
          </p:cNvSpPr>
          <p:nvPr>
            <p:ph type="body" idx="1"/>
          </p:nvPr>
        </p:nvSpPr>
        <p:spPr>
          <a:xfrm>
            <a:off x="457200" y="1973263"/>
            <a:ext cx="8229600" cy="4152900"/>
          </a:xfrm>
          <a:noFill/>
          <a:ln/>
          <a:extLst>
            <a:ext uri="{91240B29-F687-4F45-9708-019B960494DF}">
              <a14:hiddenLine xmlns:a14="http://schemas.microsoft.com/office/drawing/2010/main" xmlns="" w="9525" cap="flat" cmpd="sng" algn="ctr">
                <a:solidFill>
                  <a:schemeClr val="tx1"/>
                </a:solidFill>
                <a:prstDash val="solid"/>
                <a:miter lim="800000"/>
                <a:headEnd/>
                <a:tailEnd/>
              </a14:hiddenLine>
            </a:ext>
          </a:extLst>
        </p:spPr>
        <p:txBody>
          <a:bodyPr/>
          <a:lstStyle/>
          <a:p>
            <a:r>
              <a:rPr lang="en-US" dirty="0"/>
              <a:t>Is there a substitute?</a:t>
            </a:r>
          </a:p>
          <a:p>
            <a:r>
              <a:rPr lang="en-US" dirty="0"/>
              <a:t>Can you rearrange the parts?</a:t>
            </a:r>
          </a:p>
          <a:p>
            <a:r>
              <a:rPr lang="en-US" dirty="0"/>
              <a:t>What if you do just the opposite?</a:t>
            </a:r>
          </a:p>
          <a:p>
            <a:r>
              <a:rPr lang="en-US" dirty="0"/>
              <a:t>Can you combine ideas?</a:t>
            </a:r>
          </a:p>
          <a:p>
            <a:r>
              <a:rPr lang="en-US" dirty="0"/>
              <a:t>Can you put it to other uses?</a:t>
            </a:r>
          </a:p>
        </p:txBody>
      </p:sp>
      <p:pic>
        <p:nvPicPr>
          <p:cNvPr id="98309" name="Picture 5" descr="j023345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9800" y="4495800"/>
            <a:ext cx="2244725" cy="20875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5694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wipe(left)">
                                      <p:cBhvr>
                                        <p:cTn id="7" dur="500"/>
                                        <p:tgtEl>
                                          <p:spTgt spid="983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8307">
                                            <p:txEl>
                                              <p:pRg st="1" end="1"/>
                                            </p:txEl>
                                          </p:spTgt>
                                        </p:tgtEl>
                                        <p:attrNameLst>
                                          <p:attrName>style.visibility</p:attrName>
                                        </p:attrNameLst>
                                      </p:cBhvr>
                                      <p:to>
                                        <p:strVal val="visible"/>
                                      </p:to>
                                    </p:set>
                                    <p:animEffect transition="in" filter="wipe(left)">
                                      <p:cBhvr>
                                        <p:cTn id="12" dur="500"/>
                                        <p:tgtEl>
                                          <p:spTgt spid="983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8307">
                                            <p:txEl>
                                              <p:pRg st="2" end="2"/>
                                            </p:txEl>
                                          </p:spTgt>
                                        </p:tgtEl>
                                        <p:attrNameLst>
                                          <p:attrName>style.visibility</p:attrName>
                                        </p:attrNameLst>
                                      </p:cBhvr>
                                      <p:to>
                                        <p:strVal val="visible"/>
                                      </p:to>
                                    </p:set>
                                    <p:animEffect transition="in" filter="wipe(left)">
                                      <p:cBhvr>
                                        <p:cTn id="17" dur="500"/>
                                        <p:tgtEl>
                                          <p:spTgt spid="983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8307">
                                            <p:txEl>
                                              <p:pRg st="3" end="3"/>
                                            </p:txEl>
                                          </p:spTgt>
                                        </p:tgtEl>
                                        <p:attrNameLst>
                                          <p:attrName>style.visibility</p:attrName>
                                        </p:attrNameLst>
                                      </p:cBhvr>
                                      <p:to>
                                        <p:strVal val="visible"/>
                                      </p:to>
                                    </p:set>
                                    <p:animEffect transition="in" filter="wipe(left)">
                                      <p:cBhvr>
                                        <p:cTn id="22" dur="500"/>
                                        <p:tgtEl>
                                          <p:spTgt spid="983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8307">
                                            <p:txEl>
                                              <p:pRg st="4" end="4"/>
                                            </p:txEl>
                                          </p:spTgt>
                                        </p:tgtEl>
                                        <p:attrNameLst>
                                          <p:attrName>style.visibility</p:attrName>
                                        </p:attrNameLst>
                                      </p:cBhvr>
                                      <p:to>
                                        <p:strVal val="visible"/>
                                      </p:to>
                                    </p:set>
                                    <p:animEffect transition="in" filter="wipe(left)">
                                      <p:cBhvr>
                                        <p:cTn id="27" dur="500"/>
                                        <p:tgtEl>
                                          <p:spTgt spid="983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p:txBody>
          <a:bodyPr/>
          <a:lstStyle/>
          <a:p>
            <a:r>
              <a:rPr lang="en-US" dirty="0"/>
              <a:t>Questions to Spur the Imagination</a:t>
            </a:r>
          </a:p>
        </p:txBody>
      </p:sp>
      <p:sp>
        <p:nvSpPr>
          <p:cNvPr id="99331" name="Rectangle 3"/>
          <p:cNvSpPr>
            <a:spLocks noGrp="1" noChangeArrowheads="1"/>
          </p:cNvSpPr>
          <p:nvPr>
            <p:ph type="body" idx="1"/>
          </p:nvPr>
        </p:nvSpPr>
        <p:spPr>
          <a:xfrm>
            <a:off x="457200" y="1973263"/>
            <a:ext cx="8229600" cy="4152900"/>
          </a:xfrm>
        </p:spPr>
        <p:txBody>
          <a:bodyPr/>
          <a:lstStyle/>
          <a:p>
            <a:r>
              <a:rPr lang="en-US" dirty="0"/>
              <a:t>What else could you make from this?</a:t>
            </a:r>
          </a:p>
          <a:p>
            <a:r>
              <a:rPr lang="en-US" dirty="0"/>
              <a:t>Are there other markets for it?</a:t>
            </a:r>
          </a:p>
          <a:p>
            <a:r>
              <a:rPr lang="en-US" dirty="0"/>
              <a:t>Can you reverse it?</a:t>
            </a:r>
          </a:p>
          <a:p>
            <a:r>
              <a:rPr lang="en-US" dirty="0"/>
              <a:t>Can you rearrange it? </a:t>
            </a:r>
          </a:p>
          <a:p>
            <a:r>
              <a:rPr lang="en-US" dirty="0"/>
              <a:t>What idea seems impossible, but if executed would revolutionize your business?</a:t>
            </a: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72200" y="2514600"/>
            <a:ext cx="2438400" cy="1621536"/>
          </a:xfrm>
          <a:prstGeom prst="rect">
            <a:avLst/>
          </a:prstGeom>
        </p:spPr>
      </p:pic>
    </p:spTree>
    <p:extLst>
      <p:ext uri="{BB962C8B-B14F-4D97-AF65-F5344CB8AC3E}">
        <p14:creationId xmlns:p14="http://schemas.microsoft.com/office/powerpoint/2010/main" xmlns="" val="1956760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1" end="1"/>
                                            </p:txEl>
                                          </p:spTgt>
                                        </p:tgtEl>
                                        <p:attrNameLst>
                                          <p:attrName>style.visibility</p:attrName>
                                        </p:attrNameLst>
                                      </p:cBhvr>
                                      <p:to>
                                        <p:strVal val="visible"/>
                                      </p:to>
                                    </p:set>
                                    <p:animEffect transition="in" filter="wipe(left)">
                                      <p:cBhvr>
                                        <p:cTn id="12" dur="500"/>
                                        <p:tgtEl>
                                          <p:spTgt spid="993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9331">
                                            <p:txEl>
                                              <p:pRg st="2" end="2"/>
                                            </p:txEl>
                                          </p:spTgt>
                                        </p:tgtEl>
                                        <p:attrNameLst>
                                          <p:attrName>style.visibility</p:attrName>
                                        </p:attrNameLst>
                                      </p:cBhvr>
                                      <p:to>
                                        <p:strVal val="visible"/>
                                      </p:to>
                                    </p:set>
                                    <p:animEffect transition="in" filter="wipe(left)">
                                      <p:cBhvr>
                                        <p:cTn id="17" dur="500"/>
                                        <p:tgtEl>
                                          <p:spTgt spid="993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9331">
                                            <p:txEl>
                                              <p:pRg st="3" end="3"/>
                                            </p:txEl>
                                          </p:spTgt>
                                        </p:tgtEl>
                                        <p:attrNameLst>
                                          <p:attrName>style.visibility</p:attrName>
                                        </p:attrNameLst>
                                      </p:cBhvr>
                                      <p:to>
                                        <p:strVal val="visible"/>
                                      </p:to>
                                    </p:set>
                                    <p:animEffect transition="in" filter="wipe(left)">
                                      <p:cBhvr>
                                        <p:cTn id="22" dur="500"/>
                                        <p:tgtEl>
                                          <p:spTgt spid="993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9331">
                                            <p:txEl>
                                              <p:pRg st="4" end="4"/>
                                            </p:txEl>
                                          </p:spTgt>
                                        </p:tgtEl>
                                        <p:attrNameLst>
                                          <p:attrName>style.visibility</p:attrName>
                                        </p:attrNameLst>
                                      </p:cBhvr>
                                      <p:to>
                                        <p:strVal val="visible"/>
                                      </p:to>
                                    </p:set>
                                    <p:animEffect transition="in" filter="wipe(left)">
                                      <p:cBhvr>
                                        <p:cTn id="27" dur="500"/>
                                        <p:tgtEl>
                                          <p:spTgt spid="993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874363" y="4388962"/>
            <a:ext cx="2621437" cy="262143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00600" y="4663268"/>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p14="http://schemas.microsoft.com/office/powerpoint/2010/main" xmlns="" val="1813503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type="body" idx="1"/>
          </p:nvPr>
        </p:nvSpPr>
        <p:spPr>
          <a:xfrm>
            <a:off x="13648" y="10236"/>
            <a:ext cx="9130352" cy="5476164"/>
          </a:xfrm>
        </p:spPr>
        <p:txBody>
          <a:bodyPr>
            <a:normAutofit fontScale="55000" lnSpcReduction="20000"/>
          </a:bodyPr>
          <a:lstStyle/>
          <a:p>
            <a:pPr marL="0" indent="0">
              <a:buNone/>
            </a:pPr>
            <a:r>
              <a:rPr lang="en-US" dirty="0" smtClean="0"/>
              <a:t>The </a:t>
            </a:r>
            <a:r>
              <a:rPr lang="en-US" dirty="0"/>
              <a:t>Creative Side of Entrepreneurship  </a:t>
            </a:r>
          </a:p>
          <a:p>
            <a:pPr marL="0" indent="0">
              <a:buNone/>
            </a:pPr>
            <a:r>
              <a:rPr lang="en-US" dirty="0"/>
              <a:t>Consider these </a:t>
            </a:r>
            <a:r>
              <a:rPr lang="en-US" dirty="0" smtClean="0"/>
              <a:t>situations: </a:t>
            </a:r>
            <a:r>
              <a:rPr lang="en-US" dirty="0"/>
              <a:t> </a:t>
            </a:r>
          </a:p>
          <a:p>
            <a:pPr algn="just"/>
            <a:r>
              <a:rPr lang="en-US" dirty="0"/>
              <a:t>When St. Petersburg, one of the most splendid, harmonious cites in Russia, was being laid out early in the eighteenth century, many large boulders brought by a glacier had to be removed. One particularly large rock was in the path of one of the principal avenues that had been planned. Submitted bids to remove the rock were very high since no modern equipment existed. While the officials pondered what to do, a peasant presented himself and offered to get rid of the rock for a much lower price. The next morning the peasant showed up with a crowd of other peasants carrying shovels. They propped the rock up, dug a large hole and pushed the rock in. This was an early example of creative thinking.  </a:t>
            </a:r>
          </a:p>
          <a:p>
            <a:pPr algn="just"/>
            <a:r>
              <a:rPr lang="en-US" dirty="0"/>
              <a:t>Managers at the Cleveland Museum used a similar kind of creative thinking to ensure the success of a dazzling exhibit of ancient Egyptian treasures. Taking a different approach to marketing, managers held a free private showing to the town’s taxi drivers. Impress the cab drivers, they reasoned, and the “cabbies” would recommend the new exhibit to their tourist. That’s exactly what happened. During the exhibit’s run in Cleveland, the museum enjoyed shoulder-to-shoulder attendance, thanks to the talkative cab drivers and creative museum managers.  </a:t>
            </a:r>
            <a:endParaRPr lang="en-US" dirty="0" smtClean="0"/>
          </a:p>
          <a:p>
            <a:pPr algn="just"/>
            <a:r>
              <a:rPr lang="en-US" dirty="0"/>
              <a:t>In the 1968 Olympics in Mexico City, Dick </a:t>
            </a:r>
            <a:r>
              <a:rPr lang="en-US" dirty="0" err="1"/>
              <a:t>Fosbury</a:t>
            </a:r>
            <a:r>
              <a:rPr lang="en-US" dirty="0"/>
              <a:t> forever changed the sport of high jumping. He approached the bar at a different angle and then curved his body over the bar face up, kicking his legs over the end of the jump. “</a:t>
            </a:r>
            <a:r>
              <a:rPr lang="en-US" dirty="0" err="1"/>
              <a:t>Fosbury</a:t>
            </a:r>
            <a:r>
              <a:rPr lang="en-US" dirty="0"/>
              <a:t> Flop,” as the style became known, transfers the weight of the jumper over the bar in stages. He broke the world’s high jumping record by 6cm, but also had the satisfaction of creating a new style used by athletes all over the world today. </a:t>
            </a:r>
          </a:p>
        </p:txBody>
      </p:sp>
      <p:sp>
        <p:nvSpPr>
          <p:cNvPr id="2" name="TextBox 1"/>
          <p:cNvSpPr txBox="1"/>
          <p:nvPr/>
        </p:nvSpPr>
        <p:spPr>
          <a:xfrm>
            <a:off x="304800" y="5334000"/>
            <a:ext cx="8686800" cy="1200329"/>
          </a:xfrm>
          <a:prstGeom prst="rect">
            <a:avLst/>
          </a:prstGeom>
          <a:noFill/>
        </p:spPr>
        <p:txBody>
          <a:bodyPr wrap="square" rtlCol="0">
            <a:spAutoFit/>
          </a:bodyPr>
          <a:lstStyle/>
          <a:p>
            <a:r>
              <a:rPr lang="en-US" dirty="0">
                <a:solidFill>
                  <a:srgbClr val="FF0000"/>
                </a:solidFill>
              </a:rPr>
              <a:t>Q1. What is a paradigm?  How does a paradigm stifle creativity?</a:t>
            </a:r>
          </a:p>
          <a:p>
            <a:r>
              <a:rPr lang="en-US" dirty="0">
                <a:solidFill>
                  <a:srgbClr val="FF0000"/>
                </a:solidFill>
              </a:rPr>
              <a:t>Q2. Identify a local </a:t>
            </a:r>
            <a:r>
              <a:rPr lang="en-US" dirty="0" err="1">
                <a:solidFill>
                  <a:srgbClr val="FF0000"/>
                </a:solidFill>
              </a:rPr>
              <a:t>businesss</a:t>
            </a:r>
            <a:r>
              <a:rPr lang="en-US" dirty="0">
                <a:solidFill>
                  <a:srgbClr val="FF0000"/>
                </a:solidFill>
              </a:rPr>
              <a:t>. What impact is this paradigm having on the business?  </a:t>
            </a:r>
          </a:p>
          <a:p>
            <a:r>
              <a:rPr lang="en-US" dirty="0" smtClean="0">
                <a:solidFill>
                  <a:srgbClr val="FF0000"/>
                </a:solidFill>
              </a:rPr>
              <a:t>Q3. What </a:t>
            </a:r>
            <a:r>
              <a:rPr lang="en-US" dirty="0">
                <a:solidFill>
                  <a:srgbClr val="FF0000"/>
                </a:solidFill>
              </a:rPr>
              <a:t>can entrepreneurs do to throw off existing paradigms?  </a:t>
            </a:r>
          </a:p>
          <a:p>
            <a:endParaRPr lang="en-US" dirty="0"/>
          </a:p>
        </p:txBody>
      </p:sp>
    </p:spTree>
    <p:extLst>
      <p:ext uri="{BB962C8B-B14F-4D97-AF65-F5344CB8AC3E}">
        <p14:creationId xmlns:p14="http://schemas.microsoft.com/office/powerpoint/2010/main" xmlns="" val="2174336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9331">
                                            <p:txEl>
                                              <p:pRg st="1" end="1"/>
                                            </p:txEl>
                                          </p:spTgt>
                                        </p:tgtEl>
                                        <p:attrNameLst>
                                          <p:attrName>style.visibility</p:attrName>
                                        </p:attrNameLst>
                                      </p:cBhvr>
                                      <p:to>
                                        <p:strVal val="visible"/>
                                      </p:to>
                                    </p:set>
                                    <p:animEffect transition="in" filter="wipe(left)">
                                      <p:cBhvr>
                                        <p:cTn id="12" dur="500"/>
                                        <p:tgtEl>
                                          <p:spTgt spid="99331">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animEffect transition="in" filter="wipe(left)">
                                      <p:cBhvr>
                                        <p:cTn id="15" dur="500"/>
                                        <p:tgtEl>
                                          <p:spTgt spid="9933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9331">
                                            <p:txEl>
                                              <p:pRg st="3" end="3"/>
                                            </p:txEl>
                                          </p:spTgt>
                                        </p:tgtEl>
                                        <p:attrNameLst>
                                          <p:attrName>style.visibility</p:attrName>
                                        </p:attrNameLst>
                                      </p:cBhvr>
                                      <p:to>
                                        <p:strVal val="visible"/>
                                      </p:to>
                                    </p:set>
                                    <p:animEffect transition="in" filter="wipe(left)">
                                      <p:cBhvr>
                                        <p:cTn id="20" dur="500"/>
                                        <p:tgtEl>
                                          <p:spTgt spid="9933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9331">
                                            <p:txEl>
                                              <p:pRg st="4" end="4"/>
                                            </p:txEl>
                                          </p:spTgt>
                                        </p:tgtEl>
                                        <p:attrNameLst>
                                          <p:attrName>style.visibility</p:attrName>
                                        </p:attrNameLst>
                                      </p:cBhvr>
                                      <p:to>
                                        <p:strVal val="visible"/>
                                      </p:to>
                                    </p:set>
                                    <p:animEffect transition="in" filter="wipe(left)">
                                      <p:cBhvr>
                                        <p:cTn id="25" dur="500"/>
                                        <p:tgtEl>
                                          <p:spTgt spid="99331">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uiExpand="1" build="p"/>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905767" y="152400"/>
            <a:ext cx="2209800" cy="1685925"/>
          </a:xfrm>
          <a:prstGeom prst="rect">
            <a:avLst/>
          </a:prstGeom>
        </p:spPr>
      </p:pic>
      <p:sp>
        <p:nvSpPr>
          <p:cNvPr id="7" name="Subtitle 2"/>
          <p:cNvSpPr txBox="1">
            <a:spLocks/>
          </p:cNvSpPr>
          <p:nvPr/>
        </p:nvSpPr>
        <p:spPr>
          <a:xfrm>
            <a:off x="381000" y="2209800"/>
            <a:ext cx="8382000" cy="2743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lnSpc>
                <a:spcPct val="90000"/>
              </a:lnSpc>
              <a:buFont typeface="Arial" pitchFamily="34" charset="0"/>
              <a:buChar char="•"/>
              <a:defRPr/>
            </a:pPr>
            <a:r>
              <a:rPr lang="en-US" dirty="0" smtClean="0">
                <a:solidFill>
                  <a:schemeClr val="tx1"/>
                </a:solidFill>
              </a:rPr>
              <a:t>Understand Difference between Creativity and Innovation</a:t>
            </a:r>
          </a:p>
          <a:p>
            <a:pPr marL="342900" indent="-342900" algn="l">
              <a:lnSpc>
                <a:spcPct val="90000"/>
              </a:lnSpc>
              <a:buFont typeface="Arial" pitchFamily="34" charset="0"/>
              <a:buChar char="•"/>
              <a:defRPr/>
            </a:pPr>
            <a:r>
              <a:rPr lang="en-US" dirty="0" smtClean="0">
                <a:solidFill>
                  <a:schemeClr val="tx1"/>
                </a:solidFill>
              </a:rPr>
              <a:t>Understand Paradigms</a:t>
            </a:r>
          </a:p>
          <a:p>
            <a:pPr marL="342900" indent="-342900" algn="l">
              <a:lnSpc>
                <a:spcPct val="90000"/>
              </a:lnSpc>
              <a:buFont typeface="Arial" pitchFamily="34" charset="0"/>
              <a:buChar char="•"/>
              <a:defRPr/>
            </a:pPr>
            <a:r>
              <a:rPr lang="en-US" dirty="0" smtClean="0">
                <a:solidFill>
                  <a:schemeClr val="tx1"/>
                </a:solidFill>
              </a:rPr>
              <a:t>Barriers to Creativity</a:t>
            </a:r>
          </a:p>
          <a:p>
            <a:pPr marL="342900" indent="-342900" algn="l">
              <a:lnSpc>
                <a:spcPct val="90000"/>
              </a:lnSpc>
              <a:buFont typeface="Arial" pitchFamily="34" charset="0"/>
              <a:buChar char="•"/>
              <a:defRPr/>
            </a:pPr>
            <a:r>
              <a:rPr lang="en-US" dirty="0" smtClean="0">
                <a:solidFill>
                  <a:schemeClr val="tx1"/>
                </a:solidFill>
              </a:rPr>
              <a:t>How to Spur Imagination</a:t>
            </a:r>
          </a:p>
        </p:txBody>
      </p:sp>
    </p:spTree>
    <p:extLst>
      <p:ext uri="{BB962C8B-B14F-4D97-AF65-F5344CB8AC3E}">
        <p14:creationId xmlns:p14="http://schemas.microsoft.com/office/powerpoint/2010/main" xmlns="" val="2977500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590</Words>
  <Application>Microsoft Office PowerPoint</Application>
  <PresentationFormat>On-screen Show (4:3)</PresentationFormat>
  <Paragraphs>110</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ENTREPRENEURSHIP </vt:lpstr>
      <vt:lpstr> Previous Lecture Review</vt:lpstr>
      <vt:lpstr>Objectives</vt:lpstr>
      <vt:lpstr>Creativity and Innovation</vt:lpstr>
      <vt:lpstr>Entrepreneurship</vt:lpstr>
      <vt:lpstr>Failure: Just Part of the Creative Process!</vt:lpstr>
      <vt:lpstr>Can We Learn to Be Creative?</vt:lpstr>
      <vt:lpstr>Paradigm </vt:lpstr>
      <vt:lpstr>Paradigm </vt:lpstr>
      <vt:lpstr>Paradigm </vt:lpstr>
      <vt:lpstr>Right-Brained, Creative Thinkers</vt:lpstr>
      <vt:lpstr>Right-Brained, Creative Thinkers</vt:lpstr>
      <vt:lpstr>Left-Brained or Right-Brained?</vt:lpstr>
      <vt:lpstr>Barriers to Creativity</vt:lpstr>
      <vt:lpstr>Barriers to Creativity</vt:lpstr>
      <vt:lpstr>Questions to Spur the Imagination</vt:lpstr>
      <vt:lpstr>Questions to Spur the Imagination</vt:lpstr>
      <vt:lpstr>Questions to Spur the Imagination</vt:lpstr>
      <vt:lpstr>You Be The Consultant..</vt:lpstr>
      <vt:lpstr>Slide 20</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Administrator</cp:lastModifiedBy>
  <cp:revision>26</cp:revision>
  <dcterms:created xsi:type="dcterms:W3CDTF">2013-10-03T09:43:12Z</dcterms:created>
  <dcterms:modified xsi:type="dcterms:W3CDTF">2013-10-07T07:12:20Z</dcterms:modified>
</cp:coreProperties>
</file>