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5" r:id="rId2"/>
    <p:sldId id="288" r:id="rId3"/>
    <p:sldId id="256" r:id="rId4"/>
    <p:sldId id="304" r:id="rId5"/>
    <p:sldId id="306" r:id="rId6"/>
    <p:sldId id="307" r:id="rId7"/>
    <p:sldId id="315" r:id="rId8"/>
    <p:sldId id="293" r:id="rId9"/>
    <p:sldId id="295" r:id="rId10"/>
    <p:sldId id="313" r:id="rId11"/>
    <p:sldId id="314" r:id="rId12"/>
    <p:sldId id="308" r:id="rId13"/>
    <p:sldId id="309" r:id="rId14"/>
    <p:sldId id="296" r:id="rId15"/>
    <p:sldId id="310" r:id="rId16"/>
    <p:sldId id="303" r:id="rId17"/>
    <p:sldId id="311" r:id="rId18"/>
    <p:sldId id="29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7" d="100"/>
          <a:sy n="67" d="100"/>
        </p:scale>
        <p:origin x="-13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27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CCD61-2315-4FAF-AEDB-E0BBEC630695}" type="datetimeFigureOut">
              <a:rPr lang="en-US" smtClean="0"/>
              <a:pPr/>
              <a:t>10/7/2013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F1F17-F03B-4CE1-A8B4-1ABE48593E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45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BC66-E99E-4901-AC8C-5FA4CB9A4420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534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BF6A-4F45-4E76-9FE5-65ABD4F8DDD6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5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3B8DA-D8ED-460C-88D7-78C4C28210B4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29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8CC4-F10C-43A6-94D9-70B89C99C6B5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919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97B31-B021-46EA-B517-092F71A62745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84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4B97-D14E-427B-B8AE-DA397ABFA0FB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272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BA28-EA92-4A3F-9A52-6C1B595ACB5C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750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79A5-D640-4D2C-AF79-9CEB0F88A841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83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8727-F892-4A97-99B8-9CA7FE9EDD0B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07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B140-7929-4EA2-A116-A9CD00094022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71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B3F0D-3AAD-4C7A-BA60-1655B80804A8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542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DCB7E-3E05-40F2-AEF2-14D04EC666F5}" type="datetime1">
              <a:rPr lang="en-US" smtClean="0"/>
              <a:pPr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9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4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575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626357"/>
            <a:ext cx="83820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dirty="0" smtClean="0"/>
              <a:t>Explain the forces that are driving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 smtClean="0"/>
              <a:t> the growth of entrepreneurship.</a:t>
            </a:r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Explain the cultural diversity of entrepreneurship.</a:t>
            </a:r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Put failure into proper perspective.</a:t>
            </a:r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Avoiding the Pitfalls of Small Business Failure.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504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 fontScale="925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Role of Entrepreneurs in Economic Development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The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Carol Moore’s  Model of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err="1" smtClean="0">
                <a:solidFill>
                  <a:schemeClr val="tx1"/>
                </a:solidFill>
              </a:rPr>
              <a:t>Timmon’s</a:t>
            </a:r>
            <a:r>
              <a:rPr lang="en-US" dirty="0" smtClean="0">
                <a:solidFill>
                  <a:schemeClr val="tx1"/>
                </a:solidFill>
              </a:rPr>
              <a:t> Model of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10 D’s of Entrepreneurship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9 F’s of a successful Firm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645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988" y="304800"/>
            <a:ext cx="7772400" cy="1470025"/>
          </a:xfrm>
        </p:spPr>
        <p:txBody>
          <a:bodyPr/>
          <a:lstStyle/>
          <a:p>
            <a:pPr algn="l"/>
            <a:r>
              <a:rPr lang="en-US" dirty="0" smtClean="0"/>
              <a:t>Role of Entrepreneurship </a:t>
            </a:r>
            <a:br>
              <a:rPr lang="en-US" dirty="0" smtClean="0"/>
            </a:br>
            <a:r>
              <a:rPr lang="en-US" dirty="0" smtClean="0"/>
              <a:t>in Economic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 lnSpcReduction="100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/>
                </a:solidFill>
              </a:rPr>
              <a:t>Promotion of </a:t>
            </a:r>
            <a:r>
              <a:rPr lang="en-US" b="1" dirty="0">
                <a:solidFill>
                  <a:schemeClr val="tx1"/>
                </a:solidFill>
              </a:rPr>
              <a:t>Capital </a:t>
            </a:r>
            <a:r>
              <a:rPr lang="en-US" b="1" dirty="0" smtClean="0">
                <a:solidFill>
                  <a:schemeClr val="tx1"/>
                </a:solidFill>
              </a:rPr>
              <a:t>Formation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</a:rPr>
              <a:t>Creates Large-Scale Employment </a:t>
            </a:r>
            <a:r>
              <a:rPr lang="en-US" b="1" dirty="0" smtClean="0">
                <a:solidFill>
                  <a:schemeClr val="tx1"/>
                </a:solidFill>
              </a:rPr>
              <a:t>opportunities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</a:rPr>
              <a:t>Promotes Balanced Regional </a:t>
            </a:r>
            <a:r>
              <a:rPr lang="en-US" b="1" dirty="0" smtClean="0">
                <a:solidFill>
                  <a:schemeClr val="tx1"/>
                </a:solidFill>
              </a:rPr>
              <a:t>Development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</a:rPr>
              <a:t>Reduces Concentration of Economic Power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00800" y="1371600"/>
            <a:ext cx="232918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036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988" y="304800"/>
            <a:ext cx="7772400" cy="1470025"/>
          </a:xfrm>
        </p:spPr>
        <p:txBody>
          <a:bodyPr/>
          <a:lstStyle/>
          <a:p>
            <a:pPr algn="l"/>
            <a:r>
              <a:rPr lang="en-US" dirty="0" smtClean="0"/>
              <a:t>Role of Entrepreneurship </a:t>
            </a:r>
            <a:br>
              <a:rPr lang="en-US" dirty="0" smtClean="0"/>
            </a:br>
            <a:r>
              <a:rPr lang="en-US" dirty="0" smtClean="0"/>
              <a:t>in Economic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chemeClr val="tx1"/>
                </a:solidFill>
              </a:rPr>
              <a:t>Increasing </a:t>
            </a:r>
            <a:r>
              <a:rPr lang="en-US" b="1" dirty="0">
                <a:solidFill>
                  <a:schemeClr val="tx1"/>
                </a:solidFill>
              </a:rPr>
              <a:t>Gross National Product and Per Capita </a:t>
            </a:r>
            <a:r>
              <a:rPr lang="en-US" b="1" dirty="0" smtClean="0">
                <a:solidFill>
                  <a:schemeClr val="tx1"/>
                </a:solidFill>
              </a:rPr>
              <a:t>Income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</a:rPr>
              <a:t>Improvement in the Standard of </a:t>
            </a:r>
            <a:r>
              <a:rPr lang="en-US" b="1" dirty="0" smtClean="0">
                <a:solidFill>
                  <a:schemeClr val="tx1"/>
                </a:solidFill>
              </a:rPr>
              <a:t>Living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</a:rPr>
              <a:t>Promotes Country's Export Trade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21609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552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988" y="304800"/>
            <a:ext cx="7772400" cy="1470025"/>
          </a:xfrm>
        </p:spPr>
        <p:txBody>
          <a:bodyPr/>
          <a:lstStyle/>
          <a:p>
            <a:pPr algn="l"/>
            <a:r>
              <a:rPr lang="en-US" dirty="0" smtClean="0"/>
              <a:t>Role of Entrepreneurship </a:t>
            </a:r>
            <a:br>
              <a:rPr lang="en-US" dirty="0" smtClean="0"/>
            </a:br>
            <a:r>
              <a:rPr lang="en-US" dirty="0" smtClean="0"/>
              <a:t>in Economic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</a:rPr>
              <a:t>Induces Backward and Forward </a:t>
            </a:r>
            <a:r>
              <a:rPr lang="en-US" b="1" dirty="0" smtClean="0">
                <a:solidFill>
                  <a:schemeClr val="tx1"/>
                </a:solidFill>
              </a:rPr>
              <a:t>Linkages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b="1" dirty="0">
                <a:solidFill>
                  <a:schemeClr val="tx1"/>
                </a:solidFill>
              </a:rPr>
              <a:t>Facilitates Overall Development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3581400"/>
            <a:ext cx="17952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4794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447800"/>
            <a:ext cx="7848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/>
              <a:t>Carol Moore’s Model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err="1" smtClean="0"/>
              <a:t>Timmon’s</a:t>
            </a:r>
            <a:r>
              <a:rPr lang="en-US" sz="2400" b="1" dirty="0" smtClean="0"/>
              <a:t> Model</a:t>
            </a:r>
          </a:p>
          <a:p>
            <a:endParaRPr lang="en-US" sz="2400" b="1" dirty="0" smtClean="0"/>
          </a:p>
        </p:txBody>
      </p:sp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Models of Entrepreneur Process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600" y="1143000"/>
            <a:ext cx="3557347" cy="251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47800" y="4038600"/>
            <a:ext cx="6477000" cy="265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18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6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Models of Entrepreneur Process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19" y="1371600"/>
            <a:ext cx="9144000" cy="2987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79120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Carol Moore Model</a:t>
            </a:r>
          </a:p>
        </p:txBody>
      </p:sp>
    </p:spTree>
    <p:extLst>
      <p:ext uri="{BB962C8B-B14F-4D97-AF65-F5344CB8AC3E}">
        <p14:creationId xmlns:p14="http://schemas.microsoft.com/office/powerpoint/2010/main" xmlns="" val="303738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Innovation Stage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447800"/>
            <a:ext cx="7772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r>
              <a:rPr lang="en-US" sz="2400" b="1" dirty="0" smtClean="0"/>
              <a:t>PERSONAL CHARACTERISTICS</a:t>
            </a:r>
          </a:p>
          <a:p>
            <a:r>
              <a:rPr lang="en-US" sz="2400" dirty="0" smtClean="0"/>
              <a:t>CREATIVITY</a:t>
            </a:r>
          </a:p>
          <a:p>
            <a:r>
              <a:rPr lang="en-US" sz="2400" dirty="0" smtClean="0"/>
              <a:t>TOLERANCE FOR AMBIGUITY</a:t>
            </a:r>
          </a:p>
          <a:p>
            <a:r>
              <a:rPr lang="en-US" sz="2400" dirty="0" smtClean="0"/>
              <a:t>INFORMATION SEEKING BEHAVIOR</a:t>
            </a:r>
          </a:p>
          <a:p>
            <a:endParaRPr lang="en-US" dirty="0"/>
          </a:p>
          <a:p>
            <a:r>
              <a:rPr lang="en-US" sz="2400" b="1" dirty="0" smtClean="0"/>
              <a:t>ENVIORNMENT</a:t>
            </a:r>
          </a:p>
          <a:p>
            <a:r>
              <a:rPr lang="en-US" sz="2400" dirty="0" smtClean="0"/>
              <a:t>Source of Opportunity</a:t>
            </a:r>
          </a:p>
          <a:p>
            <a:r>
              <a:rPr lang="en-US" sz="2400" dirty="0" smtClean="0"/>
              <a:t>Support for Creativity</a:t>
            </a:r>
          </a:p>
          <a:p>
            <a:r>
              <a:rPr lang="en-US" sz="2400" dirty="0" smtClean="0"/>
              <a:t>Personal Environment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2445793"/>
            <a:ext cx="355218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987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Implementation Stage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447800"/>
            <a:ext cx="76200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r>
              <a:rPr lang="en-US" sz="2400" b="1" dirty="0" smtClean="0"/>
              <a:t>PERSONAL CHARACTERISTICS</a:t>
            </a:r>
          </a:p>
          <a:p>
            <a:r>
              <a:rPr lang="en-US" dirty="0" smtClean="0"/>
              <a:t>Risk Taking</a:t>
            </a:r>
          </a:p>
          <a:p>
            <a:r>
              <a:rPr lang="en-US" dirty="0" smtClean="0"/>
              <a:t>Job Dissatisfaction/ Loss</a:t>
            </a:r>
          </a:p>
          <a:p>
            <a:endParaRPr lang="en-US" b="1" dirty="0"/>
          </a:p>
          <a:p>
            <a:r>
              <a:rPr lang="en-US" sz="2400" b="1" dirty="0"/>
              <a:t>INNOVATION CHARACTERISTICS</a:t>
            </a:r>
          </a:p>
          <a:p>
            <a:r>
              <a:rPr lang="en-US" dirty="0" smtClean="0"/>
              <a:t>PRODUCT PROTECTION</a:t>
            </a:r>
          </a:p>
          <a:p>
            <a:r>
              <a:rPr lang="en-US" dirty="0" smtClean="0"/>
              <a:t>ORGANIZATIONAL TEAM</a:t>
            </a:r>
          </a:p>
          <a:p>
            <a:r>
              <a:rPr lang="en-US" dirty="0" smtClean="0"/>
              <a:t>QUALITY OF RESOURCES</a:t>
            </a:r>
          </a:p>
          <a:p>
            <a:endParaRPr lang="en-US" sz="2400" b="1" dirty="0"/>
          </a:p>
          <a:p>
            <a:r>
              <a:rPr lang="en-US" sz="2400" b="1" dirty="0"/>
              <a:t>ENVIORNMENT</a:t>
            </a:r>
          </a:p>
          <a:p>
            <a:endParaRPr lang="en-US" dirty="0" smtClean="0"/>
          </a:p>
          <a:p>
            <a:r>
              <a:rPr lang="en-US" b="1" dirty="0" smtClean="0"/>
              <a:t>Entrepreneurs</a:t>
            </a:r>
          </a:p>
          <a:p>
            <a:r>
              <a:rPr lang="en-US" b="1" dirty="0" err="1" smtClean="0"/>
              <a:t>Intrapreneurs</a:t>
            </a:r>
            <a:endParaRPr lang="en-US" b="1" dirty="0" smtClean="0"/>
          </a:p>
          <a:p>
            <a:r>
              <a:rPr lang="en-US" dirty="0" smtClean="0"/>
              <a:t>Incubator Organization</a:t>
            </a:r>
          </a:p>
          <a:p>
            <a:r>
              <a:rPr lang="en-US" dirty="0" smtClean="0"/>
              <a:t>Organizational Culture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8469" y="4144495"/>
            <a:ext cx="2894588" cy="28945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2600" y="1447800"/>
            <a:ext cx="2971800" cy="284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278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Growth Stage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3400" y="1447800"/>
            <a:ext cx="76200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r>
              <a:rPr lang="en-US" sz="2400" b="1" dirty="0" smtClean="0"/>
              <a:t>PERSONAL CHARACTERISTICS</a:t>
            </a:r>
          </a:p>
          <a:p>
            <a:r>
              <a:rPr lang="en-US" dirty="0" smtClean="0"/>
              <a:t>Education &amp; Experience</a:t>
            </a:r>
          </a:p>
          <a:p>
            <a:r>
              <a:rPr lang="en-US" dirty="0" smtClean="0"/>
              <a:t>Managerial Ability</a:t>
            </a:r>
          </a:p>
          <a:p>
            <a:endParaRPr lang="en-US" b="1" dirty="0"/>
          </a:p>
          <a:p>
            <a:r>
              <a:rPr lang="en-US" sz="2400" b="1" dirty="0" smtClean="0"/>
              <a:t>ORGANIZATIONAL CHARACTERISTICS</a:t>
            </a:r>
            <a:endParaRPr lang="en-US" sz="2400" b="1" dirty="0"/>
          </a:p>
          <a:p>
            <a:r>
              <a:rPr lang="en-US" dirty="0" smtClean="0"/>
              <a:t>MANAGEMENT PRACTICES</a:t>
            </a:r>
          </a:p>
          <a:p>
            <a:r>
              <a:rPr lang="en-US" dirty="0" smtClean="0"/>
              <a:t>OTHER</a:t>
            </a:r>
          </a:p>
          <a:p>
            <a:endParaRPr lang="en-US" sz="2400" b="1" dirty="0"/>
          </a:p>
          <a:p>
            <a:r>
              <a:rPr lang="en-US" sz="2400" b="1" dirty="0"/>
              <a:t>ENVIORNMENT</a:t>
            </a:r>
          </a:p>
          <a:p>
            <a:r>
              <a:rPr lang="en-US" dirty="0" smtClean="0"/>
              <a:t>COMPETITON</a:t>
            </a:r>
          </a:p>
          <a:p>
            <a:r>
              <a:rPr lang="en-US" dirty="0" smtClean="0"/>
              <a:t>ENVIORNMENTAL CHANGE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1200" y="3667920"/>
            <a:ext cx="3276600" cy="30053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990600"/>
            <a:ext cx="4252474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818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The Timmons Model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70" t="12816" r="15324" b="27475"/>
          <a:stretch>
            <a:fillRect/>
          </a:stretch>
        </p:blipFill>
        <p:spPr bwMode="auto">
          <a:xfrm>
            <a:off x="1079500" y="1722438"/>
            <a:ext cx="6997700" cy="4373562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133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Tenets of the Timmons Model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752600"/>
            <a:ext cx="8153400" cy="4724400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 The Opportunity</a:t>
            </a:r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Is there a clear customer need?</a:t>
            </a:r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Is the timing right: team ready, market ready?</a:t>
            </a:r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Combine these factors with the execution of the business plan to make an idea an opportunity</a:t>
            </a:r>
          </a:p>
          <a:p>
            <a:pPr marL="661988" lvl="1" indent="-342900"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1300" dirty="0" smtClean="0"/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The Lead Entrepreneur and Management Team</a:t>
            </a:r>
            <a:endParaRPr lang="en-US" sz="2200" dirty="0" smtClean="0"/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Experience within the proposed industry?</a:t>
            </a:r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Investors prefer to see a track record of driving growth and profits</a:t>
            </a:r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An ‘A’ team with a ‘B’ idea is almost always better than the opposite</a:t>
            </a:r>
          </a:p>
          <a:p>
            <a:pPr marL="457200" indent="-457200" eaLnBrk="1" hangingPunct="1">
              <a:lnSpc>
                <a:spcPct val="80000"/>
              </a:lnSpc>
            </a:pPr>
            <a:endParaRPr lang="en-US" sz="1500" dirty="0" smtClean="0"/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200" b="1" dirty="0" smtClean="0"/>
              <a:t>The Resources</a:t>
            </a:r>
            <a:endParaRPr lang="en-US" sz="2200" dirty="0" smtClean="0"/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Capital, technology, equipment, and most importantly – people</a:t>
            </a:r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Low overhead, high productivity, and controlling, but not owning resources</a:t>
            </a:r>
          </a:p>
          <a:p>
            <a:pPr marL="319088" lvl="1" indent="0" eaLnBrk="1" hangingPunct="1">
              <a:lnSpc>
                <a:spcPct val="80000"/>
              </a:lnSpc>
              <a:buNone/>
            </a:pPr>
            <a:r>
              <a:rPr lang="en-US" sz="1800" dirty="0" smtClean="0"/>
              <a:t>Find ways to get things done faster, cheaper or better!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914401"/>
            <a:ext cx="2573093" cy="1600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7600" y="2971799"/>
            <a:ext cx="1447800" cy="203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87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Ten D’s of Entrepreneurship</a:t>
            </a:r>
          </a:p>
        </p:txBody>
      </p:sp>
      <p:sp>
        <p:nvSpPr>
          <p:cNvPr id="24579" name="Content Placeholder 10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Dream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Decisiveness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Doers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Determination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Dedication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3175" y="1676400"/>
            <a:ext cx="2787650" cy="340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676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Ten D’s of Entrepreneurship</a:t>
            </a:r>
          </a:p>
        </p:txBody>
      </p:sp>
      <p:sp>
        <p:nvSpPr>
          <p:cNvPr id="24580" name="Content Placeholder 11"/>
          <p:cNvSpPr>
            <a:spLocks noGrp="1"/>
          </p:cNvSpPr>
          <p:nvPr>
            <p:ph sz="quarter" idx="2"/>
          </p:nvPr>
        </p:nvSpPr>
        <p:spPr>
          <a:xfrm>
            <a:off x="609600" y="1524000"/>
            <a:ext cx="3886200" cy="45720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Devotion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Details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Destiny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Dollars 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Distribute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3175" y="1676400"/>
            <a:ext cx="2787650" cy="340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102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Nine F’s of a Successful Company</a:t>
            </a:r>
          </a:p>
        </p:txBody>
      </p:sp>
      <p:sp>
        <p:nvSpPr>
          <p:cNvPr id="31747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/>
          <a:lstStyle/>
          <a:p>
            <a:pPr eaLnBrk="1" hangingPunct="1"/>
            <a:r>
              <a:rPr lang="en-US" dirty="0" smtClean="0"/>
              <a:t>Founders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Focused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Fast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Flexible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52800" y="1295400"/>
            <a:ext cx="55880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49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Nine F’s of a Successful Company</a:t>
            </a:r>
          </a:p>
        </p:txBody>
      </p:sp>
      <p:sp>
        <p:nvSpPr>
          <p:cNvPr id="31748" name="Content Placeholder 9"/>
          <p:cNvSpPr>
            <a:spLocks noGrp="1"/>
          </p:cNvSpPr>
          <p:nvPr>
            <p:ph sz="quarter" idx="2"/>
          </p:nvPr>
        </p:nvSpPr>
        <p:spPr>
          <a:xfrm>
            <a:off x="838200" y="1371600"/>
            <a:ext cx="4572000" cy="45720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3600" dirty="0" smtClean="0"/>
              <a:t>Forever-innovating</a:t>
            </a:r>
          </a:p>
          <a:p>
            <a:pPr eaLnBrk="1" hangingPunct="1"/>
            <a:endParaRPr lang="en-US" sz="3600" dirty="0" smtClean="0"/>
          </a:p>
          <a:p>
            <a:pPr eaLnBrk="1" hangingPunct="1"/>
            <a:r>
              <a:rPr lang="en-US" sz="3600" dirty="0" smtClean="0"/>
              <a:t>Flat</a:t>
            </a:r>
          </a:p>
          <a:p>
            <a:pPr eaLnBrk="1" hangingPunct="1"/>
            <a:endParaRPr lang="en-US" sz="3600" dirty="0" smtClean="0"/>
          </a:p>
          <a:p>
            <a:pPr eaLnBrk="1" hangingPunct="1"/>
            <a:r>
              <a:rPr lang="en-US" sz="3600" dirty="0" smtClean="0"/>
              <a:t>Frugal</a:t>
            </a:r>
          </a:p>
          <a:p>
            <a:pPr eaLnBrk="1" hangingPunct="1"/>
            <a:endParaRPr lang="en-US" sz="3600" dirty="0" smtClean="0"/>
          </a:p>
          <a:p>
            <a:pPr eaLnBrk="1" hangingPunct="1"/>
            <a:r>
              <a:rPr lang="en-US" sz="3600" dirty="0" smtClean="0"/>
              <a:t>Friendly</a:t>
            </a:r>
          </a:p>
          <a:p>
            <a:pPr eaLnBrk="1" hangingPunct="1"/>
            <a:endParaRPr lang="en-US" sz="3600" dirty="0" smtClean="0"/>
          </a:p>
          <a:p>
            <a:pPr eaLnBrk="1" hangingPunct="1"/>
            <a:r>
              <a:rPr lang="en-US" sz="3600" dirty="0" smtClean="0"/>
              <a:t>Fun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9000" y="2362200"/>
            <a:ext cx="520700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376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4800" y="6172200"/>
            <a:ext cx="8077200" cy="381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US" sz="1800" dirty="0" smtClean="0">
                <a:latin typeface="Tw Cen MT" pitchFamily="34" charset="0"/>
              </a:rPr>
              <a:t>Reference: </a:t>
            </a:r>
            <a:r>
              <a:rPr lang="en-US" sz="1800" dirty="0" err="1" smtClean="0">
                <a:latin typeface="Tw Cen MT" pitchFamily="34" charset="0"/>
              </a:rPr>
              <a:t>Bygrave</a:t>
            </a:r>
            <a:r>
              <a:rPr lang="en-US" sz="1800" dirty="0" smtClean="0">
                <a:latin typeface="Tw Cen MT" pitchFamily="34" charset="0"/>
              </a:rPr>
              <a:t> </a:t>
            </a:r>
            <a:r>
              <a:rPr lang="en-US" sz="1800" dirty="0">
                <a:latin typeface="Tw Cen MT" pitchFamily="34" charset="0"/>
              </a:rPr>
              <a:t>&amp; </a:t>
            </a:r>
            <a:r>
              <a:rPr lang="en-US" sz="1800" dirty="0" err="1">
                <a:latin typeface="Tw Cen MT" pitchFamily="34" charset="0"/>
              </a:rPr>
              <a:t>Zacharakis</a:t>
            </a:r>
            <a:r>
              <a:rPr lang="en-US" sz="1800" dirty="0">
                <a:latin typeface="Tw Cen MT" pitchFamily="34" charset="0"/>
              </a:rPr>
              <a:t>, </a:t>
            </a:r>
            <a:r>
              <a:rPr lang="en-US" sz="1800" i="1" dirty="0">
                <a:latin typeface="Tw Cen MT" pitchFamily="34" charset="0"/>
              </a:rPr>
              <a:t>Entrepreneurship</a:t>
            </a:r>
            <a:r>
              <a:rPr lang="en-US" sz="1800" dirty="0">
                <a:latin typeface="Tw Cen MT" pitchFamily="34" charset="0"/>
              </a:rPr>
              <a:t>, New York: Wiley, 2010</a:t>
            </a:r>
            <a:r>
              <a:rPr lang="en-US" sz="1800">
                <a:latin typeface="Tw Cen MT" pitchFamily="34" charset="0"/>
              </a:rPr>
              <a:t>.  </a:t>
            </a:r>
            <a:endParaRPr lang="en-US" sz="1800" dirty="0">
              <a:latin typeface="Tw Cen M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676400"/>
            <a:ext cx="8001000" cy="457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Role of Entrepreneurs in Economic Development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The Entrepreneurial Process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Carol Moore’s  Model of Entrepreneurial Process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The </a:t>
            </a:r>
            <a:r>
              <a:rPr lang="en-US" sz="3600" dirty="0" err="1"/>
              <a:t>Timmon’s</a:t>
            </a:r>
            <a:r>
              <a:rPr lang="en-US" sz="3600" dirty="0"/>
              <a:t> Model of Entrepreneurial Process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10 D’s of Entrepreneurship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9 F’s of a successful Firm</a:t>
            </a:r>
          </a:p>
        </p:txBody>
      </p:sp>
    </p:spTree>
    <p:extLst>
      <p:ext uri="{BB962C8B-B14F-4D97-AF65-F5344CB8AC3E}">
        <p14:creationId xmlns:p14="http://schemas.microsoft.com/office/powerpoint/2010/main" xmlns="" val="275842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446</Words>
  <Application>Microsoft Office PowerPoint</Application>
  <PresentationFormat>On-screen Show (4:3)</PresentationFormat>
  <Paragraphs>169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ENTREPRENEURSHIP </vt:lpstr>
      <vt:lpstr> Previous Lecture Review</vt:lpstr>
      <vt:lpstr>Objectives</vt:lpstr>
      <vt:lpstr>Role of Entrepreneurship  in Economic Development</vt:lpstr>
      <vt:lpstr>Role of Entrepreneurship  in Economic Development</vt:lpstr>
      <vt:lpstr>Role of Entrepreneurship  in Economic Development</vt:lpstr>
      <vt:lpstr>Models of Entrepreneur Process</vt:lpstr>
      <vt:lpstr>Models of Entrepreneur Process</vt:lpstr>
      <vt:lpstr>Innovation Stage</vt:lpstr>
      <vt:lpstr>Implementation Stage</vt:lpstr>
      <vt:lpstr>Growth Stage</vt:lpstr>
      <vt:lpstr>The Timmons Model</vt:lpstr>
      <vt:lpstr>Tenets of the Timmons Model</vt:lpstr>
      <vt:lpstr>Ten D’s of Entrepreneurship</vt:lpstr>
      <vt:lpstr>Ten D’s of Entrepreneurship</vt:lpstr>
      <vt:lpstr>Nine F’s of a Successful Company</vt:lpstr>
      <vt:lpstr>Nine F’s of a Successful Company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</dc:title>
  <dc:creator>MyUserName</dc:creator>
  <cp:lastModifiedBy>Administrator</cp:lastModifiedBy>
  <cp:revision>45</cp:revision>
  <dcterms:created xsi:type="dcterms:W3CDTF">2013-09-29T07:52:42Z</dcterms:created>
  <dcterms:modified xsi:type="dcterms:W3CDTF">2013-10-07T05:34:08Z</dcterms:modified>
</cp:coreProperties>
</file>