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85" r:id="rId2"/>
    <p:sldId id="256" r:id="rId3"/>
    <p:sldId id="288" r:id="rId4"/>
    <p:sldId id="320" r:id="rId5"/>
    <p:sldId id="322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21" r:id="rId36"/>
    <p:sldId id="287" r:id="rId3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1BCCD61-2315-4FAF-AEDB-E0BBEC630695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9F1F17-F03B-4CE1-A8B4-1ABE48593E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45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BC66-E99E-4901-AC8C-5FA4CB9A4420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534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BF6A-4F45-4E76-9FE5-65ABD4F8DDD6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5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3B8DA-D8ED-460C-88D7-78C4C28210B4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29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8CC4-F10C-43A6-94D9-70B89C99C6B5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919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97B31-B021-46EA-B517-092F71A62745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84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4B97-D14E-427B-B8AE-DA397ABFA0FB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272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BA28-EA92-4A3F-9A52-6C1B595ACB5C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50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79A5-D640-4D2C-AF79-9CEB0F88A841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83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8727-F892-4A97-99B8-9CA7FE9EDD0B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07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B140-7929-4EA2-A116-A9CD00094022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71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B3F0D-3AAD-4C7A-BA60-1655B80804A8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42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DCB7E-3E05-40F2-AEF2-14D04EC666F5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9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6000" dirty="0" smtClean="0"/>
              <a:t>Lecture No : 32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575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Course Goals Review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Course Review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Closing Remarks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645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Goals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 fontScale="92500" lnSpcReduction="10000"/>
          </a:bodyPr>
          <a:lstStyle/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identify entrepreneurship as a career and lifestyle option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build on business skills such as marketing, finance, Utilizing E Commerce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increase self awareness, especially work ethic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become acquainted with business leaders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develop a mindset for business and develop confidence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gain a "life role" credit after successful completion of the </a:t>
            </a:r>
            <a:r>
              <a:rPr lang="en-US" dirty="0" smtClean="0">
                <a:solidFill>
                  <a:schemeClr val="tx1"/>
                </a:solidFill>
              </a:rPr>
              <a:t>course.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7000" y="3810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071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No.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0"/>
            <a:ext cx="3200400" cy="32004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Introduction of the Instructor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Course Goals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Learning Outcomes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Preview </a:t>
            </a:r>
            <a:r>
              <a:rPr lang="en-US" sz="2800" dirty="0" smtClean="0">
                <a:solidFill>
                  <a:schemeClr val="tx1"/>
                </a:solidFill>
              </a:rPr>
              <a:t>of the Course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701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No. </a:t>
            </a:r>
            <a:r>
              <a:rPr lang="en-US" dirty="0"/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Define </a:t>
            </a:r>
            <a:r>
              <a:rPr lang="en-US" dirty="0" smtClean="0">
                <a:solidFill>
                  <a:schemeClr val="tx1"/>
                </a:solidFill>
              </a:rPr>
              <a:t>the term entrepreneur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Describe </a:t>
            </a:r>
            <a:r>
              <a:rPr lang="en-US" dirty="0">
                <a:solidFill>
                  <a:schemeClr val="tx1"/>
                </a:solidFill>
              </a:rPr>
              <a:t>the entrepreneurial profile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Describe the benefits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Describe the drawbacks of entrepreneurship.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394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 fontScale="925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Explain </a:t>
            </a:r>
            <a:r>
              <a:rPr lang="en-US" dirty="0">
                <a:solidFill>
                  <a:schemeClr val="tx1"/>
                </a:solidFill>
              </a:rPr>
              <a:t>the forces that are driving the growth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Explain the cultural diversity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Put failure into proper perspective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Avoiding the Pitfalls of </a:t>
            </a:r>
            <a:r>
              <a:rPr lang="en-US" dirty="0" smtClean="0">
                <a:solidFill>
                  <a:schemeClr val="tx1"/>
                </a:solidFill>
              </a:rPr>
              <a:t>Small </a:t>
            </a:r>
            <a:r>
              <a:rPr lang="en-US" dirty="0">
                <a:solidFill>
                  <a:schemeClr val="tx1"/>
                </a:solidFill>
              </a:rPr>
              <a:t>Business Failure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450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 fontScale="925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Role of Entrepreneurs in Economic Development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The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Carol Moore’s  Model of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err="1" smtClean="0">
                <a:solidFill>
                  <a:schemeClr val="tx1"/>
                </a:solidFill>
              </a:rPr>
              <a:t>Timmon’s</a:t>
            </a:r>
            <a:r>
              <a:rPr lang="en-US" dirty="0" smtClean="0">
                <a:solidFill>
                  <a:schemeClr val="tx1"/>
                </a:solidFill>
              </a:rPr>
              <a:t> Model of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10 D’s of Entrepreneurship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9 F’s of a successful Firm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050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Understand Difference between Creativity and Innovation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Understand Paradigms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Barriers to Creativity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How to Spur Imagination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96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How to Enhance Organizational Creativity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How to enhance individual’s Creativity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05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" y="1524000"/>
            <a:ext cx="8458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 smtClean="0"/>
              <a:t>To learn creativity techniques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 smtClean="0"/>
              <a:t>Brainstorming</a:t>
            </a: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Mind Mapping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Rapid Prototyping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Mix n Match (Thomas Edison Challenge)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Attribute Listing Chart</a:t>
            </a:r>
          </a:p>
        </p:txBody>
      </p:sp>
    </p:spTree>
    <p:extLst>
      <p:ext uri="{BB962C8B-B14F-4D97-AF65-F5344CB8AC3E}">
        <p14:creationId xmlns:p14="http://schemas.microsoft.com/office/powerpoint/2010/main" xmlns="" val="295281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Distinguish the different forms </a:t>
            </a:r>
            <a:r>
              <a:rPr lang="en-US" dirty="0" smtClean="0">
                <a:solidFill>
                  <a:schemeClr val="tx1"/>
                </a:solidFill>
              </a:rPr>
              <a:t>of Innovation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Differentiate between </a:t>
            </a:r>
            <a:r>
              <a:rPr lang="en-US" dirty="0">
                <a:solidFill>
                  <a:schemeClr val="tx1"/>
                </a:solidFill>
              </a:rPr>
              <a:t>the different types of </a:t>
            </a:r>
            <a:r>
              <a:rPr lang="en-US" dirty="0" smtClean="0">
                <a:solidFill>
                  <a:schemeClr val="tx1"/>
                </a:solidFill>
              </a:rPr>
              <a:t>innovation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25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tx1"/>
                </a:solidFill>
              </a:rPr>
              <a:t>Intellectual Property Rights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Patents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Steps to Patent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Benefits of Obtaining Patents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Trademarks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Copyrights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898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Understand the advantages and disadvantages of buying an existing business.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Define the steps involved in the </a:t>
            </a:r>
            <a:r>
              <a:rPr lang="en-US" i="1" dirty="0">
                <a:solidFill>
                  <a:schemeClr val="tx1"/>
                </a:solidFill>
              </a:rPr>
              <a:t>right</a:t>
            </a:r>
            <a:r>
              <a:rPr lang="en-US" dirty="0">
                <a:solidFill>
                  <a:schemeClr val="tx1"/>
                </a:solidFill>
              </a:rPr>
              <a:t> way to buy a business.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Critical Areas for Analyzing an Existing Business.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mtClean="0">
                <a:solidFill>
                  <a:schemeClr val="tx1"/>
                </a:solidFill>
              </a:rPr>
              <a:t>Entrepreneurs </a:t>
            </a:r>
            <a:r>
              <a:rPr lang="en-US" dirty="0">
                <a:solidFill>
                  <a:schemeClr val="tx1"/>
                </a:solidFill>
              </a:rPr>
              <a:t>in Action-STEVE JOBS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965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382000" cy="5105399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Strategic  Management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Competitive Advantage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Core Competency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Strategic Management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Vision &amp; Mission Statement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SWOT Analysis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946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PESTEL Analysis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Key Success Factors</a:t>
            </a: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576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Analyzing Competitors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Create Company Goals and Objectives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Formulate Strategy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Translate Strategies into Action Plan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Establishing Control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964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dirty="0" smtClean="0"/>
              <a:t>Conducting </a:t>
            </a:r>
            <a:r>
              <a:rPr lang="en-US" dirty="0"/>
              <a:t>a Feasibility Analysis	</a:t>
            </a:r>
            <a:endParaRPr lang="en-US" dirty="0" smtClean="0"/>
          </a:p>
          <a:p>
            <a:pPr hangingPunct="0"/>
            <a:r>
              <a:rPr lang="en-US" dirty="0" smtClean="0"/>
              <a:t>The </a:t>
            </a:r>
            <a:r>
              <a:rPr lang="en-US" dirty="0"/>
              <a:t>Feasibility Study				</a:t>
            </a:r>
            <a:endParaRPr lang="en-US" dirty="0" smtClean="0"/>
          </a:p>
          <a:p>
            <a:pPr hangingPunct="0"/>
            <a:r>
              <a:rPr lang="en-US" dirty="0" smtClean="0"/>
              <a:t>Five </a:t>
            </a:r>
            <a:r>
              <a:rPr lang="en-US" dirty="0"/>
              <a:t>Forces Model				</a:t>
            </a:r>
          </a:p>
          <a:p>
            <a:pPr hangingPunct="0"/>
            <a:r>
              <a:rPr lang="en-US" dirty="0" smtClean="0"/>
              <a:t>Product </a:t>
            </a:r>
            <a:r>
              <a:rPr lang="en-US" dirty="0"/>
              <a:t>or Service Feasibility </a:t>
            </a:r>
            <a:r>
              <a:rPr lang="en-US" dirty="0" smtClean="0"/>
              <a:t>Analysis</a:t>
            </a:r>
          </a:p>
          <a:p>
            <a:pPr hangingPunct="0"/>
            <a:r>
              <a:rPr lang="en-US" dirty="0" smtClean="0"/>
              <a:t>Financial </a:t>
            </a:r>
            <a:r>
              <a:rPr lang="en-US" dirty="0"/>
              <a:t>Feasibility Analysis			</a:t>
            </a:r>
          </a:p>
        </p:txBody>
      </p:sp>
    </p:spTree>
    <p:extLst>
      <p:ext uri="{BB962C8B-B14F-4D97-AF65-F5344CB8AC3E}">
        <p14:creationId xmlns:p14="http://schemas.microsoft.com/office/powerpoint/2010/main" xmlns="" val="9837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Why </a:t>
            </a:r>
            <a:r>
              <a:rPr lang="en-US" dirty="0">
                <a:solidFill>
                  <a:schemeClr val="tx1"/>
                </a:solidFill>
              </a:rPr>
              <a:t>Develop a Business Plan? 	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Elements of a Business Plan 	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Lenders and Investors Look for in a Business Plan 	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Making </a:t>
            </a:r>
            <a:r>
              <a:rPr lang="en-US" dirty="0">
                <a:solidFill>
                  <a:schemeClr val="tx1"/>
                </a:solidFill>
              </a:rPr>
              <a:t>the Business Plan Presentation 	</a:t>
            </a:r>
            <a:r>
              <a:rPr lang="en-US" dirty="0" smtClean="0">
                <a:solidFill>
                  <a:schemeClr val="tx1"/>
                </a:solidFill>
              </a:rPr>
              <a:t>      Concluding </a:t>
            </a:r>
            <a:r>
              <a:rPr lang="en-US" dirty="0">
                <a:solidFill>
                  <a:schemeClr val="tx1"/>
                </a:solidFill>
              </a:rPr>
              <a:t>remarks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Business Plan Format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758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Identify the key attributes of a Social Enterprise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Characteristics of Social Enterprise</a:t>
            </a:r>
          </a:p>
          <a:p>
            <a:pPr marL="355600" indent="-355600" algn="l" defTabSz="293688">
              <a:lnSpc>
                <a:spcPts val="3000"/>
              </a:lnSpc>
              <a:spcAft>
                <a:spcPts val="600"/>
              </a:spcAft>
              <a:buFont typeface="Arial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Understand how social enterprise differ from other organisations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endParaRPr lang="en-GB" dirty="0">
              <a:latin typeface="Corbel" pitchFamily="34" charset="0"/>
            </a:endParaRP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Entrepreneurs in Action- Video on Google Boys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822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lvl="0" hangingPunct="0"/>
            <a:r>
              <a:rPr lang="en-US" dirty="0" smtClean="0"/>
              <a:t>Guidelines for Preparing Business Plan</a:t>
            </a:r>
          </a:p>
          <a:p>
            <a:pPr lvl="0" hangingPunct="0"/>
            <a:r>
              <a:rPr lang="en-US" dirty="0" smtClean="0"/>
              <a:t>Tips on Preparing Business Plan </a:t>
            </a:r>
          </a:p>
          <a:p>
            <a:pPr lvl="0" hangingPunct="0"/>
            <a:r>
              <a:rPr lang="en-US" dirty="0" smtClean="0"/>
              <a:t>Explain the advantages and the disadvantages of the three major forms of ownership</a:t>
            </a:r>
          </a:p>
          <a:p>
            <a:pPr lvl="0" hangingPunct="0"/>
            <a:r>
              <a:rPr lang="en-US" dirty="0" smtClean="0"/>
              <a:t>The Sole Proprietorship</a:t>
            </a:r>
          </a:p>
          <a:p>
            <a:pPr lvl="0" hangingPunct="0"/>
            <a:r>
              <a:rPr lang="en-US" dirty="0" smtClean="0"/>
              <a:t>The Partnership</a:t>
            </a:r>
          </a:p>
          <a:p>
            <a:pPr lvl="0" hangingPunct="0"/>
            <a:r>
              <a:rPr lang="en-US" dirty="0" smtClean="0"/>
              <a:t>The Corporation.</a:t>
            </a:r>
          </a:p>
          <a:p>
            <a:pPr marL="0" indent="0" hangingPunct="0">
              <a:buNone/>
            </a:pPr>
            <a:r>
              <a:rPr lang="en-US" dirty="0" smtClean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3445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449263" y="328613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18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228600" y="2330450"/>
            <a:ext cx="8382000" cy="4038600"/>
          </a:xfrm>
        </p:spPr>
        <p:txBody>
          <a:bodyPr/>
          <a:lstStyle/>
          <a:p>
            <a:pPr marL="342900" indent="-342900" algn="l" eaLnBrk="1" hangingPunct="1">
              <a:lnSpc>
                <a:spcPct val="90000"/>
              </a:lnSpc>
              <a:buFont typeface="Arial" charset="0"/>
              <a:buChar char="•"/>
            </a:pPr>
            <a:endParaRPr lang="en-US" smtClean="0">
              <a:solidFill>
                <a:schemeClr val="tx1"/>
              </a:solidFill>
            </a:endParaRPr>
          </a:p>
          <a:p>
            <a:pPr marL="342900" indent="-342900" algn="l" eaLnBrk="1" hangingPunct="1">
              <a:lnSpc>
                <a:spcPct val="90000"/>
              </a:lnSpc>
              <a:buFont typeface="Arial" charset="0"/>
              <a:buChar char="•"/>
            </a:pPr>
            <a:endParaRPr lang="en-US" smtClean="0">
              <a:solidFill>
                <a:schemeClr val="tx1"/>
              </a:solidFill>
            </a:endParaRPr>
          </a:p>
          <a:p>
            <a:pPr marL="342900" indent="-342900" algn="l" eaLnBrk="1" hangingPunct="1">
              <a:lnSpc>
                <a:spcPct val="90000"/>
              </a:lnSpc>
              <a:buFont typeface="Arial" charset="0"/>
              <a:buChar char="•"/>
            </a:pPr>
            <a:endParaRPr lang="en-US" smtClean="0">
              <a:solidFill>
                <a:schemeClr val="tx1"/>
              </a:solidFill>
            </a:endParaRPr>
          </a:p>
          <a:p>
            <a:pPr marL="342900" indent="-342900" algn="l" eaLnBrk="1" hangingPunct="1">
              <a:lnSpc>
                <a:spcPct val="90000"/>
              </a:lnSpc>
              <a:buFont typeface="Arial" charset="0"/>
              <a:buChar char="•"/>
            </a:pPr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614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3550" y="31750"/>
            <a:ext cx="2330450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06375" y="1625600"/>
            <a:ext cx="8382000" cy="4699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dirty="0" smtClean="0"/>
          </a:p>
          <a:p>
            <a:pPr fontAlgn="auto" hangingPunct="0">
              <a:spcAft>
                <a:spcPts val="0"/>
              </a:spcAft>
              <a:defRPr/>
            </a:pPr>
            <a:r>
              <a:rPr lang="en-US" dirty="0" smtClean="0"/>
              <a:t>Define Franchising.</a:t>
            </a:r>
            <a:endParaRPr lang="en-US" dirty="0"/>
          </a:p>
          <a:p>
            <a:pPr fontAlgn="auto" hangingPunct="0">
              <a:spcAft>
                <a:spcPts val="0"/>
              </a:spcAft>
              <a:defRPr/>
            </a:pPr>
            <a:r>
              <a:rPr lang="en-US" dirty="0" smtClean="0"/>
              <a:t>Explain </a:t>
            </a:r>
            <a:r>
              <a:rPr lang="en-US" dirty="0"/>
              <a:t>the benefits and the drawbacks of buying a franchise.</a:t>
            </a:r>
          </a:p>
          <a:p>
            <a:pPr fontAlgn="auto" hangingPunct="0">
              <a:spcAft>
                <a:spcPts val="0"/>
              </a:spcAft>
              <a:defRPr/>
            </a:pPr>
            <a:r>
              <a:rPr lang="en-US" dirty="0" smtClean="0"/>
              <a:t>Discuss </a:t>
            </a:r>
            <a:r>
              <a:rPr lang="en-US" dirty="0"/>
              <a:t>the right way to buy a franchise.</a:t>
            </a:r>
          </a:p>
          <a:p>
            <a:pPr fontAlgn="auto" hangingPunct="0">
              <a:spcAft>
                <a:spcPts val="0"/>
              </a:spcAft>
              <a:defRPr/>
            </a:pPr>
            <a:r>
              <a:rPr lang="en-US" dirty="0" smtClean="0"/>
              <a:t>Outline </a:t>
            </a:r>
            <a:r>
              <a:rPr lang="en-US" dirty="0"/>
              <a:t>the major trends shaping franchising.</a:t>
            </a:r>
          </a:p>
          <a:p>
            <a:pPr marL="0" indent="0" fontAlgn="auto" hangingPunct="0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xmlns="" val="37353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19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endParaRPr lang="en-US" dirty="0" smtClean="0"/>
          </a:p>
          <a:p>
            <a:pPr hangingPunct="0"/>
            <a:r>
              <a:rPr lang="en-US" dirty="0" smtClean="0"/>
              <a:t>Myths &amp; Tips about Franchising</a:t>
            </a:r>
          </a:p>
          <a:p>
            <a:pPr hangingPunct="0"/>
            <a:r>
              <a:rPr lang="en-US" dirty="0" smtClean="0"/>
              <a:t>Understand </a:t>
            </a:r>
            <a:r>
              <a:rPr lang="en-US" dirty="0"/>
              <a:t>the importance of preparing a financial plan.</a:t>
            </a:r>
          </a:p>
          <a:p>
            <a:pPr hangingPunct="0"/>
            <a:r>
              <a:rPr lang="en-US" dirty="0" smtClean="0"/>
              <a:t>Projected Financial Statements- Mistakes.</a:t>
            </a:r>
            <a:endParaRPr lang="en-US" dirty="0"/>
          </a:p>
          <a:p>
            <a:pPr hangingPunct="0"/>
            <a:r>
              <a:rPr lang="en-US" dirty="0" smtClean="0"/>
              <a:t>Understand </a:t>
            </a:r>
            <a:r>
              <a:rPr lang="en-US" dirty="0"/>
              <a:t>the basic financial statements through ratio </a:t>
            </a:r>
            <a:r>
              <a:rPr lang="en-US"/>
              <a:t>analysis</a:t>
            </a:r>
            <a:r>
              <a:rPr lang="en-US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49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20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dirty="0"/>
              <a:t>Explain the differences in the three types </a:t>
            </a:r>
            <a:r>
              <a:rPr lang="en-US" dirty="0" smtClean="0"/>
              <a:t>of</a:t>
            </a:r>
          </a:p>
          <a:p>
            <a:pPr marL="0" indent="0" hangingPunct="0">
              <a:buNone/>
            </a:pPr>
            <a:r>
              <a:rPr lang="en-US" dirty="0" smtClean="0"/>
              <a:t> </a:t>
            </a:r>
            <a:r>
              <a:rPr lang="en-US" dirty="0"/>
              <a:t>capital small businesses require: fixed, working, and growth.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differences in equity capital and debt capital and the advantages and disadvantages of each.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various sources of equity capital available to entrepreneurs, including personal savings, friends and relatives, angels, partners, corporations, venture capital, and public stock offerings.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various sources of debt capital and the advantages and disadvantages of each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635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09600" y="2057399"/>
            <a:ext cx="838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Describe the benefits of selling on the World Wide Web.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Understand the factors an entrepreneur should consider before launching into e-commerce.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Explain the twelve myths of e-commerce and how to avoid falling victim to them.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Learn the techniques of designing a killer Web site.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/>
              <a:t>Entrepreneurs in Action – Bill Gates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70545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80999" y="1752600"/>
            <a:ext cx="79248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Define Elevator Pitch</a:t>
            </a:r>
          </a:p>
          <a:p>
            <a:pPr marL="571500" indent="-571500">
              <a:buFont typeface="Arial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Elevator Pitch Must Haves &amp; Cautions</a:t>
            </a:r>
          </a:p>
          <a:p>
            <a:pPr marL="571500" indent="-571500">
              <a:buFont typeface="Arial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Elements of Pitch</a:t>
            </a:r>
          </a:p>
          <a:p>
            <a:pPr marL="571500" indent="-571500">
              <a:buFont typeface="Arial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/>
              <a:t>Dragon’s Den Video</a:t>
            </a:r>
          </a:p>
        </p:txBody>
      </p:sp>
    </p:spTree>
    <p:extLst>
      <p:ext uri="{BB962C8B-B14F-4D97-AF65-F5344CB8AC3E}">
        <p14:creationId xmlns:p14="http://schemas.microsoft.com/office/powerpoint/2010/main" xmlns="" val="65338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23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48640" y="2077439"/>
            <a:ext cx="838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Define </a:t>
            </a:r>
            <a:r>
              <a:rPr lang="en-US" sz="2800" dirty="0" err="1" smtClean="0"/>
              <a:t>Intrapreneurs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Types of Corporate Entrepreneurship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Compensation of </a:t>
            </a:r>
            <a:r>
              <a:rPr lang="en-US" sz="2800" dirty="0" err="1"/>
              <a:t>Intrapreneurs</a:t>
            </a: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Barriers to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Freedom Factors attached to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Advantages/ Disadvantages of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How Companies can support </a:t>
            </a:r>
            <a:r>
              <a:rPr lang="en-US" sz="2800" dirty="0" err="1" smtClean="0"/>
              <a:t>Intrapreneurs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Ten Commandments of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919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24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/>
              <a:t>Discuss the “four Ps” of marketing—product, place, price, and promotion—and their role in building a successful marketing strategy</a:t>
            </a:r>
            <a:r>
              <a:rPr lang="en-US" sz="2800" dirty="0" smtClean="0"/>
              <a:t>.</a:t>
            </a:r>
          </a:p>
          <a:p>
            <a:pPr marL="342900" indent="-342900" hangingPunct="0">
              <a:buFont typeface="Arial" pitchFamily="34" charset="0"/>
              <a:buChar char="•"/>
            </a:pPr>
            <a:endParaRPr lang="en-US" sz="2800" dirty="0" smtClean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Marketing Wheel of </a:t>
            </a:r>
            <a:r>
              <a:rPr lang="en-US" sz="2800" dirty="0" smtClean="0"/>
              <a:t>Fortune</a:t>
            </a:r>
          </a:p>
          <a:p>
            <a:pPr marL="342900" indent="-342900" hangingPunct="0">
              <a:buFont typeface="Arial" pitchFamily="34" charset="0"/>
              <a:buChar char="•"/>
            </a:pPr>
            <a:endParaRPr lang="en-US" sz="2800" dirty="0" smtClean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How Small Business Marketing differs from </a:t>
            </a:r>
            <a:r>
              <a:rPr lang="en-US" sz="2800" dirty="0" smtClean="0"/>
              <a:t>Corporations</a:t>
            </a:r>
          </a:p>
          <a:p>
            <a:pPr marL="342900" indent="-342900" hangingPunct="0">
              <a:buFont typeface="Arial" pitchFamily="34" charset="0"/>
              <a:buChar char="•"/>
            </a:pPr>
            <a:endParaRPr lang="en-US" sz="2800" dirty="0" smtClean="0"/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Small Business Marketing Advantage</a:t>
            </a:r>
          </a:p>
        </p:txBody>
      </p:sp>
    </p:spTree>
    <p:extLst>
      <p:ext uri="{BB962C8B-B14F-4D97-AF65-F5344CB8AC3E}">
        <p14:creationId xmlns:p14="http://schemas.microsoft.com/office/powerpoint/2010/main" xmlns="" val="6801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One-to-One Marketing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Customer Sensitivity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Guerilla Marketing 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Competitive Advantage Development through Customer Focus, Quality, Convenience, Innovation, Service &amp; Speed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Benefits of Selling on Web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5586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26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4000" dirty="0" smtClean="0"/>
              <a:t>Stakeholder’s Management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52946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27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152400" y="1686419"/>
            <a:ext cx="86868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 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/>
              <a:t>History and Importance of </a:t>
            </a:r>
            <a:r>
              <a:rPr lang="en-US" sz="4000" dirty="0" smtClean="0"/>
              <a:t>Quality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/>
              <a:t>Defining Quality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/>
              <a:t>Principles </a:t>
            </a:r>
            <a:r>
              <a:rPr lang="en-US" sz="4000" dirty="0"/>
              <a:t>&amp; Practices, Quality </a:t>
            </a: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xmlns="" val="401598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28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1981200"/>
            <a:ext cx="8686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Importance </a:t>
            </a:r>
            <a:r>
              <a:rPr lang="en-US" sz="3200" dirty="0"/>
              <a:t>of Customer Satisfaction &amp; </a:t>
            </a:r>
            <a:r>
              <a:rPr lang="en-US" sz="3200" dirty="0" smtClean="0"/>
              <a:t>Loyalty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Creating </a:t>
            </a:r>
            <a:r>
              <a:rPr lang="en-US" sz="3200" dirty="0"/>
              <a:t>Satisfied </a:t>
            </a:r>
            <a:r>
              <a:rPr lang="en-US" sz="3200" dirty="0" smtClean="0"/>
              <a:t>Customers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Gathering Customer Information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CRM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9613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29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INFLUENCING &amp; NEGOTIATION</a:t>
            </a:r>
          </a:p>
          <a:p>
            <a:pPr hangingPunct="0"/>
            <a:r>
              <a:rPr lang="en-US" sz="2800" dirty="0" smtClean="0"/>
              <a:t> 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TOWS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52951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30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28600" y="1447800"/>
            <a:ext cx="868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Explain why “going global” has become an </a:t>
            </a:r>
            <a:endParaRPr lang="en-US" sz="2800" dirty="0" smtClean="0"/>
          </a:p>
          <a:p>
            <a:pPr hangingPunct="0"/>
            <a:r>
              <a:rPr lang="en-US" sz="2800" dirty="0" smtClean="0"/>
              <a:t>integral </a:t>
            </a:r>
            <a:r>
              <a:rPr lang="en-US" sz="2800" dirty="0"/>
              <a:t>part of many small companies' strategies.</a:t>
            </a:r>
          </a:p>
          <a:p>
            <a:pPr hangingPunct="0"/>
            <a:r>
              <a:rPr lang="en-US" sz="2800" dirty="0"/>
              <a:t> 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Describe the principal strategies small businesses have for going global.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Explain how to build a thriving export program.</a:t>
            </a:r>
          </a:p>
          <a:p>
            <a:pPr hangingPunct="0"/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Discuss the major barriers to international trade and their impact on the global community.</a:t>
            </a:r>
          </a:p>
        </p:txBody>
      </p:sp>
    </p:spTree>
    <p:extLst>
      <p:ext uri="{BB962C8B-B14F-4D97-AF65-F5344CB8AC3E}">
        <p14:creationId xmlns:p14="http://schemas.microsoft.com/office/powerpoint/2010/main" xmlns="" val="288753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31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Explain the challenges involved in the entrepreneur's role as leader and what is required to be a successful leader.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Describe the importance of hiring employees and how to avoid making hiring mistakes.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Explain how to create a company culture that encourages employee retention.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Describe the steps in developing a management succession plan for a growing business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78825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“The greatest enemy of knowledge is not ignorance, it is the illusion of knowledge.” </a:t>
            </a:r>
            <a:r>
              <a:rPr lang="en-US" sz="2800" dirty="0" smtClean="0"/>
              <a:t> Stephen Hawking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“I cannot teach anybody anything. I can only make them </a:t>
            </a:r>
            <a:r>
              <a:rPr lang="en-US" sz="2800" dirty="0" smtClean="0"/>
              <a:t>think.” Socrates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“knowing is not </a:t>
            </a:r>
            <a:r>
              <a:rPr lang="en-US" sz="2800" dirty="0" err="1"/>
              <a:t>enough,we</a:t>
            </a:r>
            <a:r>
              <a:rPr lang="en-US" sz="2800" dirty="0"/>
              <a:t> must apply</a:t>
            </a:r>
            <a:br>
              <a:rPr lang="en-US" sz="2800" dirty="0"/>
            </a:br>
            <a:r>
              <a:rPr lang="en-US" sz="2800" dirty="0"/>
              <a:t>willing is not </a:t>
            </a:r>
            <a:r>
              <a:rPr lang="en-US" sz="2800" dirty="0" err="1"/>
              <a:t>enough,we</a:t>
            </a:r>
            <a:r>
              <a:rPr lang="en-US" sz="2800" dirty="0"/>
              <a:t> must do</a:t>
            </a:r>
            <a:r>
              <a:rPr lang="en-US" sz="2800" dirty="0" smtClean="0"/>
              <a:t>.”  Johann Wolfgang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3919" y="457200"/>
            <a:ext cx="1897681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835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5065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Best of Luck!!!!!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457200"/>
            <a:ext cx="6271647" cy="352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888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1030</Words>
  <Application>Microsoft Office PowerPoint</Application>
  <PresentationFormat>On-screen Show (4:3)</PresentationFormat>
  <Paragraphs>296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ENTREPRENEURSHIP </vt:lpstr>
      <vt:lpstr>Objectives</vt:lpstr>
      <vt:lpstr>Goals Review</vt:lpstr>
      <vt:lpstr>Lecture No. 1</vt:lpstr>
      <vt:lpstr>Lecture No. 2</vt:lpstr>
      <vt:lpstr>Lecture No. 3</vt:lpstr>
      <vt:lpstr>Lecture No. 4</vt:lpstr>
      <vt:lpstr>Lecture No. 5</vt:lpstr>
      <vt:lpstr>Lecture No. 6</vt:lpstr>
      <vt:lpstr>Lecture No. 7</vt:lpstr>
      <vt:lpstr>Lecture No. 8</vt:lpstr>
      <vt:lpstr>Lecture No. 9</vt:lpstr>
      <vt:lpstr>Lecture No. 10</vt:lpstr>
      <vt:lpstr>Lecture No. 11</vt:lpstr>
      <vt:lpstr>Lecture No. 12</vt:lpstr>
      <vt:lpstr>Lecture No. 13</vt:lpstr>
      <vt:lpstr>Lecture No. 14</vt:lpstr>
      <vt:lpstr>Lecture No. 15</vt:lpstr>
      <vt:lpstr>Lecture No. 16</vt:lpstr>
      <vt:lpstr>Lecture No. 17</vt:lpstr>
      <vt:lpstr>Lecture No. 18</vt:lpstr>
      <vt:lpstr>Lecture No. 19</vt:lpstr>
      <vt:lpstr>Lecture No. 20</vt:lpstr>
      <vt:lpstr>Lecture No. 21</vt:lpstr>
      <vt:lpstr>Lecture No. 22</vt:lpstr>
      <vt:lpstr>Lecture No. 23</vt:lpstr>
      <vt:lpstr>Lecture No. 24</vt:lpstr>
      <vt:lpstr>Lecture No. 25</vt:lpstr>
      <vt:lpstr>Lecture No. 26</vt:lpstr>
      <vt:lpstr>Lecture No. 27</vt:lpstr>
      <vt:lpstr>Lecture No. 28</vt:lpstr>
      <vt:lpstr>Lecture No. 29</vt:lpstr>
      <vt:lpstr>Lecture No. 30</vt:lpstr>
      <vt:lpstr>Lecture No. 31</vt:lpstr>
      <vt:lpstr>CONCLUDING REMARKS</vt:lpstr>
      <vt:lpstr>Best of Luck!!!!!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</dc:title>
  <dc:creator>MyUserName</dc:creator>
  <cp:lastModifiedBy>NTS</cp:lastModifiedBy>
  <cp:revision>160</cp:revision>
  <dcterms:created xsi:type="dcterms:W3CDTF">2013-09-29T07:52:42Z</dcterms:created>
  <dcterms:modified xsi:type="dcterms:W3CDTF">2013-11-28T06:22:11Z</dcterms:modified>
</cp:coreProperties>
</file>