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6" r:id="rId2"/>
    <p:sldId id="387" r:id="rId3"/>
    <p:sldId id="386" r:id="rId4"/>
    <p:sldId id="388" r:id="rId5"/>
    <p:sldId id="389" r:id="rId6"/>
    <p:sldId id="390" r:id="rId7"/>
    <p:sldId id="391" r:id="rId8"/>
    <p:sldId id="392" r:id="rId9"/>
    <p:sldId id="393" r:id="rId10"/>
    <p:sldId id="394" r:id="rId11"/>
    <p:sldId id="395" r:id="rId12"/>
    <p:sldId id="396" r:id="rId13"/>
    <p:sldId id="399" r:id="rId14"/>
    <p:sldId id="400" r:id="rId15"/>
    <p:sldId id="404" r:id="rId16"/>
    <p:sldId id="405" r:id="rId17"/>
    <p:sldId id="406" r:id="rId18"/>
    <p:sldId id="407" r:id="rId19"/>
    <p:sldId id="408" r:id="rId20"/>
    <p:sldId id="409" r:id="rId21"/>
    <p:sldId id="410" r:id="rId22"/>
    <p:sldId id="411" r:id="rId23"/>
    <p:sldId id="412" r:id="rId24"/>
    <p:sldId id="414" r:id="rId25"/>
    <p:sldId id="415" r:id="rId26"/>
    <p:sldId id="338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59" autoAdjust="0"/>
    <p:restoredTop sz="86323" autoAdjust="0"/>
  </p:normalViewPr>
  <p:slideViewPr>
    <p:cSldViewPr>
      <p:cViewPr varScale="1">
        <p:scale>
          <a:sx n="56" d="100"/>
          <a:sy n="56" d="100"/>
        </p:scale>
        <p:origin x="-14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246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5B88A-C841-402B-B2F9-EDF798484FBC}" type="datetimeFigureOut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E3A5EB-6F79-4447-ABC5-06DD993480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7825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61F3-1662-405D-ACC9-06F2A26C67CC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415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CF42A-9EE8-4788-A371-A3AC48010634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092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BE990-54D9-45BF-91FC-9059E8CC5F85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246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CFF97-C3AC-43D1-8868-20CA6831B7B3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116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94182-8E5A-41B6-AE4F-F0003F3D13C6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89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32DF0-2D34-4DF9-BEF9-6EDB456CCFB2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3149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79B03-9D1F-458F-99AF-9A8A13BBBA3D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688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52A64-D35A-49EF-992A-400CA0B7BE33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165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8F9AA-49EE-458E-A50A-4B8980BF08DB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50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54CCE-4BBA-451F-8096-5D00CA9A811F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070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802B5-765C-4CD7-8F1C-B28659A8670B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106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AD2562-7AA7-4722-9417-E060372B104F}" type="datetime1">
              <a:rPr lang="en-US" smtClean="0"/>
              <a:pPr/>
              <a:t>11/22/2013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16: Building a Team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19BCC-EB6D-4706-855E-B16354E902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09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ENTREPRENEURSHIP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 smtClean="0"/>
              <a:t>Lecture No: 31</a:t>
            </a:r>
            <a:endParaRPr lang="en-US" sz="2000" dirty="0" smtClean="0"/>
          </a:p>
          <a:p>
            <a:pPr marL="0" indent="0" algn="ctr">
              <a:buNone/>
            </a:pP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Resource Person:</a:t>
            </a:r>
          </a:p>
          <a:p>
            <a:pPr marL="0" indent="0" algn="ctr">
              <a:buNone/>
            </a:pPr>
            <a:r>
              <a:rPr lang="en-US" sz="3600" dirty="0" smtClean="0"/>
              <a:t>Malik </a:t>
            </a:r>
            <a:r>
              <a:rPr lang="en-US" sz="3600" dirty="0" err="1" smtClean="0"/>
              <a:t>Jawad</a:t>
            </a:r>
            <a:r>
              <a:rPr lang="en-US" sz="3600" dirty="0" smtClean="0"/>
              <a:t> </a:t>
            </a:r>
            <a:r>
              <a:rPr lang="en-US" sz="3600" dirty="0" err="1" smtClean="0"/>
              <a:t>Saboor</a:t>
            </a:r>
            <a:endParaRPr lang="en-US" sz="3600" dirty="0" smtClean="0"/>
          </a:p>
          <a:p>
            <a:pPr marL="0" indent="0" algn="ctr">
              <a:buNone/>
            </a:pPr>
            <a:r>
              <a:rPr lang="en-US" sz="2000" dirty="0" smtClean="0"/>
              <a:t>Assistant Professor</a:t>
            </a:r>
          </a:p>
          <a:p>
            <a:pPr marL="0" indent="0" algn="ctr">
              <a:buNone/>
            </a:pPr>
            <a:r>
              <a:rPr lang="en-US" sz="2000" dirty="0" smtClean="0"/>
              <a:t>Department of Management Sciences</a:t>
            </a:r>
          </a:p>
          <a:p>
            <a:pPr marL="0" indent="0" algn="ctr">
              <a:buNone/>
            </a:pPr>
            <a:r>
              <a:rPr lang="en-US" sz="2000" dirty="0" smtClean="0"/>
              <a:t>COMSATS Institute of Information Technology</a:t>
            </a:r>
          </a:p>
          <a:p>
            <a:pPr marL="0" indent="0" algn="ctr">
              <a:buNone/>
            </a:pPr>
            <a:r>
              <a:rPr lang="en-US" sz="2000" dirty="0" smtClean="0"/>
              <a:t>Islamabad.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198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66800" y="228600"/>
            <a:ext cx="8229600" cy="1143000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Previous Lecture Review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6600" y="85299"/>
            <a:ext cx="1981104" cy="1927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2077439"/>
            <a:ext cx="838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548640" y="2012373"/>
            <a:ext cx="798576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400" dirty="0" smtClean="0"/>
              <a:t>Explain why “going global” has become an </a:t>
            </a:r>
          </a:p>
          <a:p>
            <a:pPr hangingPunct="0"/>
            <a:r>
              <a:rPr lang="en-US" sz="2400" dirty="0" smtClean="0"/>
              <a:t>integral part of many small companies' strategies.</a:t>
            </a:r>
          </a:p>
          <a:p>
            <a:pPr hangingPunct="0"/>
            <a:r>
              <a:rPr lang="en-US" sz="2400" dirty="0" smtClean="0"/>
              <a:t> 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400" dirty="0" smtClean="0"/>
              <a:t>Describe the principal strategies small businesses have for going global.</a:t>
            </a:r>
          </a:p>
          <a:p>
            <a:pPr marL="457200" indent="-457200" hangingPunct="0">
              <a:buFont typeface="Arial" pitchFamily="34" charset="0"/>
              <a:buChar char="•"/>
            </a:pPr>
            <a:endParaRPr lang="en-US" sz="24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400" dirty="0" smtClean="0"/>
              <a:t>Explain how to build a thriving export program.</a:t>
            </a:r>
          </a:p>
          <a:p>
            <a:pPr hangingPunct="0"/>
            <a:endParaRPr lang="en-US" sz="2400" dirty="0" smtClean="0"/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400" dirty="0" smtClean="0"/>
              <a:t>Discuss the major barriers to international trade and their impact on the global community.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45734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13644" y="31845"/>
            <a:ext cx="2330355" cy="2330355"/>
          </a:xfrm>
          <a:prstGeom prst="rect">
            <a:avLst/>
          </a:prstGeo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152400" y="1295400"/>
            <a:ext cx="8382000" cy="5460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04800" y="2057399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Explain the challenges involved in the entrepreneur's role as leader and what is required to be a successful leader.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Describe the importance of hiring employees and how to avoid making hiring mistakes.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Explain how to create a company culture that encourages employee retention.</a:t>
            </a:r>
          </a:p>
          <a:p>
            <a:pPr marL="457200" indent="-457200" hangingPunct="0">
              <a:buFont typeface="Arial" pitchFamily="34" charset="0"/>
              <a:buChar char="•"/>
            </a:pPr>
            <a:r>
              <a:rPr lang="en-US" sz="2800" dirty="0" smtClean="0"/>
              <a:t>Describe the steps in developing a management succession plan for a growing </a:t>
            </a:r>
            <a:r>
              <a:rPr lang="en-US" sz="2800" dirty="0" smtClean="0"/>
              <a:t>business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511206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Leadership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dirty="0"/>
              <a:t>Process of influencing and inspiring others to work to achieve a common goal and then giving them the power and the freedom to achieve it.</a:t>
            </a:r>
          </a:p>
          <a:p>
            <a:r>
              <a:rPr lang="en-US" sz="2800" dirty="0"/>
              <a:t>Entrepreneurs must take on many roles in their companies, but none is more important than that of leader</a:t>
            </a:r>
            <a:r>
              <a:rPr lang="en-US" sz="2800" dirty="0" smtClean="0"/>
              <a:t>.</a:t>
            </a:r>
            <a:endParaRPr lang="en-US" sz="2800" dirty="0"/>
          </a:p>
        </p:txBody>
      </p:sp>
      <p:graphicFrame>
        <p:nvGraphicFramePr>
          <p:cNvPr id="5124" name="Object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4953000" y="4681538"/>
          <a:ext cx="2984500" cy="2074862"/>
        </p:xfrm>
        <a:graphic>
          <a:graphicData uri="http://schemas.openxmlformats.org/presentationml/2006/ole">
            <p:oleObj spid="_x0000_s1054" name="GALLERY" r:id="rId4" imgW="6734215" imgH="4676869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18068522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86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Effective Leaders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 sz="2800" dirty="0"/>
              <a:t>Create a set of values and beliefs for employees and passionately pursue them.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Define and then constantly reinforce the vision they have for the company.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Respect and support their employees.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Set the example for their employees.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Create a climate of trust in the organization.  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Build credibility with their employees.</a:t>
            </a:r>
          </a:p>
          <a:p>
            <a:pPr>
              <a:lnSpc>
                <a:spcPct val="80000"/>
              </a:lnSpc>
            </a:pPr>
            <a:r>
              <a:rPr lang="en-US" sz="2800" dirty="0"/>
              <a:t>Focus employees’ efforts on challenging goals and keep them driving toward those goals.</a:t>
            </a:r>
          </a:p>
        </p:txBody>
      </p:sp>
    </p:spTree>
    <p:extLst>
      <p:ext uri="{BB962C8B-B14F-4D97-AF65-F5344CB8AC3E}">
        <p14:creationId xmlns:p14="http://schemas.microsoft.com/office/powerpoint/2010/main" xmlns="" val="369028316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86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Effective Leaders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dirty="0"/>
              <a:t>Provide the resources employees need to achieve their goals. </a:t>
            </a:r>
          </a:p>
          <a:p>
            <a:r>
              <a:rPr lang="en-US" sz="2800" dirty="0"/>
              <a:t>Communicate with their employees.</a:t>
            </a:r>
          </a:p>
          <a:p>
            <a:r>
              <a:rPr lang="en-US" sz="2800" dirty="0"/>
              <a:t>Value the diversity of their workers.</a:t>
            </a:r>
          </a:p>
          <a:p>
            <a:r>
              <a:rPr lang="en-US" sz="2800" dirty="0"/>
              <a:t>Celebrate their workers’ successes.</a:t>
            </a:r>
          </a:p>
          <a:p>
            <a:r>
              <a:rPr lang="en-US" sz="2800" dirty="0"/>
              <a:t>Are willing to take risks.  </a:t>
            </a:r>
          </a:p>
          <a:p>
            <a:r>
              <a:rPr lang="en-US" sz="2800" dirty="0"/>
              <a:t>Encourage creativity among their workers.</a:t>
            </a:r>
          </a:p>
          <a:p>
            <a:r>
              <a:rPr lang="en-US" sz="2800" dirty="0"/>
              <a:t>Maintain a sense of humor.</a:t>
            </a:r>
            <a:endParaRPr lang="en-US" dirty="0"/>
          </a:p>
          <a:p>
            <a:endParaRPr lang="en-US" dirty="0"/>
          </a:p>
        </p:txBody>
      </p:sp>
      <p:sp>
        <p:nvSpPr>
          <p:cNvPr id="64516" name="Text Box 4"/>
          <p:cNvSpPr txBox="1">
            <a:spLocks noChangeArrowheads="1"/>
          </p:cNvSpPr>
          <p:nvPr/>
        </p:nvSpPr>
        <p:spPr bwMode="auto">
          <a:xfrm>
            <a:off x="4022725" y="1077913"/>
            <a:ext cx="10429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</p:spTree>
    <p:extLst>
      <p:ext uri="{BB962C8B-B14F-4D97-AF65-F5344CB8AC3E}">
        <p14:creationId xmlns:p14="http://schemas.microsoft.com/office/powerpoint/2010/main" xmlns="" val="1428720194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4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4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45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uiExpand="1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9286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Effective Leaders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dirty="0"/>
              <a:t>Create an environment in which people have the motivation, the training, and the freedom to achieve the goals they have set.</a:t>
            </a:r>
          </a:p>
          <a:p>
            <a:r>
              <a:rPr lang="en-US" sz="2800" dirty="0"/>
              <a:t>Become a catalyst for change when change is needed.  </a:t>
            </a:r>
          </a:p>
          <a:p>
            <a:r>
              <a:rPr lang="en-US" sz="2800" dirty="0"/>
              <a:t>Keep their eyes on the horizon.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4022725" y="1077913"/>
            <a:ext cx="10429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  <p:pic>
        <p:nvPicPr>
          <p:cNvPr id="6656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2350" y="4495800"/>
            <a:ext cx="2017713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04086466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uiExpand="1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609600"/>
            <a:ext cx="7772400" cy="99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Three Vital Tasks of a Leader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419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dirty="0"/>
              <a:t>1. Add the right employees and constantly improve their skills.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2. Create a culture for retaining employees.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3. Plan for “passing the torch” to the next generation of leadership.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9800"/>
          <a:stretch>
            <a:fillRect/>
          </a:stretch>
        </p:blipFill>
        <p:spPr bwMode="auto">
          <a:xfrm>
            <a:off x="1905000" y="4648200"/>
            <a:ext cx="498157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4695960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Avoid Hiring Mistakes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Elevate recruiting to a strategic position.</a:t>
            </a:r>
          </a:p>
          <a:p>
            <a:pPr lvl="1"/>
            <a:r>
              <a:rPr lang="en-US" dirty="0"/>
              <a:t>Look inside the company first</a:t>
            </a:r>
          </a:p>
          <a:p>
            <a:pPr lvl="1"/>
            <a:r>
              <a:rPr lang="en-US" dirty="0"/>
              <a:t>Encourage employee referrals</a:t>
            </a:r>
          </a:p>
          <a:p>
            <a:pPr lvl="1"/>
            <a:r>
              <a:rPr lang="en-US" dirty="0"/>
              <a:t>Make employment ads stand out</a:t>
            </a:r>
          </a:p>
          <a:p>
            <a:pPr lvl="1"/>
            <a:r>
              <a:rPr lang="en-US" dirty="0"/>
              <a:t>Use the Internet as a recruiting tool</a:t>
            </a:r>
          </a:p>
          <a:p>
            <a:pPr lvl="1"/>
            <a:r>
              <a:rPr lang="en-US" dirty="0"/>
              <a:t>Recruit on campus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104452" name="Picture 4" descr="j00905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391025"/>
            <a:ext cx="2470150" cy="193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369731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uiExpand="1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Avoid Hiring Mistakes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Forge relationships with schools and other sources of workers</a:t>
            </a:r>
          </a:p>
          <a:p>
            <a:r>
              <a:rPr lang="en-US" dirty="0"/>
              <a:t>Recruit “retired” workers</a:t>
            </a:r>
          </a:p>
          <a:p>
            <a:r>
              <a:rPr lang="en-US" dirty="0"/>
              <a:t>Consider using offbeat recruiting techniques</a:t>
            </a:r>
          </a:p>
          <a:p>
            <a:r>
              <a:rPr lang="en-US" dirty="0"/>
              <a:t>Offer what workers want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4049713" y="1219200"/>
            <a:ext cx="11001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  <p:pic>
        <p:nvPicPr>
          <p:cNvPr id="69637" name="Picture 5" descr="j00905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391025"/>
            <a:ext cx="2470150" cy="193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784027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9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9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9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62000" y="533400"/>
            <a:ext cx="7772400" cy="990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Hiring the Right Employees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68475"/>
            <a:ext cx="8229600" cy="36877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Conduct a job analysis and create practical job descriptions and job specifications</a:t>
            </a:r>
          </a:p>
        </p:txBody>
      </p:sp>
      <p:pic>
        <p:nvPicPr>
          <p:cNvPr id="9220" name="Picture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4175" y="3533775"/>
            <a:ext cx="2378075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4079919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Conducting a Job Analysis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2400" cy="4724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dirty="0"/>
              <a:t>Create a </a:t>
            </a:r>
            <a:r>
              <a:rPr lang="en-US" sz="2800" i="1" dirty="0"/>
              <a:t>job description </a:t>
            </a:r>
            <a:r>
              <a:rPr lang="en-US" sz="2800" dirty="0"/>
              <a:t>- a written statement of the duties, responsibilities, reporting relationships, working conditions, and materials and equipment used in a job.</a:t>
            </a:r>
          </a:p>
          <a:p>
            <a:r>
              <a:rPr lang="en-US" sz="2800" dirty="0"/>
              <a:t>Create a </a:t>
            </a:r>
            <a:r>
              <a:rPr lang="en-US" sz="2800" i="1" dirty="0"/>
              <a:t>job specification </a:t>
            </a:r>
            <a:r>
              <a:rPr lang="en-US" sz="2800" dirty="0"/>
              <a:t>- written statement of the qualifications and characteristics needed for a job, stated in such terms as education, skills, and </a:t>
            </a:r>
            <a:r>
              <a:rPr lang="en-US" sz="2800"/>
              <a:t>experience</a:t>
            </a:r>
            <a:r>
              <a:rPr lang="en-US" sz="2800" smtClean="0"/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650549080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6075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Planning an Effective Interview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343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dirty="0"/>
              <a:t>Develop a series of core questions and ask them of every job candidate.</a:t>
            </a:r>
          </a:p>
          <a:p>
            <a:r>
              <a:rPr lang="en-US" sz="2800" dirty="0"/>
              <a:t>Ask open-ended questions rather than those calling for “yes or no” answers.</a:t>
            </a:r>
          </a:p>
          <a:p>
            <a:r>
              <a:rPr lang="en-US" sz="2800" dirty="0"/>
              <a:t>Create hypothetical situations candidates would encounter on the job and ask how they would handle them.</a:t>
            </a:r>
          </a:p>
          <a:p>
            <a:pPr lvl="1"/>
            <a:r>
              <a:rPr lang="en-US" sz="2400" dirty="0"/>
              <a:t>Situational interviews</a:t>
            </a:r>
          </a:p>
        </p:txBody>
      </p:sp>
      <p:pic>
        <p:nvPicPr>
          <p:cNvPr id="11268" name="Picture 4" descr="BD10504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95800"/>
            <a:ext cx="1531938" cy="1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7895232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346075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Planning an Effective Interview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2672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dirty="0"/>
              <a:t>Probe for specific examples in the candidate’s work history that demonstrate the necessary traits and characteristics.</a:t>
            </a:r>
          </a:p>
          <a:p>
            <a:r>
              <a:rPr lang="en-US" sz="2800" dirty="0"/>
              <a:t>Ask candidates to describe a recent success and a recent failure and how they dealt with them.</a:t>
            </a:r>
          </a:p>
          <a:p>
            <a:r>
              <a:rPr lang="en-US" sz="2800" dirty="0"/>
              <a:t>Arrange a “</a:t>
            </a:r>
            <a:r>
              <a:rPr lang="en-US" sz="2800" dirty="0" err="1"/>
              <a:t>noninterview</a:t>
            </a:r>
            <a:r>
              <a:rPr lang="en-US" sz="2800" dirty="0"/>
              <a:t>” setting that allows others to observe the candidate in an informal setting.  </a:t>
            </a:r>
          </a:p>
        </p:txBody>
      </p:sp>
      <p:pic>
        <p:nvPicPr>
          <p:cNvPr id="72709" name="Picture 5" descr="BD10511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992688"/>
            <a:ext cx="2284413" cy="158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4049713" y="1219200"/>
            <a:ext cx="1042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</p:spTree>
    <p:extLst>
      <p:ext uri="{BB962C8B-B14F-4D97-AF65-F5344CB8AC3E}">
        <p14:creationId xmlns:p14="http://schemas.microsoft.com/office/powerpoint/2010/main" xmlns="" val="66790293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uiExpand="1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Checking References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sz="2800" dirty="0"/>
              <a:t>	Checking an applicant’s references is an important part of protecting a company against making a “bad hire.”</a:t>
            </a:r>
          </a:p>
          <a:p>
            <a:pPr>
              <a:buFont typeface="Wingdings" pitchFamily="2" charset="2"/>
              <a:buNone/>
            </a:pPr>
            <a:r>
              <a:rPr lang="en-US" sz="2800" dirty="0"/>
              <a:t>	Is it </a:t>
            </a:r>
            <a:r>
              <a:rPr lang="en-US" sz="2800" i="1" dirty="0"/>
              <a:t>really </a:t>
            </a:r>
            <a:r>
              <a:rPr lang="en-US" sz="2800" dirty="0"/>
              <a:t>necessary?</a:t>
            </a:r>
          </a:p>
          <a:p>
            <a:pPr>
              <a:buFont typeface="Wingdings" pitchFamily="2" charset="2"/>
              <a:buNone/>
            </a:pPr>
            <a:r>
              <a:rPr lang="en-US" sz="2800" dirty="0"/>
              <a:t>	Yes!!  According to the Society of Human Resource Management, more than half of all candidates either exaggerated or falsified information on their résumés.  </a:t>
            </a:r>
          </a:p>
        </p:txBody>
      </p:sp>
    </p:spTree>
    <p:extLst>
      <p:ext uri="{BB962C8B-B14F-4D97-AF65-F5344CB8AC3E}">
        <p14:creationId xmlns:p14="http://schemas.microsoft.com/office/powerpoint/2010/main" xmlns="" val="2910332355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uiExpand="1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Company Culture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dirty="0"/>
              <a:t>Distinctive, unwritten, informal code of conduct that governs the behavior, attitudes, relationships, and style of an organization.</a:t>
            </a:r>
          </a:p>
          <a:p>
            <a:pPr>
              <a:lnSpc>
                <a:spcPct val="90000"/>
              </a:lnSpc>
            </a:pPr>
            <a:r>
              <a:rPr lang="en-US" dirty="0"/>
              <a:t> “The way we do things around here.”</a:t>
            </a:r>
          </a:p>
          <a:p>
            <a:pPr>
              <a:lnSpc>
                <a:spcPct val="90000"/>
              </a:lnSpc>
            </a:pPr>
            <a:r>
              <a:rPr lang="en-US" dirty="0"/>
              <a:t>In small companies, culture plays as important a part in gaining a competitive edge as strategy does.</a:t>
            </a:r>
          </a:p>
        </p:txBody>
      </p:sp>
    </p:spTree>
    <p:extLst>
      <p:ext uri="{BB962C8B-B14F-4D97-AF65-F5344CB8AC3E}">
        <p14:creationId xmlns:p14="http://schemas.microsoft.com/office/powerpoint/2010/main" xmlns="" val="1152311043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uiExpand="1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a Positive Culture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dirty="0"/>
              <a:t>Respect for work and life balance</a:t>
            </a:r>
          </a:p>
          <a:p>
            <a:r>
              <a:rPr lang="en-US" dirty="0"/>
              <a:t>Sense of purpose</a:t>
            </a:r>
          </a:p>
          <a:p>
            <a:r>
              <a:rPr lang="en-US" dirty="0"/>
              <a:t>Sense of fun</a:t>
            </a:r>
          </a:p>
          <a:p>
            <a:r>
              <a:rPr lang="en-US" dirty="0"/>
              <a:t>Diversity</a:t>
            </a:r>
          </a:p>
          <a:p>
            <a:r>
              <a:rPr lang="en-US" dirty="0"/>
              <a:t>Integrity</a:t>
            </a:r>
          </a:p>
          <a:p>
            <a:r>
              <a:rPr lang="en-US" dirty="0"/>
              <a:t>Participative management</a:t>
            </a:r>
          </a:p>
          <a:p>
            <a:r>
              <a:rPr lang="en-US" dirty="0"/>
              <a:t>Learning environment</a:t>
            </a:r>
          </a:p>
        </p:txBody>
      </p:sp>
      <p:pic>
        <p:nvPicPr>
          <p:cNvPr id="76805" name="Picture 5" descr="j040003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1525" y="2667000"/>
            <a:ext cx="3292475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8787853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68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68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uiExpand="1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Job Design Strategies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44196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u="sng" dirty="0"/>
              <a:t>Job simplification</a:t>
            </a:r>
            <a:r>
              <a:rPr lang="en-US" sz="2800" i="1" dirty="0"/>
              <a:t> </a:t>
            </a:r>
            <a:r>
              <a:rPr lang="en-US" sz="2800" dirty="0"/>
              <a:t>- breaks work down into its simplest form and standardizes each task.</a:t>
            </a:r>
          </a:p>
          <a:p>
            <a:r>
              <a:rPr lang="en-US" sz="2800" u="sng" dirty="0"/>
              <a:t>Job enlargement (horizontal job loading)</a:t>
            </a:r>
            <a:r>
              <a:rPr lang="en-US" sz="2800" i="1" dirty="0"/>
              <a:t> </a:t>
            </a:r>
            <a:r>
              <a:rPr lang="en-US" sz="2800" dirty="0"/>
              <a:t>- adds more tasks to a job to broaden its scope.</a:t>
            </a:r>
          </a:p>
          <a:p>
            <a:r>
              <a:rPr lang="en-US" sz="2800" u="sng" dirty="0"/>
              <a:t>Job rotation</a:t>
            </a:r>
            <a:r>
              <a:rPr lang="en-US" sz="2800" i="1" dirty="0"/>
              <a:t> </a:t>
            </a:r>
            <a:r>
              <a:rPr lang="en-US" sz="2800" dirty="0"/>
              <a:t>- cross-trains workers so they can move from one job in a company to others, giving them a greater number and variety of tasks to perform. Often used with a skill-based pay system.</a:t>
            </a:r>
          </a:p>
        </p:txBody>
      </p:sp>
      <p:pic>
        <p:nvPicPr>
          <p:cNvPr id="22532" name="Picture 4" descr="j04004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351463"/>
            <a:ext cx="1524000" cy="15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4586891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uiExpand="1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Job Design Strategies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800" u="sng" dirty="0"/>
              <a:t>Job enrichment (vertical job loading)</a:t>
            </a:r>
            <a:r>
              <a:rPr lang="en-US" sz="2800" i="1" dirty="0"/>
              <a:t> </a:t>
            </a:r>
            <a:r>
              <a:rPr lang="en-US" sz="2800" dirty="0"/>
              <a:t>- builds motivators into a job by increasing the planning, decision making, organizing and controlling functions (which traditionally were managerial tasks).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Five core characteristics: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Skill variety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Task identity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Task significance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Autonomy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Feedback</a:t>
            </a:r>
          </a:p>
        </p:txBody>
      </p:sp>
      <p:grpSp>
        <p:nvGrpSpPr>
          <p:cNvPr id="23562" name="Group 10"/>
          <p:cNvGrpSpPr>
            <a:grpSpLocks/>
          </p:cNvGrpSpPr>
          <p:nvPr/>
        </p:nvGrpSpPr>
        <p:grpSpPr bwMode="auto">
          <a:xfrm>
            <a:off x="5410200" y="3962400"/>
            <a:ext cx="2744788" cy="2133600"/>
            <a:chOff x="3080" y="1448"/>
            <a:chExt cx="2441" cy="2104"/>
          </a:xfrm>
        </p:grpSpPr>
        <p:graphicFrame>
          <p:nvGraphicFramePr>
            <p:cNvPr id="23556" name="Object 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080" y="1448"/>
            <a:ext cx="1899" cy="2042"/>
          </p:xfrm>
          <a:graphic>
            <a:graphicData uri="http://schemas.openxmlformats.org/presentationml/2006/ole">
              <p:oleObj spid="_x0000_s2078" name="Microsoft ClipArt Gallery" r:id="rId4" imgW="3009841" imgH="3238393" progId="">
                <p:embed/>
              </p:oleObj>
            </a:graphicData>
          </a:graphic>
        </p:graphicFrame>
        <p:grpSp>
          <p:nvGrpSpPr>
            <p:cNvPr id="23560" name="Group 8"/>
            <p:cNvGrpSpPr>
              <a:grpSpLocks/>
            </p:cNvGrpSpPr>
            <p:nvPr/>
          </p:nvGrpSpPr>
          <p:grpSpPr bwMode="auto">
            <a:xfrm>
              <a:off x="4346" y="2510"/>
              <a:ext cx="1175" cy="1042"/>
              <a:chOff x="4346" y="2510"/>
              <a:chExt cx="1175" cy="1042"/>
            </a:xfrm>
          </p:grpSpPr>
          <p:sp>
            <p:nvSpPr>
              <p:cNvPr id="23557" name="Rectangle 5"/>
              <p:cNvSpPr>
                <a:spLocks noChangeArrowheads="1"/>
              </p:cNvSpPr>
              <p:nvPr/>
            </p:nvSpPr>
            <p:spPr bwMode="auto">
              <a:xfrm>
                <a:off x="4346" y="2653"/>
                <a:ext cx="904" cy="890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58" name="Freeform 6"/>
              <p:cNvSpPr>
                <a:spLocks/>
              </p:cNvSpPr>
              <p:nvPr/>
            </p:nvSpPr>
            <p:spPr bwMode="auto">
              <a:xfrm>
                <a:off x="5258" y="2514"/>
                <a:ext cx="259" cy="1038"/>
              </a:xfrm>
              <a:custGeom>
                <a:avLst/>
                <a:gdLst>
                  <a:gd name="T0" fmla="*/ 0 w 259"/>
                  <a:gd name="T1" fmla="*/ 140 h 1038"/>
                  <a:gd name="T2" fmla="*/ 0 w 259"/>
                  <a:gd name="T3" fmla="*/ 1037 h 1038"/>
                  <a:gd name="T4" fmla="*/ 258 w 259"/>
                  <a:gd name="T5" fmla="*/ 861 h 1038"/>
                  <a:gd name="T6" fmla="*/ 258 w 259"/>
                  <a:gd name="T7" fmla="*/ 0 h 1038"/>
                  <a:gd name="T8" fmla="*/ 0 w 259"/>
                  <a:gd name="T9" fmla="*/ 140 h 10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" h="1038">
                    <a:moveTo>
                      <a:pt x="0" y="140"/>
                    </a:moveTo>
                    <a:lnTo>
                      <a:pt x="0" y="1037"/>
                    </a:lnTo>
                    <a:lnTo>
                      <a:pt x="258" y="861"/>
                    </a:lnTo>
                    <a:lnTo>
                      <a:pt x="258" y="0"/>
                    </a:lnTo>
                    <a:lnTo>
                      <a:pt x="0" y="140"/>
                    </a:lnTo>
                  </a:path>
                </a:pathLst>
              </a:custGeom>
              <a:solidFill>
                <a:srgbClr val="8080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59" name="Freeform 7"/>
              <p:cNvSpPr>
                <a:spLocks/>
              </p:cNvSpPr>
              <p:nvPr/>
            </p:nvSpPr>
            <p:spPr bwMode="auto">
              <a:xfrm>
                <a:off x="4348" y="2510"/>
                <a:ext cx="1173" cy="145"/>
              </a:xfrm>
              <a:custGeom>
                <a:avLst/>
                <a:gdLst>
                  <a:gd name="T0" fmla="*/ 0 w 1173"/>
                  <a:gd name="T1" fmla="*/ 144 h 145"/>
                  <a:gd name="T2" fmla="*/ 910 w 1173"/>
                  <a:gd name="T3" fmla="*/ 144 h 145"/>
                  <a:gd name="T4" fmla="*/ 1172 w 1173"/>
                  <a:gd name="T5" fmla="*/ 0 h 145"/>
                  <a:gd name="T6" fmla="*/ 294 w 1173"/>
                  <a:gd name="T7" fmla="*/ 0 h 145"/>
                  <a:gd name="T8" fmla="*/ 0 w 1173"/>
                  <a:gd name="T9" fmla="*/ 14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73" h="145">
                    <a:moveTo>
                      <a:pt x="0" y="144"/>
                    </a:moveTo>
                    <a:lnTo>
                      <a:pt x="910" y="144"/>
                    </a:lnTo>
                    <a:lnTo>
                      <a:pt x="1172" y="0"/>
                    </a:lnTo>
                    <a:lnTo>
                      <a:pt x="294" y="0"/>
                    </a:lnTo>
                    <a:lnTo>
                      <a:pt x="0" y="144"/>
                    </a:lnTo>
                  </a:path>
                </a:pathLst>
              </a:custGeom>
              <a:solidFill>
                <a:srgbClr val="FFFF8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561" name="Rectangle 9"/>
            <p:cNvSpPr>
              <a:spLocks noChangeArrowheads="1"/>
            </p:cNvSpPr>
            <p:nvPr/>
          </p:nvSpPr>
          <p:spPr bwMode="auto">
            <a:xfrm>
              <a:off x="4286" y="2794"/>
              <a:ext cx="1051" cy="6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ctr"/>
              <a:r>
                <a:rPr lang="en-US" sz="2000" b="1">
                  <a:solidFill>
                    <a:schemeClr val="bg2"/>
                  </a:solidFill>
                  <a:latin typeface="Times New Roman" pitchFamily="18" charset="0"/>
                </a:rPr>
                <a:t>Enriched</a:t>
              </a:r>
            </a:p>
            <a:p>
              <a:pPr algn="ctr"/>
              <a:r>
                <a:rPr lang="en-US" sz="2000" b="1">
                  <a:solidFill>
                    <a:schemeClr val="bg2"/>
                  </a:solidFill>
                  <a:latin typeface="Times New Roman" pitchFamily="18" charset="0"/>
                </a:rPr>
                <a:t>Job</a:t>
              </a:r>
            </a:p>
          </p:txBody>
        </p:sp>
      </p:grp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4049713" y="1219200"/>
            <a:ext cx="11001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</p:spTree>
    <p:extLst>
      <p:ext uri="{BB962C8B-B14F-4D97-AF65-F5344CB8AC3E}">
        <p14:creationId xmlns:p14="http://schemas.microsoft.com/office/powerpoint/2010/main" xmlns="" val="19374239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 bldLvl="5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631825"/>
            <a:ext cx="8229600" cy="7858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Job Design Strategies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458200" cy="3962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2800" u="sng" dirty="0"/>
              <a:t>Flextime</a:t>
            </a:r>
            <a:r>
              <a:rPr lang="en-US" sz="2800" i="1" dirty="0"/>
              <a:t> </a:t>
            </a:r>
            <a:r>
              <a:rPr lang="en-US" sz="2800" dirty="0"/>
              <a:t>- an arrangement under which employees build their work schedules around a set of “core hours” - such as 11 a.m. to 2 p.m. - but have flexibility about when they start and stop work.</a:t>
            </a:r>
          </a:p>
          <a:p>
            <a:r>
              <a:rPr lang="en-US" sz="2800" u="sng" dirty="0"/>
              <a:t>Job sharing</a:t>
            </a:r>
            <a:r>
              <a:rPr lang="en-US" sz="2800" i="1" dirty="0"/>
              <a:t> </a:t>
            </a:r>
            <a:r>
              <a:rPr lang="en-US" sz="2800" dirty="0"/>
              <a:t>- a work arrangement in which two or more people share a single full-time job.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4049713" y="1371600"/>
            <a:ext cx="11001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</p:spTree>
    <p:extLst>
      <p:ext uri="{BB962C8B-B14F-4D97-AF65-F5344CB8AC3E}">
        <p14:creationId xmlns:p14="http://schemas.microsoft.com/office/powerpoint/2010/main" xmlns="" val="3231684339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631825"/>
            <a:ext cx="8229600" cy="78581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Job Design Strategies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64770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sz="2800" u="sng" dirty="0" err="1"/>
              <a:t>Flexplace</a:t>
            </a:r>
            <a:r>
              <a:rPr lang="en-US" sz="2800" i="1" dirty="0"/>
              <a:t> </a:t>
            </a:r>
            <a:r>
              <a:rPr lang="en-US" sz="2800" dirty="0"/>
              <a:t>- a work arrangement in which employees work at a place other than the traditional office, such as a satellite branch closer to their homes or, in some cases, at home.</a:t>
            </a:r>
          </a:p>
          <a:p>
            <a:pPr>
              <a:lnSpc>
                <a:spcPct val="90000"/>
              </a:lnSpc>
            </a:pPr>
            <a:r>
              <a:rPr lang="en-US" sz="2800" u="sng" dirty="0"/>
              <a:t>Telecommuting</a:t>
            </a:r>
            <a:r>
              <a:rPr lang="en-US" sz="2800" dirty="0"/>
              <a:t> - an arrangement in which employees have employees working from their homes use modern communications equipment to hook up to their workplaces.</a:t>
            </a: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4049713" y="1371600"/>
            <a:ext cx="11001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(Continued)</a:t>
            </a:r>
          </a:p>
        </p:txBody>
      </p:sp>
      <p:pic>
        <p:nvPicPr>
          <p:cNvPr id="78855" name="Picture 7" descr="j04158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048000"/>
            <a:ext cx="1981200" cy="147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12270207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8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uiExpand="1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Rewards and Compensation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7724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The key to using rewards to motivate workers is tailoring them to the needs and characteristics of individual workers.</a:t>
            </a:r>
          </a:p>
          <a:p>
            <a:r>
              <a:rPr lang="en-US" dirty="0"/>
              <a:t>Money is an effective motivator - up to a point.</a:t>
            </a:r>
          </a:p>
          <a:p>
            <a:pPr lvl="1"/>
            <a:r>
              <a:rPr lang="en-US" dirty="0"/>
              <a:t>Pay-for-performance systems</a:t>
            </a:r>
          </a:p>
          <a:p>
            <a:pPr lvl="1"/>
            <a:r>
              <a:rPr lang="en-US" dirty="0"/>
              <a:t>Stock options</a:t>
            </a:r>
          </a:p>
        </p:txBody>
      </p:sp>
      <p:pic>
        <p:nvPicPr>
          <p:cNvPr id="25604" name="Picture 4" descr="j019818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10000"/>
            <a:ext cx="1889125" cy="275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4485507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uiExpand="1" build="p" bldLvl="5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85725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Rewards and Compensation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50292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dirty="0"/>
              <a:t>Intangible rewards such as praise, recognition, celebrations, and others can be </a:t>
            </a:r>
            <a:r>
              <a:rPr lang="en-US" i="1" dirty="0"/>
              <a:t>very</a:t>
            </a:r>
            <a:r>
              <a:rPr lang="en-US" dirty="0"/>
              <a:t> powerful, yet inexpensive, motivators.</a:t>
            </a:r>
          </a:p>
          <a:p>
            <a:r>
              <a:rPr lang="en-US" dirty="0"/>
              <a:t>Entrepreneurs tend to rely on nonmonetary rewards.  </a:t>
            </a:r>
          </a:p>
        </p:txBody>
      </p:sp>
      <p:pic>
        <p:nvPicPr>
          <p:cNvPr id="82948" name="Picture 4" descr="j04024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91275" y="2057400"/>
            <a:ext cx="27527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11593982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uiExpand="1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71600" y="457200"/>
            <a:ext cx="6324600" cy="129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/>
              <a:t>Why Is Management Succession So Difficult?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191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dirty="0"/>
              <a:t>		</a:t>
            </a:r>
            <a:r>
              <a:rPr lang="en-US" i="1" dirty="0"/>
              <a:t>No management succession plan!</a:t>
            </a:r>
            <a:endParaRPr lang="en-US" dirty="0"/>
          </a:p>
          <a:p>
            <a:pPr lvl="1"/>
            <a:r>
              <a:rPr lang="en-US" sz="3200" dirty="0"/>
              <a:t>81 percent of all business founders intend to pass their companies on to their children.</a:t>
            </a:r>
          </a:p>
          <a:p>
            <a:pPr lvl="1"/>
            <a:r>
              <a:rPr lang="en-US" sz="3200" dirty="0"/>
              <a:t>But... 25 percent of family business owners have no formal management succession plan!</a:t>
            </a:r>
          </a:p>
        </p:txBody>
      </p:sp>
      <p:pic>
        <p:nvPicPr>
          <p:cNvPr id="31749" name="Picture 5" descr="CG1A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800600"/>
            <a:ext cx="25908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81464966"/>
      </p:ext>
    </p:extLst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uiExpand="1" build="p" bldLvl="5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28800" y="687388"/>
            <a:ext cx="5405438" cy="614362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dirty="0"/>
              <a:t>The Succession Plan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924800" cy="4114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u="sng" dirty="0"/>
              <a:t>Step 1</a:t>
            </a:r>
            <a:r>
              <a:rPr lang="en-US" dirty="0"/>
              <a:t>. Select the successor.</a:t>
            </a:r>
          </a:p>
          <a:p>
            <a:pPr>
              <a:buFont typeface="Wingdings" pitchFamily="2" charset="2"/>
              <a:buNone/>
            </a:pPr>
            <a:r>
              <a:rPr lang="en-US" u="sng" dirty="0"/>
              <a:t>Step 2</a:t>
            </a:r>
            <a:r>
              <a:rPr lang="en-US" dirty="0"/>
              <a:t>. Create a survival kit for the successor.</a:t>
            </a:r>
          </a:p>
          <a:p>
            <a:pPr>
              <a:buFont typeface="Wingdings" pitchFamily="2" charset="2"/>
              <a:buNone/>
            </a:pPr>
            <a:r>
              <a:rPr lang="en-US" u="sng" dirty="0"/>
              <a:t>Step 3</a:t>
            </a:r>
            <a:r>
              <a:rPr lang="en-US" dirty="0"/>
              <a:t>. Groom the successor.</a:t>
            </a:r>
          </a:p>
          <a:p>
            <a:pPr>
              <a:buFont typeface="Wingdings" pitchFamily="2" charset="2"/>
              <a:buNone/>
            </a:pPr>
            <a:r>
              <a:rPr lang="en-US" u="sng" dirty="0"/>
              <a:t>Step 4</a:t>
            </a:r>
            <a:r>
              <a:rPr lang="en-US" dirty="0"/>
              <a:t>. Promote an environment of trust and respect.</a:t>
            </a:r>
          </a:p>
          <a:p>
            <a:pPr>
              <a:buFont typeface="Wingdings" pitchFamily="2" charset="2"/>
              <a:buNone/>
            </a:pPr>
            <a:r>
              <a:rPr lang="en-US" u="sng" dirty="0"/>
              <a:t>Step 5</a:t>
            </a:r>
            <a:r>
              <a:rPr lang="en-US" dirty="0"/>
              <a:t>. Cope with the financial realities of estate and gift taxes.</a:t>
            </a:r>
          </a:p>
        </p:txBody>
      </p:sp>
    </p:spTree>
    <p:extLst>
      <p:ext uri="{BB962C8B-B14F-4D97-AF65-F5344CB8AC3E}">
        <p14:creationId xmlns:p14="http://schemas.microsoft.com/office/powerpoint/2010/main" xmlns="" val="666778685"/>
      </p:ext>
    </p:extLst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uiExpand="1" build="p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021" y="328282"/>
            <a:ext cx="7772400" cy="1470025"/>
          </a:xfrm>
        </p:spPr>
        <p:txBody>
          <a:bodyPr/>
          <a:lstStyle/>
          <a:p>
            <a:r>
              <a:rPr lang="en-US" dirty="0" smtClean="0"/>
              <a:t>Lecture Review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05767" y="152400"/>
            <a:ext cx="2209800" cy="1685925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353704" y="1464036"/>
            <a:ext cx="8382000" cy="446457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 marL="457200" indent="-457200" hangingPunct="0"/>
            <a:r>
              <a:rPr lang="en-US" dirty="0"/>
              <a:t>Explain the challenges involved in the entrepreneur's role as leader and what is required to be a successful leader.</a:t>
            </a:r>
          </a:p>
          <a:p>
            <a:pPr marL="457200" indent="-457200" hangingPunct="0"/>
            <a:r>
              <a:rPr lang="en-US" dirty="0"/>
              <a:t>Describe the importance of hiring employees and how to avoid making hiring mistakes.</a:t>
            </a:r>
          </a:p>
          <a:p>
            <a:pPr marL="457200" indent="-457200" hangingPunct="0"/>
            <a:r>
              <a:rPr lang="en-US" dirty="0"/>
              <a:t>Explain how to create a company culture that encourages employee retention.</a:t>
            </a:r>
          </a:p>
          <a:p>
            <a:pPr marL="457200" indent="-457200" hangingPunct="0"/>
            <a:r>
              <a:rPr lang="en-US" dirty="0"/>
              <a:t>Describe the steps in developing a management succession plan for a </a:t>
            </a:r>
            <a:r>
              <a:rPr lang="en-US" dirty="0" smtClean="0"/>
              <a:t>growing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990600" y="5934670"/>
            <a:ext cx="792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Reference: Essentials of Entrepreneurship &amp; Small Business Management, Zimmer, Scarborough &amp;Wilson, 5</a:t>
            </a:r>
            <a:r>
              <a:rPr lang="en-US" baseline="30000" dirty="0"/>
              <a:t>th</a:t>
            </a:r>
            <a:r>
              <a:rPr lang="en-US" dirty="0"/>
              <a:t> Edition</a:t>
            </a:r>
          </a:p>
        </p:txBody>
      </p:sp>
    </p:spTree>
    <p:extLst>
      <p:ext uri="{BB962C8B-B14F-4D97-AF65-F5344CB8AC3E}">
        <p14:creationId xmlns:p14="http://schemas.microsoft.com/office/powerpoint/2010/main" xmlns="" val="581369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</TotalTime>
  <Words>1203</Words>
  <Application>Microsoft Office PowerPoint</Application>
  <PresentationFormat>On-screen Show (4:3)</PresentationFormat>
  <Paragraphs>144</Paragraphs>
  <Slides>26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GALLERY</vt:lpstr>
      <vt:lpstr>Microsoft ClipArt Gallery</vt:lpstr>
      <vt:lpstr>ENTREPRENEURSHIP </vt:lpstr>
      <vt:lpstr> Previous Lecture Review</vt:lpstr>
      <vt:lpstr>OBJECTIVES</vt:lpstr>
      <vt:lpstr>Leadership</vt:lpstr>
      <vt:lpstr>Effective Leaders</vt:lpstr>
      <vt:lpstr>Effective Leaders</vt:lpstr>
      <vt:lpstr>Effective Leaders</vt:lpstr>
      <vt:lpstr>Three Vital Tasks of a Leader</vt:lpstr>
      <vt:lpstr>How to Avoid Hiring Mistakes</vt:lpstr>
      <vt:lpstr>How to Avoid Hiring Mistakes</vt:lpstr>
      <vt:lpstr>Hiring the Right Employees</vt:lpstr>
      <vt:lpstr>Conducting a Job Analysis</vt:lpstr>
      <vt:lpstr>Planning an Effective Interview</vt:lpstr>
      <vt:lpstr>Planning an Effective Interview</vt:lpstr>
      <vt:lpstr>Checking References</vt:lpstr>
      <vt:lpstr>Company Culture</vt:lpstr>
      <vt:lpstr>Characteristics of a Positive Culture</vt:lpstr>
      <vt:lpstr>Job Design Strategies</vt:lpstr>
      <vt:lpstr>Job Design Strategies</vt:lpstr>
      <vt:lpstr>Job Design Strategies</vt:lpstr>
      <vt:lpstr>Job Design Strategies</vt:lpstr>
      <vt:lpstr>Rewards and Compensation</vt:lpstr>
      <vt:lpstr>Rewards and Compensation</vt:lpstr>
      <vt:lpstr>Why Is Management Succession So Difficult?</vt:lpstr>
      <vt:lpstr>The Succession Plan</vt:lpstr>
      <vt:lpstr>Lecture Review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Inside the Entrepreneurial Mind: From Ideas to Reality</dc:title>
  <dc:creator>MyUserName</dc:creator>
  <cp:lastModifiedBy>NTS</cp:lastModifiedBy>
  <cp:revision>194</cp:revision>
  <dcterms:created xsi:type="dcterms:W3CDTF">2013-10-03T09:43:12Z</dcterms:created>
  <dcterms:modified xsi:type="dcterms:W3CDTF">2013-11-22T08:29:38Z</dcterms:modified>
</cp:coreProperties>
</file>