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6" r:id="rId2"/>
    <p:sldId id="387" r:id="rId3"/>
    <p:sldId id="440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435" r:id="rId20"/>
    <p:sldId id="33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59" autoAdjust="0"/>
    <p:restoredTop sz="86323" autoAdjust="0"/>
  </p:normalViewPr>
  <p:slideViewPr>
    <p:cSldViewPr>
      <p:cViewPr varScale="1">
        <p:scale>
          <a:sx n="56" d="100"/>
          <a:sy n="56" d="100"/>
        </p:scale>
        <p:origin x="-14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46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4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61F3-1662-405D-ACC9-06F2A26C67CC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42A-9EE8-4788-A371-A3AC48010634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990-54D9-45BF-91FC-9059E8CC5F85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FF97-C3AC-43D1-8868-20CA6831B7B3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4182-8E5A-41B6-AE4F-F0003F3D13C6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2DF0-2D34-4DF9-BEF9-6EDB456CCFB2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B03-9D1F-458F-99AF-9A8A13BBBA3D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2A64-D35A-49EF-992A-400CA0B7BE33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8F9AA-49EE-458E-A50A-4B8980BF08DB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4CCE-4BBA-451F-8096-5D00CA9A811F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02B5-765C-4CD7-8F1C-B28659A8670B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D2562-7AA7-4722-9417-E060372B104F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</a:t>
            </a:r>
            <a:r>
              <a:rPr lang="en-US" sz="6000" smtClean="0"/>
              <a:t>: 30</a:t>
            </a: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6600" y="85299"/>
            <a:ext cx="1981104" cy="1927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2077439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4134" y="2690336"/>
            <a:ext cx="8686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3200" dirty="0"/>
              <a:t>Influencing and Negotiation</a:t>
            </a:r>
          </a:p>
          <a:p>
            <a:pPr hangingPunct="0"/>
            <a:r>
              <a:rPr lang="en-US" sz="3200" dirty="0"/>
              <a:t> 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3200" dirty="0"/>
              <a:t>TOWS ANALYSIS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6457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28600" y="1447800"/>
            <a:ext cx="868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Explain why “going global” has become an </a:t>
            </a:r>
            <a:endParaRPr lang="en-US" sz="2800" dirty="0" smtClean="0"/>
          </a:p>
          <a:p>
            <a:pPr hangingPunct="0"/>
            <a:r>
              <a:rPr lang="en-US" sz="2800" dirty="0" smtClean="0"/>
              <a:t>integral </a:t>
            </a:r>
            <a:r>
              <a:rPr lang="en-US" sz="2800" dirty="0"/>
              <a:t>part of many small companies' strategies.</a:t>
            </a:r>
          </a:p>
          <a:p>
            <a:pPr hangingPunct="0"/>
            <a:r>
              <a:rPr lang="en-US" sz="2800" dirty="0"/>
              <a:t> 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Describe the principal strategies small businesses have for going global.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Explain how to build a thriving export program.</a:t>
            </a:r>
          </a:p>
          <a:p>
            <a:pPr hangingPunct="0"/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Discuss the major barriers to international trade and their impact on the global community.</a:t>
            </a:r>
          </a:p>
        </p:txBody>
      </p:sp>
    </p:spTree>
    <p:extLst>
      <p:ext uri="{BB962C8B-B14F-4D97-AF65-F5344CB8AC3E}">
        <p14:creationId xmlns:p14="http://schemas.microsoft.com/office/powerpoint/2010/main" xmlns="" val="6905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Why “Go Global”?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30362"/>
            <a:ext cx="53340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Offset sales declines in the domestic market</a:t>
            </a:r>
          </a:p>
          <a:p>
            <a:r>
              <a:rPr lang="en-US" sz="2800" dirty="0"/>
              <a:t>Increase sales and profits</a:t>
            </a:r>
          </a:p>
          <a:p>
            <a:r>
              <a:rPr lang="en-US" sz="2800" dirty="0"/>
              <a:t>Extend products’ life cycles</a:t>
            </a:r>
          </a:p>
          <a:p>
            <a:r>
              <a:rPr lang="en-US" sz="2800" dirty="0"/>
              <a:t>Lower manufacturing costs</a:t>
            </a:r>
          </a:p>
          <a:p>
            <a:r>
              <a:rPr lang="en-US" sz="2800" dirty="0"/>
              <a:t>Lower product cost</a:t>
            </a:r>
          </a:p>
          <a:p>
            <a:r>
              <a:rPr lang="en-US" sz="2800" dirty="0"/>
              <a:t>Improve competitive position</a:t>
            </a:r>
          </a:p>
          <a:p>
            <a:r>
              <a:rPr lang="en-US" sz="2800" dirty="0"/>
              <a:t>Raise quality levels</a:t>
            </a:r>
          </a:p>
          <a:p>
            <a:r>
              <a:rPr lang="en-US" sz="2800" dirty="0"/>
              <a:t>Become more customer-oriented</a:t>
            </a:r>
          </a:p>
        </p:txBody>
      </p:sp>
      <p:pic>
        <p:nvPicPr>
          <p:cNvPr id="6155" name="Picture 11" descr="CG1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20962"/>
            <a:ext cx="3048000" cy="217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737559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Strategies </a:t>
            </a:r>
            <a:r>
              <a:rPr lang="en-US" sz="3600" dirty="0"/>
              <a:t>for Going Global  </a:t>
            </a:r>
          </a:p>
        </p:txBody>
      </p:sp>
      <p:pic>
        <p:nvPicPr>
          <p:cNvPr id="60419" name="Picture 3" descr="na00596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7432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0420" name="Line 4"/>
          <p:cNvSpPr>
            <a:spLocks noChangeShapeType="1"/>
          </p:cNvSpPr>
          <p:nvPr/>
        </p:nvSpPr>
        <p:spPr bwMode="auto">
          <a:xfrm flipV="1">
            <a:off x="5257800" y="24384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1" name="Line 5"/>
          <p:cNvSpPr>
            <a:spLocks noChangeShapeType="1"/>
          </p:cNvSpPr>
          <p:nvPr/>
        </p:nvSpPr>
        <p:spPr bwMode="auto">
          <a:xfrm>
            <a:off x="5715000" y="45720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>
            <a:off x="4800600" y="5257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 flipH="1">
            <a:off x="2819400" y="45720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4" name="Line 8"/>
          <p:cNvSpPr>
            <a:spLocks noChangeShapeType="1"/>
          </p:cNvSpPr>
          <p:nvPr/>
        </p:nvSpPr>
        <p:spPr bwMode="auto">
          <a:xfrm flipH="1">
            <a:off x="2362200" y="3962400"/>
            <a:ext cx="990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6" name="Line 10"/>
          <p:cNvSpPr>
            <a:spLocks noChangeShapeType="1"/>
          </p:cNvSpPr>
          <p:nvPr/>
        </p:nvSpPr>
        <p:spPr bwMode="auto">
          <a:xfrm flipV="1">
            <a:off x="4495800" y="2057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7" name="Text Box 11"/>
          <p:cNvSpPr txBox="1">
            <a:spLocks noChangeArrowheads="1"/>
          </p:cNvSpPr>
          <p:nvPr/>
        </p:nvSpPr>
        <p:spPr bwMode="auto">
          <a:xfrm>
            <a:off x="3657600" y="1676400"/>
            <a:ext cx="2120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Times New Roman" pitchFamily="18" charset="0"/>
              </a:rPr>
              <a:t>Creating a Web site</a:t>
            </a:r>
          </a:p>
        </p:txBody>
      </p:sp>
      <p:sp>
        <p:nvSpPr>
          <p:cNvPr id="60428" name="Text Box 12"/>
          <p:cNvSpPr txBox="1">
            <a:spLocks noChangeArrowheads="1"/>
          </p:cNvSpPr>
          <p:nvPr/>
        </p:nvSpPr>
        <p:spPr bwMode="auto">
          <a:xfrm>
            <a:off x="5486400" y="2057400"/>
            <a:ext cx="3289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Times New Roman" pitchFamily="18" charset="0"/>
              </a:rPr>
              <a:t>Relying on trade intermediaries</a:t>
            </a:r>
          </a:p>
        </p:txBody>
      </p:sp>
      <p:sp>
        <p:nvSpPr>
          <p:cNvPr id="60429" name="Text Box 13"/>
          <p:cNvSpPr txBox="1">
            <a:spLocks noChangeArrowheads="1"/>
          </p:cNvSpPr>
          <p:nvPr/>
        </p:nvSpPr>
        <p:spPr bwMode="auto">
          <a:xfrm>
            <a:off x="6553200" y="3657600"/>
            <a:ext cx="245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Times New Roman" pitchFamily="18" charset="0"/>
              </a:rPr>
              <a:t>Creating joint ventures</a:t>
            </a:r>
          </a:p>
        </p:txBody>
      </p:sp>
      <p:sp>
        <p:nvSpPr>
          <p:cNvPr id="60430" name="Text Box 14"/>
          <p:cNvSpPr txBox="1">
            <a:spLocks noChangeArrowheads="1"/>
          </p:cNvSpPr>
          <p:nvPr/>
        </p:nvSpPr>
        <p:spPr bwMode="auto">
          <a:xfrm>
            <a:off x="6400800" y="4876800"/>
            <a:ext cx="185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Times New Roman" pitchFamily="18" charset="0"/>
              </a:rPr>
              <a:t>Foreign licensing</a:t>
            </a:r>
          </a:p>
        </p:txBody>
      </p:sp>
      <p:sp>
        <p:nvSpPr>
          <p:cNvPr id="60431" name="Text Box 15"/>
          <p:cNvSpPr txBox="1">
            <a:spLocks noChangeArrowheads="1"/>
          </p:cNvSpPr>
          <p:nvPr/>
        </p:nvSpPr>
        <p:spPr bwMode="auto">
          <a:xfrm>
            <a:off x="3733800" y="6019800"/>
            <a:ext cx="264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Times New Roman" pitchFamily="18" charset="0"/>
              </a:rPr>
              <a:t>International franchising</a:t>
            </a:r>
          </a:p>
        </p:txBody>
      </p:sp>
      <p:sp>
        <p:nvSpPr>
          <p:cNvPr id="60433" name="Text Box 17"/>
          <p:cNvSpPr txBox="1">
            <a:spLocks noChangeArrowheads="1"/>
          </p:cNvSpPr>
          <p:nvPr/>
        </p:nvSpPr>
        <p:spPr bwMode="auto">
          <a:xfrm>
            <a:off x="1295400" y="4038600"/>
            <a:ext cx="1174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Times New Roman" pitchFamily="18" charset="0"/>
              </a:rPr>
              <a:t>Exporting</a:t>
            </a:r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1403350" y="5042232"/>
            <a:ext cx="1454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latin typeface="Times New Roman" pitchFamily="18" charset="0"/>
              </a:rPr>
              <a:t>Establishing</a:t>
            </a:r>
          </a:p>
          <a:p>
            <a:pPr eaLnBrk="1" hangingPunct="1"/>
            <a:r>
              <a:rPr lang="en-US" b="1" dirty="0">
                <a:latin typeface="Times New Roman" pitchFamily="18" charset="0"/>
              </a:rPr>
              <a:t>international</a:t>
            </a:r>
          </a:p>
          <a:p>
            <a:pPr eaLnBrk="1" hangingPunct="1"/>
            <a:r>
              <a:rPr lang="en-US" b="1" dirty="0">
                <a:latin typeface="Times New Roman" pitchFamily="18" charset="0"/>
              </a:rPr>
              <a:t>locations</a:t>
            </a:r>
          </a:p>
        </p:txBody>
      </p:sp>
      <p:sp>
        <p:nvSpPr>
          <p:cNvPr id="60435" name="Line 19"/>
          <p:cNvSpPr>
            <a:spLocks noChangeShapeType="1"/>
          </p:cNvSpPr>
          <p:nvPr/>
        </p:nvSpPr>
        <p:spPr bwMode="auto">
          <a:xfrm>
            <a:off x="5867400" y="3810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6" name="Text Box 20"/>
          <p:cNvSpPr txBox="1">
            <a:spLocks noChangeArrowheads="1"/>
          </p:cNvSpPr>
          <p:nvPr/>
        </p:nvSpPr>
        <p:spPr bwMode="auto">
          <a:xfrm>
            <a:off x="1066800" y="2103438"/>
            <a:ext cx="1612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 dirty="0">
                <a:latin typeface="Times New Roman" pitchFamily="18" charset="0"/>
              </a:rPr>
              <a:t>Importing and</a:t>
            </a:r>
          </a:p>
          <a:p>
            <a:pPr eaLnBrk="1" hangingPunct="1"/>
            <a:r>
              <a:rPr lang="en-US" b="1" dirty="0">
                <a:latin typeface="Times New Roman" pitchFamily="18" charset="0"/>
              </a:rPr>
              <a:t>outsourcing</a:t>
            </a:r>
          </a:p>
        </p:txBody>
      </p:sp>
      <p:sp>
        <p:nvSpPr>
          <p:cNvPr id="60437" name="Line 21"/>
          <p:cNvSpPr>
            <a:spLocks noChangeShapeType="1"/>
          </p:cNvSpPr>
          <p:nvPr/>
        </p:nvSpPr>
        <p:spPr bwMode="auto">
          <a:xfrm flipH="1" flipV="1">
            <a:off x="2590800" y="2819400"/>
            <a:ext cx="838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045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23888" y="390525"/>
            <a:ext cx="7924800" cy="1219200"/>
          </a:xfrm>
        </p:spPr>
        <p:txBody>
          <a:bodyPr/>
          <a:lstStyle/>
          <a:p>
            <a:r>
              <a:rPr lang="en-US" dirty="0"/>
              <a:t>The Web’s Global Reach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5791200" cy="4373563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dirty="0"/>
              <a:t>Available 24 hours a day to anyone anywhere in the world.</a:t>
            </a:r>
          </a:p>
          <a:p>
            <a:pPr marL="609600" indent="-609600">
              <a:lnSpc>
                <a:spcPct val="90000"/>
              </a:lnSpc>
            </a:pPr>
            <a:r>
              <a:rPr lang="en-US" dirty="0"/>
              <a:t>1.02 billion Web users </a:t>
            </a:r>
            <a:r>
              <a:rPr lang="en-US" dirty="0" smtClean="0"/>
              <a:t>worldwide</a:t>
            </a:r>
            <a:endParaRPr lang="en-US" dirty="0"/>
          </a:p>
        </p:txBody>
      </p:sp>
      <p:pic>
        <p:nvPicPr>
          <p:cNvPr id="47110" name="Picture 6" descr="j039877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3488" y="1981200"/>
            <a:ext cx="2830512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726209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0715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Trade Intermediaries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Domestic agencies that serve as distributors in foreign countries for companies of all sizes.</a:t>
            </a:r>
          </a:p>
          <a:p>
            <a:r>
              <a:rPr lang="en-US" sz="2800" dirty="0"/>
              <a:t>Several types:</a:t>
            </a:r>
          </a:p>
          <a:p>
            <a:pPr lvl="1"/>
            <a:r>
              <a:rPr lang="en-US" sz="2400" dirty="0" smtClean="0"/>
              <a:t>Export </a:t>
            </a:r>
            <a:r>
              <a:rPr lang="en-US" sz="2400" dirty="0"/>
              <a:t>merchants</a:t>
            </a:r>
          </a:p>
          <a:p>
            <a:pPr lvl="1"/>
            <a:r>
              <a:rPr lang="en-US" sz="2400" dirty="0"/>
              <a:t>Resident buying offices</a:t>
            </a:r>
          </a:p>
          <a:p>
            <a:pPr lvl="1"/>
            <a:r>
              <a:rPr lang="en-US" sz="2400" dirty="0"/>
              <a:t>Foreign distributors</a:t>
            </a:r>
          </a:p>
        </p:txBody>
      </p:sp>
      <p:pic>
        <p:nvPicPr>
          <p:cNvPr id="9221" name="Picture 5" descr="j04279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0"/>
            <a:ext cx="28194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155582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9125" y="488950"/>
            <a:ext cx="7905750" cy="92868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Joint Ventures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9800" y="1700213"/>
            <a:ext cx="7559675" cy="30241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u="sng" dirty="0"/>
              <a:t>Domestic joint venture</a:t>
            </a:r>
            <a:r>
              <a:rPr lang="en-US" sz="2800" dirty="0"/>
              <a:t> – two or more U.S. companies form an alliance for the purpose of exporting their goods and services abroad.</a:t>
            </a:r>
          </a:p>
          <a:p>
            <a:pPr>
              <a:lnSpc>
                <a:spcPct val="90000"/>
              </a:lnSpc>
            </a:pPr>
            <a:r>
              <a:rPr lang="en-US" sz="2800" u="sng" dirty="0"/>
              <a:t>Foreign joint venture</a:t>
            </a:r>
            <a:r>
              <a:rPr lang="en-US" sz="2800" dirty="0"/>
              <a:t> – a domestic firm forms an alliance with a company in the target nation.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Most important ingredient: choosing the right partner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Use the joint venture as a learning process</a:t>
            </a:r>
          </a:p>
        </p:txBody>
      </p:sp>
      <p:pic>
        <p:nvPicPr>
          <p:cNvPr id="10245" name="Picture 5" descr="CG1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389563"/>
            <a:ext cx="2057400" cy="146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922929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0715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International Franchising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64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609600" indent="-609600"/>
            <a:r>
              <a:rPr lang="en-US" sz="2800" dirty="0"/>
              <a:t>To expand internationally, franchisers should: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sz="2400" dirty="0"/>
              <a:t>Identify the country or countries that are best suited to the franchiser’s business concept.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sz="2400" dirty="0"/>
              <a:t>Generate leads for potential franchisees.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sz="2400" dirty="0"/>
              <a:t>Select quality candidates.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sz="2400" dirty="0"/>
              <a:t>Structure the franchise deal.</a:t>
            </a:r>
          </a:p>
          <a:p>
            <a:pPr marL="1371600" lvl="2" indent="-457200"/>
            <a:r>
              <a:rPr lang="en-US" dirty="0"/>
              <a:t>Direct franchising</a:t>
            </a:r>
          </a:p>
          <a:p>
            <a:pPr marL="1371600" lvl="2" indent="-457200"/>
            <a:r>
              <a:rPr lang="en-US" dirty="0"/>
              <a:t>Area development</a:t>
            </a:r>
          </a:p>
          <a:p>
            <a:pPr marL="1371600" lvl="2" indent="-457200"/>
            <a:r>
              <a:rPr lang="en-US" dirty="0"/>
              <a:t>Master franchising</a:t>
            </a:r>
          </a:p>
        </p:txBody>
      </p:sp>
      <p:pic>
        <p:nvPicPr>
          <p:cNvPr id="63492" name="Picture 4" descr="j04279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572000"/>
            <a:ext cx="28194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047102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7013"/>
            <a:ext cx="5791200" cy="4827587"/>
          </a:xfrm>
        </p:spPr>
        <p:txBody>
          <a:bodyPr/>
          <a:lstStyle/>
          <a:p>
            <a:r>
              <a:rPr lang="en-US" sz="2800" dirty="0"/>
              <a:t>Small companies account for 97 percent of all companies involved in exporting, but they generate just 29 percent of the dollar value of the nation’s exports. </a:t>
            </a:r>
          </a:p>
          <a:p>
            <a:r>
              <a:rPr lang="en-US" sz="2800" dirty="0"/>
              <a:t>Only 12 percent of all of exporting small companies actively market their products and services regularly in foreign markets.   </a:t>
            </a:r>
          </a:p>
        </p:txBody>
      </p:sp>
      <p:pic>
        <p:nvPicPr>
          <p:cNvPr id="39940" name="Picture 4" descr="j00902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19600"/>
            <a:ext cx="2300288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5166051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98500" y="560388"/>
            <a:ext cx="7747000" cy="7921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Steps to Successful Exporting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719263"/>
            <a:ext cx="7204075" cy="413543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533400" indent="-533400">
              <a:buFont typeface="Wingdings" pitchFamily="2" charset="2"/>
              <a:buNone/>
            </a:pPr>
            <a:r>
              <a:rPr lang="en-US" sz="2800" dirty="0"/>
              <a:t>1.  Recognize that even the tiniest companies and least experienced entrepreneurs have the potential to export.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US" sz="2800" dirty="0"/>
              <a:t>2.  Analyze your product or service.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US" sz="2800" dirty="0"/>
              <a:t>3.  Analyze your commitment to developing export markets.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US" sz="2800" dirty="0"/>
              <a:t>4.  Research potential markets and pick your target.</a:t>
            </a:r>
          </a:p>
        </p:txBody>
      </p:sp>
      <p:pic>
        <p:nvPicPr>
          <p:cNvPr id="13317" name="Picture 5" descr="TR0003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8150" y="5226050"/>
            <a:ext cx="13541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171378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60425" y="774700"/>
            <a:ext cx="7423150" cy="5572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/>
              <a:t>Steps to Successful Exporting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4613" y="2032000"/>
            <a:ext cx="6777037" cy="3759200"/>
          </a:xfrm>
          <a:noFill/>
          <a:ln/>
          <a:extLst>
            <a:ext uri="{91240B29-F687-4F45-9708-019B960494DF}">
              <a14:hiddenLine xmlns:a14="http://schemas.microsoft.com/office/drawing/2010/main" xmlns="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dirty="0"/>
              <a:t>5.  Develop a distribution strategy.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6.  Find your customer.</a:t>
            </a:r>
          </a:p>
          <a:p>
            <a:pPr lvl="1">
              <a:buClr>
                <a:schemeClr val="hlink"/>
              </a:buClr>
              <a:buSzPct val="75000"/>
            </a:pPr>
            <a:r>
              <a:rPr lang="en-US" dirty="0"/>
              <a:t>U.S. Department of Commerce</a:t>
            </a:r>
          </a:p>
          <a:p>
            <a:pPr lvl="1">
              <a:buClr>
                <a:schemeClr val="hlink"/>
              </a:buClr>
              <a:buSzPct val="75000"/>
            </a:pPr>
            <a:r>
              <a:rPr lang="en-US" dirty="0"/>
              <a:t>International Trade Administration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7.  Find financing for export sales.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8.  Ship your goods.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9.  Collect your money.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068763" y="1524000"/>
            <a:ext cx="100488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50" tIns="17463" rIns="44450" bIns="17463">
            <a:spAutoFit/>
          </a:bodyPr>
          <a:lstStyle/>
          <a:p>
            <a:pPr defTabSz="841375"/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(Continued)</a:t>
            </a:r>
          </a:p>
        </p:txBody>
      </p:sp>
      <p:pic>
        <p:nvPicPr>
          <p:cNvPr id="15368" name="Picture 8" descr="j03059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19600"/>
            <a:ext cx="17399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5462387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76200"/>
            <a:ext cx="4876800" cy="381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algn="l"/>
            <a:r>
              <a:rPr lang="en-US" sz="2800" dirty="0"/>
              <a:t> How a Letter of Credit Works.</a:t>
            </a:r>
          </a:p>
        </p:txBody>
      </p:sp>
      <p:graphicFrame>
        <p:nvGraphicFramePr>
          <p:cNvPr id="17411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52400" y="3703638"/>
          <a:ext cx="1487488" cy="1044575"/>
        </p:xfrm>
        <a:graphic>
          <a:graphicData uri="http://schemas.openxmlformats.org/presentationml/2006/ole">
            <p:oleObj spid="_x0000_s3086" name="Microsoft ClipArt Gallery" r:id="rId4" imgW="5738813" imgH="4030663" progId="">
              <p:embed/>
            </p:oleObj>
          </a:graphicData>
        </a:graphic>
      </p:graphicFrame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47713" y="3711575"/>
            <a:ext cx="2952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>
                <a:latin typeface="Times New Roman" pitchFamily="18" charset="0"/>
              </a:rPr>
              <a:t>$</a:t>
            </a:r>
          </a:p>
        </p:txBody>
      </p:sp>
      <p:pic>
        <p:nvPicPr>
          <p:cNvPr id="17413" name="Picture 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5025"/>
            <a:ext cx="1571625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1913" y="1676400"/>
            <a:ext cx="32750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600">
                <a:latin typeface="Times New Roman" pitchFamily="18" charset="0"/>
              </a:rPr>
              <a:t>Foreign buyer agrees to buy products;</a:t>
            </a:r>
          </a:p>
          <a:p>
            <a:r>
              <a:rPr lang="en-US" sz="1600">
                <a:latin typeface="Times New Roman" pitchFamily="18" charset="0"/>
              </a:rPr>
              <a:t>seller agrees to ship goods if buyer</a:t>
            </a:r>
          </a:p>
          <a:p>
            <a:r>
              <a:rPr lang="en-US" sz="1600">
                <a:latin typeface="Times New Roman" pitchFamily="18" charset="0"/>
              </a:rPr>
              <a:t>arranges a letter of credit.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38113" y="4953000"/>
            <a:ext cx="34036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600">
                <a:latin typeface="Times New Roman" pitchFamily="18" charset="0"/>
              </a:rPr>
              <a:t>Buyer requests that his bank grant a</a:t>
            </a:r>
          </a:p>
          <a:p>
            <a:r>
              <a:rPr lang="en-US" sz="1600">
                <a:latin typeface="Times New Roman" pitchFamily="18" charset="0"/>
              </a:rPr>
              <a:t>letter of credit, which assures exporter</a:t>
            </a:r>
          </a:p>
          <a:p>
            <a:r>
              <a:rPr lang="en-US" sz="1600">
                <a:latin typeface="Times New Roman" pitchFamily="18" charset="0"/>
              </a:rPr>
              <a:t>payment if she presents documents </a:t>
            </a:r>
          </a:p>
          <a:p>
            <a:r>
              <a:rPr lang="en-US" sz="1600">
                <a:latin typeface="Times New Roman" pitchFamily="18" charset="0"/>
              </a:rPr>
              <a:t>proving goods were actually shipped.</a:t>
            </a:r>
          </a:p>
          <a:p>
            <a:r>
              <a:rPr lang="en-US" sz="1600">
                <a:latin typeface="Times New Roman" pitchFamily="18" charset="0"/>
              </a:rPr>
              <a:t>Bank makes out letter of credit to seller</a:t>
            </a:r>
          </a:p>
          <a:p>
            <a:r>
              <a:rPr lang="en-US" sz="1600">
                <a:latin typeface="Times New Roman" pitchFamily="18" charset="0"/>
              </a:rPr>
              <a:t>and sends it to seller’s bank (called the </a:t>
            </a:r>
          </a:p>
          <a:p>
            <a:r>
              <a:rPr lang="en-US" sz="1600">
                <a:latin typeface="Times New Roman" pitchFamily="18" charset="0"/>
              </a:rPr>
              <a:t>confirming bank).</a:t>
            </a:r>
          </a:p>
        </p:txBody>
      </p:sp>
      <p:pic>
        <p:nvPicPr>
          <p:cNvPr id="17416" name="Picture 8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9300" y="438150"/>
            <a:ext cx="1893888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5548313" y="1676400"/>
            <a:ext cx="29083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1600">
                <a:latin typeface="Times New Roman" pitchFamily="18" charset="0"/>
              </a:rPr>
              <a:t>Seller ships goods to buyer according to letter of credit’s terms and submits shipping documents to bank issuing </a:t>
            </a:r>
          </a:p>
          <a:p>
            <a:r>
              <a:rPr lang="en-US" sz="1600">
                <a:latin typeface="Times New Roman" pitchFamily="18" charset="0"/>
              </a:rPr>
              <a:t>letter of credit.</a:t>
            </a:r>
          </a:p>
        </p:txBody>
      </p:sp>
      <p:graphicFrame>
        <p:nvGraphicFramePr>
          <p:cNvPr id="17418" name="Object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2362200" y="3627438"/>
          <a:ext cx="1600200" cy="1123950"/>
        </p:xfrm>
        <a:graphic>
          <a:graphicData uri="http://schemas.openxmlformats.org/presentationml/2006/ole">
            <p:oleObj spid="_x0000_s3087" name="Microsoft ClipArt Gallery" r:id="rId7" imgW="5738813" imgH="4030663" progId="">
              <p:embed/>
            </p:oleObj>
          </a:graphicData>
        </a:graphic>
      </p:graphicFrame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3033713" y="3635375"/>
            <a:ext cx="3175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>
                <a:latin typeface="Times New Roman" pitchFamily="18" charset="0"/>
              </a:rPr>
              <a:t>$</a:t>
            </a:r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1371600" y="2590800"/>
            <a:ext cx="3048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1676400" y="44958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 flipV="1">
            <a:off x="4114800" y="2362200"/>
            <a:ext cx="9144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7423" name="Picture 15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0"/>
            <a:ext cx="83820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1814513" y="3825875"/>
            <a:ext cx="544512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800">
                <a:solidFill>
                  <a:schemeClr val="bg2"/>
                </a:solidFill>
                <a:latin typeface="Times New Roman" pitchFamily="18" charset="0"/>
              </a:rPr>
              <a:t>Letter</a:t>
            </a:r>
          </a:p>
          <a:p>
            <a:r>
              <a:rPr lang="en-US" sz="800">
                <a:solidFill>
                  <a:schemeClr val="bg2"/>
                </a:solidFill>
                <a:latin typeface="Times New Roman" pitchFamily="18" charset="0"/>
              </a:rPr>
              <a:t>of Credit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366713" y="3400425"/>
            <a:ext cx="1008062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Seller’s Bank</a:t>
            </a: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2652713" y="3400425"/>
            <a:ext cx="1000125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Buyer's Bank</a:t>
            </a:r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5943600" y="2971800"/>
            <a:ext cx="3048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7428" name="Object 20">
            <a:hlinkClick r:id="" action="ppaction://ole?verb=0"/>
          </p:cNvPr>
          <p:cNvGraphicFramePr>
            <a:graphicFrameLocks/>
          </p:cNvGraphicFramePr>
          <p:nvPr/>
        </p:nvGraphicFramePr>
        <p:xfrm>
          <a:off x="5867400" y="3627438"/>
          <a:ext cx="1600200" cy="1123950"/>
        </p:xfrm>
        <a:graphic>
          <a:graphicData uri="http://schemas.openxmlformats.org/presentationml/2006/ole">
            <p:oleObj spid="_x0000_s3088" name="Microsoft ClipArt Gallery" r:id="rId9" imgW="5738813" imgH="4030663" progId="">
              <p:embed/>
            </p:oleObj>
          </a:graphicData>
        </a:graphic>
      </p:graphicFrame>
      <p:graphicFrame>
        <p:nvGraphicFramePr>
          <p:cNvPr id="17429" name="Object 21">
            <a:hlinkClick r:id="" action="ppaction://ole?verb=0"/>
          </p:cNvPr>
          <p:cNvGraphicFramePr>
            <a:graphicFrameLocks/>
          </p:cNvGraphicFramePr>
          <p:nvPr/>
        </p:nvGraphicFramePr>
        <p:xfrm>
          <a:off x="7340600" y="4038600"/>
          <a:ext cx="355600" cy="533400"/>
        </p:xfrm>
        <a:graphic>
          <a:graphicData uri="http://schemas.openxmlformats.org/presentationml/2006/ole">
            <p:oleObj spid="_x0000_s3089" name="Microsoft ClipArt Gallery" r:id="rId10" imgW="2109788" imgH="3148013" progId="">
              <p:embed/>
            </p:oleObj>
          </a:graphicData>
        </a:graphic>
      </p:graphicFrame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5548313" y="4953000"/>
            <a:ext cx="26797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1600">
                <a:latin typeface="Times New Roman" pitchFamily="18" charset="0"/>
              </a:rPr>
              <a:t>Buyer’s bank makes payment to seller’s (confirming) bank. Confirming bank then pays seller amount specified in letter of credit.</a:t>
            </a:r>
          </a:p>
        </p:txBody>
      </p:sp>
      <p:pic>
        <p:nvPicPr>
          <p:cNvPr id="17431" name="Picture 23"/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0500" y="3714750"/>
            <a:ext cx="973138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6538913" y="3635375"/>
            <a:ext cx="3175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>
                <a:latin typeface="Times New Roman" pitchFamily="18" charset="0"/>
              </a:rPr>
              <a:t>$</a:t>
            </a: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1738313" y="581025"/>
            <a:ext cx="554037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Buyer</a:t>
            </a: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290513" y="581025"/>
            <a:ext cx="538162" cy="27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Seller</a:t>
            </a: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7453313" y="4337050"/>
            <a:ext cx="244475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000" b="1">
                <a:latin typeface="Times New Roman" pitchFamily="18" charset="0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xmlns="" val="1649523257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685800"/>
            <a:ext cx="7543800" cy="6477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/>
              <a:t>Strategies for “Going Global”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14500"/>
            <a:ext cx="7772400" cy="83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sz="2800" dirty="0"/>
              <a:t>Establish international </a:t>
            </a:r>
            <a:r>
              <a:rPr lang="en-US" sz="2800" dirty="0" smtClean="0"/>
              <a:t>locations</a:t>
            </a:r>
            <a:endParaRPr lang="en-US" sz="2800" dirty="0"/>
          </a:p>
        </p:txBody>
      </p:sp>
      <p:pic>
        <p:nvPicPr>
          <p:cNvPr id="37893" name="Picture 5" descr="j025708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33600"/>
            <a:ext cx="2376488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025345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98500" y="560388"/>
            <a:ext cx="7747000" cy="7921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 dirty="0"/>
              <a:t>Steps to Successful Importing or Outsourcing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828800"/>
            <a:ext cx="6365875" cy="40259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533400" indent="-533400">
              <a:lnSpc>
                <a:spcPct val="90000"/>
              </a:lnSpc>
            </a:pPr>
            <a:r>
              <a:rPr lang="en-US" sz="2800" dirty="0"/>
              <a:t>Make sure that importing or outsourcing is right for your business.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Establish a target cost for your product.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Do your research before you leave home.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Be sensitive to cultural differences. 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/>
              <a:t>Do your groundwork.</a:t>
            </a:r>
          </a:p>
        </p:txBody>
      </p:sp>
      <p:pic>
        <p:nvPicPr>
          <p:cNvPr id="65541" name="Picture 5" descr="j04088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5908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40963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98500" y="560388"/>
            <a:ext cx="7747000" cy="7921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 dirty="0"/>
              <a:t>Steps to Successful Importing or Outsourcing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828800"/>
            <a:ext cx="5984875" cy="40259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533400" indent="-533400"/>
            <a:r>
              <a:rPr lang="en-US" sz="2800" dirty="0"/>
              <a:t>Protect your company’s intellectual property. </a:t>
            </a:r>
          </a:p>
          <a:p>
            <a:pPr marL="533400" indent="-533400"/>
            <a:r>
              <a:rPr lang="en-US" sz="2800" dirty="0"/>
              <a:t>Select a manufacturer.</a:t>
            </a:r>
          </a:p>
          <a:p>
            <a:pPr marL="533400" indent="-533400"/>
            <a:r>
              <a:rPr lang="en-US" sz="2800" dirty="0"/>
              <a:t>Provide an exact model of the product you want manufactured.</a:t>
            </a:r>
          </a:p>
          <a:p>
            <a:pPr marL="533400" indent="-533400"/>
            <a:r>
              <a:rPr lang="en-US" sz="2800" dirty="0"/>
              <a:t>Stay in constant contact with the manufacturer and try to build a long-term relationship.</a:t>
            </a:r>
          </a:p>
          <a:p>
            <a:pPr marL="533400" indent="-533400"/>
            <a:endParaRPr lang="en-US" sz="2800" dirty="0"/>
          </a:p>
        </p:txBody>
      </p:sp>
      <p:pic>
        <p:nvPicPr>
          <p:cNvPr id="69638" name="Picture 6" descr="j04088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5908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7616590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79463" y="692150"/>
            <a:ext cx="7745412" cy="5572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/>
              <a:t>Barriers to International Trade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2825" y="2271713"/>
            <a:ext cx="7559675" cy="27574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Attitude: “My company is too small to export.”</a:t>
            </a:r>
          </a:p>
          <a:p>
            <a:r>
              <a:rPr lang="en-US" dirty="0"/>
              <a:t>Lack of information about how to get started.</a:t>
            </a:r>
          </a:p>
          <a:p>
            <a:r>
              <a:rPr lang="en-US" dirty="0"/>
              <a:t>Lack of export financing.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071813" y="1465263"/>
            <a:ext cx="33686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17463" rIns="44450" bIns="17463">
            <a:spAutoFit/>
          </a:bodyPr>
          <a:lstStyle/>
          <a:p>
            <a:pPr marL="315913" indent="-315913" defTabSz="841375">
              <a:lnSpc>
                <a:spcPct val="128000"/>
              </a:lnSpc>
              <a:spcAft>
                <a:spcPct val="64000"/>
              </a:spcAft>
            </a:pPr>
            <a:r>
              <a:rPr lang="en-US" sz="2600" b="1" u="sng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Domestic Barriers</a:t>
            </a:r>
            <a:r>
              <a:rPr lang="en-US" sz="2600" b="1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:</a:t>
            </a:r>
          </a:p>
        </p:txBody>
      </p:sp>
      <p:pic>
        <p:nvPicPr>
          <p:cNvPr id="18438" name="Picture 6" descr="j04088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953000"/>
            <a:ext cx="2438400" cy="163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6293753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8163" y="352425"/>
            <a:ext cx="8148637" cy="5572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/>
              <a:t>Barriers to International Trade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2825" y="1905000"/>
            <a:ext cx="7559675" cy="40417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u="sng" dirty="0"/>
              <a:t>Tariffs</a:t>
            </a:r>
            <a:r>
              <a:rPr lang="en-US" sz="2800" dirty="0"/>
              <a:t> - Taxes a government imposes on goods and services imported into that country.</a:t>
            </a:r>
          </a:p>
          <a:p>
            <a:r>
              <a:rPr lang="en-US" sz="2800" u="sng" dirty="0"/>
              <a:t>Quotas</a:t>
            </a:r>
            <a:r>
              <a:rPr lang="en-US" sz="2800" i="1" dirty="0"/>
              <a:t> </a:t>
            </a:r>
            <a:r>
              <a:rPr lang="en-US" sz="2800" dirty="0"/>
              <a:t>- Limits on the amount of a product imported into a country.</a:t>
            </a:r>
          </a:p>
          <a:p>
            <a:r>
              <a:rPr lang="en-US" sz="2800" u="sng" dirty="0"/>
              <a:t>Embargoes</a:t>
            </a:r>
            <a:r>
              <a:rPr lang="en-US" sz="2800" dirty="0"/>
              <a:t> - Total bans on imports of certain products. 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819400" y="1219200"/>
            <a:ext cx="338296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17463" rIns="44450" bIns="17463">
            <a:spAutoFit/>
          </a:bodyPr>
          <a:lstStyle/>
          <a:p>
            <a:pPr marL="315913" indent="-315913" defTabSz="841375">
              <a:lnSpc>
                <a:spcPct val="128000"/>
              </a:lnSpc>
              <a:spcAft>
                <a:spcPct val="64000"/>
              </a:spcAft>
            </a:pPr>
            <a:r>
              <a:rPr lang="en-US" sz="2400" b="1" u="sng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International Barriers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:</a:t>
            </a:r>
          </a:p>
        </p:txBody>
      </p:sp>
      <p:pic>
        <p:nvPicPr>
          <p:cNvPr id="20487" name="Picture 7" descr="j04088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572000"/>
            <a:ext cx="2743200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503692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8163" y="352425"/>
            <a:ext cx="8148637" cy="5572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/>
              <a:t>Barriers to International Trade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2825" y="2057400"/>
            <a:ext cx="7559675" cy="38893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u="sng" dirty="0"/>
              <a:t>Dumping</a:t>
            </a:r>
            <a:r>
              <a:rPr lang="en-US" sz="2800" dirty="0"/>
              <a:t> - Selling large quantities of a product in a foreign country below cost to gain market share.</a:t>
            </a:r>
          </a:p>
          <a:p>
            <a:r>
              <a:rPr lang="en-US" sz="2800" u="sng" dirty="0"/>
              <a:t>Political barriers</a:t>
            </a:r>
            <a:r>
              <a:rPr lang="en-US" sz="2800" i="1" dirty="0"/>
              <a:t> </a:t>
            </a:r>
            <a:r>
              <a:rPr lang="en-US" sz="2800" dirty="0"/>
              <a:t>- rules, regulations, and risks.</a:t>
            </a:r>
          </a:p>
          <a:p>
            <a:r>
              <a:rPr lang="en-US" sz="2800" u="sng" dirty="0"/>
              <a:t>Cultural barriers</a:t>
            </a:r>
            <a:r>
              <a:rPr lang="en-US" sz="2800" i="1" dirty="0"/>
              <a:t> </a:t>
            </a:r>
            <a:r>
              <a:rPr lang="en-US" sz="2800" dirty="0"/>
              <a:t>- Differing languages, philosophies, traditions, and accepted business practices.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2819400" y="1219200"/>
            <a:ext cx="338296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17463" rIns="44450" bIns="17463">
            <a:spAutoFit/>
          </a:bodyPr>
          <a:lstStyle/>
          <a:p>
            <a:pPr marL="315913" indent="-315913" defTabSz="841375">
              <a:lnSpc>
                <a:spcPct val="128000"/>
              </a:lnSpc>
              <a:spcAft>
                <a:spcPct val="64000"/>
              </a:spcAft>
            </a:pPr>
            <a:r>
              <a:rPr lang="en-US" sz="2400" b="1" u="sng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International Barriers</a:t>
            </a:r>
            <a:r>
              <a:rPr 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:</a:t>
            </a:r>
          </a:p>
        </p:txBody>
      </p:sp>
      <p:pic>
        <p:nvPicPr>
          <p:cNvPr id="40968" name="Picture 8" descr="j04088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953000"/>
            <a:ext cx="2438400" cy="163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005312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948908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Reference: Essentials of Entrepreneurship &amp; Small Business Management, Zimmer, Scarborough &amp;Wilson,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53704" y="1464036"/>
            <a:ext cx="8382000" cy="446457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marL="457200" indent="-457200" hangingPunct="0"/>
            <a:r>
              <a:rPr lang="en-US" dirty="0"/>
              <a:t>Explain why “going global” has become an </a:t>
            </a:r>
          </a:p>
          <a:p>
            <a:pPr hangingPunct="0"/>
            <a:r>
              <a:rPr lang="en-US" dirty="0"/>
              <a:t>integral part of many small companies' strategies.</a:t>
            </a:r>
          </a:p>
          <a:p>
            <a:pPr hangingPunct="0"/>
            <a:r>
              <a:rPr lang="en-US" dirty="0"/>
              <a:t> </a:t>
            </a:r>
          </a:p>
          <a:p>
            <a:pPr marL="457200" indent="-457200" hangingPunct="0"/>
            <a:r>
              <a:rPr lang="en-US" dirty="0"/>
              <a:t>Describe the principal strategies small businesses have for going global.</a:t>
            </a:r>
          </a:p>
          <a:p>
            <a:pPr marL="457200" indent="-457200" hangingPunct="0"/>
            <a:endParaRPr lang="en-US" dirty="0"/>
          </a:p>
          <a:p>
            <a:pPr marL="457200" indent="-457200" hangingPunct="0"/>
            <a:r>
              <a:rPr lang="en-US" dirty="0"/>
              <a:t>Explain how to build a thriving export program.</a:t>
            </a:r>
          </a:p>
          <a:p>
            <a:pPr hangingPunct="0"/>
            <a:endParaRPr lang="en-US" dirty="0"/>
          </a:p>
          <a:p>
            <a:pPr marL="457200" indent="-457200" hangingPunct="0"/>
            <a:r>
              <a:rPr lang="en-US" dirty="0"/>
              <a:t>Discuss the major barriers to international trade and their impact on the global community.</a:t>
            </a:r>
          </a:p>
          <a:p>
            <a:pPr marL="457200" indent="-457200" hangingPunc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1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880</Words>
  <Application>Microsoft Office PowerPoint</Application>
  <PresentationFormat>On-screen Show (4:3)</PresentationFormat>
  <Paragraphs>146</Paragraphs>
  <Slides>20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Microsoft ClipArt Gallery</vt:lpstr>
      <vt:lpstr>ENTREPRENEURSHIP </vt:lpstr>
      <vt:lpstr> Previous Lecture Review</vt:lpstr>
      <vt:lpstr>OBJECTIVES</vt:lpstr>
      <vt:lpstr>Why “Go Global”?</vt:lpstr>
      <vt:lpstr>Strategies for Going Global  </vt:lpstr>
      <vt:lpstr>The Web’s Global Reach</vt:lpstr>
      <vt:lpstr>Trade Intermediaries</vt:lpstr>
      <vt:lpstr>Joint Ventures</vt:lpstr>
      <vt:lpstr>International Franchising</vt:lpstr>
      <vt:lpstr>Exporting</vt:lpstr>
      <vt:lpstr>Steps to Successful Exporting</vt:lpstr>
      <vt:lpstr>Steps to Successful Exporting</vt:lpstr>
      <vt:lpstr> How a Letter of Credit Works.</vt:lpstr>
      <vt:lpstr>Strategies for “Going Global”</vt:lpstr>
      <vt:lpstr>Steps to Successful Importing or Outsourcing</vt:lpstr>
      <vt:lpstr>Steps to Successful Importing or Outsourcing</vt:lpstr>
      <vt:lpstr>Barriers to International Trade</vt:lpstr>
      <vt:lpstr>Barriers to International Trade</vt:lpstr>
      <vt:lpstr>Barriers to International Trade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172</cp:revision>
  <dcterms:created xsi:type="dcterms:W3CDTF">2013-10-03T09:43:12Z</dcterms:created>
  <dcterms:modified xsi:type="dcterms:W3CDTF">2013-11-22T07:10:28Z</dcterms:modified>
</cp:coreProperties>
</file>