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96" r:id="rId2"/>
    <p:sldId id="387" r:id="rId3"/>
    <p:sldId id="386" r:id="rId4"/>
    <p:sldId id="417" r:id="rId5"/>
    <p:sldId id="418" r:id="rId6"/>
    <p:sldId id="419" r:id="rId7"/>
    <p:sldId id="423" r:id="rId8"/>
    <p:sldId id="424" r:id="rId9"/>
    <p:sldId id="425" r:id="rId10"/>
    <p:sldId id="426" r:id="rId11"/>
    <p:sldId id="427" r:id="rId12"/>
    <p:sldId id="428" r:id="rId13"/>
    <p:sldId id="429" r:id="rId14"/>
    <p:sldId id="430" r:id="rId15"/>
    <p:sldId id="431" r:id="rId16"/>
    <p:sldId id="432" r:id="rId17"/>
    <p:sldId id="433" r:id="rId18"/>
    <p:sldId id="434" r:id="rId19"/>
    <p:sldId id="435" r:id="rId20"/>
    <p:sldId id="436" r:id="rId21"/>
    <p:sldId id="437" r:id="rId22"/>
    <p:sldId id="438" r:id="rId23"/>
    <p:sldId id="440" r:id="rId24"/>
    <p:sldId id="442" r:id="rId25"/>
    <p:sldId id="443" r:id="rId26"/>
    <p:sldId id="41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71"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0" y="1557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85B88A-C841-402B-B2F9-EDF798484FBC}" type="datetimeFigureOut">
              <a:rPr lang="en-US" smtClean="0"/>
              <a:pPr/>
              <a:t>11/21/2013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3A5EB-6F79-4447-ABC5-06DD99348053}" type="slidenum">
              <a:rPr lang="en-US" smtClean="0"/>
              <a:pPr/>
              <a:t>‹#›</a:t>
            </a:fld>
            <a:endParaRPr lang="en-US"/>
          </a:p>
        </p:txBody>
      </p:sp>
    </p:spTree>
    <p:extLst>
      <p:ext uri="{BB962C8B-B14F-4D97-AF65-F5344CB8AC3E}">
        <p14:creationId xmlns:p14="http://schemas.microsoft.com/office/powerpoint/2010/main" xmlns="" val="2277825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A4BA544-5E08-4216-9116-24AD5C497D8E}" type="slidenum">
              <a:rPr lang="en-US"/>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BEF77C99-7BD0-4A4A-8FC3-6B1F5B83404C}" type="slidenum">
              <a:rPr lang="en-US"/>
              <a:pPr/>
              <a:t>5</a:t>
            </a:fld>
            <a:endParaRPr lang="en-US"/>
          </a:p>
        </p:txBody>
      </p:sp>
      <p:sp>
        <p:nvSpPr>
          <p:cNvPr id="44035"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44036"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CC45AE1-2F04-4963-A4A7-03A7C5317EA4}" type="slidenum">
              <a:rPr lang="en-US"/>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F789A28-B95B-4F88-ACCD-5E7FE6EC7BE7}" type="slidenum">
              <a:rPr lang="en-US"/>
              <a:pPr/>
              <a:t>7</a:t>
            </a:fld>
            <a:endParaRPr lang="en-US"/>
          </a:p>
        </p:txBody>
      </p:sp>
      <p:sp>
        <p:nvSpPr>
          <p:cNvPr id="49155"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49156"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5050AFB-0476-43E0-9AD8-E601B9AE79DD}" type="slidenum">
              <a:rPr lang="en-US"/>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5CE2988-71EC-4C75-BAA6-D7B6C22EA533}" type="slidenum">
              <a:rPr lang="en-US"/>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58892EA-DB65-4FA0-A42A-21D72250845F}" type="slidenum">
              <a:rPr lang="en-US"/>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A0279539-151D-45F1-8F85-43E2707DB625}" type="slidenum">
              <a:rPr lang="en-US"/>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01012BA6-7789-481F-8000-3FA87BAAB6A1}" type="slidenum">
              <a:rPr lang="en-US"/>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ED930CD-44F1-4D8A-84BF-A8BECA299C27}" type="slidenum">
              <a:rPr lang="en-US"/>
              <a:pPr/>
              <a:t>13</a:t>
            </a:fld>
            <a:endParaRPr lang="en-US"/>
          </a:p>
        </p:txBody>
      </p:sp>
      <p:sp>
        <p:nvSpPr>
          <p:cNvPr id="55299"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55300"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F7E10C7A-0599-40B2-98C1-AADC5DACC825}" type="slidenum">
              <a:rPr lang="en-US"/>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E5281083-2464-4912-983E-9CC838368589}" type="slidenum">
              <a:rPr lang="en-US"/>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29AAC30-E8F4-414B-BD95-91939BA233FC}" type="slidenum">
              <a:rPr lang="en-US"/>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D82D2E93-336D-48CA-AA67-D6CA070DA2C4}" type="slidenum">
              <a:rPr lang="en-US"/>
              <a:pPr/>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7D3D97B-4645-4E7C-B22B-F9BF8778838A}" type="slidenum">
              <a:rPr lang="en-US"/>
              <a:pPr/>
              <a:t>18</a:t>
            </a:fld>
            <a:endParaRPr lang="en-US"/>
          </a:p>
        </p:txBody>
      </p:sp>
      <p:sp>
        <p:nvSpPr>
          <p:cNvPr id="60419"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60420"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521AEF3-2E68-4915-A4CB-CC49D8A54940}" type="slidenum">
              <a:rPr lang="en-US"/>
              <a:pPr/>
              <a:t>19</a:t>
            </a:fld>
            <a:endParaRPr lang="en-US"/>
          </a:p>
        </p:txBody>
      </p:sp>
      <p:sp>
        <p:nvSpPr>
          <p:cNvPr id="61443"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61444"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8FAC26CE-E185-45C8-AF2B-7B73CC4915D1}" type="slidenum">
              <a:rPr lang="en-US"/>
              <a:pPr/>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422FD2D-6C1E-4AD3-BAF5-8166D51E6383}" type="slidenum">
              <a:rPr lang="en-US"/>
              <a:pPr/>
              <a:t>21</a:t>
            </a:fld>
            <a:endParaRPr lang="en-US"/>
          </a:p>
        </p:txBody>
      </p:sp>
      <p:sp>
        <p:nvSpPr>
          <p:cNvPr id="63491" name="Rectangle 2"/>
          <p:cNvSpPr>
            <a:spLocks noGrp="1" noRot="1" noChangeAspect="1" noChangeArrowheads="1" noTextEdit="1"/>
          </p:cNvSpPr>
          <p:nvPr>
            <p:ph type="sldImg"/>
          </p:nvPr>
        </p:nvSpPr>
        <p:spPr>
          <a:xfrm>
            <a:off x="1152525" y="692150"/>
            <a:ext cx="4552950" cy="3414713"/>
          </a:xfrm>
          <a:ln w="12700" cap="flat">
            <a:solidFill>
              <a:schemeClr val="tx1"/>
            </a:solidFill>
          </a:ln>
        </p:spPr>
      </p:sp>
      <p:sp>
        <p:nvSpPr>
          <p:cNvPr id="63492"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0C557B40-79F7-4D7D-88C8-5AFF10476D6F}" type="slidenum">
              <a:rPr lang="en-US"/>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CD0FAC2-3216-4D93-BF8B-D08AB3BF0E1E}" type="slidenum">
              <a:rPr lang="en-US"/>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7F1CD0A9-1DB8-4B71-B05B-987F3CBEEC2C}" type="slidenum">
              <a:rPr lang="en-US"/>
              <a:pPr/>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30653BE0-9991-45A1-980F-A80E2F98AE58}" type="slidenum">
              <a:rPr lang="en-US"/>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5A7B33-CF84-4BEE-A6CD-6AD88A8E028E}"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594157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C9C223-ED52-4941-8039-66620545A79E}"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953092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29CEF3-87CF-4E1C-9689-6FE2F548DEA1}"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67246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C4B11B-231C-4C80-8D14-C86455719544}" type="datetime1">
              <a:rPr lang="en-US" smtClean="0"/>
              <a:pPr/>
              <a:t>11/21/2013</a:t>
            </a:fld>
            <a:endParaRPr lang="en-US"/>
          </a:p>
        </p:txBody>
      </p:sp>
      <p:sp>
        <p:nvSpPr>
          <p:cNvPr id="6" name="Footer Placeholder 5"/>
          <p:cNvSpPr>
            <a:spLocks noGrp="1"/>
          </p:cNvSpPr>
          <p:nvPr>
            <p:ph type="ftr" sz="quarter" idx="11"/>
          </p:nvPr>
        </p:nvSpPr>
        <p:spPr/>
        <p:txBody>
          <a:bodyPr/>
          <a:lstStyle/>
          <a:p>
            <a:r>
              <a:rPr lang="en-US" smtClean="0"/>
              <a:t>Chapter 15: Global</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902116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58BD49-D620-4094-9B47-A49826CB0CE3}" type="datetime1">
              <a:rPr lang="en-US" smtClean="0"/>
              <a:pPr/>
              <a:t>11/21/2013</a:t>
            </a:fld>
            <a:endParaRPr lang="en-US"/>
          </a:p>
        </p:txBody>
      </p:sp>
      <p:sp>
        <p:nvSpPr>
          <p:cNvPr id="8" name="Footer Placeholder 7"/>
          <p:cNvSpPr>
            <a:spLocks noGrp="1"/>
          </p:cNvSpPr>
          <p:nvPr>
            <p:ph type="ftr" sz="quarter" idx="11"/>
          </p:nvPr>
        </p:nvSpPr>
        <p:spPr/>
        <p:txBody>
          <a:bodyPr/>
          <a:lstStyle/>
          <a:p>
            <a:r>
              <a:rPr lang="en-US" smtClean="0"/>
              <a:t>Chapter 15: Global</a:t>
            </a:r>
            <a:endParaRPr lang="en-US"/>
          </a:p>
        </p:txBody>
      </p:sp>
      <p:sp>
        <p:nvSpPr>
          <p:cNvPr id="9" name="Slide Number Placeholder 8"/>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87389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20D00-1E9D-4F1A-A767-6EE4B2AFE00A}" type="datetime1">
              <a:rPr lang="en-US" smtClean="0"/>
              <a:pPr/>
              <a:t>11/21/2013</a:t>
            </a:fld>
            <a:endParaRPr lang="en-US"/>
          </a:p>
        </p:txBody>
      </p:sp>
      <p:sp>
        <p:nvSpPr>
          <p:cNvPr id="4" name="Footer Placeholder 3"/>
          <p:cNvSpPr>
            <a:spLocks noGrp="1"/>
          </p:cNvSpPr>
          <p:nvPr>
            <p:ph type="ftr" sz="quarter" idx="11"/>
          </p:nvPr>
        </p:nvSpPr>
        <p:spPr/>
        <p:txBody>
          <a:bodyPr/>
          <a:lstStyle/>
          <a:p>
            <a:r>
              <a:rPr lang="en-US" smtClean="0"/>
              <a:t>Chapter 15: Global</a:t>
            </a:r>
            <a:endParaRPr lang="en-US"/>
          </a:p>
        </p:txBody>
      </p:sp>
      <p:sp>
        <p:nvSpPr>
          <p:cNvPr id="5" name="Slide Number Placeholder 4"/>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6314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D1F08F-BFBB-4E33-BD4C-2B16D69CDF2B}" type="datetime1">
              <a:rPr lang="en-US" smtClean="0"/>
              <a:pPr/>
              <a:t>11/21/2013</a:t>
            </a:fld>
            <a:endParaRPr lang="en-US"/>
          </a:p>
        </p:txBody>
      </p:sp>
      <p:sp>
        <p:nvSpPr>
          <p:cNvPr id="3" name="Footer Placeholder 2"/>
          <p:cNvSpPr>
            <a:spLocks noGrp="1"/>
          </p:cNvSpPr>
          <p:nvPr>
            <p:ph type="ftr" sz="quarter" idx="11"/>
          </p:nvPr>
        </p:nvSpPr>
        <p:spPr/>
        <p:txBody>
          <a:bodyPr/>
          <a:lstStyle/>
          <a:p>
            <a:r>
              <a:rPr lang="en-US" smtClean="0"/>
              <a:t>Chapter 15: Global</a:t>
            </a:r>
            <a:endParaRPr lang="en-US"/>
          </a:p>
        </p:txBody>
      </p:sp>
      <p:sp>
        <p:nvSpPr>
          <p:cNvPr id="4" name="Slide Number Placeholder 3"/>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112688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3ADD91-66DE-435D-AD62-617B979A80A4}" type="datetime1">
              <a:rPr lang="en-US" smtClean="0"/>
              <a:pPr/>
              <a:t>11/21/2013</a:t>
            </a:fld>
            <a:endParaRPr lang="en-US"/>
          </a:p>
        </p:txBody>
      </p:sp>
      <p:sp>
        <p:nvSpPr>
          <p:cNvPr id="6" name="Footer Placeholder 5"/>
          <p:cNvSpPr>
            <a:spLocks noGrp="1"/>
          </p:cNvSpPr>
          <p:nvPr>
            <p:ph type="ftr" sz="quarter" idx="11"/>
          </p:nvPr>
        </p:nvSpPr>
        <p:spPr/>
        <p:txBody>
          <a:bodyPr/>
          <a:lstStyle/>
          <a:p>
            <a:r>
              <a:rPr lang="en-US" smtClean="0"/>
              <a:t>Chapter 15: Global</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374165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0B4C77-60DF-495E-B936-C76FCADC02F6}" type="datetime1">
              <a:rPr lang="en-US" smtClean="0"/>
              <a:pPr/>
              <a:t>11/21/2013</a:t>
            </a:fld>
            <a:endParaRPr lang="en-US"/>
          </a:p>
        </p:txBody>
      </p:sp>
      <p:sp>
        <p:nvSpPr>
          <p:cNvPr id="6" name="Footer Placeholder 5"/>
          <p:cNvSpPr>
            <a:spLocks noGrp="1"/>
          </p:cNvSpPr>
          <p:nvPr>
            <p:ph type="ftr" sz="quarter" idx="11"/>
          </p:nvPr>
        </p:nvSpPr>
        <p:spPr/>
        <p:txBody>
          <a:bodyPr/>
          <a:lstStyle/>
          <a:p>
            <a:r>
              <a:rPr lang="en-US" smtClean="0"/>
              <a:t>Chapter 15: Global</a:t>
            </a:r>
            <a:endParaRPr lang="en-US"/>
          </a:p>
        </p:txBody>
      </p:sp>
      <p:sp>
        <p:nvSpPr>
          <p:cNvPr id="7" name="Slide Number Placeholder 6"/>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8350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6443EF-A649-4147-8CC3-0055F413BB27}"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77070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3006C3-321A-4CB7-A3DA-BB78E127725A}" type="datetime1">
              <a:rPr lang="en-US" smtClean="0"/>
              <a:pPr/>
              <a:t>11/21/2013</a:t>
            </a:fld>
            <a:endParaRPr lang="en-US"/>
          </a:p>
        </p:txBody>
      </p:sp>
      <p:sp>
        <p:nvSpPr>
          <p:cNvPr id="5" name="Footer Placeholder 4"/>
          <p:cNvSpPr>
            <a:spLocks noGrp="1"/>
          </p:cNvSpPr>
          <p:nvPr>
            <p:ph type="ftr" sz="quarter" idx="11"/>
          </p:nvPr>
        </p:nvSpPr>
        <p:spPr/>
        <p:txBody>
          <a:bodyPr/>
          <a:lstStyle/>
          <a:p>
            <a:r>
              <a:rPr lang="en-US" smtClean="0"/>
              <a:t>Chapter 15: Global</a:t>
            </a:r>
            <a:endParaRPr lang="en-US"/>
          </a:p>
        </p:txBody>
      </p:sp>
      <p:sp>
        <p:nvSpPr>
          <p:cNvPr id="6" name="Slide Number Placeholder 5"/>
          <p:cNvSpPr>
            <a:spLocks noGrp="1"/>
          </p:cNvSpPr>
          <p:nvPr>
            <p:ph type="sldNum" sz="quarter" idx="12"/>
          </p:nvPr>
        </p:nvSpPr>
        <p:spPr/>
        <p:txBody>
          <a:body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2841067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A84C28-F754-4EC2-AB10-B3F19AF739B5}" type="datetime1">
              <a:rPr lang="en-US" smtClean="0"/>
              <a:pPr/>
              <a:t>11/21/2013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Chapter 15: Global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E19BCC-EB6D-4706-855E-B16354E90296}" type="slidenum">
              <a:rPr lang="en-US" smtClean="0"/>
              <a:pPr/>
              <a:t>‹#›</a:t>
            </a:fld>
            <a:endParaRPr lang="en-US"/>
          </a:p>
        </p:txBody>
      </p:sp>
    </p:spTree>
    <p:extLst>
      <p:ext uri="{BB962C8B-B14F-4D97-AF65-F5344CB8AC3E}">
        <p14:creationId xmlns:p14="http://schemas.microsoft.com/office/powerpoint/2010/main" xmlns="" val="4030905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ENTREPRENEURSHIP </a:t>
            </a:r>
            <a:endParaRPr lang="en-US" dirty="0"/>
          </a:p>
        </p:txBody>
      </p:sp>
      <p:sp>
        <p:nvSpPr>
          <p:cNvPr id="3" name="Content Placeholder 2"/>
          <p:cNvSpPr>
            <a:spLocks noGrp="1"/>
          </p:cNvSpPr>
          <p:nvPr>
            <p:ph idx="1"/>
          </p:nvPr>
        </p:nvSpPr>
        <p:spPr/>
        <p:txBody>
          <a:bodyPr>
            <a:normAutofit/>
          </a:bodyPr>
          <a:lstStyle/>
          <a:p>
            <a:pPr marL="0" indent="0" algn="ctr">
              <a:buNone/>
            </a:pPr>
            <a:r>
              <a:rPr lang="en-US" sz="6000" dirty="0" smtClean="0"/>
              <a:t>Lecture No</a:t>
            </a:r>
            <a:r>
              <a:rPr lang="en-US" sz="6000" smtClean="0"/>
              <a:t>: 28</a:t>
            </a:r>
            <a:endParaRPr lang="en-US" sz="2000" dirty="0" smtClean="0"/>
          </a:p>
          <a:p>
            <a:pPr marL="0" indent="0" algn="ctr">
              <a:buNone/>
            </a:pPr>
            <a:endParaRPr lang="en-US" sz="2800" dirty="0" smtClean="0"/>
          </a:p>
          <a:p>
            <a:pPr marL="0" indent="0" algn="ctr">
              <a:buNone/>
            </a:pPr>
            <a:r>
              <a:rPr lang="en-US" sz="2800" dirty="0" smtClean="0"/>
              <a:t>Resource Person:</a:t>
            </a:r>
          </a:p>
          <a:p>
            <a:pPr marL="0" indent="0" algn="ctr">
              <a:buNone/>
            </a:pPr>
            <a:r>
              <a:rPr lang="en-US" sz="3600" dirty="0" smtClean="0"/>
              <a:t>Malik </a:t>
            </a:r>
            <a:r>
              <a:rPr lang="en-US" sz="3600" dirty="0" err="1" smtClean="0"/>
              <a:t>Jawad</a:t>
            </a:r>
            <a:r>
              <a:rPr lang="en-US" sz="3600" dirty="0" smtClean="0"/>
              <a:t> </a:t>
            </a:r>
            <a:r>
              <a:rPr lang="en-US" sz="3600" dirty="0" err="1" smtClean="0"/>
              <a:t>Saboor</a:t>
            </a:r>
            <a:endParaRPr lang="en-US" sz="3600" dirty="0" smtClean="0"/>
          </a:p>
          <a:p>
            <a:pPr marL="0" indent="0" algn="ctr">
              <a:buNone/>
            </a:pPr>
            <a:r>
              <a:rPr lang="en-US" sz="2000" dirty="0" smtClean="0"/>
              <a:t>Assistant Professor</a:t>
            </a:r>
          </a:p>
          <a:p>
            <a:pPr marL="0" indent="0" algn="ctr">
              <a:buNone/>
            </a:pPr>
            <a:r>
              <a:rPr lang="en-US" sz="2000" dirty="0" smtClean="0"/>
              <a:t>Department of Management Sciences</a:t>
            </a:r>
          </a:p>
          <a:p>
            <a:pPr marL="0" indent="0" algn="ctr">
              <a:buNone/>
            </a:pPr>
            <a:r>
              <a:rPr lang="en-US" sz="2000" dirty="0" smtClean="0"/>
              <a:t>COMSATS Institute of Information Technology</a:t>
            </a:r>
          </a:p>
          <a:p>
            <a:pPr marL="0" indent="0" algn="ctr">
              <a:buNone/>
            </a:pPr>
            <a:r>
              <a:rPr lang="en-US" sz="2000" dirty="0" smtClean="0"/>
              <a:t>Islamabad.</a:t>
            </a:r>
          </a:p>
          <a:p>
            <a:pPr marL="0" indent="0">
              <a:buNone/>
            </a:pPr>
            <a:endParaRPr lang="en-US" dirty="0"/>
          </a:p>
        </p:txBody>
      </p:sp>
    </p:spTree>
    <p:extLst>
      <p:ext uri="{BB962C8B-B14F-4D97-AF65-F5344CB8AC3E}">
        <p14:creationId xmlns:p14="http://schemas.microsoft.com/office/powerpoint/2010/main" xmlns="" val="841980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8229600" cy="1143000"/>
          </a:xfrm>
        </p:spPr>
        <p:txBody>
          <a:bodyPr/>
          <a:lstStyle/>
          <a:p>
            <a:r>
              <a:rPr lang="en-US" dirty="0"/>
              <a:t> </a:t>
            </a:r>
            <a:r>
              <a:rPr lang="en-US" dirty="0" smtClean="0"/>
              <a:t>Previous Lecture Review</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086600" y="85299"/>
            <a:ext cx="1981104" cy="1927074"/>
          </a:xfrm>
          <a:prstGeom prst="rect">
            <a:avLst/>
          </a:prstGeom>
        </p:spPr>
      </p:pic>
      <p:sp>
        <p:nvSpPr>
          <p:cNvPr id="5" name="TextBox 4"/>
          <p:cNvSpPr txBox="1"/>
          <p:nvPr/>
        </p:nvSpPr>
        <p:spPr>
          <a:xfrm>
            <a:off x="548640" y="2077439"/>
            <a:ext cx="8382000" cy="3416320"/>
          </a:xfrm>
          <a:prstGeom prst="rect">
            <a:avLst/>
          </a:prstGeom>
          <a:noFill/>
        </p:spPr>
        <p:txBody>
          <a:bodyPr wrap="square" rtlCol="0">
            <a:spAutoFit/>
          </a:bodyPr>
          <a:lstStyle/>
          <a:p>
            <a:pPr marL="285750" indent="-285750">
              <a:buFont typeface="Arial" pitchFamily="34" charset="0"/>
              <a:buChar char="•"/>
            </a:pPr>
            <a:r>
              <a:rPr lang="en-US" sz="3600" dirty="0"/>
              <a:t>History and Importance of </a:t>
            </a:r>
            <a:r>
              <a:rPr lang="en-US" sz="3600" dirty="0" smtClean="0"/>
              <a:t>Quality</a:t>
            </a:r>
          </a:p>
          <a:p>
            <a:pPr marL="285750" indent="-285750">
              <a:buFont typeface="Arial" pitchFamily="34" charset="0"/>
              <a:buChar char="•"/>
            </a:pPr>
            <a:endParaRPr lang="en-US" sz="3600" dirty="0"/>
          </a:p>
          <a:p>
            <a:pPr marL="285750" indent="-285750">
              <a:buFont typeface="Arial" pitchFamily="34" charset="0"/>
              <a:buChar char="•"/>
            </a:pPr>
            <a:r>
              <a:rPr lang="en-US" sz="3600" dirty="0"/>
              <a:t>Defining </a:t>
            </a:r>
            <a:r>
              <a:rPr lang="en-US" sz="3600" dirty="0" smtClean="0"/>
              <a:t>Quality</a:t>
            </a:r>
          </a:p>
          <a:p>
            <a:pPr marL="285750" indent="-285750">
              <a:buFont typeface="Arial" pitchFamily="34" charset="0"/>
              <a:buChar char="•"/>
            </a:pPr>
            <a:endParaRPr lang="en-US" sz="3600" dirty="0"/>
          </a:p>
          <a:p>
            <a:pPr marL="285750" indent="-285750">
              <a:buFont typeface="Arial" pitchFamily="34" charset="0"/>
              <a:buChar char="•"/>
            </a:pPr>
            <a:r>
              <a:rPr lang="en-US" sz="3600" dirty="0"/>
              <a:t>Principles &amp; Practices, Quality </a:t>
            </a:r>
            <a:endParaRPr lang="en-US" sz="3600" dirty="0" smtClean="0"/>
          </a:p>
          <a:p>
            <a:pPr marL="285750" indent="-285750">
              <a:buFont typeface="Arial" pitchFamily="34" charset="0"/>
              <a:buChar char="•"/>
            </a:pPr>
            <a:endParaRPr lang="en-US" sz="3600" dirty="0"/>
          </a:p>
        </p:txBody>
      </p:sp>
    </p:spTree>
    <p:extLst>
      <p:ext uri="{BB962C8B-B14F-4D97-AF65-F5344CB8AC3E}">
        <p14:creationId xmlns:p14="http://schemas.microsoft.com/office/powerpoint/2010/main" xmlns="" val="26457340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OBJECTIVES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813644" y="31845"/>
            <a:ext cx="2330355" cy="2330355"/>
          </a:xfrm>
          <a:prstGeom prst="rect">
            <a:avLst/>
          </a:prstGeom>
        </p:spPr>
      </p:pic>
      <p:sp>
        <p:nvSpPr>
          <p:cNvPr id="6" name="Subtitle 2"/>
          <p:cNvSpPr txBox="1">
            <a:spLocks/>
          </p:cNvSpPr>
          <p:nvPr/>
        </p:nvSpPr>
        <p:spPr>
          <a:xfrm>
            <a:off x="152400" y="1295400"/>
            <a:ext cx="8382000" cy="546024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endParaRPr lang="en-US" dirty="0" smtClean="0"/>
          </a:p>
        </p:txBody>
      </p:sp>
      <p:sp>
        <p:nvSpPr>
          <p:cNvPr id="3" name="TextBox 2"/>
          <p:cNvSpPr txBox="1"/>
          <p:nvPr/>
        </p:nvSpPr>
        <p:spPr>
          <a:xfrm>
            <a:off x="304800" y="1797027"/>
            <a:ext cx="8686800" cy="4955203"/>
          </a:xfrm>
          <a:prstGeom prst="rect">
            <a:avLst/>
          </a:prstGeom>
          <a:noFill/>
        </p:spPr>
        <p:txBody>
          <a:bodyPr wrap="square" rtlCol="0">
            <a:spAutoFit/>
          </a:bodyPr>
          <a:lstStyle/>
          <a:p>
            <a:r>
              <a:rPr lang="en-US" sz="2800" b="1" dirty="0"/>
              <a:t>Focusing on Customers</a:t>
            </a:r>
            <a:endParaRPr lang="en-US" sz="2800" dirty="0"/>
          </a:p>
          <a:p>
            <a:pPr marL="457200" indent="-457200">
              <a:buFont typeface="Arial" pitchFamily="34" charset="0"/>
              <a:buChar char="•"/>
            </a:pPr>
            <a:r>
              <a:rPr lang="en-US" sz="3200" dirty="0"/>
              <a:t>Importance of Customer Satisfaction &amp; </a:t>
            </a:r>
            <a:r>
              <a:rPr lang="en-US" sz="3200" dirty="0" smtClean="0"/>
              <a:t>Loyalty</a:t>
            </a:r>
          </a:p>
          <a:p>
            <a:pPr marL="457200" indent="-457200">
              <a:buFont typeface="Arial" pitchFamily="34" charset="0"/>
              <a:buChar char="•"/>
            </a:pPr>
            <a:endParaRPr lang="en-US" sz="3200" dirty="0" smtClean="0"/>
          </a:p>
          <a:p>
            <a:pPr marL="457200" indent="-457200">
              <a:buFont typeface="Arial" pitchFamily="34" charset="0"/>
              <a:buChar char="•"/>
            </a:pPr>
            <a:r>
              <a:rPr lang="en-US" sz="3200" dirty="0" smtClean="0"/>
              <a:t>Creating </a:t>
            </a:r>
            <a:r>
              <a:rPr lang="en-US" sz="3200" dirty="0"/>
              <a:t>Satisfied </a:t>
            </a:r>
            <a:r>
              <a:rPr lang="en-US" sz="3200" dirty="0" smtClean="0"/>
              <a:t>Customers</a:t>
            </a:r>
          </a:p>
          <a:p>
            <a:pPr marL="457200" indent="-457200">
              <a:buFont typeface="Arial" pitchFamily="34" charset="0"/>
              <a:buChar char="•"/>
            </a:pPr>
            <a:endParaRPr lang="en-US" sz="3200" dirty="0" smtClean="0"/>
          </a:p>
          <a:p>
            <a:pPr marL="457200" indent="-457200">
              <a:buFont typeface="Arial" pitchFamily="34" charset="0"/>
              <a:buChar char="•"/>
            </a:pPr>
            <a:r>
              <a:rPr lang="en-US" sz="3200" dirty="0" smtClean="0"/>
              <a:t>Gathering </a:t>
            </a:r>
            <a:r>
              <a:rPr lang="en-US" sz="3200" dirty="0"/>
              <a:t>and Analyzing Customer </a:t>
            </a:r>
            <a:r>
              <a:rPr lang="en-US" sz="3200" dirty="0" smtClean="0"/>
              <a:t>Information</a:t>
            </a:r>
          </a:p>
          <a:p>
            <a:pPr marL="457200" indent="-457200">
              <a:buFont typeface="Arial" pitchFamily="34" charset="0"/>
              <a:buChar char="•"/>
            </a:pPr>
            <a:endParaRPr lang="en-US" sz="3200" dirty="0" smtClean="0"/>
          </a:p>
          <a:p>
            <a:pPr marL="457200" indent="-457200">
              <a:buFont typeface="Arial" pitchFamily="34" charset="0"/>
              <a:buChar char="•"/>
            </a:pPr>
            <a:r>
              <a:rPr lang="en-US" sz="3200" dirty="0" smtClean="0"/>
              <a:t>Production </a:t>
            </a:r>
            <a:r>
              <a:rPr lang="en-US" sz="3200" dirty="0"/>
              <a:t>and Service </a:t>
            </a:r>
            <a:r>
              <a:rPr lang="en-US" sz="3200" dirty="0" smtClean="0"/>
              <a:t>Delivery</a:t>
            </a:r>
          </a:p>
          <a:p>
            <a:pPr marL="457200" indent="-457200">
              <a:buFont typeface="Arial" pitchFamily="34" charset="0"/>
              <a:buChar char="•"/>
            </a:pPr>
            <a:endParaRPr lang="en-US" sz="3200" dirty="0" smtClean="0"/>
          </a:p>
          <a:p>
            <a:pPr marL="457200" indent="-457200">
              <a:buFont typeface="Arial" pitchFamily="34" charset="0"/>
              <a:buChar char="•"/>
            </a:pPr>
            <a:r>
              <a:rPr lang="en-US" sz="3200" dirty="0" smtClean="0"/>
              <a:t>CRM </a:t>
            </a:r>
            <a:endParaRPr lang="en-US" sz="3200" dirty="0"/>
          </a:p>
        </p:txBody>
      </p:sp>
    </p:spTree>
    <p:extLst>
      <p:ext uri="{BB962C8B-B14F-4D97-AF65-F5344CB8AC3E}">
        <p14:creationId xmlns:p14="http://schemas.microsoft.com/office/powerpoint/2010/main" xmlns="" val="3511206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pPr eaLnBrk="1" hangingPunct="1">
              <a:defRPr/>
            </a:pPr>
            <a:r>
              <a:rPr lang="en-US" dirty="0" smtClean="0"/>
              <a:t>Key Idea</a:t>
            </a:r>
          </a:p>
        </p:txBody>
      </p:sp>
      <p:sp>
        <p:nvSpPr>
          <p:cNvPr id="7171" name="Rectangle 3"/>
          <p:cNvSpPr>
            <a:spLocks noChangeArrowheads="1"/>
          </p:cNvSpPr>
          <p:nvPr/>
        </p:nvSpPr>
        <p:spPr bwMode="auto">
          <a:xfrm>
            <a:off x="1219200" y="2209800"/>
            <a:ext cx="7239000" cy="283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To create satisfied customers, the organization needs to identify customers’ needs, design the production and service systems to meet those needs, and  measure the results as the basis for improvement.</a:t>
            </a:r>
          </a:p>
        </p:txBody>
      </p:sp>
      <p:pic>
        <p:nvPicPr>
          <p:cNvPr id="7172"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400503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82A3E5D5-4891-4544-A6DC-668317FCC964}" type="slidenum">
              <a:rPr lang="en-US"/>
              <a:pPr>
                <a:defRPr/>
              </a:pPr>
              <a:t>5</a:t>
            </a:fld>
            <a:endParaRPr lang="en-US"/>
          </a:p>
        </p:txBody>
      </p:sp>
      <p:sp>
        <p:nvSpPr>
          <p:cNvPr id="194562" name="Rectangle 2"/>
          <p:cNvSpPr>
            <a:spLocks noGrp="1" noChangeArrowheads="1"/>
          </p:cNvSpPr>
          <p:nvPr>
            <p:ph type="title"/>
          </p:nvPr>
        </p:nvSpPr>
        <p:spPr/>
        <p:txBody>
          <a:bodyPr lIns="92075" tIns="46038" rIns="92075" bIns="46038">
            <a:normAutofit fontScale="90000"/>
          </a:bodyPr>
          <a:lstStyle/>
          <a:p>
            <a:pPr>
              <a:defRPr/>
            </a:pPr>
            <a:r>
              <a:rPr lang="en-US" sz="3800" smtClean="0"/>
              <a:t>Importance of Customer Satisfaction and Loyalty</a:t>
            </a:r>
          </a:p>
        </p:txBody>
      </p:sp>
      <p:sp>
        <p:nvSpPr>
          <p:cNvPr id="194563" name="Rectangle 3"/>
          <p:cNvSpPr>
            <a:spLocks noGrp="1" noChangeArrowheads="1"/>
          </p:cNvSpPr>
          <p:nvPr>
            <p:ph type="body" idx="1"/>
          </p:nvPr>
        </p:nvSpPr>
        <p:spPr/>
        <p:txBody>
          <a:bodyPr lIns="92075" tIns="46038" rIns="92075" bIns="46038"/>
          <a:lstStyle/>
          <a:p>
            <a:pPr>
              <a:lnSpc>
                <a:spcPct val="90000"/>
              </a:lnSpc>
              <a:defRPr/>
            </a:pPr>
            <a:r>
              <a:rPr lang="en-US" sz="2800" dirty="0" smtClean="0"/>
              <a:t>“Satisfaction is an attitude; loyalty is a behavior”</a:t>
            </a:r>
          </a:p>
          <a:p>
            <a:pPr>
              <a:lnSpc>
                <a:spcPct val="90000"/>
              </a:lnSpc>
              <a:defRPr/>
            </a:pPr>
            <a:r>
              <a:rPr lang="en-US" sz="2800" dirty="0" smtClean="0"/>
              <a:t>Loyal customers spend more, are willing to pay higher prices, refer new clients, and are less costly to do business with.</a:t>
            </a:r>
          </a:p>
          <a:p>
            <a:pPr>
              <a:lnSpc>
                <a:spcPct val="90000"/>
              </a:lnSpc>
              <a:defRPr/>
            </a:pPr>
            <a:r>
              <a:rPr lang="en-US" sz="2800" dirty="0" smtClean="0"/>
              <a:t>It costs five times more to find a new customer than to keep an existing one happy.</a:t>
            </a:r>
          </a:p>
          <a:p>
            <a:pPr>
              <a:lnSpc>
                <a:spcPct val="90000"/>
              </a:lnSpc>
              <a:defRPr/>
            </a:pPr>
            <a:r>
              <a:rPr lang="en-US" sz="2800" dirty="0" smtClean="0"/>
              <a:t>A firm cannot create loyal customers without first creating satisfied customers.</a:t>
            </a:r>
          </a:p>
        </p:txBody>
      </p:sp>
      <p:pic>
        <p:nvPicPr>
          <p:cNvPr id="8197" name="Picture 4"/>
          <p:cNvPicPr>
            <a:picLocks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924800" y="4114800"/>
            <a:ext cx="1087438" cy="147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32880582"/>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4563">
                                            <p:txEl>
                                              <p:pRg st="1" end="1"/>
                                            </p:txEl>
                                          </p:spTgt>
                                        </p:tgtEl>
                                        <p:attrNameLst>
                                          <p:attrName>style.visibility</p:attrName>
                                        </p:attrNameLst>
                                      </p:cBhvr>
                                      <p:to>
                                        <p:strVal val="visible"/>
                                      </p:to>
                                    </p:set>
                                    <p:anim calcmode="lin" valueType="num">
                                      <p:cBhvr additive="base">
                                        <p:cTn id="11" dur="500" fill="hold"/>
                                        <p:tgtEl>
                                          <p:spTgt spid="19456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456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4563">
                                            <p:txEl>
                                              <p:pRg st="2" end="2"/>
                                            </p:txEl>
                                          </p:spTgt>
                                        </p:tgtEl>
                                        <p:attrNameLst>
                                          <p:attrName>style.visibility</p:attrName>
                                        </p:attrNameLst>
                                      </p:cBhvr>
                                      <p:to>
                                        <p:strVal val="visible"/>
                                      </p:to>
                                    </p:set>
                                    <p:anim calcmode="lin" valueType="num">
                                      <p:cBhvr additive="base">
                                        <p:cTn id="15" dur="500" fill="hold"/>
                                        <p:tgtEl>
                                          <p:spTgt spid="19456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9456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4563">
                                            <p:txEl>
                                              <p:pRg st="3" end="3"/>
                                            </p:txEl>
                                          </p:spTgt>
                                        </p:tgtEl>
                                        <p:attrNameLst>
                                          <p:attrName>style.visibility</p:attrName>
                                        </p:attrNameLst>
                                      </p:cBhvr>
                                      <p:to>
                                        <p:strVal val="visible"/>
                                      </p:to>
                                    </p:set>
                                    <p:anim calcmode="lin" valueType="num">
                                      <p:cBhvr additive="base">
                                        <p:cTn id="19" dur="500" fill="hold"/>
                                        <p:tgtEl>
                                          <p:spTgt spid="19456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45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uiExpand="1"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lstStyle/>
          <a:p>
            <a:pPr eaLnBrk="1" hangingPunct="1">
              <a:defRPr/>
            </a:pPr>
            <a:r>
              <a:rPr lang="en-US" dirty="0" smtClean="0"/>
              <a:t>Key Idea</a:t>
            </a:r>
          </a:p>
        </p:txBody>
      </p:sp>
      <p:sp>
        <p:nvSpPr>
          <p:cNvPr id="9219" name="Rectangle 3"/>
          <p:cNvSpPr>
            <a:spLocks noChangeArrowheads="1"/>
          </p:cNvSpPr>
          <p:nvPr/>
        </p:nvSpPr>
        <p:spPr bwMode="auto">
          <a:xfrm>
            <a:off x="1219200" y="2209800"/>
            <a:ext cx="7239000" cy="237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Customer wants and needs drive competitive advantage, and statistics show that growth in market share is strongly correlated with customer satisfaction.</a:t>
            </a:r>
          </a:p>
        </p:txBody>
      </p:sp>
      <p:pic>
        <p:nvPicPr>
          <p:cNvPr id="9220"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71120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4"/>
          <p:cNvSpPr>
            <a:spLocks noGrp="1"/>
          </p:cNvSpPr>
          <p:nvPr>
            <p:ph type="sldNum" sz="quarter" idx="12"/>
          </p:nvPr>
        </p:nvSpPr>
        <p:spPr/>
        <p:txBody>
          <a:bodyPr/>
          <a:lstStyle/>
          <a:p>
            <a:pPr>
              <a:defRPr/>
            </a:pPr>
            <a:fld id="{7950D3AC-DA7F-428D-A01A-6DDE6904BCB8}" type="slidenum">
              <a:rPr lang="en-US">
                <a:solidFill>
                  <a:schemeClr val="tx1"/>
                </a:solidFill>
              </a:rPr>
              <a:pPr>
                <a:defRPr/>
              </a:pPr>
              <a:t>7</a:t>
            </a:fld>
            <a:endParaRPr lang="en-US">
              <a:solidFill>
                <a:schemeClr val="tx1"/>
              </a:solidFill>
            </a:endParaRPr>
          </a:p>
        </p:txBody>
      </p:sp>
      <p:sp>
        <p:nvSpPr>
          <p:cNvPr id="199682" name="Rectangle 2"/>
          <p:cNvSpPr>
            <a:spLocks noGrp="1" noChangeArrowheads="1"/>
          </p:cNvSpPr>
          <p:nvPr>
            <p:ph type="title"/>
          </p:nvPr>
        </p:nvSpPr>
        <p:spPr>
          <a:xfrm>
            <a:off x="685800" y="0"/>
            <a:ext cx="8153400" cy="1219200"/>
          </a:xfrm>
        </p:spPr>
        <p:txBody>
          <a:bodyPr lIns="92075" tIns="46038" rIns="92075" bIns="46038"/>
          <a:lstStyle/>
          <a:p>
            <a:pPr>
              <a:defRPr/>
            </a:pPr>
            <a:r>
              <a:rPr lang="en-US" dirty="0" smtClean="0"/>
              <a:t>Customer-Driven Quality Cycle</a:t>
            </a:r>
          </a:p>
        </p:txBody>
      </p:sp>
      <p:sp>
        <p:nvSpPr>
          <p:cNvPr id="13316" name="Rectangle 3"/>
          <p:cNvSpPr>
            <a:spLocks noChangeArrowheads="1"/>
          </p:cNvSpPr>
          <p:nvPr/>
        </p:nvSpPr>
        <p:spPr bwMode="auto">
          <a:xfrm>
            <a:off x="1843088" y="4614863"/>
            <a:ext cx="570669" cy="12009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endParaRPr lang="en-US" sz="2400">
              <a:latin typeface="Book Antiqua" pitchFamily="18" charset="0"/>
            </a:endParaRPr>
          </a:p>
          <a:p>
            <a:endParaRPr lang="en-US" sz="2400">
              <a:latin typeface="Book Antiqua" pitchFamily="18" charset="0"/>
            </a:endParaRPr>
          </a:p>
          <a:p>
            <a:r>
              <a:rPr lang="en-US" sz="2400">
                <a:latin typeface="Book Antiqua" pitchFamily="18" charset="0"/>
              </a:rPr>
              <a:t>     </a:t>
            </a:r>
          </a:p>
        </p:txBody>
      </p:sp>
      <p:sp>
        <p:nvSpPr>
          <p:cNvPr id="13317" name="Rectangle 4"/>
          <p:cNvSpPr>
            <a:spLocks noChangeArrowheads="1"/>
          </p:cNvSpPr>
          <p:nvPr/>
        </p:nvSpPr>
        <p:spPr bwMode="auto">
          <a:xfrm>
            <a:off x="1160463" y="5368925"/>
            <a:ext cx="3243645" cy="431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200" i="1">
                <a:latin typeface="Times New Roman" charset="0"/>
              </a:rPr>
              <a:t>measurement and feedback</a:t>
            </a:r>
          </a:p>
        </p:txBody>
      </p:sp>
      <p:sp>
        <p:nvSpPr>
          <p:cNvPr id="13318" name="Oval 5"/>
          <p:cNvSpPr>
            <a:spLocks noChangeArrowheads="1"/>
          </p:cNvSpPr>
          <p:nvPr/>
        </p:nvSpPr>
        <p:spPr bwMode="auto">
          <a:xfrm>
            <a:off x="1941513" y="1054100"/>
            <a:ext cx="5891212" cy="938213"/>
          </a:xfrm>
          <a:prstGeom prst="ellipse">
            <a:avLst/>
          </a:prstGeom>
          <a:solidFill>
            <a:srgbClr val="FFFF99"/>
          </a:solidFill>
          <a:ln w="12700">
            <a:solidFill>
              <a:schemeClr val="bg2"/>
            </a:solidFill>
            <a:round/>
            <a:headEnd/>
            <a:tailEnd/>
          </a:ln>
        </p:spPr>
        <p:txBody>
          <a:bodyPr wrap="none" anchor="ctr"/>
          <a:lstStyle/>
          <a:p>
            <a:endParaRPr lang="en-US"/>
          </a:p>
        </p:txBody>
      </p:sp>
      <p:sp>
        <p:nvSpPr>
          <p:cNvPr id="13319" name="Rectangle 6"/>
          <p:cNvSpPr>
            <a:spLocks noChangeArrowheads="1"/>
          </p:cNvSpPr>
          <p:nvPr/>
        </p:nvSpPr>
        <p:spPr bwMode="auto">
          <a:xfrm>
            <a:off x="2438400" y="2209800"/>
            <a:ext cx="4605338" cy="427038"/>
          </a:xfrm>
          <a:prstGeom prst="rect">
            <a:avLst/>
          </a:prstGeom>
          <a:solidFill>
            <a:srgbClr val="FFFF99"/>
          </a:solidFill>
          <a:ln w="12700">
            <a:solidFill>
              <a:schemeClr val="bg2"/>
            </a:solidFill>
            <a:miter lim="800000"/>
            <a:headEnd/>
            <a:tailEnd/>
          </a:ln>
        </p:spPr>
        <p:txBody>
          <a:bodyPr wrap="none" anchor="ctr"/>
          <a:lstStyle/>
          <a:p>
            <a:endParaRPr lang="en-US"/>
          </a:p>
        </p:txBody>
      </p:sp>
      <p:sp>
        <p:nvSpPr>
          <p:cNvPr id="13320" name="Rectangle 7"/>
          <p:cNvSpPr>
            <a:spLocks noChangeArrowheads="1"/>
          </p:cNvSpPr>
          <p:nvPr/>
        </p:nvSpPr>
        <p:spPr bwMode="auto">
          <a:xfrm>
            <a:off x="1562100" y="2955925"/>
            <a:ext cx="6421438" cy="717550"/>
          </a:xfrm>
          <a:prstGeom prst="rect">
            <a:avLst/>
          </a:prstGeom>
          <a:solidFill>
            <a:srgbClr val="FFFF99"/>
          </a:solidFill>
          <a:ln w="12700">
            <a:solidFill>
              <a:schemeClr val="bg2"/>
            </a:solidFill>
            <a:miter lim="800000"/>
            <a:headEnd/>
            <a:tailEnd/>
          </a:ln>
        </p:spPr>
        <p:txBody>
          <a:bodyPr wrap="none" anchor="ctr"/>
          <a:lstStyle/>
          <a:p>
            <a:endParaRPr lang="en-US"/>
          </a:p>
        </p:txBody>
      </p:sp>
      <p:sp>
        <p:nvSpPr>
          <p:cNvPr id="13321" name="Rectangle 8"/>
          <p:cNvSpPr>
            <a:spLocks noChangeArrowheads="1"/>
          </p:cNvSpPr>
          <p:nvPr/>
        </p:nvSpPr>
        <p:spPr bwMode="auto">
          <a:xfrm>
            <a:off x="2925763" y="3962400"/>
            <a:ext cx="3392487" cy="369888"/>
          </a:xfrm>
          <a:prstGeom prst="rect">
            <a:avLst/>
          </a:prstGeom>
          <a:solidFill>
            <a:srgbClr val="FFFF99"/>
          </a:solidFill>
          <a:ln w="12700">
            <a:solidFill>
              <a:schemeClr val="bg2"/>
            </a:solidFill>
            <a:miter lim="800000"/>
            <a:headEnd/>
            <a:tailEnd/>
          </a:ln>
        </p:spPr>
        <p:txBody>
          <a:bodyPr wrap="none" anchor="ctr"/>
          <a:lstStyle/>
          <a:p>
            <a:endParaRPr lang="en-US"/>
          </a:p>
        </p:txBody>
      </p:sp>
      <p:sp>
        <p:nvSpPr>
          <p:cNvPr id="13322" name="Rectangle 9"/>
          <p:cNvSpPr>
            <a:spLocks noChangeArrowheads="1"/>
          </p:cNvSpPr>
          <p:nvPr/>
        </p:nvSpPr>
        <p:spPr bwMode="auto">
          <a:xfrm>
            <a:off x="1941513" y="4564063"/>
            <a:ext cx="5815012" cy="500062"/>
          </a:xfrm>
          <a:prstGeom prst="rect">
            <a:avLst/>
          </a:prstGeom>
          <a:solidFill>
            <a:srgbClr val="FFFF99"/>
          </a:solidFill>
          <a:ln w="12700">
            <a:solidFill>
              <a:schemeClr val="bg2"/>
            </a:solidFill>
            <a:miter lim="800000"/>
            <a:headEnd/>
            <a:tailEnd/>
          </a:ln>
        </p:spPr>
        <p:txBody>
          <a:bodyPr wrap="none" anchor="ctr"/>
          <a:lstStyle/>
          <a:p>
            <a:endParaRPr lang="en-US"/>
          </a:p>
        </p:txBody>
      </p:sp>
      <p:sp>
        <p:nvSpPr>
          <p:cNvPr id="13323" name="Line 10"/>
          <p:cNvSpPr>
            <a:spLocks noChangeShapeType="1"/>
          </p:cNvSpPr>
          <p:nvPr/>
        </p:nvSpPr>
        <p:spPr bwMode="auto">
          <a:xfrm>
            <a:off x="4810125" y="2000250"/>
            <a:ext cx="0" cy="217488"/>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24" name="Line 11"/>
          <p:cNvSpPr>
            <a:spLocks noChangeShapeType="1"/>
          </p:cNvSpPr>
          <p:nvPr/>
        </p:nvSpPr>
        <p:spPr bwMode="auto">
          <a:xfrm>
            <a:off x="4810125" y="2657475"/>
            <a:ext cx="0" cy="219075"/>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25" name="Line 12"/>
          <p:cNvSpPr>
            <a:spLocks noChangeShapeType="1"/>
          </p:cNvSpPr>
          <p:nvPr/>
        </p:nvSpPr>
        <p:spPr bwMode="auto">
          <a:xfrm>
            <a:off x="4810125" y="3681413"/>
            <a:ext cx="0" cy="29210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26" name="Line 13"/>
          <p:cNvSpPr>
            <a:spLocks noChangeShapeType="1"/>
          </p:cNvSpPr>
          <p:nvPr/>
        </p:nvSpPr>
        <p:spPr bwMode="auto">
          <a:xfrm>
            <a:off x="4810125" y="4340225"/>
            <a:ext cx="0" cy="217488"/>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27" name="Line 14"/>
          <p:cNvSpPr>
            <a:spLocks noChangeShapeType="1"/>
          </p:cNvSpPr>
          <p:nvPr/>
        </p:nvSpPr>
        <p:spPr bwMode="auto">
          <a:xfrm>
            <a:off x="1179513" y="3168650"/>
            <a:ext cx="376237"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28" name="Line 15"/>
          <p:cNvSpPr>
            <a:spLocks noChangeShapeType="1"/>
          </p:cNvSpPr>
          <p:nvPr/>
        </p:nvSpPr>
        <p:spPr bwMode="auto">
          <a:xfrm>
            <a:off x="1179513" y="4119563"/>
            <a:ext cx="173990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29" name="Rectangle 16"/>
          <p:cNvSpPr>
            <a:spLocks noChangeArrowheads="1"/>
          </p:cNvSpPr>
          <p:nvPr/>
        </p:nvSpPr>
        <p:spPr bwMode="auto">
          <a:xfrm>
            <a:off x="2819400" y="1143000"/>
            <a:ext cx="4292842" cy="831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dirty="0">
                <a:latin typeface="Times New Roman" charset="0"/>
              </a:rPr>
              <a:t>Customer needs and expectations</a:t>
            </a:r>
          </a:p>
          <a:p>
            <a:r>
              <a:rPr lang="en-US" sz="2400" dirty="0">
                <a:latin typeface="Times New Roman" charset="0"/>
              </a:rPr>
              <a:t>          (expected quality)</a:t>
            </a:r>
          </a:p>
        </p:txBody>
      </p:sp>
      <p:sp>
        <p:nvSpPr>
          <p:cNvPr id="13330" name="Rectangle 17"/>
          <p:cNvSpPr>
            <a:spLocks noChangeArrowheads="1"/>
          </p:cNvSpPr>
          <p:nvPr/>
        </p:nvSpPr>
        <p:spPr bwMode="auto">
          <a:xfrm>
            <a:off x="2600325" y="2203450"/>
            <a:ext cx="4154984" cy="462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dirty="0">
                <a:latin typeface="Times New Roman" charset="0"/>
              </a:rPr>
              <a:t>Identification of customer needs</a:t>
            </a:r>
          </a:p>
        </p:txBody>
      </p:sp>
      <p:sp>
        <p:nvSpPr>
          <p:cNvPr id="13331" name="Rectangle 18"/>
          <p:cNvSpPr>
            <a:spLocks noChangeArrowheads="1"/>
          </p:cNvSpPr>
          <p:nvPr/>
        </p:nvSpPr>
        <p:spPr bwMode="auto">
          <a:xfrm>
            <a:off x="1981200" y="2895600"/>
            <a:ext cx="5867375" cy="8316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dirty="0" smtClean="0">
                <a:latin typeface="Times New Roman" charset="0"/>
              </a:rPr>
              <a:t>Translation into product/service specifications</a:t>
            </a:r>
          </a:p>
          <a:p>
            <a:r>
              <a:rPr lang="en-US" sz="2400" dirty="0" smtClean="0">
                <a:latin typeface="Times New Roman" charset="0"/>
              </a:rPr>
              <a:t>                        (design quality)</a:t>
            </a:r>
            <a:endParaRPr lang="en-US" sz="2400" dirty="0">
              <a:latin typeface="Times New Roman" charset="0"/>
            </a:endParaRPr>
          </a:p>
        </p:txBody>
      </p:sp>
      <p:sp>
        <p:nvSpPr>
          <p:cNvPr id="13332" name="Rectangle 19"/>
          <p:cNvSpPr>
            <a:spLocks noChangeArrowheads="1"/>
          </p:cNvSpPr>
          <p:nvPr/>
        </p:nvSpPr>
        <p:spPr bwMode="auto">
          <a:xfrm>
            <a:off x="3094038" y="3886200"/>
            <a:ext cx="2984791" cy="462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a:latin typeface="Times New Roman" charset="0"/>
              </a:rPr>
              <a:t>Output (actual quality)</a:t>
            </a:r>
          </a:p>
        </p:txBody>
      </p:sp>
      <p:sp>
        <p:nvSpPr>
          <p:cNvPr id="13333" name="Rectangle 20"/>
          <p:cNvSpPr>
            <a:spLocks noChangeArrowheads="1"/>
          </p:cNvSpPr>
          <p:nvPr/>
        </p:nvSpPr>
        <p:spPr bwMode="auto">
          <a:xfrm>
            <a:off x="2286000" y="4572000"/>
            <a:ext cx="5281895" cy="4623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a:latin typeface="Times New Roman" charset="0"/>
              </a:rPr>
              <a:t>Customer perceptions (perceived quality)</a:t>
            </a:r>
          </a:p>
        </p:txBody>
      </p:sp>
      <p:sp>
        <p:nvSpPr>
          <p:cNvPr id="13334" name="Line 21"/>
          <p:cNvSpPr>
            <a:spLocks noChangeShapeType="1"/>
          </p:cNvSpPr>
          <p:nvPr/>
        </p:nvSpPr>
        <p:spPr bwMode="auto">
          <a:xfrm>
            <a:off x="4886325" y="5070475"/>
            <a:ext cx="0" cy="3651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13335" name="Line 22"/>
          <p:cNvSpPr>
            <a:spLocks noChangeShapeType="1"/>
          </p:cNvSpPr>
          <p:nvPr/>
        </p:nvSpPr>
        <p:spPr bwMode="auto">
          <a:xfrm flipH="1">
            <a:off x="1179513" y="5435600"/>
            <a:ext cx="3706812"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13336" name="Line 23"/>
          <p:cNvSpPr>
            <a:spLocks noChangeShapeType="1"/>
          </p:cNvSpPr>
          <p:nvPr/>
        </p:nvSpPr>
        <p:spPr bwMode="auto">
          <a:xfrm>
            <a:off x="1177925" y="2365375"/>
            <a:ext cx="0" cy="307022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en-US"/>
          </a:p>
        </p:txBody>
      </p:sp>
      <p:sp>
        <p:nvSpPr>
          <p:cNvPr id="13337" name="Line 24"/>
          <p:cNvSpPr>
            <a:spLocks noChangeShapeType="1"/>
          </p:cNvSpPr>
          <p:nvPr/>
        </p:nvSpPr>
        <p:spPr bwMode="auto">
          <a:xfrm>
            <a:off x="1179513" y="2363788"/>
            <a:ext cx="1284287"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38" name="Line 25"/>
          <p:cNvSpPr>
            <a:spLocks noChangeShapeType="1"/>
          </p:cNvSpPr>
          <p:nvPr/>
        </p:nvSpPr>
        <p:spPr bwMode="auto">
          <a:xfrm>
            <a:off x="1179513" y="4776788"/>
            <a:ext cx="755650" cy="0"/>
          </a:xfrm>
          <a:prstGeom prst="line">
            <a:avLst/>
          </a:prstGeom>
          <a:noFill/>
          <a:ln w="12700">
            <a:solidFill>
              <a:schemeClr val="tx1"/>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3339" name="Text Box 26"/>
          <p:cNvSpPr txBox="1">
            <a:spLocks noChangeArrowheads="1"/>
          </p:cNvSpPr>
          <p:nvPr/>
        </p:nvSpPr>
        <p:spPr bwMode="auto">
          <a:xfrm>
            <a:off x="1219200" y="5867400"/>
            <a:ext cx="7162800" cy="830997"/>
          </a:xfrm>
          <a:prstGeom prst="rect">
            <a:avLst/>
          </a:prstGeom>
          <a:solidFill>
            <a:schemeClr val="tx2"/>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pPr algn="ctr" eaLnBrk="1" hangingPunct="1">
              <a:spcBef>
                <a:spcPct val="50000"/>
              </a:spcBef>
            </a:pPr>
            <a:r>
              <a:rPr lang="en-US" sz="2400">
                <a:latin typeface="Times New Roman" charset="0"/>
              </a:rPr>
              <a:t>PERCEIVED QUALITY is a comparison of ACTUAL QUALITY to EXPECTED QUALITY</a:t>
            </a:r>
          </a:p>
        </p:txBody>
      </p:sp>
    </p:spTree>
    <p:extLst>
      <p:ext uri="{BB962C8B-B14F-4D97-AF65-F5344CB8AC3E}">
        <p14:creationId xmlns:p14="http://schemas.microsoft.com/office/powerpoint/2010/main" xmlns="" val="3848175903"/>
      </p:ext>
    </p:extLst>
  </p:cSld>
  <p:clrMapOvr>
    <a:masterClrMapping/>
  </p:clrMapOvr>
  <p:transition>
    <p:blind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pPr eaLnBrk="1" hangingPunct="1">
              <a:defRPr/>
            </a:pPr>
            <a:r>
              <a:rPr lang="en-US" dirty="0" smtClean="0"/>
              <a:t>Key Idea</a:t>
            </a:r>
          </a:p>
        </p:txBody>
      </p:sp>
      <p:sp>
        <p:nvSpPr>
          <p:cNvPr id="14339" name="Rectangle 3"/>
          <p:cNvSpPr>
            <a:spLocks noChangeArrowheads="1"/>
          </p:cNvSpPr>
          <p:nvPr/>
        </p:nvSpPr>
        <p:spPr bwMode="auto">
          <a:xfrm>
            <a:off x="1219200" y="2209800"/>
            <a:ext cx="7239000"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Many organizations still focus more on processes and products from an internal perspective, rather than taking the perspective of the external customer.</a:t>
            </a:r>
          </a:p>
        </p:txBody>
      </p:sp>
      <p:pic>
        <p:nvPicPr>
          <p:cNvPr id="14340"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33644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066800" y="304800"/>
            <a:ext cx="7543800" cy="838200"/>
          </a:xfrm>
        </p:spPr>
        <p:txBody>
          <a:bodyPr lIns="90488" tIns="44450" rIns="90488" bIns="44450" anchor="b"/>
          <a:lstStyle/>
          <a:p>
            <a:pPr eaLnBrk="1" hangingPunct="1">
              <a:defRPr/>
            </a:pPr>
            <a:r>
              <a:rPr lang="en-US" dirty="0" smtClean="0"/>
              <a:t>Leading Practices </a:t>
            </a:r>
            <a:r>
              <a:rPr lang="en-US" sz="2000" dirty="0" smtClean="0"/>
              <a:t>(1 of 2)</a:t>
            </a:r>
          </a:p>
        </p:txBody>
      </p:sp>
      <p:sp>
        <p:nvSpPr>
          <p:cNvPr id="201731" name="Rectangle 3"/>
          <p:cNvSpPr>
            <a:spLocks noGrp="1" noChangeArrowheads="1"/>
          </p:cNvSpPr>
          <p:nvPr>
            <p:ph type="body" idx="1"/>
          </p:nvPr>
        </p:nvSpPr>
        <p:spPr>
          <a:xfrm>
            <a:off x="990600" y="1981200"/>
            <a:ext cx="7467600" cy="3733800"/>
          </a:xfrm>
        </p:spPr>
        <p:txBody>
          <a:bodyPr lIns="90488" tIns="44450" rIns="90488" bIns="44450"/>
          <a:lstStyle/>
          <a:p>
            <a:pPr eaLnBrk="1" hangingPunct="1">
              <a:defRPr/>
            </a:pPr>
            <a:r>
              <a:rPr lang="en-US" sz="3000" smtClean="0"/>
              <a:t>Define and segment key customer groups and markets</a:t>
            </a:r>
          </a:p>
          <a:p>
            <a:pPr eaLnBrk="1" hangingPunct="1">
              <a:defRPr/>
            </a:pPr>
            <a:r>
              <a:rPr lang="en-US" sz="3000" smtClean="0"/>
              <a:t>Understand the voice of the customer (VOC) </a:t>
            </a:r>
          </a:p>
          <a:p>
            <a:pPr eaLnBrk="1" hangingPunct="1">
              <a:defRPr/>
            </a:pPr>
            <a:r>
              <a:rPr lang="en-US" sz="3000" smtClean="0"/>
              <a:t>Understand linkages between VOC and design, production, and delivery</a:t>
            </a:r>
          </a:p>
        </p:txBody>
      </p:sp>
    </p:spTree>
    <p:extLst>
      <p:ext uri="{BB962C8B-B14F-4D97-AF65-F5344CB8AC3E}">
        <p14:creationId xmlns:p14="http://schemas.microsoft.com/office/powerpoint/2010/main" xmlns="" val="1161110763"/>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 calcmode="lin" valueType="num">
                                      <p:cBhvr additive="base">
                                        <p:cTn id="7" dur="500" fill="hold"/>
                                        <p:tgtEl>
                                          <p:spTgt spid="2017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173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1731">
                                            <p:txEl>
                                              <p:pRg st="1" end="1"/>
                                            </p:txEl>
                                          </p:spTgt>
                                        </p:tgtEl>
                                        <p:attrNameLst>
                                          <p:attrName>style.visibility</p:attrName>
                                        </p:attrNameLst>
                                      </p:cBhvr>
                                      <p:to>
                                        <p:strVal val="visible"/>
                                      </p:to>
                                    </p:set>
                                    <p:anim calcmode="lin" valueType="num">
                                      <p:cBhvr additive="base">
                                        <p:cTn id="11" dur="500" fill="hold"/>
                                        <p:tgtEl>
                                          <p:spTgt spid="20173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0173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1731">
                                            <p:txEl>
                                              <p:pRg st="2" end="2"/>
                                            </p:txEl>
                                          </p:spTgt>
                                        </p:tgtEl>
                                        <p:attrNameLst>
                                          <p:attrName>style.visibility</p:attrName>
                                        </p:attrNameLst>
                                      </p:cBhvr>
                                      <p:to>
                                        <p:strVal val="visible"/>
                                      </p:to>
                                    </p:set>
                                    <p:anim calcmode="lin" valueType="num">
                                      <p:cBhvr additive="base">
                                        <p:cTn id="15" dur="500" fill="hold"/>
                                        <p:tgtEl>
                                          <p:spTgt spid="20173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0173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uiExpand="1"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1066800" y="304800"/>
            <a:ext cx="7543800" cy="1143000"/>
          </a:xfrm>
        </p:spPr>
        <p:txBody>
          <a:bodyPr/>
          <a:lstStyle/>
          <a:p>
            <a:pPr eaLnBrk="1" hangingPunct="1">
              <a:defRPr/>
            </a:pPr>
            <a:r>
              <a:rPr lang="en-US" dirty="0" smtClean="0"/>
              <a:t>Leading Practices </a:t>
            </a:r>
            <a:r>
              <a:rPr lang="en-US" sz="2000" dirty="0" smtClean="0"/>
              <a:t>(2 of 2)</a:t>
            </a:r>
          </a:p>
        </p:txBody>
      </p:sp>
      <p:sp>
        <p:nvSpPr>
          <p:cNvPr id="202755" name="Rectangle 3"/>
          <p:cNvSpPr>
            <a:spLocks noGrp="1" noChangeArrowheads="1"/>
          </p:cNvSpPr>
          <p:nvPr>
            <p:ph type="body" idx="1"/>
          </p:nvPr>
        </p:nvSpPr>
        <p:spPr>
          <a:xfrm>
            <a:off x="1143000" y="2057400"/>
            <a:ext cx="7315200" cy="4038600"/>
          </a:xfrm>
        </p:spPr>
        <p:txBody>
          <a:bodyPr/>
          <a:lstStyle/>
          <a:p>
            <a:pPr eaLnBrk="1" hangingPunct="1">
              <a:lnSpc>
                <a:spcPct val="90000"/>
              </a:lnSpc>
              <a:defRPr/>
            </a:pPr>
            <a:r>
              <a:rPr lang="en-US" sz="3000" smtClean="0"/>
              <a:t>Build relationships through commitments, provide accessibility to people and information, set service standards, and follow-up on transactions</a:t>
            </a:r>
          </a:p>
          <a:p>
            <a:pPr eaLnBrk="1" hangingPunct="1">
              <a:lnSpc>
                <a:spcPct val="90000"/>
              </a:lnSpc>
              <a:defRPr/>
            </a:pPr>
            <a:r>
              <a:rPr lang="en-US" sz="3000" smtClean="0"/>
              <a:t>Effective complaint management processes</a:t>
            </a:r>
          </a:p>
          <a:p>
            <a:pPr eaLnBrk="1" hangingPunct="1">
              <a:lnSpc>
                <a:spcPct val="90000"/>
              </a:lnSpc>
              <a:defRPr/>
            </a:pPr>
            <a:r>
              <a:rPr lang="en-US" sz="3000" smtClean="0"/>
              <a:t>Measure customer satisfaction for improvement</a:t>
            </a:r>
          </a:p>
          <a:p>
            <a:pPr eaLnBrk="1" hangingPunct="1">
              <a:lnSpc>
                <a:spcPct val="90000"/>
              </a:lnSpc>
              <a:defRPr/>
            </a:pPr>
            <a:endParaRPr lang="en-US" sz="3000" smtClean="0"/>
          </a:p>
        </p:txBody>
      </p:sp>
    </p:spTree>
    <p:extLst>
      <p:ext uri="{BB962C8B-B14F-4D97-AF65-F5344CB8AC3E}">
        <p14:creationId xmlns:p14="http://schemas.microsoft.com/office/powerpoint/2010/main" xmlns="" val="1928626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1066800" y="228600"/>
            <a:ext cx="7391400" cy="1143000"/>
          </a:xfrm>
        </p:spPr>
        <p:txBody>
          <a:bodyPr/>
          <a:lstStyle/>
          <a:p>
            <a:pPr eaLnBrk="1" hangingPunct="1">
              <a:defRPr/>
            </a:pPr>
            <a:r>
              <a:rPr lang="en-US" dirty="0" smtClean="0"/>
              <a:t>Key Customer Groups</a:t>
            </a:r>
          </a:p>
        </p:txBody>
      </p:sp>
      <p:sp>
        <p:nvSpPr>
          <p:cNvPr id="203779" name="Rectangle 3"/>
          <p:cNvSpPr>
            <a:spLocks noGrp="1" noChangeArrowheads="1"/>
          </p:cNvSpPr>
          <p:nvPr>
            <p:ph type="body" idx="1"/>
          </p:nvPr>
        </p:nvSpPr>
        <p:spPr>
          <a:xfrm>
            <a:off x="990600" y="2057400"/>
            <a:ext cx="7467600" cy="3733800"/>
          </a:xfrm>
        </p:spPr>
        <p:txBody>
          <a:bodyPr>
            <a:normAutofit lnSpcReduction="10000"/>
          </a:bodyPr>
          <a:lstStyle/>
          <a:p>
            <a:pPr eaLnBrk="1" hangingPunct="1">
              <a:lnSpc>
                <a:spcPct val="90000"/>
              </a:lnSpc>
              <a:defRPr/>
            </a:pPr>
            <a:r>
              <a:rPr lang="en-US" sz="2800" smtClean="0">
                <a:solidFill>
                  <a:srgbClr val="F9C637"/>
                </a:solidFill>
              </a:rPr>
              <a:t>Organization level</a:t>
            </a:r>
          </a:p>
          <a:p>
            <a:pPr lvl="1" eaLnBrk="1" hangingPunct="1">
              <a:lnSpc>
                <a:spcPct val="90000"/>
              </a:lnSpc>
              <a:defRPr/>
            </a:pPr>
            <a:r>
              <a:rPr lang="en-US" sz="2400" smtClean="0"/>
              <a:t>consumers</a:t>
            </a:r>
          </a:p>
          <a:p>
            <a:pPr lvl="1" eaLnBrk="1" hangingPunct="1">
              <a:lnSpc>
                <a:spcPct val="90000"/>
              </a:lnSpc>
              <a:defRPr/>
            </a:pPr>
            <a:r>
              <a:rPr lang="en-US" sz="2400" smtClean="0"/>
              <a:t>external customers</a:t>
            </a:r>
          </a:p>
          <a:p>
            <a:pPr lvl="1" eaLnBrk="1" hangingPunct="1">
              <a:lnSpc>
                <a:spcPct val="90000"/>
              </a:lnSpc>
              <a:defRPr/>
            </a:pPr>
            <a:r>
              <a:rPr lang="en-US" sz="2400" smtClean="0"/>
              <a:t>employees </a:t>
            </a:r>
          </a:p>
          <a:p>
            <a:pPr lvl="1" eaLnBrk="1" hangingPunct="1">
              <a:lnSpc>
                <a:spcPct val="90000"/>
              </a:lnSpc>
              <a:defRPr/>
            </a:pPr>
            <a:r>
              <a:rPr lang="en-US" sz="2400" smtClean="0"/>
              <a:t>society</a:t>
            </a:r>
          </a:p>
          <a:p>
            <a:pPr eaLnBrk="1" hangingPunct="1">
              <a:lnSpc>
                <a:spcPct val="90000"/>
              </a:lnSpc>
              <a:defRPr/>
            </a:pPr>
            <a:r>
              <a:rPr lang="en-US" sz="2800" smtClean="0">
                <a:solidFill>
                  <a:srgbClr val="F9C637"/>
                </a:solidFill>
              </a:rPr>
              <a:t>Process level</a:t>
            </a:r>
          </a:p>
          <a:p>
            <a:pPr lvl="1" eaLnBrk="1" hangingPunct="1">
              <a:lnSpc>
                <a:spcPct val="90000"/>
              </a:lnSpc>
              <a:defRPr/>
            </a:pPr>
            <a:r>
              <a:rPr lang="en-US" sz="2400" smtClean="0"/>
              <a:t>internal customer units or groups</a:t>
            </a:r>
          </a:p>
          <a:p>
            <a:pPr eaLnBrk="1" hangingPunct="1">
              <a:lnSpc>
                <a:spcPct val="90000"/>
              </a:lnSpc>
              <a:defRPr/>
            </a:pPr>
            <a:r>
              <a:rPr lang="en-US" sz="2800" smtClean="0">
                <a:solidFill>
                  <a:srgbClr val="F9C637"/>
                </a:solidFill>
              </a:rPr>
              <a:t>Performer level	</a:t>
            </a:r>
          </a:p>
          <a:p>
            <a:pPr lvl="1" eaLnBrk="1" hangingPunct="1">
              <a:lnSpc>
                <a:spcPct val="90000"/>
              </a:lnSpc>
              <a:defRPr/>
            </a:pPr>
            <a:r>
              <a:rPr lang="en-US" sz="2400" smtClean="0"/>
              <a:t>individual internal customers</a:t>
            </a:r>
          </a:p>
        </p:txBody>
      </p:sp>
    </p:spTree>
    <p:extLst>
      <p:ext uri="{BB962C8B-B14F-4D97-AF65-F5344CB8AC3E}">
        <p14:creationId xmlns:p14="http://schemas.microsoft.com/office/powerpoint/2010/main" xmlns="" val="322243057"/>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3779">
                                            <p:txEl>
                                              <p:pRg st="0" end="0"/>
                                            </p:txEl>
                                          </p:spTgt>
                                        </p:tgtEl>
                                        <p:attrNameLst>
                                          <p:attrName>style.visibility</p:attrName>
                                        </p:attrNameLst>
                                      </p:cBhvr>
                                      <p:to>
                                        <p:strVal val="visible"/>
                                      </p:to>
                                    </p:set>
                                    <p:anim calcmode="lin" valueType="num">
                                      <p:cBhvr additive="base">
                                        <p:cTn id="7" dur="500" fill="hold"/>
                                        <p:tgtEl>
                                          <p:spTgt spid="2037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377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3779">
                                            <p:txEl>
                                              <p:pRg st="1" end="1"/>
                                            </p:txEl>
                                          </p:spTgt>
                                        </p:tgtEl>
                                        <p:attrNameLst>
                                          <p:attrName>style.visibility</p:attrName>
                                        </p:attrNameLst>
                                      </p:cBhvr>
                                      <p:to>
                                        <p:strVal val="visible"/>
                                      </p:to>
                                    </p:set>
                                    <p:anim calcmode="lin" valueType="num">
                                      <p:cBhvr additive="base">
                                        <p:cTn id="11" dur="500" fill="hold"/>
                                        <p:tgtEl>
                                          <p:spTgt spid="20377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0377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3779">
                                            <p:txEl>
                                              <p:pRg st="2" end="2"/>
                                            </p:txEl>
                                          </p:spTgt>
                                        </p:tgtEl>
                                        <p:attrNameLst>
                                          <p:attrName>style.visibility</p:attrName>
                                        </p:attrNameLst>
                                      </p:cBhvr>
                                      <p:to>
                                        <p:strVal val="visible"/>
                                      </p:to>
                                    </p:set>
                                    <p:anim calcmode="lin" valueType="num">
                                      <p:cBhvr additive="base">
                                        <p:cTn id="15" dur="500" fill="hold"/>
                                        <p:tgtEl>
                                          <p:spTgt spid="20377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0377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3779">
                                            <p:txEl>
                                              <p:pRg st="3" end="3"/>
                                            </p:txEl>
                                          </p:spTgt>
                                        </p:tgtEl>
                                        <p:attrNameLst>
                                          <p:attrName>style.visibility</p:attrName>
                                        </p:attrNameLst>
                                      </p:cBhvr>
                                      <p:to>
                                        <p:strVal val="visible"/>
                                      </p:to>
                                    </p:set>
                                    <p:anim calcmode="lin" valueType="num">
                                      <p:cBhvr additive="base">
                                        <p:cTn id="19" dur="500" fill="hold"/>
                                        <p:tgtEl>
                                          <p:spTgt spid="203779">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3779">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03779">
                                            <p:txEl>
                                              <p:pRg st="4" end="4"/>
                                            </p:txEl>
                                          </p:spTgt>
                                        </p:tgtEl>
                                        <p:attrNameLst>
                                          <p:attrName>style.visibility</p:attrName>
                                        </p:attrNameLst>
                                      </p:cBhvr>
                                      <p:to>
                                        <p:strVal val="visible"/>
                                      </p:to>
                                    </p:set>
                                    <p:anim calcmode="lin" valueType="num">
                                      <p:cBhvr additive="base">
                                        <p:cTn id="23" dur="500" fill="hold"/>
                                        <p:tgtEl>
                                          <p:spTgt spid="203779">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03779">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03779">
                                            <p:txEl>
                                              <p:pRg st="5" end="5"/>
                                            </p:txEl>
                                          </p:spTgt>
                                        </p:tgtEl>
                                        <p:attrNameLst>
                                          <p:attrName>style.visibility</p:attrName>
                                        </p:attrNameLst>
                                      </p:cBhvr>
                                      <p:to>
                                        <p:strVal val="visible"/>
                                      </p:to>
                                    </p:set>
                                    <p:anim calcmode="lin" valueType="num">
                                      <p:cBhvr additive="base">
                                        <p:cTn id="27" dur="500" fill="hold"/>
                                        <p:tgtEl>
                                          <p:spTgt spid="203779">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03779">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03779">
                                            <p:txEl>
                                              <p:pRg st="6" end="6"/>
                                            </p:txEl>
                                          </p:spTgt>
                                        </p:tgtEl>
                                        <p:attrNameLst>
                                          <p:attrName>style.visibility</p:attrName>
                                        </p:attrNameLst>
                                      </p:cBhvr>
                                      <p:to>
                                        <p:strVal val="visible"/>
                                      </p:to>
                                    </p:set>
                                    <p:anim calcmode="lin" valueType="num">
                                      <p:cBhvr additive="base">
                                        <p:cTn id="31" dur="500" fill="hold"/>
                                        <p:tgtEl>
                                          <p:spTgt spid="203779">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03779">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03779">
                                            <p:txEl>
                                              <p:pRg st="7" end="7"/>
                                            </p:txEl>
                                          </p:spTgt>
                                        </p:tgtEl>
                                        <p:attrNameLst>
                                          <p:attrName>style.visibility</p:attrName>
                                        </p:attrNameLst>
                                      </p:cBhvr>
                                      <p:to>
                                        <p:strVal val="visible"/>
                                      </p:to>
                                    </p:set>
                                    <p:anim calcmode="lin" valueType="num">
                                      <p:cBhvr additive="base">
                                        <p:cTn id="35" dur="500" fill="hold"/>
                                        <p:tgtEl>
                                          <p:spTgt spid="203779">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203779">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03779">
                                            <p:txEl>
                                              <p:pRg st="8" end="8"/>
                                            </p:txEl>
                                          </p:spTgt>
                                        </p:tgtEl>
                                        <p:attrNameLst>
                                          <p:attrName>style.visibility</p:attrName>
                                        </p:attrNameLst>
                                      </p:cBhvr>
                                      <p:to>
                                        <p:strVal val="visible"/>
                                      </p:to>
                                    </p:set>
                                    <p:anim calcmode="lin" valueType="num">
                                      <p:cBhvr additive="base">
                                        <p:cTn id="39" dur="500" fill="hold"/>
                                        <p:tgtEl>
                                          <p:spTgt spid="203779">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20377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uiExpand="1"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1066800" y="209550"/>
            <a:ext cx="7848600" cy="1162050"/>
          </a:xfrm>
        </p:spPr>
        <p:txBody>
          <a:bodyPr/>
          <a:lstStyle/>
          <a:p>
            <a:pPr eaLnBrk="1" hangingPunct="1">
              <a:defRPr/>
            </a:pPr>
            <a:r>
              <a:rPr lang="en-US" dirty="0" smtClean="0"/>
              <a:t>Identifying Internal Customers</a:t>
            </a:r>
          </a:p>
        </p:txBody>
      </p:sp>
      <p:sp>
        <p:nvSpPr>
          <p:cNvPr id="204803" name="Rectangle 3"/>
          <p:cNvSpPr>
            <a:spLocks noGrp="1" noChangeArrowheads="1"/>
          </p:cNvSpPr>
          <p:nvPr>
            <p:ph type="body" idx="1"/>
          </p:nvPr>
        </p:nvSpPr>
        <p:spPr>
          <a:xfrm>
            <a:off x="1066800" y="2057400"/>
            <a:ext cx="7391400" cy="4038600"/>
          </a:xfrm>
        </p:spPr>
        <p:txBody>
          <a:bodyPr/>
          <a:lstStyle/>
          <a:p>
            <a:pPr eaLnBrk="1" hangingPunct="1">
              <a:defRPr/>
            </a:pPr>
            <a:r>
              <a:rPr lang="en-US" sz="3000" smtClean="0"/>
              <a:t>What products or services are produced?</a:t>
            </a:r>
          </a:p>
          <a:p>
            <a:pPr eaLnBrk="1" hangingPunct="1">
              <a:defRPr/>
            </a:pPr>
            <a:r>
              <a:rPr lang="en-US" sz="3000" smtClean="0"/>
              <a:t>Who uses these products and services?</a:t>
            </a:r>
          </a:p>
          <a:p>
            <a:pPr eaLnBrk="1" hangingPunct="1">
              <a:defRPr/>
            </a:pPr>
            <a:r>
              <a:rPr lang="en-US" sz="3000" smtClean="0"/>
              <a:t>Who do employees call, write to, or answer questions for?</a:t>
            </a:r>
          </a:p>
          <a:p>
            <a:pPr eaLnBrk="1" hangingPunct="1">
              <a:defRPr/>
            </a:pPr>
            <a:r>
              <a:rPr lang="en-US" sz="3000" smtClean="0"/>
              <a:t>Who supplies inputs to the process?</a:t>
            </a:r>
          </a:p>
        </p:txBody>
      </p:sp>
      <p:graphicFrame>
        <p:nvGraphicFramePr>
          <p:cNvPr id="1026" name="Object 4"/>
          <p:cNvGraphicFramePr>
            <a:graphicFrameLocks noChangeAspect="1"/>
          </p:cNvGraphicFramePr>
          <p:nvPr/>
        </p:nvGraphicFramePr>
        <p:xfrm>
          <a:off x="5486400" y="5334000"/>
          <a:ext cx="1828800" cy="1371600"/>
        </p:xfrm>
        <a:graphic>
          <a:graphicData uri="http://schemas.openxmlformats.org/presentationml/2006/ole">
            <p:oleObj spid="_x0000_s8206" name="Bitmap Image" r:id="rId4" imgW="3048426" imgH="2285714" progId="PBrush">
              <p:embed/>
            </p:oleObj>
          </a:graphicData>
        </a:graphic>
      </p:graphicFrame>
    </p:spTree>
    <p:extLst>
      <p:ext uri="{BB962C8B-B14F-4D97-AF65-F5344CB8AC3E}">
        <p14:creationId xmlns:p14="http://schemas.microsoft.com/office/powerpoint/2010/main" xmlns="" val="3045363014"/>
      </p:ext>
    </p:extLst>
  </p:cSld>
  <p:clrMapOvr>
    <a:masterClrMapping/>
  </p:clrMapOvr>
  <p:transition>
    <p:blinds/>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4"/>
          <p:cNvSpPr>
            <a:spLocks noGrp="1"/>
          </p:cNvSpPr>
          <p:nvPr>
            <p:ph type="sldNum" sz="quarter" idx="12"/>
          </p:nvPr>
        </p:nvSpPr>
        <p:spPr/>
        <p:txBody>
          <a:bodyPr/>
          <a:lstStyle/>
          <a:p>
            <a:pPr>
              <a:defRPr/>
            </a:pPr>
            <a:fld id="{22A7648C-C84F-4303-8A76-212062CC2710}" type="slidenum">
              <a:rPr lang="en-US">
                <a:solidFill>
                  <a:schemeClr val="tx1"/>
                </a:solidFill>
              </a:rPr>
              <a:pPr>
                <a:defRPr/>
              </a:pPr>
              <a:t>13</a:t>
            </a:fld>
            <a:endParaRPr lang="en-US">
              <a:solidFill>
                <a:schemeClr val="tx1"/>
              </a:solidFill>
            </a:endParaRPr>
          </a:p>
        </p:txBody>
      </p:sp>
      <p:sp>
        <p:nvSpPr>
          <p:cNvPr id="205826" name="Rectangle 2"/>
          <p:cNvSpPr>
            <a:spLocks noGrp="1" noChangeArrowheads="1"/>
          </p:cNvSpPr>
          <p:nvPr>
            <p:ph type="title"/>
          </p:nvPr>
        </p:nvSpPr>
        <p:spPr/>
        <p:txBody>
          <a:bodyPr lIns="92075" tIns="46038" rIns="92075" bIns="46038"/>
          <a:lstStyle/>
          <a:p>
            <a:pPr>
              <a:defRPr/>
            </a:pPr>
            <a:r>
              <a:rPr lang="en-US" dirty="0" smtClean="0"/>
              <a:t>AT&amp;T Customer-Supplier Model</a:t>
            </a:r>
          </a:p>
        </p:txBody>
      </p:sp>
      <p:grpSp>
        <p:nvGrpSpPr>
          <p:cNvPr id="18436" name="Group 3"/>
          <p:cNvGrpSpPr>
            <a:grpSpLocks/>
          </p:cNvGrpSpPr>
          <p:nvPr/>
        </p:nvGrpSpPr>
        <p:grpSpPr bwMode="auto">
          <a:xfrm>
            <a:off x="990600" y="2362200"/>
            <a:ext cx="7988300" cy="3492500"/>
            <a:chOff x="196" y="1060"/>
            <a:chExt cx="5416" cy="2296"/>
          </a:xfrm>
        </p:grpSpPr>
        <p:sp>
          <p:nvSpPr>
            <p:cNvPr id="18437" name="Rectangle 4"/>
            <p:cNvSpPr>
              <a:spLocks noChangeArrowheads="1"/>
            </p:cNvSpPr>
            <p:nvPr/>
          </p:nvSpPr>
          <p:spPr bwMode="auto">
            <a:xfrm>
              <a:off x="196" y="1060"/>
              <a:ext cx="5416" cy="2296"/>
            </a:xfrm>
            <a:prstGeom prst="rect">
              <a:avLst/>
            </a:prstGeom>
            <a:solidFill>
              <a:srgbClr val="FFFFCC"/>
            </a:solidFill>
            <a:ln w="12700">
              <a:solidFill>
                <a:schemeClr val="tx1"/>
              </a:solidFill>
              <a:miter lim="800000"/>
              <a:headEnd/>
              <a:tailEnd/>
            </a:ln>
          </p:spPr>
          <p:txBody>
            <a:bodyPr wrap="none" anchor="ctr"/>
            <a:lstStyle/>
            <a:p>
              <a:endParaRPr lang="en-US"/>
            </a:p>
          </p:txBody>
        </p:sp>
        <p:grpSp>
          <p:nvGrpSpPr>
            <p:cNvPr id="18438" name="Group 5"/>
            <p:cNvGrpSpPr>
              <a:grpSpLocks/>
            </p:cNvGrpSpPr>
            <p:nvPr/>
          </p:nvGrpSpPr>
          <p:grpSpPr bwMode="auto">
            <a:xfrm>
              <a:off x="292" y="1300"/>
              <a:ext cx="5272" cy="1899"/>
              <a:chOff x="292" y="1300"/>
              <a:chExt cx="5272" cy="1899"/>
            </a:xfrm>
          </p:grpSpPr>
          <p:sp>
            <p:nvSpPr>
              <p:cNvPr id="18439" name="Rectangle 6"/>
              <p:cNvSpPr>
                <a:spLocks noChangeArrowheads="1"/>
              </p:cNvSpPr>
              <p:nvPr/>
            </p:nvSpPr>
            <p:spPr bwMode="auto">
              <a:xfrm>
                <a:off x="1189" y="2693"/>
                <a:ext cx="1318" cy="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200">
                    <a:latin typeface="Arial" charset="0"/>
                  </a:rPr>
                  <a:t>Requirements</a:t>
                </a:r>
              </a:p>
              <a:p>
                <a:r>
                  <a:rPr lang="en-US" sz="2200">
                    <a:latin typeface="Arial" charset="0"/>
                  </a:rPr>
                  <a:t>and feedback</a:t>
                </a:r>
              </a:p>
            </p:txBody>
          </p:sp>
          <p:sp>
            <p:nvSpPr>
              <p:cNvPr id="18440" name="Rectangle 7"/>
              <p:cNvSpPr>
                <a:spLocks noChangeArrowheads="1"/>
              </p:cNvSpPr>
              <p:nvPr/>
            </p:nvSpPr>
            <p:spPr bwMode="auto">
              <a:xfrm>
                <a:off x="3398" y="2693"/>
                <a:ext cx="1318" cy="5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200">
                    <a:latin typeface="Arial" charset="0"/>
                  </a:rPr>
                  <a:t>Requirements</a:t>
                </a:r>
              </a:p>
              <a:p>
                <a:r>
                  <a:rPr lang="en-US" sz="2200">
                    <a:latin typeface="Arial" charset="0"/>
                  </a:rPr>
                  <a:t>and feedback</a:t>
                </a:r>
              </a:p>
            </p:txBody>
          </p:sp>
          <p:sp>
            <p:nvSpPr>
              <p:cNvPr id="18441" name="Line 8"/>
              <p:cNvSpPr>
                <a:spLocks noChangeShapeType="1"/>
              </p:cNvSpPr>
              <p:nvPr/>
            </p:nvSpPr>
            <p:spPr bwMode="auto">
              <a:xfrm>
                <a:off x="1393" y="2112"/>
                <a:ext cx="1007" cy="0"/>
              </a:xfrm>
              <a:prstGeom prst="line">
                <a:avLst/>
              </a:prstGeom>
              <a:noFill/>
              <a:ln w="12700">
                <a:solidFill>
                  <a:schemeClr val="hlink"/>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8442" name="Line 9"/>
              <p:cNvSpPr>
                <a:spLocks noChangeShapeType="1"/>
              </p:cNvSpPr>
              <p:nvPr/>
            </p:nvSpPr>
            <p:spPr bwMode="auto">
              <a:xfrm>
                <a:off x="3457" y="2112"/>
                <a:ext cx="911" cy="0"/>
              </a:xfrm>
              <a:prstGeom prst="line">
                <a:avLst/>
              </a:prstGeom>
              <a:noFill/>
              <a:ln w="12700">
                <a:solidFill>
                  <a:schemeClr val="hlink"/>
                </a:solidFill>
                <a:round/>
                <a:headEnd type="none" w="sm" len="sm"/>
                <a:tailEnd type="stealth" w="med" len="lg"/>
              </a:ln>
              <a:extLst>
                <a:ext uri="{909E8E84-426E-40DD-AFC4-6F175D3DCCD1}">
                  <a14:hiddenFill xmlns:a14="http://schemas.microsoft.com/office/drawing/2010/main" xmlns="">
                    <a:noFill/>
                  </a14:hiddenFill>
                </a:ext>
              </a:extLst>
            </p:spPr>
            <p:txBody>
              <a:bodyPr wrap="none" anchor="ctr"/>
              <a:lstStyle/>
              <a:p>
                <a:endParaRPr lang="en-US"/>
              </a:p>
            </p:txBody>
          </p:sp>
          <p:sp>
            <p:nvSpPr>
              <p:cNvPr id="18443" name="Freeform 10"/>
              <p:cNvSpPr>
                <a:spLocks/>
              </p:cNvSpPr>
              <p:nvPr/>
            </p:nvSpPr>
            <p:spPr bwMode="auto">
              <a:xfrm>
                <a:off x="3168" y="2352"/>
                <a:ext cx="1777" cy="337"/>
              </a:xfrm>
              <a:custGeom>
                <a:avLst/>
                <a:gdLst>
                  <a:gd name="T0" fmla="*/ 1776 w 1777"/>
                  <a:gd name="T1" fmla="*/ 0 h 337"/>
                  <a:gd name="T2" fmla="*/ 1776 w 1777"/>
                  <a:gd name="T3" fmla="*/ 336 h 337"/>
                  <a:gd name="T4" fmla="*/ 0 w 1777"/>
                  <a:gd name="T5" fmla="*/ 336 h 337"/>
                  <a:gd name="T6" fmla="*/ 0 w 1777"/>
                  <a:gd name="T7" fmla="*/ 0 h 337"/>
                  <a:gd name="T8" fmla="*/ 0 60000 65536"/>
                  <a:gd name="T9" fmla="*/ 0 60000 65536"/>
                  <a:gd name="T10" fmla="*/ 0 60000 65536"/>
                  <a:gd name="T11" fmla="*/ 0 60000 65536"/>
                  <a:gd name="T12" fmla="*/ 0 w 1777"/>
                  <a:gd name="T13" fmla="*/ 0 h 337"/>
                  <a:gd name="T14" fmla="*/ 1777 w 1777"/>
                  <a:gd name="T15" fmla="*/ 337 h 337"/>
                </a:gdLst>
                <a:ahLst/>
                <a:cxnLst>
                  <a:cxn ang="T8">
                    <a:pos x="T0" y="T1"/>
                  </a:cxn>
                  <a:cxn ang="T9">
                    <a:pos x="T2" y="T3"/>
                  </a:cxn>
                  <a:cxn ang="T10">
                    <a:pos x="T4" y="T5"/>
                  </a:cxn>
                  <a:cxn ang="T11">
                    <a:pos x="T6" y="T7"/>
                  </a:cxn>
                </a:cxnLst>
                <a:rect l="T12" t="T13" r="T14" b="T15"/>
                <a:pathLst>
                  <a:path w="1777" h="337">
                    <a:moveTo>
                      <a:pt x="1776" y="0"/>
                    </a:moveTo>
                    <a:lnTo>
                      <a:pt x="1776" y="336"/>
                    </a:lnTo>
                    <a:lnTo>
                      <a:pt x="0" y="336"/>
                    </a:lnTo>
                    <a:lnTo>
                      <a:pt x="0" y="0"/>
                    </a:lnTo>
                  </a:path>
                </a:pathLst>
              </a:custGeom>
              <a:noFill/>
              <a:ln w="12700" cap="rnd">
                <a:solidFill>
                  <a:schemeClr val="hlink"/>
                </a:solidFill>
                <a:round/>
                <a:headEnd type="none" w="sm" len="sm"/>
                <a:tailEnd type="stealth" w="med" len="lg"/>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444" name="Freeform 11"/>
              <p:cNvSpPr>
                <a:spLocks/>
              </p:cNvSpPr>
              <p:nvPr/>
            </p:nvSpPr>
            <p:spPr bwMode="auto">
              <a:xfrm>
                <a:off x="864" y="2352"/>
                <a:ext cx="1873" cy="337"/>
              </a:xfrm>
              <a:custGeom>
                <a:avLst/>
                <a:gdLst>
                  <a:gd name="T0" fmla="*/ 1872 w 1873"/>
                  <a:gd name="T1" fmla="*/ 0 h 337"/>
                  <a:gd name="T2" fmla="*/ 1872 w 1873"/>
                  <a:gd name="T3" fmla="*/ 336 h 337"/>
                  <a:gd name="T4" fmla="*/ 0 w 1873"/>
                  <a:gd name="T5" fmla="*/ 336 h 337"/>
                  <a:gd name="T6" fmla="*/ 0 w 1873"/>
                  <a:gd name="T7" fmla="*/ 0 h 337"/>
                  <a:gd name="T8" fmla="*/ 0 60000 65536"/>
                  <a:gd name="T9" fmla="*/ 0 60000 65536"/>
                  <a:gd name="T10" fmla="*/ 0 60000 65536"/>
                  <a:gd name="T11" fmla="*/ 0 60000 65536"/>
                  <a:gd name="T12" fmla="*/ 0 w 1873"/>
                  <a:gd name="T13" fmla="*/ 0 h 337"/>
                  <a:gd name="T14" fmla="*/ 1873 w 1873"/>
                  <a:gd name="T15" fmla="*/ 337 h 337"/>
                </a:gdLst>
                <a:ahLst/>
                <a:cxnLst>
                  <a:cxn ang="T8">
                    <a:pos x="T0" y="T1"/>
                  </a:cxn>
                  <a:cxn ang="T9">
                    <a:pos x="T2" y="T3"/>
                  </a:cxn>
                  <a:cxn ang="T10">
                    <a:pos x="T4" y="T5"/>
                  </a:cxn>
                  <a:cxn ang="T11">
                    <a:pos x="T6" y="T7"/>
                  </a:cxn>
                </a:cxnLst>
                <a:rect l="T12" t="T13" r="T14" b="T15"/>
                <a:pathLst>
                  <a:path w="1873" h="337">
                    <a:moveTo>
                      <a:pt x="1872" y="0"/>
                    </a:moveTo>
                    <a:lnTo>
                      <a:pt x="1872" y="336"/>
                    </a:lnTo>
                    <a:lnTo>
                      <a:pt x="0" y="336"/>
                    </a:lnTo>
                    <a:lnTo>
                      <a:pt x="0" y="0"/>
                    </a:lnTo>
                  </a:path>
                </a:pathLst>
              </a:custGeom>
              <a:noFill/>
              <a:ln w="12700" cap="rnd">
                <a:solidFill>
                  <a:schemeClr val="hlink"/>
                </a:solidFill>
                <a:round/>
                <a:headEnd type="none" w="sm" len="sm"/>
                <a:tailEnd type="stealth" w="med" len="lg"/>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445" name="Rectangle 12"/>
              <p:cNvSpPr>
                <a:spLocks noChangeArrowheads="1"/>
              </p:cNvSpPr>
              <p:nvPr/>
            </p:nvSpPr>
            <p:spPr bwMode="auto">
              <a:xfrm>
                <a:off x="469" y="1767"/>
                <a:ext cx="998" cy="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i="1">
                    <a:latin typeface="Arial" charset="0"/>
                  </a:rPr>
                  <a:t>    Your </a:t>
                </a:r>
              </a:p>
              <a:p>
                <a:r>
                  <a:rPr lang="en-US" sz="2400" i="1">
                    <a:latin typeface="Arial" charset="0"/>
                  </a:rPr>
                  <a:t>Suppliers</a:t>
                </a:r>
              </a:p>
            </p:txBody>
          </p:sp>
          <p:sp>
            <p:nvSpPr>
              <p:cNvPr id="18446" name="Rectangle 13"/>
              <p:cNvSpPr>
                <a:spLocks noChangeArrowheads="1"/>
              </p:cNvSpPr>
              <p:nvPr/>
            </p:nvSpPr>
            <p:spPr bwMode="auto">
              <a:xfrm>
                <a:off x="2438" y="1767"/>
                <a:ext cx="1101" cy="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i="1">
                    <a:latin typeface="Arial" charset="0"/>
                  </a:rPr>
                  <a:t>    Your</a:t>
                </a:r>
              </a:p>
              <a:p>
                <a:r>
                  <a:rPr lang="en-US" sz="2400" i="1">
                    <a:latin typeface="Arial" charset="0"/>
                  </a:rPr>
                  <a:t>Processes</a:t>
                </a:r>
              </a:p>
            </p:txBody>
          </p:sp>
          <p:sp>
            <p:nvSpPr>
              <p:cNvPr id="18447" name="Rectangle 14"/>
              <p:cNvSpPr>
                <a:spLocks noChangeArrowheads="1"/>
              </p:cNvSpPr>
              <p:nvPr/>
            </p:nvSpPr>
            <p:spPr bwMode="auto">
              <a:xfrm>
                <a:off x="4405" y="1767"/>
                <a:ext cx="1136" cy="5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i="1">
                    <a:latin typeface="Arial" charset="0"/>
                  </a:rPr>
                  <a:t>    Your</a:t>
                </a:r>
              </a:p>
              <a:p>
                <a:r>
                  <a:rPr lang="en-US" sz="2400" i="1">
                    <a:latin typeface="Arial" charset="0"/>
                  </a:rPr>
                  <a:t>Customers</a:t>
                </a:r>
              </a:p>
            </p:txBody>
          </p:sp>
          <p:sp>
            <p:nvSpPr>
              <p:cNvPr id="18448" name="Rectangle 15"/>
              <p:cNvSpPr>
                <a:spLocks noChangeArrowheads="1"/>
              </p:cNvSpPr>
              <p:nvPr/>
            </p:nvSpPr>
            <p:spPr bwMode="auto">
              <a:xfrm>
                <a:off x="1574" y="1829"/>
                <a:ext cx="648" cy="2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200">
                    <a:latin typeface="Arial" charset="0"/>
                  </a:rPr>
                  <a:t>Inputs</a:t>
                </a:r>
              </a:p>
            </p:txBody>
          </p:sp>
          <p:sp>
            <p:nvSpPr>
              <p:cNvPr id="18449" name="Rectangle 16"/>
              <p:cNvSpPr>
                <a:spLocks noChangeArrowheads="1"/>
              </p:cNvSpPr>
              <p:nvPr/>
            </p:nvSpPr>
            <p:spPr bwMode="auto">
              <a:xfrm>
                <a:off x="3541" y="1829"/>
                <a:ext cx="789" cy="2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200">
                    <a:latin typeface="Arial" charset="0"/>
                  </a:rPr>
                  <a:t>Outputs</a:t>
                </a:r>
              </a:p>
            </p:txBody>
          </p:sp>
          <p:sp>
            <p:nvSpPr>
              <p:cNvPr id="18450" name="AutoShape 17"/>
              <p:cNvSpPr>
                <a:spLocks noChangeArrowheads="1"/>
              </p:cNvSpPr>
              <p:nvPr/>
            </p:nvSpPr>
            <p:spPr bwMode="auto">
              <a:xfrm>
                <a:off x="292" y="1300"/>
                <a:ext cx="1240" cy="1048"/>
              </a:xfrm>
              <a:prstGeom prst="triangle">
                <a:avLst>
                  <a:gd name="adj" fmla="val 49986"/>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451" name="AutoShape 18"/>
              <p:cNvSpPr>
                <a:spLocks noChangeArrowheads="1"/>
              </p:cNvSpPr>
              <p:nvPr/>
            </p:nvSpPr>
            <p:spPr bwMode="auto">
              <a:xfrm>
                <a:off x="2308" y="1300"/>
                <a:ext cx="1288" cy="1048"/>
              </a:xfrm>
              <a:prstGeom prst="triangle">
                <a:avLst>
                  <a:gd name="adj" fmla="val 49986"/>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452" name="AutoShape 19"/>
              <p:cNvSpPr>
                <a:spLocks noChangeArrowheads="1"/>
              </p:cNvSpPr>
              <p:nvPr/>
            </p:nvSpPr>
            <p:spPr bwMode="auto">
              <a:xfrm>
                <a:off x="4276" y="1300"/>
                <a:ext cx="1288" cy="1048"/>
              </a:xfrm>
              <a:prstGeom prst="triangle">
                <a:avLst>
                  <a:gd name="adj" fmla="val 49986"/>
                </a:avLst>
              </a:prstGeom>
              <a:noFill/>
              <a:ln w="12700">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spTree>
    <p:extLst>
      <p:ext uri="{BB962C8B-B14F-4D97-AF65-F5344CB8AC3E}">
        <p14:creationId xmlns:p14="http://schemas.microsoft.com/office/powerpoint/2010/main" xmlns="" val="4292906178"/>
      </p:ext>
    </p:extLst>
  </p:cSld>
  <p:clrMapOvr>
    <a:masterClrMapping/>
  </p:clrMapOvr>
  <p:transition>
    <p:blind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pPr eaLnBrk="1" hangingPunct="1">
              <a:defRPr/>
            </a:pPr>
            <a:r>
              <a:rPr lang="en-US" dirty="0" smtClean="0"/>
              <a:t>Key Idea</a:t>
            </a:r>
          </a:p>
        </p:txBody>
      </p:sp>
      <p:sp>
        <p:nvSpPr>
          <p:cNvPr id="19459" name="Rectangle 3"/>
          <p:cNvSpPr>
            <a:spLocks noChangeArrowheads="1"/>
          </p:cNvSpPr>
          <p:nvPr/>
        </p:nvSpPr>
        <p:spPr bwMode="auto">
          <a:xfrm>
            <a:off x="1219200" y="2209800"/>
            <a:ext cx="7239000" cy="374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The natural customer-supplier linkages among individuals, departments, and functions build up the “chain of customers” throughout an organization that connect every individual and function to the external customers and consumers, thus characterizing the organization’s value chain.</a:t>
            </a:r>
          </a:p>
        </p:txBody>
      </p:sp>
      <p:pic>
        <p:nvPicPr>
          <p:cNvPr id="19460"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15620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eaLnBrk="1" hangingPunct="1">
              <a:defRPr/>
            </a:pPr>
            <a:r>
              <a:rPr lang="en-US" smtClean="0"/>
              <a:t>Customer Segmentation</a:t>
            </a:r>
          </a:p>
        </p:txBody>
      </p:sp>
      <p:sp>
        <p:nvSpPr>
          <p:cNvPr id="207875" name="Rectangle 3"/>
          <p:cNvSpPr>
            <a:spLocks noGrp="1" noChangeArrowheads="1"/>
          </p:cNvSpPr>
          <p:nvPr>
            <p:ph type="body" idx="1"/>
          </p:nvPr>
        </p:nvSpPr>
        <p:spPr/>
        <p:txBody>
          <a:bodyPr/>
          <a:lstStyle/>
          <a:p>
            <a:pPr eaLnBrk="1" hangingPunct="1">
              <a:defRPr/>
            </a:pPr>
            <a:r>
              <a:rPr lang="en-US" smtClean="0"/>
              <a:t>Demographics</a:t>
            </a:r>
          </a:p>
          <a:p>
            <a:pPr eaLnBrk="1" hangingPunct="1">
              <a:defRPr/>
            </a:pPr>
            <a:r>
              <a:rPr lang="en-US" smtClean="0"/>
              <a:t>Geography</a:t>
            </a:r>
          </a:p>
          <a:p>
            <a:pPr eaLnBrk="1" hangingPunct="1">
              <a:defRPr/>
            </a:pPr>
            <a:r>
              <a:rPr lang="en-US" smtClean="0"/>
              <a:t>Volumes</a:t>
            </a:r>
          </a:p>
          <a:p>
            <a:pPr eaLnBrk="1" hangingPunct="1">
              <a:defRPr/>
            </a:pPr>
            <a:r>
              <a:rPr lang="en-US" smtClean="0"/>
              <a:t>Profit potential</a:t>
            </a:r>
          </a:p>
        </p:txBody>
      </p:sp>
      <p:graphicFrame>
        <p:nvGraphicFramePr>
          <p:cNvPr id="2050" name="Object 4"/>
          <p:cNvGraphicFramePr>
            <a:graphicFrameLocks noChangeAspect="1"/>
          </p:cNvGraphicFramePr>
          <p:nvPr/>
        </p:nvGraphicFramePr>
        <p:xfrm>
          <a:off x="4876800" y="3124200"/>
          <a:ext cx="3276600" cy="2457450"/>
        </p:xfrm>
        <a:graphic>
          <a:graphicData uri="http://schemas.openxmlformats.org/presentationml/2006/ole">
            <p:oleObj spid="_x0000_s9230" name="Bitmap Image" r:id="rId4" imgW="3048426" imgH="2285714" progId="PBrush">
              <p:embed/>
            </p:oleObj>
          </a:graphicData>
        </a:graphic>
      </p:graphicFrame>
    </p:spTree>
    <p:extLst>
      <p:ext uri="{BB962C8B-B14F-4D97-AF65-F5344CB8AC3E}">
        <p14:creationId xmlns:p14="http://schemas.microsoft.com/office/powerpoint/2010/main" xmlns="" val="1487666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lstStyle/>
          <a:p>
            <a:pPr eaLnBrk="1" hangingPunct="1">
              <a:defRPr/>
            </a:pPr>
            <a:r>
              <a:rPr lang="en-US" smtClean="0"/>
              <a:t>Key Idea</a:t>
            </a:r>
          </a:p>
        </p:txBody>
      </p:sp>
      <p:sp>
        <p:nvSpPr>
          <p:cNvPr id="20483" name="Rectangle 3"/>
          <p:cNvSpPr>
            <a:spLocks noChangeArrowheads="1"/>
          </p:cNvSpPr>
          <p:nvPr/>
        </p:nvSpPr>
        <p:spPr bwMode="auto">
          <a:xfrm>
            <a:off x="1219200" y="2209800"/>
            <a:ext cx="7239000" cy="283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Segmentation allows a company to prioritize customer groups, for instance by considering for each group the benefits of satisfying their requirements and the consequences of failing to satisfy their requirements.</a:t>
            </a:r>
          </a:p>
        </p:txBody>
      </p:sp>
      <p:pic>
        <p:nvPicPr>
          <p:cNvPr id="20484"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43186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1066800" y="304800"/>
            <a:ext cx="7543800" cy="1066800"/>
          </a:xfrm>
        </p:spPr>
        <p:txBody>
          <a:bodyPr/>
          <a:lstStyle/>
          <a:p>
            <a:pPr eaLnBrk="1" hangingPunct="1">
              <a:defRPr/>
            </a:pPr>
            <a:r>
              <a:rPr lang="en-US" smtClean="0"/>
              <a:t>Key Dimensions of Quality</a:t>
            </a:r>
          </a:p>
        </p:txBody>
      </p:sp>
      <p:sp>
        <p:nvSpPr>
          <p:cNvPr id="208899" name="Rectangle 3"/>
          <p:cNvSpPr>
            <a:spLocks noGrp="1" noChangeArrowheads="1"/>
          </p:cNvSpPr>
          <p:nvPr>
            <p:ph type="body" idx="1"/>
          </p:nvPr>
        </p:nvSpPr>
        <p:spPr>
          <a:xfrm>
            <a:off x="990600" y="1905000"/>
            <a:ext cx="7772400" cy="4953000"/>
          </a:xfrm>
        </p:spPr>
        <p:txBody>
          <a:bodyPr/>
          <a:lstStyle/>
          <a:p>
            <a:pPr eaLnBrk="1" hangingPunct="1">
              <a:defRPr/>
            </a:pPr>
            <a:r>
              <a:rPr lang="en-US" sz="2600" smtClean="0">
                <a:solidFill>
                  <a:srgbClr val="F9C637"/>
                </a:solidFill>
              </a:rPr>
              <a:t>Performance</a:t>
            </a:r>
            <a:r>
              <a:rPr lang="en-US" sz="2600" smtClean="0"/>
              <a:t> – primary operating characteristics</a:t>
            </a:r>
          </a:p>
          <a:p>
            <a:pPr eaLnBrk="1" hangingPunct="1">
              <a:defRPr/>
            </a:pPr>
            <a:r>
              <a:rPr lang="en-US" sz="2600" smtClean="0">
                <a:solidFill>
                  <a:srgbClr val="F9C637"/>
                </a:solidFill>
              </a:rPr>
              <a:t>Features</a:t>
            </a:r>
            <a:r>
              <a:rPr lang="en-US" sz="2600" smtClean="0"/>
              <a:t> – “bells and whistles”</a:t>
            </a:r>
          </a:p>
          <a:p>
            <a:pPr eaLnBrk="1" hangingPunct="1">
              <a:defRPr/>
            </a:pPr>
            <a:r>
              <a:rPr lang="en-US" sz="2600" smtClean="0">
                <a:solidFill>
                  <a:srgbClr val="F9C637"/>
                </a:solidFill>
              </a:rPr>
              <a:t>Reliability</a:t>
            </a:r>
            <a:r>
              <a:rPr lang="en-US" sz="2600" smtClean="0"/>
              <a:t> – probability of operating for specific time and conditions of use</a:t>
            </a:r>
          </a:p>
          <a:p>
            <a:pPr eaLnBrk="1" hangingPunct="1">
              <a:defRPr/>
            </a:pPr>
            <a:r>
              <a:rPr lang="en-US" sz="2600" smtClean="0">
                <a:solidFill>
                  <a:srgbClr val="F9C637"/>
                </a:solidFill>
              </a:rPr>
              <a:t>Conformance</a:t>
            </a:r>
            <a:r>
              <a:rPr lang="en-US" sz="2600" smtClean="0"/>
              <a:t> – degree to which characteristics match standards</a:t>
            </a:r>
          </a:p>
          <a:p>
            <a:pPr eaLnBrk="1" hangingPunct="1">
              <a:defRPr/>
            </a:pPr>
            <a:r>
              <a:rPr lang="en-US" sz="2600" smtClean="0">
                <a:solidFill>
                  <a:srgbClr val="F9C637"/>
                </a:solidFill>
              </a:rPr>
              <a:t>Durability</a:t>
            </a:r>
            <a:r>
              <a:rPr lang="en-US" sz="2600" smtClean="0"/>
              <a:t>	- amount of use before deterioration or replacement</a:t>
            </a:r>
          </a:p>
          <a:p>
            <a:pPr eaLnBrk="1" hangingPunct="1">
              <a:defRPr/>
            </a:pPr>
            <a:r>
              <a:rPr lang="en-US" sz="2600" smtClean="0">
                <a:solidFill>
                  <a:srgbClr val="F9C637"/>
                </a:solidFill>
              </a:rPr>
              <a:t>Serviceability</a:t>
            </a:r>
            <a:r>
              <a:rPr lang="en-US" sz="2600" smtClean="0"/>
              <a:t> – speed, courtesy, and competence of repair</a:t>
            </a:r>
          </a:p>
          <a:p>
            <a:pPr eaLnBrk="1" hangingPunct="1">
              <a:defRPr/>
            </a:pPr>
            <a:r>
              <a:rPr lang="en-US" sz="2600" smtClean="0">
                <a:solidFill>
                  <a:srgbClr val="F9C637"/>
                </a:solidFill>
              </a:rPr>
              <a:t>Aesthetics</a:t>
            </a:r>
            <a:r>
              <a:rPr lang="en-US" sz="2600" smtClean="0"/>
              <a:t> – look, feel, sound, taste, smell</a:t>
            </a:r>
          </a:p>
        </p:txBody>
      </p:sp>
    </p:spTree>
    <p:extLst>
      <p:ext uri="{BB962C8B-B14F-4D97-AF65-F5344CB8AC3E}">
        <p14:creationId xmlns:p14="http://schemas.microsoft.com/office/powerpoint/2010/main" xmlns="" val="1956813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6477000" y="6356350"/>
            <a:ext cx="2133600" cy="365125"/>
          </a:xfrm>
        </p:spPr>
        <p:txBody>
          <a:bodyPr/>
          <a:lstStyle/>
          <a:p>
            <a:pPr>
              <a:defRPr/>
            </a:pPr>
            <a:fld id="{56D5920F-4FA4-4BE8-81F4-44A79F14DA45}" type="slidenum">
              <a:rPr lang="en-US"/>
              <a:pPr>
                <a:defRPr/>
              </a:pPr>
              <a:t>18</a:t>
            </a:fld>
            <a:endParaRPr lang="en-US"/>
          </a:p>
        </p:txBody>
      </p:sp>
      <p:sp>
        <p:nvSpPr>
          <p:cNvPr id="209922" name="Rectangle 2"/>
          <p:cNvSpPr>
            <a:spLocks noGrp="1" noChangeArrowheads="1"/>
          </p:cNvSpPr>
          <p:nvPr>
            <p:ph type="title"/>
          </p:nvPr>
        </p:nvSpPr>
        <p:spPr>
          <a:xfrm>
            <a:off x="990600" y="228600"/>
            <a:ext cx="7696200" cy="1219200"/>
          </a:xfrm>
        </p:spPr>
        <p:txBody>
          <a:bodyPr lIns="92075" tIns="46038" rIns="92075" bIns="46038">
            <a:normAutofit fontScale="90000"/>
          </a:bodyPr>
          <a:lstStyle/>
          <a:p>
            <a:pPr>
              <a:defRPr/>
            </a:pPr>
            <a:r>
              <a:rPr lang="en-US" smtClean="0"/>
              <a:t>Key Dimensions of Service Quality</a:t>
            </a:r>
          </a:p>
        </p:txBody>
      </p:sp>
      <p:sp>
        <p:nvSpPr>
          <p:cNvPr id="209923" name="Rectangle 3"/>
          <p:cNvSpPr>
            <a:spLocks noGrp="1" noChangeArrowheads="1"/>
          </p:cNvSpPr>
          <p:nvPr>
            <p:ph type="body" idx="1"/>
          </p:nvPr>
        </p:nvSpPr>
        <p:spPr>
          <a:xfrm>
            <a:off x="914400" y="1981200"/>
            <a:ext cx="7620000" cy="4343400"/>
          </a:xfrm>
        </p:spPr>
        <p:txBody>
          <a:bodyPr lIns="92075" tIns="46038" rIns="92075" bIns="46038"/>
          <a:lstStyle/>
          <a:p>
            <a:pPr>
              <a:lnSpc>
                <a:spcPct val="90000"/>
              </a:lnSpc>
              <a:defRPr/>
            </a:pPr>
            <a:r>
              <a:rPr lang="en-US" sz="2800" smtClean="0">
                <a:solidFill>
                  <a:srgbClr val="F9C637"/>
                </a:solidFill>
              </a:rPr>
              <a:t>Reliability</a:t>
            </a:r>
            <a:r>
              <a:rPr lang="en-US" sz="2800" smtClean="0"/>
              <a:t> – ability to provide what was promised</a:t>
            </a:r>
          </a:p>
          <a:p>
            <a:pPr>
              <a:lnSpc>
                <a:spcPct val="90000"/>
              </a:lnSpc>
              <a:defRPr/>
            </a:pPr>
            <a:r>
              <a:rPr lang="en-US" sz="2800" smtClean="0">
                <a:solidFill>
                  <a:srgbClr val="F9C637"/>
                </a:solidFill>
              </a:rPr>
              <a:t>Assurance</a:t>
            </a:r>
            <a:r>
              <a:rPr lang="en-US" sz="2800" smtClean="0"/>
              <a:t> – knowledge and courtesy of employees and ability to convey trust</a:t>
            </a:r>
          </a:p>
          <a:p>
            <a:pPr>
              <a:lnSpc>
                <a:spcPct val="90000"/>
              </a:lnSpc>
              <a:defRPr/>
            </a:pPr>
            <a:r>
              <a:rPr lang="en-US" sz="2800" smtClean="0">
                <a:solidFill>
                  <a:srgbClr val="F9C637"/>
                </a:solidFill>
              </a:rPr>
              <a:t>Tangibles</a:t>
            </a:r>
            <a:r>
              <a:rPr lang="en-US" sz="2800" smtClean="0"/>
              <a:t> – physical facilities and appearance of personnel</a:t>
            </a:r>
          </a:p>
          <a:p>
            <a:pPr>
              <a:lnSpc>
                <a:spcPct val="90000"/>
              </a:lnSpc>
              <a:defRPr/>
            </a:pPr>
            <a:r>
              <a:rPr lang="en-US" sz="2800" smtClean="0">
                <a:solidFill>
                  <a:srgbClr val="F9C637"/>
                </a:solidFill>
              </a:rPr>
              <a:t>Empathy</a:t>
            </a:r>
            <a:r>
              <a:rPr lang="en-US" sz="2800" smtClean="0"/>
              <a:t> – degree of caring and individual attention</a:t>
            </a:r>
          </a:p>
          <a:p>
            <a:pPr>
              <a:lnSpc>
                <a:spcPct val="90000"/>
              </a:lnSpc>
              <a:defRPr/>
            </a:pPr>
            <a:r>
              <a:rPr lang="en-US" sz="2800" smtClean="0">
                <a:solidFill>
                  <a:srgbClr val="F9C637"/>
                </a:solidFill>
              </a:rPr>
              <a:t>Responsiveness</a:t>
            </a:r>
            <a:r>
              <a:rPr lang="en-US" sz="2800" smtClean="0"/>
              <a:t> – willingness to help customers and provide prompt service</a:t>
            </a:r>
          </a:p>
        </p:txBody>
      </p:sp>
    </p:spTree>
    <p:extLst>
      <p:ext uri="{BB962C8B-B14F-4D97-AF65-F5344CB8AC3E}">
        <p14:creationId xmlns:p14="http://schemas.microsoft.com/office/powerpoint/2010/main" xmlns="" val="846102376"/>
      </p:ext>
    </p:extLst>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Effect transition="in" filter="blinds(horizontal)">
                                      <p:cBhvr>
                                        <p:cTn id="7" dur="500"/>
                                        <p:tgtEl>
                                          <p:spTgt spid="20992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9923">
                                            <p:txEl>
                                              <p:pRg st="1" end="1"/>
                                            </p:txEl>
                                          </p:spTgt>
                                        </p:tgtEl>
                                        <p:attrNameLst>
                                          <p:attrName>style.visibility</p:attrName>
                                        </p:attrNameLst>
                                      </p:cBhvr>
                                      <p:to>
                                        <p:strVal val="visible"/>
                                      </p:to>
                                    </p:set>
                                    <p:animEffect transition="in" filter="blinds(horizontal)">
                                      <p:cBhvr>
                                        <p:cTn id="10" dur="500"/>
                                        <p:tgtEl>
                                          <p:spTgt spid="20992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09923">
                                            <p:txEl>
                                              <p:pRg st="2" end="2"/>
                                            </p:txEl>
                                          </p:spTgt>
                                        </p:tgtEl>
                                        <p:attrNameLst>
                                          <p:attrName>style.visibility</p:attrName>
                                        </p:attrNameLst>
                                      </p:cBhvr>
                                      <p:to>
                                        <p:strVal val="visible"/>
                                      </p:to>
                                    </p:set>
                                    <p:animEffect transition="in" filter="blinds(horizontal)">
                                      <p:cBhvr>
                                        <p:cTn id="13" dur="500"/>
                                        <p:tgtEl>
                                          <p:spTgt spid="20992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09923">
                                            <p:txEl>
                                              <p:pRg st="3" end="3"/>
                                            </p:txEl>
                                          </p:spTgt>
                                        </p:tgtEl>
                                        <p:attrNameLst>
                                          <p:attrName>style.visibility</p:attrName>
                                        </p:attrNameLst>
                                      </p:cBhvr>
                                      <p:to>
                                        <p:strVal val="visible"/>
                                      </p:to>
                                    </p:set>
                                    <p:animEffect transition="in" filter="blinds(horizontal)">
                                      <p:cBhvr>
                                        <p:cTn id="16" dur="500"/>
                                        <p:tgtEl>
                                          <p:spTgt spid="209923">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09923">
                                            <p:txEl>
                                              <p:pRg st="4" end="4"/>
                                            </p:txEl>
                                          </p:spTgt>
                                        </p:tgtEl>
                                        <p:attrNameLst>
                                          <p:attrName>style.visibility</p:attrName>
                                        </p:attrNameLst>
                                      </p:cBhvr>
                                      <p:to>
                                        <p:strVal val="visible"/>
                                      </p:to>
                                    </p:set>
                                    <p:animEffect transition="in" filter="blinds(horizontal)">
                                      <p:cBhvr>
                                        <p:cTn id="19" dur="500"/>
                                        <p:tgtEl>
                                          <p:spTgt spid="2099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uiExpand="1"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816BD8BF-39C8-465E-8CF9-E65F53397CB6}" type="slidenum">
              <a:rPr lang="en-US"/>
              <a:pPr>
                <a:defRPr/>
              </a:pPr>
              <a:t>19</a:t>
            </a:fld>
            <a:endParaRPr lang="en-US"/>
          </a:p>
        </p:txBody>
      </p:sp>
      <p:sp>
        <p:nvSpPr>
          <p:cNvPr id="211970" name="Rectangle 2"/>
          <p:cNvSpPr>
            <a:spLocks noGrp="1" noChangeArrowheads="1"/>
          </p:cNvSpPr>
          <p:nvPr>
            <p:ph type="title"/>
          </p:nvPr>
        </p:nvSpPr>
        <p:spPr/>
        <p:txBody>
          <a:bodyPr lIns="92075" tIns="46038" rIns="92075" bIns="46038"/>
          <a:lstStyle/>
          <a:p>
            <a:pPr>
              <a:defRPr/>
            </a:pPr>
            <a:r>
              <a:rPr lang="en-US" smtClean="0"/>
              <a:t>Kano Model of Customer Needs</a:t>
            </a:r>
          </a:p>
        </p:txBody>
      </p:sp>
      <p:sp>
        <p:nvSpPr>
          <p:cNvPr id="211971" name="Rectangle 3"/>
          <p:cNvSpPr>
            <a:spLocks noGrp="1" noChangeArrowheads="1"/>
          </p:cNvSpPr>
          <p:nvPr>
            <p:ph type="body" idx="1"/>
          </p:nvPr>
        </p:nvSpPr>
        <p:spPr/>
        <p:txBody>
          <a:bodyPr lIns="92075" tIns="46038" rIns="92075" bIns="46038"/>
          <a:lstStyle/>
          <a:p>
            <a:pPr>
              <a:defRPr/>
            </a:pPr>
            <a:r>
              <a:rPr lang="en-US" sz="3600" smtClean="0">
                <a:solidFill>
                  <a:srgbClr val="F9C637"/>
                </a:solidFill>
              </a:rPr>
              <a:t>Dissatisfiers</a:t>
            </a:r>
            <a:r>
              <a:rPr lang="en-US" sz="3600" smtClean="0"/>
              <a:t>: expected requirements</a:t>
            </a:r>
          </a:p>
          <a:p>
            <a:pPr>
              <a:defRPr/>
            </a:pPr>
            <a:r>
              <a:rPr lang="en-US" sz="3600" smtClean="0">
                <a:solidFill>
                  <a:srgbClr val="F9C637"/>
                </a:solidFill>
              </a:rPr>
              <a:t>Satisfiers</a:t>
            </a:r>
            <a:r>
              <a:rPr lang="en-US" sz="3600" smtClean="0"/>
              <a:t>: expressed requirements</a:t>
            </a:r>
          </a:p>
          <a:p>
            <a:pPr>
              <a:defRPr/>
            </a:pPr>
            <a:r>
              <a:rPr lang="en-US" sz="3600" smtClean="0">
                <a:solidFill>
                  <a:srgbClr val="F9C637"/>
                </a:solidFill>
              </a:rPr>
              <a:t>Exciters/delighters</a:t>
            </a:r>
            <a:r>
              <a:rPr lang="en-US" sz="3600" smtClean="0"/>
              <a:t>: unexpected features</a:t>
            </a:r>
          </a:p>
        </p:txBody>
      </p:sp>
    </p:spTree>
    <p:extLst>
      <p:ext uri="{BB962C8B-B14F-4D97-AF65-F5344CB8AC3E}">
        <p14:creationId xmlns:p14="http://schemas.microsoft.com/office/powerpoint/2010/main" xmlns="" val="818643571"/>
      </p:ext>
    </p:extLst>
  </p:cSld>
  <p:clrMapOvr>
    <a:masterClrMapping/>
  </p:clrMapOvr>
  <p:transition>
    <p:blinds/>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pPr eaLnBrk="1" hangingPunct="1">
              <a:defRPr/>
            </a:pPr>
            <a:r>
              <a:rPr lang="en-US" smtClean="0"/>
              <a:t>Key Idea</a:t>
            </a:r>
          </a:p>
        </p:txBody>
      </p:sp>
      <p:sp>
        <p:nvSpPr>
          <p:cNvPr id="24579" name="Rectangle 3"/>
          <p:cNvSpPr>
            <a:spLocks noChangeArrowheads="1"/>
          </p:cNvSpPr>
          <p:nvPr/>
        </p:nvSpPr>
        <p:spPr bwMode="auto">
          <a:xfrm>
            <a:off x="1219200" y="2209800"/>
            <a:ext cx="7239000"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As customers become familiar with them, exciters/delighters become satisfiers over time. Eventually, satisfiers become dissatisfiers.</a:t>
            </a:r>
          </a:p>
        </p:txBody>
      </p:sp>
      <p:pic>
        <p:nvPicPr>
          <p:cNvPr id="24580"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900852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567E0998-D32B-4012-951E-82EAA61A5962}" type="slidenum">
              <a:rPr lang="en-US"/>
              <a:pPr>
                <a:defRPr/>
              </a:pPr>
              <a:t>21</a:t>
            </a:fld>
            <a:endParaRPr lang="en-US"/>
          </a:p>
        </p:txBody>
      </p:sp>
      <p:sp>
        <p:nvSpPr>
          <p:cNvPr id="214018" name="Rectangle 2"/>
          <p:cNvSpPr>
            <a:spLocks noGrp="1" noChangeArrowheads="1"/>
          </p:cNvSpPr>
          <p:nvPr>
            <p:ph type="title"/>
          </p:nvPr>
        </p:nvSpPr>
        <p:spPr/>
        <p:txBody>
          <a:bodyPr lIns="92075" tIns="46038" rIns="92075" bIns="46038"/>
          <a:lstStyle/>
          <a:p>
            <a:pPr>
              <a:defRPr/>
            </a:pPr>
            <a:r>
              <a:rPr lang="en-US" smtClean="0"/>
              <a:t>Customer Listening Posts</a:t>
            </a:r>
          </a:p>
        </p:txBody>
      </p:sp>
      <p:sp>
        <p:nvSpPr>
          <p:cNvPr id="214019" name="Rectangle 3"/>
          <p:cNvSpPr>
            <a:spLocks noGrp="1" noChangeArrowheads="1"/>
          </p:cNvSpPr>
          <p:nvPr>
            <p:ph type="body" idx="1"/>
          </p:nvPr>
        </p:nvSpPr>
        <p:spPr/>
        <p:txBody>
          <a:bodyPr lIns="92075" tIns="46038" rIns="92075" bIns="46038"/>
          <a:lstStyle/>
          <a:p>
            <a:pPr>
              <a:defRPr/>
            </a:pPr>
            <a:r>
              <a:rPr lang="en-US" smtClean="0"/>
              <a:t>Comment cards and formal surveys</a:t>
            </a:r>
          </a:p>
          <a:p>
            <a:pPr>
              <a:defRPr/>
            </a:pPr>
            <a:r>
              <a:rPr lang="en-US" smtClean="0"/>
              <a:t>Focus groups</a:t>
            </a:r>
          </a:p>
          <a:p>
            <a:pPr>
              <a:defRPr/>
            </a:pPr>
            <a:r>
              <a:rPr lang="en-US" smtClean="0"/>
              <a:t>Direct customer contact</a:t>
            </a:r>
          </a:p>
          <a:p>
            <a:pPr>
              <a:defRPr/>
            </a:pPr>
            <a:r>
              <a:rPr lang="en-US" smtClean="0"/>
              <a:t>Field intelligence</a:t>
            </a:r>
          </a:p>
          <a:p>
            <a:pPr>
              <a:defRPr/>
            </a:pPr>
            <a:r>
              <a:rPr lang="en-US" smtClean="0"/>
              <a:t>Complaint analysis</a:t>
            </a:r>
          </a:p>
          <a:p>
            <a:pPr>
              <a:defRPr/>
            </a:pPr>
            <a:r>
              <a:rPr lang="en-US" smtClean="0"/>
              <a:t>Internet monitoring</a:t>
            </a:r>
          </a:p>
        </p:txBody>
      </p:sp>
      <p:graphicFrame>
        <p:nvGraphicFramePr>
          <p:cNvPr id="3074" name="Object 4"/>
          <p:cNvGraphicFramePr>
            <a:graphicFrameLocks noChangeAspect="1"/>
          </p:cNvGraphicFramePr>
          <p:nvPr/>
        </p:nvGraphicFramePr>
        <p:xfrm>
          <a:off x="6172200" y="3848100"/>
          <a:ext cx="2590800" cy="1943100"/>
        </p:xfrm>
        <a:graphic>
          <a:graphicData uri="http://schemas.openxmlformats.org/presentationml/2006/ole">
            <p:oleObj spid="_x0000_s10254" name="Bitmap Image" r:id="rId4" imgW="3048426" imgH="2285714" progId="PBrush">
              <p:embed/>
            </p:oleObj>
          </a:graphicData>
        </a:graphic>
      </p:graphicFrame>
    </p:spTree>
    <p:extLst>
      <p:ext uri="{BB962C8B-B14F-4D97-AF65-F5344CB8AC3E}">
        <p14:creationId xmlns:p14="http://schemas.microsoft.com/office/powerpoint/2010/main" xmlns="" val="3501609345"/>
      </p:ext>
    </p:extLst>
  </p:cSld>
  <p:clrMapOvr>
    <a:masterClrMapping/>
  </p:clrMapOvr>
  <p:transition>
    <p:blinds/>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pPr eaLnBrk="1" hangingPunct="1">
              <a:defRPr/>
            </a:pPr>
            <a:r>
              <a:rPr lang="en-US" smtClean="0"/>
              <a:t>Key Idea</a:t>
            </a:r>
          </a:p>
        </p:txBody>
      </p:sp>
      <p:sp>
        <p:nvSpPr>
          <p:cNvPr id="25603" name="Rectangle 3"/>
          <p:cNvSpPr>
            <a:spLocks noChangeArrowheads="1"/>
          </p:cNvSpPr>
          <p:nvPr/>
        </p:nvSpPr>
        <p:spPr bwMode="auto">
          <a:xfrm>
            <a:off x="1219200" y="2209800"/>
            <a:ext cx="7620000" cy="283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Companies use a variety of methods, or “listening posts,” to collect information about customer needs and expectations, their importance, and customer satisfaction with the company’s performance on these measures.</a:t>
            </a:r>
          </a:p>
        </p:txBody>
      </p:sp>
      <p:pic>
        <p:nvPicPr>
          <p:cNvPr id="25604"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132931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pPr eaLnBrk="1" hangingPunct="1">
              <a:defRPr/>
            </a:pPr>
            <a:r>
              <a:rPr lang="en-US" smtClean="0"/>
              <a:t>Moments of Truth</a:t>
            </a:r>
          </a:p>
        </p:txBody>
      </p:sp>
      <p:sp>
        <p:nvSpPr>
          <p:cNvPr id="234499" name="Rectangle 3"/>
          <p:cNvSpPr>
            <a:spLocks noGrp="1" noChangeArrowheads="1"/>
          </p:cNvSpPr>
          <p:nvPr>
            <p:ph type="body" idx="1"/>
          </p:nvPr>
        </p:nvSpPr>
        <p:spPr/>
        <p:txBody>
          <a:bodyPr/>
          <a:lstStyle/>
          <a:p>
            <a:pPr eaLnBrk="1" hangingPunct="1">
              <a:lnSpc>
                <a:spcPct val="90000"/>
              </a:lnSpc>
              <a:defRPr/>
            </a:pPr>
            <a:r>
              <a:rPr lang="en-US" sz="2800" smtClean="0"/>
              <a:t>Every instance in which a customer comes in contact with an employee of the company. </a:t>
            </a:r>
          </a:p>
          <a:p>
            <a:pPr eaLnBrk="1" hangingPunct="1">
              <a:lnSpc>
                <a:spcPct val="90000"/>
              </a:lnSpc>
              <a:defRPr/>
            </a:pPr>
            <a:r>
              <a:rPr lang="en-US" sz="2800" smtClean="0"/>
              <a:t>Example (airline)</a:t>
            </a:r>
          </a:p>
          <a:p>
            <a:pPr lvl="1" eaLnBrk="1" hangingPunct="1">
              <a:lnSpc>
                <a:spcPct val="90000"/>
              </a:lnSpc>
              <a:defRPr/>
            </a:pPr>
            <a:r>
              <a:rPr lang="en-US" sz="2000" smtClean="0"/>
              <a:t>Making a reservation</a:t>
            </a:r>
          </a:p>
          <a:p>
            <a:pPr lvl="1" eaLnBrk="1" hangingPunct="1">
              <a:lnSpc>
                <a:spcPct val="90000"/>
              </a:lnSpc>
              <a:defRPr/>
            </a:pPr>
            <a:r>
              <a:rPr lang="en-US" sz="2000" smtClean="0"/>
              <a:t>Purchasing tickets</a:t>
            </a:r>
          </a:p>
          <a:p>
            <a:pPr lvl="1" eaLnBrk="1" hangingPunct="1">
              <a:lnSpc>
                <a:spcPct val="90000"/>
              </a:lnSpc>
              <a:defRPr/>
            </a:pPr>
            <a:r>
              <a:rPr lang="en-US" sz="2000" smtClean="0"/>
              <a:t>Checking baggage</a:t>
            </a:r>
          </a:p>
          <a:p>
            <a:pPr lvl="1" eaLnBrk="1" hangingPunct="1">
              <a:lnSpc>
                <a:spcPct val="90000"/>
              </a:lnSpc>
              <a:defRPr/>
            </a:pPr>
            <a:r>
              <a:rPr lang="en-US" sz="2000" smtClean="0"/>
              <a:t>Boarding a flight</a:t>
            </a:r>
          </a:p>
          <a:p>
            <a:pPr lvl="1" eaLnBrk="1" hangingPunct="1">
              <a:lnSpc>
                <a:spcPct val="90000"/>
              </a:lnSpc>
              <a:defRPr/>
            </a:pPr>
            <a:r>
              <a:rPr lang="en-US" sz="2000" smtClean="0"/>
              <a:t>Ordering a beverage</a:t>
            </a:r>
          </a:p>
          <a:p>
            <a:pPr lvl="1" eaLnBrk="1" hangingPunct="1">
              <a:lnSpc>
                <a:spcPct val="90000"/>
              </a:lnSpc>
              <a:defRPr/>
            </a:pPr>
            <a:r>
              <a:rPr lang="en-US" sz="2000" smtClean="0"/>
              <a:t>Requests a magazine</a:t>
            </a:r>
          </a:p>
          <a:p>
            <a:pPr lvl="1" eaLnBrk="1" hangingPunct="1">
              <a:lnSpc>
                <a:spcPct val="90000"/>
              </a:lnSpc>
              <a:defRPr/>
            </a:pPr>
            <a:r>
              <a:rPr lang="en-US" sz="2000" smtClean="0"/>
              <a:t>Deplanes</a:t>
            </a:r>
          </a:p>
          <a:p>
            <a:pPr lvl="1" eaLnBrk="1" hangingPunct="1">
              <a:lnSpc>
                <a:spcPct val="90000"/>
              </a:lnSpc>
              <a:defRPr/>
            </a:pPr>
            <a:r>
              <a:rPr lang="en-US" sz="2000" smtClean="0"/>
              <a:t>Picks up baggage</a:t>
            </a:r>
          </a:p>
          <a:p>
            <a:pPr lvl="1" eaLnBrk="1" hangingPunct="1">
              <a:lnSpc>
                <a:spcPct val="90000"/>
              </a:lnSpc>
              <a:defRPr/>
            </a:pPr>
            <a:endParaRPr lang="en-US" sz="2000" smtClean="0"/>
          </a:p>
        </p:txBody>
      </p:sp>
    </p:spTree>
    <p:extLst>
      <p:ext uri="{BB962C8B-B14F-4D97-AF65-F5344CB8AC3E}">
        <p14:creationId xmlns:p14="http://schemas.microsoft.com/office/powerpoint/2010/main" xmlns="" val="8249391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xfrm>
            <a:off x="1143000" y="381000"/>
            <a:ext cx="7315200" cy="1143000"/>
          </a:xfrm>
        </p:spPr>
        <p:txBody>
          <a:bodyPr lIns="90488" tIns="44450" rIns="90488" bIns="44450" anchor="b">
            <a:normAutofit fontScale="90000"/>
          </a:bodyPr>
          <a:lstStyle/>
          <a:p>
            <a:pPr eaLnBrk="1" hangingPunct="1">
              <a:defRPr/>
            </a:pPr>
            <a:r>
              <a:rPr lang="en-US" smtClean="0"/>
              <a:t>Customer Relationship Management </a:t>
            </a:r>
          </a:p>
        </p:txBody>
      </p:sp>
      <p:sp>
        <p:nvSpPr>
          <p:cNvPr id="217091" name="Rectangle 3"/>
          <p:cNvSpPr>
            <a:spLocks noGrp="1" noChangeArrowheads="1"/>
          </p:cNvSpPr>
          <p:nvPr>
            <p:ph type="body" idx="1"/>
          </p:nvPr>
        </p:nvSpPr>
        <p:spPr/>
        <p:txBody>
          <a:bodyPr/>
          <a:lstStyle/>
          <a:p>
            <a:pPr eaLnBrk="1" hangingPunct="1">
              <a:lnSpc>
                <a:spcPct val="90000"/>
              </a:lnSpc>
              <a:defRPr/>
            </a:pPr>
            <a:r>
              <a:rPr lang="en-US" smtClean="0"/>
              <a:t>Accessibility and commitments</a:t>
            </a:r>
          </a:p>
          <a:p>
            <a:pPr eaLnBrk="1" hangingPunct="1">
              <a:lnSpc>
                <a:spcPct val="90000"/>
              </a:lnSpc>
              <a:defRPr/>
            </a:pPr>
            <a:r>
              <a:rPr lang="en-US" smtClean="0"/>
              <a:t>Selecting and developing customer contact employees</a:t>
            </a:r>
          </a:p>
          <a:p>
            <a:pPr eaLnBrk="1" hangingPunct="1">
              <a:lnSpc>
                <a:spcPct val="90000"/>
              </a:lnSpc>
              <a:defRPr/>
            </a:pPr>
            <a:r>
              <a:rPr lang="en-US" smtClean="0"/>
              <a:t>Relevant customer contact requirements</a:t>
            </a:r>
          </a:p>
          <a:p>
            <a:pPr eaLnBrk="1" hangingPunct="1">
              <a:lnSpc>
                <a:spcPct val="90000"/>
              </a:lnSpc>
              <a:defRPr/>
            </a:pPr>
            <a:r>
              <a:rPr lang="en-US" smtClean="0"/>
              <a:t>Effective complaint management</a:t>
            </a:r>
          </a:p>
          <a:p>
            <a:pPr eaLnBrk="1" hangingPunct="1">
              <a:lnSpc>
                <a:spcPct val="90000"/>
              </a:lnSpc>
              <a:defRPr/>
            </a:pPr>
            <a:r>
              <a:rPr lang="en-US" smtClean="0"/>
              <a:t>Strategic partnerships and alliances</a:t>
            </a:r>
          </a:p>
          <a:p>
            <a:pPr eaLnBrk="1" hangingPunct="1">
              <a:lnSpc>
                <a:spcPct val="90000"/>
              </a:lnSpc>
              <a:defRPr/>
            </a:pPr>
            <a:r>
              <a:rPr lang="en-US" smtClean="0"/>
              <a:t>Exploiting CRM technology</a:t>
            </a:r>
          </a:p>
        </p:txBody>
      </p:sp>
    </p:spTree>
    <p:extLst>
      <p:ext uri="{BB962C8B-B14F-4D97-AF65-F5344CB8AC3E}">
        <p14:creationId xmlns:p14="http://schemas.microsoft.com/office/powerpoint/2010/main" xmlns="" val="2007186361"/>
      </p:ext>
    </p:extLst>
  </p:cSld>
  <p:clrMapOvr>
    <a:masterClrMapping/>
  </p:clrMapOvr>
  <p:transition>
    <p:blinds/>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pPr eaLnBrk="1" hangingPunct="1">
              <a:defRPr/>
            </a:pPr>
            <a:r>
              <a:rPr lang="en-US" smtClean="0"/>
              <a:t>Key Idea</a:t>
            </a:r>
          </a:p>
        </p:txBody>
      </p:sp>
      <p:sp>
        <p:nvSpPr>
          <p:cNvPr id="30723" name="Rectangle 3"/>
          <p:cNvSpPr>
            <a:spLocks noChangeArrowheads="1"/>
          </p:cNvSpPr>
          <p:nvPr/>
        </p:nvSpPr>
        <p:spPr bwMode="auto">
          <a:xfrm>
            <a:off x="1219200" y="2133600"/>
            <a:ext cx="7239000" cy="329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spcBef>
                <a:spcPct val="50000"/>
              </a:spcBef>
            </a:pPr>
            <a:r>
              <a:rPr lang="en-US" sz="3000">
                <a:solidFill>
                  <a:schemeClr val="tx2"/>
                </a:solidFill>
              </a:rPr>
              <a:t>To improve products and processes effectively, companies must do more than simply fix the immediate problem. They need a systematic process for collecting and analyzing complaint data and then using that information for improvements.</a:t>
            </a:r>
          </a:p>
        </p:txBody>
      </p:sp>
      <p:pic>
        <p:nvPicPr>
          <p:cNvPr id="30724" name="Picture 4" descr="C:\Program Files\Common Files\Microsoft Shared\Clipart\cagcat50\BD04924_.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467600" y="152400"/>
            <a:ext cx="1130300"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384907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9021" y="328282"/>
            <a:ext cx="7772400" cy="1470025"/>
          </a:xfrm>
        </p:spPr>
        <p:txBody>
          <a:bodyPr/>
          <a:lstStyle/>
          <a:p>
            <a:r>
              <a:rPr lang="en-US" dirty="0" smtClean="0"/>
              <a:t>Lecture Review</a:t>
            </a:r>
            <a:endParaRPr lang="en-US" dirty="0"/>
          </a:p>
        </p:txBody>
      </p:sp>
      <p:sp>
        <p:nvSpPr>
          <p:cNvPr id="4" name="Slide Number Placeholder 3"/>
          <p:cNvSpPr>
            <a:spLocks noGrp="1"/>
          </p:cNvSpPr>
          <p:nvPr>
            <p:ph type="sldNum" sz="quarter" idx="12"/>
          </p:nvPr>
        </p:nvSpPr>
        <p:spPr/>
        <p:txBody>
          <a:bodyPr/>
          <a:lstStyle/>
          <a:p>
            <a:fld id="{066D2596-C744-4D7D-B83A-C0CE2C30BEB3}" type="slidenum">
              <a:rPr lang="en-US" smtClean="0">
                <a:solidFill>
                  <a:prstClr val="black">
                    <a:tint val="75000"/>
                  </a:prstClr>
                </a:solidFill>
              </a:rPr>
              <a:pPr/>
              <a:t>26</a:t>
            </a:fld>
            <a:endParaRPr lang="en-US">
              <a:solidFill>
                <a:prstClr val="black">
                  <a:tint val="75000"/>
                </a:prstClr>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905767" y="152400"/>
            <a:ext cx="2209800" cy="1685925"/>
          </a:xfrm>
          <a:prstGeom prst="rect">
            <a:avLst/>
          </a:prstGeom>
        </p:spPr>
      </p:pic>
      <p:sp>
        <p:nvSpPr>
          <p:cNvPr id="8" name="TextBox 7"/>
          <p:cNvSpPr txBox="1"/>
          <p:nvPr/>
        </p:nvSpPr>
        <p:spPr>
          <a:xfrm>
            <a:off x="324134" y="1810464"/>
            <a:ext cx="8686800" cy="4339650"/>
          </a:xfrm>
          <a:prstGeom prst="rect">
            <a:avLst/>
          </a:prstGeom>
          <a:noFill/>
        </p:spPr>
        <p:txBody>
          <a:bodyPr wrap="square" rtlCol="0">
            <a:spAutoFit/>
          </a:bodyPr>
          <a:lstStyle/>
          <a:p>
            <a:r>
              <a:rPr lang="en-US" sz="2400" b="1" dirty="0"/>
              <a:t>Focusing on Customers</a:t>
            </a:r>
            <a:endParaRPr lang="en-US" sz="2400" dirty="0"/>
          </a:p>
          <a:p>
            <a:pPr marL="457200" indent="-457200">
              <a:buFont typeface="Arial" pitchFamily="34" charset="0"/>
              <a:buChar char="•"/>
            </a:pPr>
            <a:r>
              <a:rPr lang="en-US" sz="2800" dirty="0"/>
              <a:t>Importance of Customer Satisfaction &amp; Loyalty</a:t>
            </a:r>
          </a:p>
          <a:p>
            <a:pPr marL="457200" indent="-457200">
              <a:buFont typeface="Arial" pitchFamily="34" charset="0"/>
              <a:buChar char="•"/>
            </a:pPr>
            <a:endParaRPr lang="en-US" sz="2800" dirty="0"/>
          </a:p>
          <a:p>
            <a:pPr marL="457200" indent="-457200">
              <a:buFont typeface="Arial" pitchFamily="34" charset="0"/>
              <a:buChar char="•"/>
            </a:pPr>
            <a:r>
              <a:rPr lang="en-US" sz="2800" dirty="0"/>
              <a:t>Creating Satisfied Customers</a:t>
            </a:r>
          </a:p>
          <a:p>
            <a:pPr marL="457200" indent="-457200">
              <a:buFont typeface="Arial" pitchFamily="34" charset="0"/>
              <a:buChar char="•"/>
            </a:pPr>
            <a:endParaRPr lang="en-US" sz="2800" dirty="0"/>
          </a:p>
          <a:p>
            <a:pPr marL="457200" indent="-457200">
              <a:buFont typeface="Arial" pitchFamily="34" charset="0"/>
              <a:buChar char="•"/>
            </a:pPr>
            <a:r>
              <a:rPr lang="en-US" sz="2800" dirty="0" smtClean="0"/>
              <a:t>Gathering and Analyzing Customer Information</a:t>
            </a:r>
          </a:p>
          <a:p>
            <a:pPr marL="457200" indent="-457200">
              <a:buFont typeface="Arial" pitchFamily="34" charset="0"/>
              <a:buChar char="•"/>
            </a:pPr>
            <a:endParaRPr lang="en-US" sz="2800" dirty="0" smtClean="0"/>
          </a:p>
          <a:p>
            <a:pPr marL="457200" indent="-457200">
              <a:buFont typeface="Arial" pitchFamily="34" charset="0"/>
              <a:buChar char="•"/>
            </a:pPr>
            <a:r>
              <a:rPr lang="en-US" sz="2800" dirty="0" smtClean="0"/>
              <a:t>Production </a:t>
            </a:r>
            <a:r>
              <a:rPr lang="en-US" sz="2800" dirty="0"/>
              <a:t>and Service Delivery</a:t>
            </a:r>
          </a:p>
          <a:p>
            <a:pPr marL="457200" indent="-457200">
              <a:buFont typeface="Arial" pitchFamily="34" charset="0"/>
              <a:buChar char="•"/>
            </a:pPr>
            <a:endParaRPr lang="en-US" sz="2800" dirty="0"/>
          </a:p>
          <a:p>
            <a:pPr marL="457200" indent="-457200">
              <a:buFont typeface="Arial" pitchFamily="34" charset="0"/>
              <a:buChar char="•"/>
            </a:pPr>
            <a:r>
              <a:rPr lang="en-US" sz="2800" dirty="0"/>
              <a:t>CRM </a:t>
            </a:r>
          </a:p>
        </p:txBody>
      </p:sp>
      <p:sp>
        <p:nvSpPr>
          <p:cNvPr id="9" name="TextBox 8"/>
          <p:cNvSpPr txBox="1"/>
          <p:nvPr/>
        </p:nvSpPr>
        <p:spPr>
          <a:xfrm>
            <a:off x="685800" y="6324600"/>
            <a:ext cx="7543800" cy="338554"/>
          </a:xfrm>
          <a:prstGeom prst="rect">
            <a:avLst/>
          </a:prstGeom>
          <a:noFill/>
        </p:spPr>
        <p:txBody>
          <a:bodyPr wrap="square" rtlCol="0">
            <a:spAutoFit/>
          </a:bodyPr>
          <a:lstStyle/>
          <a:p>
            <a:r>
              <a:rPr lang="en-US" sz="1600" dirty="0" smtClean="0"/>
              <a:t>Reference: Evans</a:t>
            </a:r>
            <a:r>
              <a:rPr lang="en-US" sz="1600" dirty="0"/>
              <a:t>, James R. et. al,  The Management and Control of Quality, 8</a:t>
            </a:r>
            <a:r>
              <a:rPr lang="en-US" sz="1600" baseline="30000" dirty="0"/>
              <a:t>th</a:t>
            </a:r>
            <a:r>
              <a:rPr lang="en-US" sz="1600" dirty="0"/>
              <a:t> edition</a:t>
            </a:r>
            <a:endParaRPr lang="en-US" sz="1600" b="1" dirty="0"/>
          </a:p>
        </p:txBody>
      </p:sp>
    </p:spTree>
    <p:extLst>
      <p:ext uri="{BB962C8B-B14F-4D97-AF65-F5344CB8AC3E}">
        <p14:creationId xmlns:p14="http://schemas.microsoft.com/office/powerpoint/2010/main" xmlns="" val="38149658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1119</TotalTime>
  <Words>869</Words>
  <Application>Microsoft Office PowerPoint</Application>
  <PresentationFormat>On-screen Show (4:3)</PresentationFormat>
  <Paragraphs>185</Paragraphs>
  <Slides>26</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Bitmap Image</vt:lpstr>
      <vt:lpstr>ENTREPRENEURSHIP </vt:lpstr>
      <vt:lpstr> Previous Lecture Review</vt:lpstr>
      <vt:lpstr>OBJECTIVES</vt:lpstr>
      <vt:lpstr>Key Idea</vt:lpstr>
      <vt:lpstr>Importance of Customer Satisfaction and Loyalty</vt:lpstr>
      <vt:lpstr>Key Idea</vt:lpstr>
      <vt:lpstr>Customer-Driven Quality Cycle</vt:lpstr>
      <vt:lpstr>Key Idea</vt:lpstr>
      <vt:lpstr>Leading Practices (1 of 2)</vt:lpstr>
      <vt:lpstr>Leading Practices (2 of 2)</vt:lpstr>
      <vt:lpstr>Key Customer Groups</vt:lpstr>
      <vt:lpstr>Identifying Internal Customers</vt:lpstr>
      <vt:lpstr>AT&amp;T Customer-Supplier Model</vt:lpstr>
      <vt:lpstr>Key Idea</vt:lpstr>
      <vt:lpstr>Customer Segmentation</vt:lpstr>
      <vt:lpstr>Key Idea</vt:lpstr>
      <vt:lpstr>Key Dimensions of Quality</vt:lpstr>
      <vt:lpstr>Key Dimensions of Service Quality</vt:lpstr>
      <vt:lpstr>Kano Model of Customer Needs</vt:lpstr>
      <vt:lpstr>Key Idea</vt:lpstr>
      <vt:lpstr>Customer Listening Posts</vt:lpstr>
      <vt:lpstr>Key Idea</vt:lpstr>
      <vt:lpstr>Moments of Truth</vt:lpstr>
      <vt:lpstr>Customer Relationship Management </vt:lpstr>
      <vt:lpstr>Key Idea</vt:lpstr>
      <vt:lpstr>Lecture Review</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the Entrepreneurial Mind: From Ideas to Reality</dc:title>
  <dc:creator>MyUserName</dc:creator>
  <cp:lastModifiedBy>NTS</cp:lastModifiedBy>
  <cp:revision>181</cp:revision>
  <dcterms:created xsi:type="dcterms:W3CDTF">2013-10-03T09:43:12Z</dcterms:created>
  <dcterms:modified xsi:type="dcterms:W3CDTF">2013-11-21T11:33:59Z</dcterms:modified>
</cp:coreProperties>
</file>