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6" r:id="rId2"/>
    <p:sldId id="387" r:id="rId3"/>
    <p:sldId id="386" r:id="rId4"/>
    <p:sldId id="390" r:id="rId5"/>
    <p:sldId id="391" r:id="rId6"/>
    <p:sldId id="392" r:id="rId7"/>
    <p:sldId id="393" r:id="rId8"/>
    <p:sldId id="394" r:id="rId9"/>
    <p:sldId id="395" r:id="rId10"/>
    <p:sldId id="396" r:id="rId11"/>
    <p:sldId id="397" r:id="rId12"/>
    <p:sldId id="398" r:id="rId13"/>
    <p:sldId id="399" r:id="rId14"/>
    <p:sldId id="400" r:id="rId15"/>
    <p:sldId id="401" r:id="rId16"/>
    <p:sldId id="402" r:id="rId17"/>
    <p:sldId id="403" r:id="rId18"/>
    <p:sldId id="404" r:id="rId19"/>
    <p:sldId id="405" r:id="rId20"/>
    <p:sldId id="406" r:id="rId21"/>
    <p:sldId id="407" r:id="rId22"/>
    <p:sldId id="408" r:id="rId23"/>
    <p:sldId id="409" r:id="rId24"/>
    <p:sldId id="410" r:id="rId25"/>
    <p:sldId id="411" r:id="rId26"/>
    <p:sldId id="412" r:id="rId27"/>
    <p:sldId id="38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71" autoAdjust="0"/>
  </p:normalViewPr>
  <p:slideViewPr>
    <p:cSldViewPr>
      <p:cViewPr varScale="1">
        <p:scale>
          <a:sx n="62" d="100"/>
          <a:sy n="62" d="100"/>
        </p:scale>
        <p:origin x="-1512" y="-84"/>
      </p:cViewPr>
      <p:guideLst>
        <p:guide orient="horz" pos="2160"/>
        <p:guide pos="2880"/>
      </p:guideLst>
    </p:cSldViewPr>
  </p:slideViewPr>
  <p:outlineViewPr>
    <p:cViewPr>
      <p:scale>
        <a:sx n="33" d="100"/>
        <a:sy n="33" d="100"/>
      </p:scale>
      <p:origin x="0" y="12966"/>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5B88A-C841-402B-B2F9-EDF798484FBC}" type="datetimeFigureOut">
              <a:rPr lang="en-US" smtClean="0"/>
              <a:pPr/>
              <a:t>11/21/2013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A5EB-6F79-4447-ABC5-06DD99348053}" type="slidenum">
              <a:rPr lang="en-US" smtClean="0"/>
              <a:pPr/>
              <a:t>‹#›</a:t>
            </a:fld>
            <a:endParaRPr lang="en-US"/>
          </a:p>
        </p:txBody>
      </p:sp>
    </p:spTree>
    <p:extLst>
      <p:ext uri="{BB962C8B-B14F-4D97-AF65-F5344CB8AC3E}">
        <p14:creationId xmlns:p14="http://schemas.microsoft.com/office/powerpoint/2010/main" xmlns="" val="227782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A563236E-D17F-41E7-A403-CA9B67A22A44}" type="slidenum">
              <a:rPr lang="en-US" smtClean="0"/>
              <a:pPr/>
              <a:t>4</a:t>
            </a:fld>
            <a:endParaRPr lang="en-US" smtClean="0"/>
          </a:p>
        </p:txBody>
      </p:sp>
      <p:sp>
        <p:nvSpPr>
          <p:cNvPr id="49155"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49156"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116E052-DA69-49B2-B874-6A8EBAE0430B}" type="slidenum">
              <a:rPr lang="en-US" smtClean="0"/>
              <a:pPr/>
              <a:t>5</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13D36E5-F9D5-4504-B711-80AE5243CCDB}" type="slidenum">
              <a:rPr lang="en-US" smtClean="0"/>
              <a:pPr/>
              <a:t>6</a:t>
            </a:fld>
            <a:endParaRPr lang="en-US" smtClean="0"/>
          </a:p>
        </p:txBody>
      </p:sp>
      <p:sp>
        <p:nvSpPr>
          <p:cNvPr id="51203"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51204"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DC16422-6670-4EE9-A1D9-DC58C8A38902}" type="slidenum">
              <a:rPr lang="en-US" smtClean="0"/>
              <a:pPr/>
              <a:t>7</a:t>
            </a:fld>
            <a:endParaRPr lang="en-US" smtClean="0"/>
          </a:p>
        </p:txBody>
      </p:sp>
      <p:sp>
        <p:nvSpPr>
          <p:cNvPr id="52227"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52228"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BDBB855-E0C8-4E52-A1A2-47AA5A1B141A}" type="slidenum">
              <a:rPr lang="en-US" smtClean="0"/>
              <a:pPr/>
              <a:t>8</a:t>
            </a:fld>
            <a:endParaRPr lang="en-US" smtClean="0"/>
          </a:p>
        </p:txBody>
      </p:sp>
      <p:sp>
        <p:nvSpPr>
          <p:cNvPr id="53251"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53252"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F497829-12FA-44E9-8C02-0B9577DCC901}" type="slidenum">
              <a:rPr lang="en-US" smtClean="0"/>
              <a:pPr/>
              <a:t>9</a:t>
            </a:fld>
            <a:endParaRPr lang="en-US" smtClean="0"/>
          </a:p>
        </p:txBody>
      </p:sp>
      <p:sp>
        <p:nvSpPr>
          <p:cNvPr id="54275" name="Rectangle 1026"/>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54276" name="Rectangle 1027"/>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C9B875E-5D48-424A-A57C-52A365EA93E0}" type="slidenum">
              <a:rPr lang="en-US" smtClean="0"/>
              <a:pPr/>
              <a:t>10</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FCBA534-928D-46A2-9320-B4E65D9DBD04}" type="slidenum">
              <a:rPr lang="en-US" smtClean="0"/>
              <a:pPr/>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A5F4870-B792-4B1D-AAA0-4FA407DBCB88}" type="slidenum">
              <a:rPr lang="en-US" smtClean="0"/>
              <a:pPr/>
              <a:t>12</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4ED733F-A292-402E-A509-DB280F17C111}" type="slidenum">
              <a:rPr lang="en-US" smtClean="0"/>
              <a:pPr/>
              <a:t>13</a:t>
            </a:fld>
            <a:endParaRPr lang="en-US" smtClean="0"/>
          </a:p>
        </p:txBody>
      </p:sp>
      <p:sp>
        <p:nvSpPr>
          <p:cNvPr id="58371"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58372"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018A12F-7EBB-4225-B03E-771E4A513F4A}" type="slidenum">
              <a:rPr lang="en-US" smtClean="0"/>
              <a:pPr/>
              <a:t>14</a:t>
            </a:fld>
            <a:endParaRPr lang="en-US" smtClean="0"/>
          </a:p>
        </p:txBody>
      </p:sp>
      <p:sp>
        <p:nvSpPr>
          <p:cNvPr id="59395"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59396"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0E18DCE-02EA-4C09-9B3B-7B4DD08B4F79}" type="slidenum">
              <a:rPr lang="en-US" smtClean="0"/>
              <a:pPr/>
              <a:t>15</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8779923-7DFE-4012-852F-7890FBCFB059}" type="slidenum">
              <a:rPr lang="en-US" smtClean="0"/>
              <a:pPr/>
              <a:t>16</a:t>
            </a:fld>
            <a:endParaRPr lang="en-US" smtClean="0"/>
          </a:p>
        </p:txBody>
      </p:sp>
      <p:sp>
        <p:nvSpPr>
          <p:cNvPr id="61443"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61444"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4A31984-FB0C-4145-97E1-4F0B3693C1C3}" type="slidenum">
              <a:rPr lang="en-US" smtClean="0"/>
              <a:pPr/>
              <a:t>17</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62CBDC5-92F1-4D93-818A-629C473E11E1}" type="slidenum">
              <a:rPr lang="en-US" smtClean="0"/>
              <a:pPr/>
              <a:t>18</a:t>
            </a:fld>
            <a:endParaRPr lang="en-US" smtClean="0"/>
          </a:p>
        </p:txBody>
      </p:sp>
      <p:sp>
        <p:nvSpPr>
          <p:cNvPr id="63491"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63492"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889FCB5-D234-440D-9145-FC8D30CDDFD1}" type="slidenum">
              <a:rPr lang="en-US" smtClean="0"/>
              <a:pPr/>
              <a:t>19</a:t>
            </a:fld>
            <a:endParaRPr lang="en-US" smtClean="0"/>
          </a:p>
        </p:txBody>
      </p:sp>
      <p:sp>
        <p:nvSpPr>
          <p:cNvPr id="64515"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64516"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11CB9B3-2D43-4F84-80FA-93511558F973}" type="slidenum">
              <a:rPr lang="en-US" smtClean="0"/>
              <a:pPr/>
              <a:t>20</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AFB2E3C-C792-4CC0-9815-D65F826117F4}" type="slidenum">
              <a:rPr lang="en-US" smtClean="0"/>
              <a:pPr/>
              <a:t>21</a:t>
            </a:fld>
            <a:endParaRPr lang="en-US" smtClean="0"/>
          </a:p>
        </p:txBody>
      </p:sp>
      <p:sp>
        <p:nvSpPr>
          <p:cNvPr id="66563"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66564"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50C0CC6-D92D-4BB8-9830-F2228D2498F0}" type="slidenum">
              <a:rPr lang="en-US" smtClean="0"/>
              <a:pPr/>
              <a:t>22</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1FADBEE-C63B-4642-B740-C5C9BC22B251}" type="slidenum">
              <a:rPr lang="en-US" smtClean="0"/>
              <a:pPr/>
              <a:t>23</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C1193BB-685D-4A8C-B6A9-5CD6DD87CF3F}" type="slidenum">
              <a:rPr lang="en-US" smtClean="0"/>
              <a:pPr/>
              <a:t>24</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FB9AA2D-DEF4-4766-A9D1-A6C9563DEBBD}" type="slidenum">
              <a:rPr lang="en-US" smtClean="0"/>
              <a:pPr/>
              <a:t>25</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1CF8CFE-D660-40D1-B90E-2D4802329873}" type="slidenum">
              <a:rPr lang="en-US" smtClean="0"/>
              <a:pPr/>
              <a:t>26</a:t>
            </a:fld>
            <a:endParaRPr lang="en-US" smtClean="0"/>
          </a:p>
        </p:txBody>
      </p:sp>
      <p:sp>
        <p:nvSpPr>
          <p:cNvPr id="71683"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71684"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E3D6AE-3D2B-44E0-B283-355E4D280FAE}" type="datetime1">
              <a:rPr lang="en-US" smtClean="0"/>
              <a:pPr/>
              <a:t>11/21/2013</a:t>
            </a:fld>
            <a:endParaRPr lang="en-US"/>
          </a:p>
        </p:txBody>
      </p:sp>
      <p:sp>
        <p:nvSpPr>
          <p:cNvPr id="5" name="Footer Placeholder 4"/>
          <p:cNvSpPr>
            <a:spLocks noGrp="1"/>
          </p:cNvSpPr>
          <p:nvPr>
            <p:ph type="ftr" sz="quarter" idx="11"/>
          </p:nvPr>
        </p:nvSpPr>
        <p:spPr/>
        <p:txBody>
          <a:bodyPr/>
          <a:lstStyle/>
          <a:p>
            <a:r>
              <a:rPr lang="en-US" smtClean="0"/>
              <a:t>Chapter 10: Pricing</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59415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E7EF9-5B70-4A6C-903B-2BB0435F381E}" type="datetime1">
              <a:rPr lang="en-US" smtClean="0"/>
              <a:pPr/>
              <a:t>11/21/2013</a:t>
            </a:fld>
            <a:endParaRPr lang="en-US"/>
          </a:p>
        </p:txBody>
      </p:sp>
      <p:sp>
        <p:nvSpPr>
          <p:cNvPr id="5" name="Footer Placeholder 4"/>
          <p:cNvSpPr>
            <a:spLocks noGrp="1"/>
          </p:cNvSpPr>
          <p:nvPr>
            <p:ph type="ftr" sz="quarter" idx="11"/>
          </p:nvPr>
        </p:nvSpPr>
        <p:spPr/>
        <p:txBody>
          <a:bodyPr/>
          <a:lstStyle/>
          <a:p>
            <a:r>
              <a:rPr lang="en-US" smtClean="0"/>
              <a:t>Chapter 10: Pricing</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953092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BE32AC-064F-4BFF-8592-46F7C0538D3C}" type="datetime1">
              <a:rPr lang="en-US" smtClean="0"/>
              <a:pPr/>
              <a:t>11/21/2013</a:t>
            </a:fld>
            <a:endParaRPr lang="en-US"/>
          </a:p>
        </p:txBody>
      </p:sp>
      <p:sp>
        <p:nvSpPr>
          <p:cNvPr id="5" name="Footer Placeholder 4"/>
          <p:cNvSpPr>
            <a:spLocks noGrp="1"/>
          </p:cNvSpPr>
          <p:nvPr>
            <p:ph type="ftr" sz="quarter" idx="11"/>
          </p:nvPr>
        </p:nvSpPr>
        <p:spPr/>
        <p:txBody>
          <a:bodyPr/>
          <a:lstStyle/>
          <a:p>
            <a:r>
              <a:rPr lang="en-US" smtClean="0"/>
              <a:t>Chapter 10: Pricing</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67246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CA0278-2885-4939-BB55-BFABA2F40BE1}" type="datetime1">
              <a:rPr lang="en-US" smtClean="0"/>
              <a:pPr/>
              <a:t>11/21/2013</a:t>
            </a:fld>
            <a:endParaRPr lang="en-US"/>
          </a:p>
        </p:txBody>
      </p:sp>
      <p:sp>
        <p:nvSpPr>
          <p:cNvPr id="6" name="Footer Placeholder 5"/>
          <p:cNvSpPr>
            <a:spLocks noGrp="1"/>
          </p:cNvSpPr>
          <p:nvPr>
            <p:ph type="ftr" sz="quarter" idx="11"/>
          </p:nvPr>
        </p:nvSpPr>
        <p:spPr/>
        <p:txBody>
          <a:bodyPr/>
          <a:lstStyle/>
          <a:p>
            <a:r>
              <a:rPr lang="en-US" smtClean="0"/>
              <a:t>Chapter 10: Pricing</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902116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28A935-1420-438F-A2E5-71D01971E7A9}" type="datetime1">
              <a:rPr lang="en-US" smtClean="0"/>
              <a:pPr/>
              <a:t>11/21/2013</a:t>
            </a:fld>
            <a:endParaRPr lang="en-US"/>
          </a:p>
        </p:txBody>
      </p:sp>
      <p:sp>
        <p:nvSpPr>
          <p:cNvPr id="8" name="Footer Placeholder 7"/>
          <p:cNvSpPr>
            <a:spLocks noGrp="1"/>
          </p:cNvSpPr>
          <p:nvPr>
            <p:ph type="ftr" sz="quarter" idx="11"/>
          </p:nvPr>
        </p:nvSpPr>
        <p:spPr/>
        <p:txBody>
          <a:bodyPr/>
          <a:lstStyle/>
          <a:p>
            <a:r>
              <a:rPr lang="en-US" smtClean="0"/>
              <a:t>Chapter 10: Pricing</a:t>
            </a:r>
            <a:endParaRPr lang="en-US"/>
          </a:p>
        </p:txBody>
      </p:sp>
      <p:sp>
        <p:nvSpPr>
          <p:cNvPr id="9" name="Slide Number Placeholder 8"/>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87389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FC6793-D590-4118-8FE1-D8060F82599D}" type="datetime1">
              <a:rPr lang="en-US" smtClean="0"/>
              <a:pPr/>
              <a:t>11/21/2013</a:t>
            </a:fld>
            <a:endParaRPr lang="en-US"/>
          </a:p>
        </p:txBody>
      </p:sp>
      <p:sp>
        <p:nvSpPr>
          <p:cNvPr id="4" name="Footer Placeholder 3"/>
          <p:cNvSpPr>
            <a:spLocks noGrp="1"/>
          </p:cNvSpPr>
          <p:nvPr>
            <p:ph type="ftr" sz="quarter" idx="11"/>
          </p:nvPr>
        </p:nvSpPr>
        <p:spPr/>
        <p:txBody>
          <a:bodyPr/>
          <a:lstStyle/>
          <a:p>
            <a:r>
              <a:rPr lang="en-US" smtClean="0"/>
              <a:t>Chapter 10: Pricing</a:t>
            </a:r>
            <a:endParaRPr lang="en-US"/>
          </a:p>
        </p:txBody>
      </p:sp>
      <p:sp>
        <p:nvSpPr>
          <p:cNvPr id="5" name="Slide Number Placeholder 4"/>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6314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976DA4-F804-4261-B4FB-B837D89840E0}" type="datetime1">
              <a:rPr lang="en-US" smtClean="0"/>
              <a:pPr/>
              <a:t>11/21/2013</a:t>
            </a:fld>
            <a:endParaRPr lang="en-US"/>
          </a:p>
        </p:txBody>
      </p:sp>
      <p:sp>
        <p:nvSpPr>
          <p:cNvPr id="3" name="Footer Placeholder 2"/>
          <p:cNvSpPr>
            <a:spLocks noGrp="1"/>
          </p:cNvSpPr>
          <p:nvPr>
            <p:ph type="ftr" sz="quarter" idx="11"/>
          </p:nvPr>
        </p:nvSpPr>
        <p:spPr/>
        <p:txBody>
          <a:bodyPr/>
          <a:lstStyle/>
          <a:p>
            <a:r>
              <a:rPr lang="en-US" smtClean="0"/>
              <a:t>Chapter 10: Pricing</a:t>
            </a:r>
            <a:endParaRPr lang="en-US"/>
          </a:p>
        </p:txBody>
      </p:sp>
      <p:sp>
        <p:nvSpPr>
          <p:cNvPr id="4" name="Slide Number Placeholder 3"/>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126882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FA1539-8087-44F9-A0AB-29FD835134BF}" type="datetime1">
              <a:rPr lang="en-US" smtClean="0"/>
              <a:pPr/>
              <a:t>11/21/2013</a:t>
            </a:fld>
            <a:endParaRPr lang="en-US"/>
          </a:p>
        </p:txBody>
      </p:sp>
      <p:sp>
        <p:nvSpPr>
          <p:cNvPr id="6" name="Footer Placeholder 5"/>
          <p:cNvSpPr>
            <a:spLocks noGrp="1"/>
          </p:cNvSpPr>
          <p:nvPr>
            <p:ph type="ftr" sz="quarter" idx="11"/>
          </p:nvPr>
        </p:nvSpPr>
        <p:spPr/>
        <p:txBody>
          <a:bodyPr/>
          <a:lstStyle/>
          <a:p>
            <a:r>
              <a:rPr lang="en-US" smtClean="0"/>
              <a:t>Chapter 10: Pricing</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4165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15AE8C-6464-4777-94BB-513D2F97AA58}" type="datetime1">
              <a:rPr lang="en-US" smtClean="0"/>
              <a:pPr/>
              <a:t>11/21/2013</a:t>
            </a:fld>
            <a:endParaRPr lang="en-US"/>
          </a:p>
        </p:txBody>
      </p:sp>
      <p:sp>
        <p:nvSpPr>
          <p:cNvPr id="6" name="Footer Placeholder 5"/>
          <p:cNvSpPr>
            <a:spLocks noGrp="1"/>
          </p:cNvSpPr>
          <p:nvPr>
            <p:ph type="ftr" sz="quarter" idx="11"/>
          </p:nvPr>
        </p:nvSpPr>
        <p:spPr/>
        <p:txBody>
          <a:bodyPr/>
          <a:lstStyle/>
          <a:p>
            <a:r>
              <a:rPr lang="en-US" smtClean="0"/>
              <a:t>Chapter 10: Pricing</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8350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FDB2B7-E133-4D4D-9676-764CA8F58FF7}" type="datetime1">
              <a:rPr lang="en-US" smtClean="0"/>
              <a:pPr/>
              <a:t>11/21/2013</a:t>
            </a:fld>
            <a:endParaRPr lang="en-US"/>
          </a:p>
        </p:txBody>
      </p:sp>
      <p:sp>
        <p:nvSpPr>
          <p:cNvPr id="5" name="Footer Placeholder 4"/>
          <p:cNvSpPr>
            <a:spLocks noGrp="1"/>
          </p:cNvSpPr>
          <p:nvPr>
            <p:ph type="ftr" sz="quarter" idx="11"/>
          </p:nvPr>
        </p:nvSpPr>
        <p:spPr/>
        <p:txBody>
          <a:bodyPr/>
          <a:lstStyle/>
          <a:p>
            <a:r>
              <a:rPr lang="en-US" smtClean="0"/>
              <a:t>Chapter 10: Pricing</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77070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142311-7D41-4849-A755-F8DA51CA93B5}" type="datetime1">
              <a:rPr lang="en-US" smtClean="0"/>
              <a:pPr/>
              <a:t>11/21/2013</a:t>
            </a:fld>
            <a:endParaRPr lang="en-US"/>
          </a:p>
        </p:txBody>
      </p:sp>
      <p:sp>
        <p:nvSpPr>
          <p:cNvPr id="5" name="Footer Placeholder 4"/>
          <p:cNvSpPr>
            <a:spLocks noGrp="1"/>
          </p:cNvSpPr>
          <p:nvPr>
            <p:ph type="ftr" sz="quarter" idx="11"/>
          </p:nvPr>
        </p:nvSpPr>
        <p:spPr/>
        <p:txBody>
          <a:bodyPr/>
          <a:lstStyle/>
          <a:p>
            <a:r>
              <a:rPr lang="en-US" smtClean="0"/>
              <a:t>Chapter 10: Pricing</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841067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F9B835-E9B5-481A-A7C2-A1B583065C67}" type="datetime1">
              <a:rPr lang="en-US" smtClean="0"/>
              <a:pPr/>
              <a:t>11/21/2013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10: Pricing</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4030905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a:bodyPr>
          <a:lstStyle/>
          <a:p>
            <a:pPr marL="0" indent="0" algn="ctr">
              <a:buNone/>
            </a:pPr>
            <a:r>
              <a:rPr lang="en-US" sz="6000" dirty="0" smtClean="0"/>
              <a:t>Lecture No: 27</a:t>
            </a:r>
            <a:endParaRPr lang="en-US" sz="2000" dirty="0" smtClean="0"/>
          </a:p>
          <a:p>
            <a:pPr marL="0" indent="0" algn="ctr">
              <a:buNone/>
            </a:pPr>
            <a:endParaRPr lang="en-US" sz="2800" dirty="0" smtClean="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Tree>
    <p:extLst>
      <p:ext uri="{BB962C8B-B14F-4D97-AF65-F5344CB8AC3E}">
        <p14:creationId xmlns:p14="http://schemas.microsoft.com/office/powerpoint/2010/main" xmlns="" val="841980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lstStyle/>
          <a:p>
            <a:r>
              <a:rPr lang="en-US" dirty="0"/>
              <a:t> </a:t>
            </a:r>
            <a:r>
              <a:rPr lang="en-US" dirty="0" smtClean="0"/>
              <a:t>Previous Lecture Review</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086600" y="85299"/>
            <a:ext cx="1981104" cy="1927074"/>
          </a:xfrm>
          <a:prstGeom prst="rect">
            <a:avLst/>
          </a:prstGeom>
        </p:spPr>
      </p:pic>
      <p:sp>
        <p:nvSpPr>
          <p:cNvPr id="5" name="TextBox 4"/>
          <p:cNvSpPr txBox="1"/>
          <p:nvPr/>
        </p:nvSpPr>
        <p:spPr>
          <a:xfrm>
            <a:off x="548640" y="2077438"/>
            <a:ext cx="7909560" cy="1200329"/>
          </a:xfrm>
          <a:prstGeom prst="rect">
            <a:avLst/>
          </a:prstGeom>
          <a:noFill/>
        </p:spPr>
        <p:txBody>
          <a:bodyPr wrap="square" rtlCol="0">
            <a:spAutoFit/>
          </a:bodyPr>
          <a:lstStyle/>
          <a:p>
            <a:pPr marL="342900" indent="-342900">
              <a:buFont typeface="Arial" pitchFamily="34" charset="0"/>
              <a:buChar char="•"/>
            </a:pPr>
            <a:r>
              <a:rPr lang="en-US" sz="3600" dirty="0"/>
              <a:t>Stakeholder’s Management</a:t>
            </a:r>
          </a:p>
          <a:p>
            <a:pPr marL="342900" indent="-342900">
              <a:buFont typeface="Arial" pitchFamily="34" charset="0"/>
              <a:buChar char="•"/>
            </a:pPr>
            <a:endParaRPr lang="en-US" sz="3600" dirty="0"/>
          </a:p>
        </p:txBody>
      </p:sp>
    </p:spTree>
    <p:extLst>
      <p:ext uri="{BB962C8B-B14F-4D97-AF65-F5344CB8AC3E}">
        <p14:creationId xmlns:p14="http://schemas.microsoft.com/office/powerpoint/2010/main" xmlns="" val="2645734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13644" y="31845"/>
            <a:ext cx="2330355" cy="2330355"/>
          </a:xfrm>
          <a:prstGeom prst="rect">
            <a:avLst/>
          </a:prstGeom>
        </p:spPr>
      </p:pic>
      <p:sp>
        <p:nvSpPr>
          <p:cNvPr id="6" name="Subtitle 2"/>
          <p:cNvSpPr txBox="1">
            <a:spLocks/>
          </p:cNvSpPr>
          <p:nvPr/>
        </p:nvSpPr>
        <p:spPr>
          <a:xfrm>
            <a:off x="152400" y="1295400"/>
            <a:ext cx="8382000" cy="54602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p:txBody>
      </p:sp>
      <p:sp>
        <p:nvSpPr>
          <p:cNvPr id="3" name="Rectangle 2"/>
          <p:cNvSpPr/>
          <p:nvPr/>
        </p:nvSpPr>
        <p:spPr>
          <a:xfrm>
            <a:off x="152400" y="2393245"/>
            <a:ext cx="8686800" cy="2400657"/>
          </a:xfrm>
          <a:prstGeom prst="rect">
            <a:avLst/>
          </a:prstGeom>
        </p:spPr>
        <p:txBody>
          <a:bodyPr wrap="square">
            <a:spAutoFit/>
          </a:bodyPr>
          <a:lstStyle/>
          <a:p>
            <a:r>
              <a:rPr lang="en-US" b="1" dirty="0"/>
              <a:t> </a:t>
            </a:r>
            <a:endParaRPr lang="en-US" dirty="0"/>
          </a:p>
          <a:p>
            <a:pPr marL="285750" indent="-285750">
              <a:buFont typeface="Arial" pitchFamily="34" charset="0"/>
              <a:buChar char="•"/>
            </a:pPr>
            <a:r>
              <a:rPr lang="en-US" sz="4400" dirty="0"/>
              <a:t>History and Importance of </a:t>
            </a:r>
            <a:r>
              <a:rPr lang="en-US" sz="4400" dirty="0" smtClean="0"/>
              <a:t>Quality</a:t>
            </a:r>
          </a:p>
          <a:p>
            <a:pPr marL="285750" indent="-285750">
              <a:buFont typeface="Arial" pitchFamily="34" charset="0"/>
              <a:buChar char="•"/>
            </a:pPr>
            <a:r>
              <a:rPr lang="en-US" sz="4400" dirty="0" smtClean="0"/>
              <a:t>Defining Quality</a:t>
            </a:r>
          </a:p>
          <a:p>
            <a:pPr marL="285750" indent="-285750">
              <a:buFont typeface="Arial" pitchFamily="34" charset="0"/>
              <a:buChar char="•"/>
            </a:pPr>
            <a:r>
              <a:rPr lang="en-US" sz="4400" dirty="0" smtClean="0"/>
              <a:t>Principles </a:t>
            </a:r>
            <a:r>
              <a:rPr lang="en-US" sz="4400" dirty="0"/>
              <a:t>&amp; Practices, Quality </a:t>
            </a:r>
            <a:endParaRPr lang="en-US" sz="4400" dirty="0" smtClean="0"/>
          </a:p>
        </p:txBody>
      </p:sp>
    </p:spTree>
    <p:extLst>
      <p:ext uri="{BB962C8B-B14F-4D97-AF65-F5344CB8AC3E}">
        <p14:creationId xmlns:p14="http://schemas.microsoft.com/office/powerpoint/2010/main" xmlns="" val="3511206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effectLst>
            <a:outerShdw dist="13470" dir="2700000" algn="ctr" rotWithShape="0">
              <a:schemeClr val="bg2"/>
            </a:outerShdw>
          </a:effectLst>
        </p:spPr>
        <p:txBody>
          <a:bodyPr lIns="92075" tIns="46038" rIns="92075" bIns="46038"/>
          <a:lstStyle/>
          <a:p>
            <a:pPr eaLnBrk="1" fontAlgn="auto" hangingPunct="1">
              <a:spcAft>
                <a:spcPts val="0"/>
              </a:spcAft>
              <a:defRPr/>
            </a:pPr>
            <a:r>
              <a:rPr lang="en-US" dirty="0" smtClean="0">
                <a:solidFill>
                  <a:schemeClr val="tx2">
                    <a:satMod val="130000"/>
                  </a:schemeClr>
                </a:solidFill>
              </a:rPr>
              <a:t>Modern Importance of Quality</a:t>
            </a:r>
          </a:p>
        </p:txBody>
      </p:sp>
      <p:sp>
        <p:nvSpPr>
          <p:cNvPr id="9219" name="Rectangle 3"/>
          <p:cNvSpPr>
            <a:spLocks noGrp="1" noChangeArrowheads="1"/>
          </p:cNvSpPr>
          <p:nvPr>
            <p:ph idx="1"/>
          </p:nvPr>
        </p:nvSpPr>
        <p:spPr/>
        <p:txBody>
          <a:bodyPr lIns="92075" tIns="46038" rIns="92075" bIns="46038"/>
          <a:lstStyle/>
          <a:p>
            <a:pPr eaLnBrk="1" hangingPunct="1">
              <a:buFont typeface="Wingdings" pitchFamily="2" charset="2"/>
              <a:buNone/>
            </a:pPr>
            <a:r>
              <a:rPr lang="en-US" sz="3000" dirty="0" smtClean="0"/>
              <a:t>   “The first job we have is to turn out quality merchandise that consumers will buy and keep on buying.  If we produce it efficiently and economically, we will earn a profit, in which you will share.”  </a:t>
            </a:r>
          </a:p>
          <a:p>
            <a:pPr eaLnBrk="1" hangingPunct="1">
              <a:buFont typeface="Wingdings" pitchFamily="2" charset="2"/>
              <a:buNone/>
            </a:pPr>
            <a:r>
              <a:rPr lang="en-US" sz="3000" dirty="0" smtClean="0"/>
              <a:t>				- William Cooper Procter</a:t>
            </a:r>
          </a:p>
        </p:txBody>
      </p:sp>
    </p:spTree>
    <p:extLst>
      <p:ext uri="{BB962C8B-B14F-4D97-AF65-F5344CB8AC3E}">
        <p14:creationId xmlns:p14="http://schemas.microsoft.com/office/powerpoint/2010/main" xmlns="" val="4062240659"/>
      </p:ext>
    </p:extLst>
  </p:cSld>
  <p:clrMapOvr>
    <a:masterClrMapping/>
  </p:clrMapOvr>
  <p:transition spd="med">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436077" y="274638"/>
            <a:ext cx="7496908" cy="1143000"/>
          </a:xfrm>
        </p:spPr>
        <p:txBody>
          <a:bodyPr/>
          <a:lstStyle/>
          <a:p>
            <a:pPr eaLnBrk="1" fontAlgn="auto" hangingPunct="1">
              <a:spcAft>
                <a:spcPts val="0"/>
              </a:spcAft>
              <a:defRPr/>
            </a:pPr>
            <a:r>
              <a:rPr lang="en-US" dirty="0" smtClean="0">
                <a:solidFill>
                  <a:schemeClr val="tx2">
                    <a:satMod val="130000"/>
                  </a:schemeClr>
                </a:solidFill>
              </a:rPr>
              <a:t>Key Idea</a:t>
            </a:r>
          </a:p>
        </p:txBody>
      </p:sp>
      <p:sp>
        <p:nvSpPr>
          <p:cNvPr id="10245" name="Rectangle 3"/>
          <p:cNvSpPr>
            <a:spLocks noChangeArrowheads="1"/>
          </p:cNvSpPr>
          <p:nvPr/>
        </p:nvSpPr>
        <p:spPr bwMode="auto">
          <a:xfrm>
            <a:off x="1219200" y="2209800"/>
            <a:ext cx="7239000" cy="1938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solidFill>
                  <a:schemeClr val="tx2"/>
                </a:solidFill>
              </a:rPr>
              <a:t>Building—and maintaining—quality into an organization’s goods and services, and more importantly, into the infrastructure of the organization itself, is not an easy task.</a:t>
            </a:r>
          </a:p>
        </p:txBody>
      </p:sp>
      <p:pic>
        <p:nvPicPr>
          <p:cNvPr id="10246" name="Picture 6"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29812"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122437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066800" y="638176"/>
            <a:ext cx="7543800" cy="765175"/>
          </a:xfrm>
        </p:spPr>
        <p:txBody>
          <a:bodyPr/>
          <a:lstStyle/>
          <a:p>
            <a:pPr eaLnBrk="1" fontAlgn="auto" hangingPunct="1">
              <a:spcAft>
                <a:spcPts val="0"/>
              </a:spcAft>
              <a:defRPr/>
            </a:pPr>
            <a:r>
              <a:rPr lang="en-US" dirty="0" smtClean="0">
                <a:solidFill>
                  <a:schemeClr val="tx2">
                    <a:satMod val="130000"/>
                  </a:schemeClr>
                </a:solidFill>
              </a:rPr>
              <a:t>Quality Assurance</a:t>
            </a:r>
          </a:p>
        </p:txBody>
      </p:sp>
      <p:sp>
        <p:nvSpPr>
          <p:cNvPr id="11267" name="Rectangle 3"/>
          <p:cNvSpPr>
            <a:spLocks noGrp="1" noChangeArrowheads="1"/>
          </p:cNvSpPr>
          <p:nvPr>
            <p:ph idx="1"/>
          </p:nvPr>
        </p:nvSpPr>
        <p:spPr/>
        <p:txBody>
          <a:bodyPr/>
          <a:lstStyle/>
          <a:p>
            <a:pPr eaLnBrk="1" hangingPunct="1">
              <a:buFont typeface="Wingdings" pitchFamily="2" charset="2"/>
              <a:buNone/>
            </a:pPr>
            <a:r>
              <a:rPr lang="en-US" dirty="0" smtClean="0"/>
              <a:t>   ...is any action directed toward providing customers with goods and services of appropriate quality.</a:t>
            </a:r>
          </a:p>
        </p:txBody>
      </p:sp>
    </p:spTree>
    <p:extLst>
      <p:ext uri="{BB962C8B-B14F-4D97-AF65-F5344CB8AC3E}">
        <p14:creationId xmlns:p14="http://schemas.microsoft.com/office/powerpoint/2010/main" xmlns="" val="1770531160"/>
      </p:ext>
    </p:extLst>
  </p:cSld>
  <p:clrMapOvr>
    <a:masterClrMapping/>
  </p:clrMapOvr>
  <p:transition spd="med">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990600" y="342900"/>
            <a:ext cx="7696200" cy="1143000"/>
          </a:xfrm>
          <a:effectLst>
            <a:outerShdw dist="13470" dir="2700000" algn="ctr" rotWithShape="0">
              <a:schemeClr val="bg2"/>
            </a:outerShdw>
          </a:effectLst>
        </p:spPr>
        <p:txBody>
          <a:bodyPr lIns="92075" tIns="46038" rIns="92075" bIns="46038"/>
          <a:lstStyle/>
          <a:p>
            <a:pPr eaLnBrk="1" fontAlgn="auto" hangingPunct="1">
              <a:spcAft>
                <a:spcPts val="0"/>
              </a:spcAft>
              <a:defRPr/>
            </a:pPr>
            <a:r>
              <a:rPr lang="en-US" sz="3800" dirty="0" smtClean="0">
                <a:solidFill>
                  <a:schemeClr val="tx2">
                    <a:satMod val="130000"/>
                  </a:schemeClr>
                </a:solidFill>
              </a:rPr>
              <a:t>History of Quality Assurance </a:t>
            </a:r>
            <a:br>
              <a:rPr lang="en-US" sz="3800" dirty="0" smtClean="0">
                <a:solidFill>
                  <a:schemeClr val="tx2">
                    <a:satMod val="130000"/>
                  </a:schemeClr>
                </a:solidFill>
              </a:rPr>
            </a:br>
            <a:r>
              <a:rPr lang="en-US" sz="1800" i="1" dirty="0" smtClean="0">
                <a:solidFill>
                  <a:schemeClr val="tx2">
                    <a:satMod val="130000"/>
                  </a:schemeClr>
                </a:solidFill>
              </a:rPr>
              <a:t>(1 of 3)</a:t>
            </a:r>
          </a:p>
        </p:txBody>
      </p:sp>
      <p:sp>
        <p:nvSpPr>
          <p:cNvPr id="140291" name="Rectangle 3"/>
          <p:cNvSpPr>
            <a:spLocks noGrp="1" noChangeArrowheads="1"/>
          </p:cNvSpPr>
          <p:nvPr>
            <p:ph idx="1"/>
          </p:nvPr>
        </p:nvSpPr>
        <p:spPr>
          <a:xfrm>
            <a:off x="990600" y="1905000"/>
            <a:ext cx="8153400" cy="4495800"/>
          </a:xfrm>
        </p:spPr>
        <p:txBody>
          <a:bodyPr lIns="92075" tIns="46038" rIns="92075" bIns="46038"/>
          <a:lstStyle/>
          <a:p>
            <a:pPr eaLnBrk="1" hangingPunct="1"/>
            <a:r>
              <a:rPr lang="en-US" dirty="0" smtClean="0"/>
              <a:t>Skilled craftsmanship during Middle Ages</a:t>
            </a:r>
          </a:p>
          <a:p>
            <a:pPr eaLnBrk="1" hangingPunct="1"/>
            <a:r>
              <a:rPr lang="en-US" dirty="0" smtClean="0"/>
              <a:t>Industrial Revolution: rise of inspection and separate quality departments</a:t>
            </a:r>
          </a:p>
          <a:p>
            <a:pPr eaLnBrk="1" hangingPunct="1"/>
            <a:r>
              <a:rPr lang="en-US" dirty="0" smtClean="0"/>
              <a:t>Early 20</a:t>
            </a:r>
            <a:r>
              <a:rPr lang="en-US" baseline="30000" dirty="0" smtClean="0"/>
              <a:t>th</a:t>
            </a:r>
            <a:r>
              <a:rPr lang="en-US" dirty="0" smtClean="0"/>
              <a:t> Century: statistical methods at Bell System</a:t>
            </a:r>
          </a:p>
          <a:p>
            <a:pPr eaLnBrk="1" hangingPunct="1"/>
            <a:r>
              <a:rPr lang="en-US" dirty="0" smtClean="0"/>
              <a:t>Quality control during World War II</a:t>
            </a:r>
          </a:p>
          <a:p>
            <a:pPr eaLnBrk="1" hangingPunct="1"/>
            <a:r>
              <a:rPr lang="en-US" dirty="0" smtClean="0"/>
              <a:t>Post-war Japan: evolution of quality management</a:t>
            </a:r>
          </a:p>
        </p:txBody>
      </p:sp>
    </p:spTree>
    <p:extLst>
      <p:ext uri="{BB962C8B-B14F-4D97-AF65-F5344CB8AC3E}">
        <p14:creationId xmlns:p14="http://schemas.microsoft.com/office/powerpoint/2010/main" xmlns="" val="2332367858"/>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0291">
                                            <p:txEl>
                                              <p:pRg st="0" end="0"/>
                                            </p:txEl>
                                          </p:spTgt>
                                        </p:tgtEl>
                                        <p:attrNameLst>
                                          <p:attrName>style.visibility</p:attrName>
                                        </p:attrNameLst>
                                      </p:cBhvr>
                                      <p:to>
                                        <p:strVal val="visible"/>
                                      </p:to>
                                    </p:set>
                                    <p:anim calcmode="lin" valueType="num">
                                      <p:cBhvr additive="base">
                                        <p:cTn id="7" dur="500" fill="hold"/>
                                        <p:tgtEl>
                                          <p:spTgt spid="1402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029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0291">
                                            <p:txEl>
                                              <p:pRg st="1" end="1"/>
                                            </p:txEl>
                                          </p:spTgt>
                                        </p:tgtEl>
                                        <p:attrNameLst>
                                          <p:attrName>style.visibility</p:attrName>
                                        </p:attrNameLst>
                                      </p:cBhvr>
                                      <p:to>
                                        <p:strVal val="visible"/>
                                      </p:to>
                                    </p:set>
                                    <p:anim calcmode="lin" valueType="num">
                                      <p:cBhvr additive="base">
                                        <p:cTn id="11" dur="500" fill="hold"/>
                                        <p:tgtEl>
                                          <p:spTgt spid="14029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4029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0291">
                                            <p:txEl>
                                              <p:pRg st="2" end="2"/>
                                            </p:txEl>
                                          </p:spTgt>
                                        </p:tgtEl>
                                        <p:attrNameLst>
                                          <p:attrName>style.visibility</p:attrName>
                                        </p:attrNameLst>
                                      </p:cBhvr>
                                      <p:to>
                                        <p:strVal val="visible"/>
                                      </p:to>
                                    </p:set>
                                    <p:anim calcmode="lin" valueType="num">
                                      <p:cBhvr additive="base">
                                        <p:cTn id="15" dur="500" fill="hold"/>
                                        <p:tgtEl>
                                          <p:spTgt spid="14029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40291">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0291">
                                            <p:txEl>
                                              <p:pRg st="3" end="3"/>
                                            </p:txEl>
                                          </p:spTgt>
                                        </p:tgtEl>
                                        <p:attrNameLst>
                                          <p:attrName>style.visibility</p:attrName>
                                        </p:attrNameLst>
                                      </p:cBhvr>
                                      <p:to>
                                        <p:strVal val="visible"/>
                                      </p:to>
                                    </p:set>
                                    <p:anim calcmode="lin" valueType="num">
                                      <p:cBhvr additive="base">
                                        <p:cTn id="19" dur="500" fill="hold"/>
                                        <p:tgtEl>
                                          <p:spTgt spid="14029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0291">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40291">
                                            <p:txEl>
                                              <p:pRg st="4" end="4"/>
                                            </p:txEl>
                                          </p:spTgt>
                                        </p:tgtEl>
                                        <p:attrNameLst>
                                          <p:attrName>style.visibility</p:attrName>
                                        </p:attrNameLst>
                                      </p:cBhvr>
                                      <p:to>
                                        <p:strVal val="visible"/>
                                      </p:to>
                                    </p:set>
                                    <p:anim calcmode="lin" valueType="num">
                                      <p:cBhvr additive="base">
                                        <p:cTn id="23" dur="500" fill="hold"/>
                                        <p:tgtEl>
                                          <p:spTgt spid="140291">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4029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uiExpand="1"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990600" y="342900"/>
            <a:ext cx="7696200" cy="1143000"/>
          </a:xfrm>
          <a:effectLst>
            <a:outerShdw dist="13470" dir="2700000" algn="ctr" rotWithShape="0">
              <a:schemeClr val="bg2"/>
            </a:outerShdw>
          </a:effectLst>
        </p:spPr>
        <p:txBody>
          <a:bodyPr lIns="92075" tIns="46038" rIns="92075" bIns="46038"/>
          <a:lstStyle/>
          <a:p>
            <a:pPr eaLnBrk="1" fontAlgn="auto" hangingPunct="1">
              <a:spcAft>
                <a:spcPts val="0"/>
              </a:spcAft>
              <a:defRPr/>
            </a:pPr>
            <a:r>
              <a:rPr lang="en-US" sz="3800" dirty="0" smtClean="0">
                <a:solidFill>
                  <a:schemeClr val="tx2">
                    <a:satMod val="130000"/>
                  </a:schemeClr>
                </a:solidFill>
              </a:rPr>
              <a:t>History of Quality Assurance </a:t>
            </a:r>
            <a:br>
              <a:rPr lang="en-US" sz="3800" dirty="0" smtClean="0">
                <a:solidFill>
                  <a:schemeClr val="tx2">
                    <a:satMod val="130000"/>
                  </a:schemeClr>
                </a:solidFill>
              </a:rPr>
            </a:br>
            <a:r>
              <a:rPr lang="en-US" sz="1800" i="1" dirty="0" smtClean="0">
                <a:solidFill>
                  <a:schemeClr val="tx2">
                    <a:satMod val="130000"/>
                  </a:schemeClr>
                </a:solidFill>
              </a:rPr>
              <a:t>(2 of 3)</a:t>
            </a:r>
          </a:p>
        </p:txBody>
      </p:sp>
      <p:sp>
        <p:nvSpPr>
          <p:cNvPr id="142339" name="Rectangle 3"/>
          <p:cNvSpPr>
            <a:spLocks noGrp="1" noChangeArrowheads="1"/>
          </p:cNvSpPr>
          <p:nvPr>
            <p:ph idx="1"/>
          </p:nvPr>
        </p:nvSpPr>
        <p:spPr>
          <a:xfrm>
            <a:off x="1066800" y="1981200"/>
            <a:ext cx="7848600" cy="4419600"/>
          </a:xfrm>
        </p:spPr>
        <p:txBody>
          <a:bodyPr lIns="92075" tIns="46038" rIns="92075" bIns="46038"/>
          <a:lstStyle/>
          <a:p>
            <a:pPr eaLnBrk="1" hangingPunct="1"/>
            <a:r>
              <a:rPr lang="en-US" dirty="0" smtClean="0"/>
              <a:t>Quality awareness in U.S. manufacturing industry during 1980s: from “Little Q” to “Big Q” - Total Quality Management</a:t>
            </a:r>
          </a:p>
          <a:p>
            <a:pPr eaLnBrk="1" hangingPunct="1"/>
            <a:r>
              <a:rPr lang="en-US" dirty="0" smtClean="0"/>
              <a:t>Malcolm </a:t>
            </a:r>
            <a:r>
              <a:rPr lang="en-US" dirty="0" err="1" smtClean="0"/>
              <a:t>Baldrige</a:t>
            </a:r>
            <a:r>
              <a:rPr lang="en-US" dirty="0" smtClean="0"/>
              <a:t> National Quality Award (1987) </a:t>
            </a:r>
          </a:p>
          <a:p>
            <a:pPr eaLnBrk="1" hangingPunct="1"/>
            <a:r>
              <a:rPr lang="en-US" dirty="0" smtClean="0"/>
              <a:t>Disappointments and criticism</a:t>
            </a:r>
          </a:p>
          <a:p>
            <a:pPr eaLnBrk="1" hangingPunct="1"/>
            <a:endParaRPr lang="en-US" dirty="0" smtClean="0"/>
          </a:p>
        </p:txBody>
      </p:sp>
    </p:spTree>
    <p:extLst>
      <p:ext uri="{BB962C8B-B14F-4D97-AF65-F5344CB8AC3E}">
        <p14:creationId xmlns:p14="http://schemas.microsoft.com/office/powerpoint/2010/main" xmlns="" val="2718394376"/>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anim calcmode="lin" valueType="num">
                                      <p:cBhvr additive="base">
                                        <p:cTn id="7" dur="500" fill="hold"/>
                                        <p:tgtEl>
                                          <p:spTgt spid="142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233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2339">
                                            <p:txEl>
                                              <p:pRg st="1" end="1"/>
                                            </p:txEl>
                                          </p:spTgt>
                                        </p:tgtEl>
                                        <p:attrNameLst>
                                          <p:attrName>style.visibility</p:attrName>
                                        </p:attrNameLst>
                                      </p:cBhvr>
                                      <p:to>
                                        <p:strVal val="visible"/>
                                      </p:to>
                                    </p:set>
                                    <p:anim calcmode="lin" valueType="num">
                                      <p:cBhvr additive="base">
                                        <p:cTn id="11" dur="500" fill="hold"/>
                                        <p:tgtEl>
                                          <p:spTgt spid="14233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4233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2339">
                                            <p:txEl>
                                              <p:pRg st="2" end="2"/>
                                            </p:txEl>
                                          </p:spTgt>
                                        </p:tgtEl>
                                        <p:attrNameLst>
                                          <p:attrName>style.visibility</p:attrName>
                                        </p:attrNameLst>
                                      </p:cBhvr>
                                      <p:to>
                                        <p:strVal val="visible"/>
                                      </p:to>
                                    </p:set>
                                    <p:anim calcmode="lin" valueType="num">
                                      <p:cBhvr additive="base">
                                        <p:cTn id="15" dur="500" fill="hold"/>
                                        <p:tgtEl>
                                          <p:spTgt spid="14233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4233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uiExpand="1"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990600" y="342900"/>
            <a:ext cx="7696200" cy="1143000"/>
          </a:xfrm>
          <a:effectLst>
            <a:outerShdw dist="13470" dir="2700000" algn="ctr" rotWithShape="0">
              <a:schemeClr val="bg2"/>
            </a:outerShdw>
          </a:effectLst>
        </p:spPr>
        <p:txBody>
          <a:bodyPr lIns="92075" tIns="46038" rIns="92075" bIns="46038"/>
          <a:lstStyle/>
          <a:p>
            <a:pPr eaLnBrk="1" fontAlgn="auto" hangingPunct="1">
              <a:spcAft>
                <a:spcPts val="0"/>
              </a:spcAft>
              <a:defRPr/>
            </a:pPr>
            <a:r>
              <a:rPr lang="en-US" sz="3800" dirty="0" smtClean="0">
                <a:solidFill>
                  <a:schemeClr val="tx2">
                    <a:satMod val="130000"/>
                  </a:schemeClr>
                </a:solidFill>
              </a:rPr>
              <a:t>History of Quality Assurance </a:t>
            </a:r>
            <a:br>
              <a:rPr lang="en-US" sz="3800" dirty="0" smtClean="0">
                <a:solidFill>
                  <a:schemeClr val="tx2">
                    <a:satMod val="130000"/>
                  </a:schemeClr>
                </a:solidFill>
              </a:rPr>
            </a:br>
            <a:r>
              <a:rPr lang="en-US" sz="1800" i="1" dirty="0" smtClean="0">
                <a:solidFill>
                  <a:schemeClr val="tx2">
                    <a:satMod val="130000"/>
                  </a:schemeClr>
                </a:solidFill>
              </a:rPr>
              <a:t>(3 of 3)</a:t>
            </a:r>
          </a:p>
        </p:txBody>
      </p:sp>
      <p:sp>
        <p:nvSpPr>
          <p:cNvPr id="181251" name="Rectangle 3"/>
          <p:cNvSpPr>
            <a:spLocks noGrp="1" noChangeArrowheads="1"/>
          </p:cNvSpPr>
          <p:nvPr>
            <p:ph idx="1"/>
          </p:nvPr>
        </p:nvSpPr>
        <p:spPr>
          <a:xfrm>
            <a:off x="1066800" y="1981200"/>
            <a:ext cx="7848600" cy="4419600"/>
          </a:xfrm>
        </p:spPr>
        <p:txBody>
          <a:bodyPr lIns="92075" tIns="46038" rIns="92075" bIns="46038"/>
          <a:lstStyle/>
          <a:p>
            <a:pPr eaLnBrk="1" hangingPunct="1"/>
            <a:r>
              <a:rPr lang="en-US" dirty="0" smtClean="0"/>
              <a:t>Emergence of quality management in service industries, government, health care, and education</a:t>
            </a:r>
          </a:p>
          <a:p>
            <a:pPr eaLnBrk="1" hangingPunct="1"/>
            <a:r>
              <a:rPr lang="en-US" dirty="0" smtClean="0"/>
              <a:t>Evolution of Six Sigma</a:t>
            </a:r>
          </a:p>
          <a:p>
            <a:pPr eaLnBrk="1" hangingPunct="1"/>
            <a:r>
              <a:rPr lang="en-US" dirty="0" smtClean="0"/>
              <a:t>Current and future challenge: keep progress in quality management alive</a:t>
            </a:r>
          </a:p>
        </p:txBody>
      </p:sp>
    </p:spTree>
    <p:extLst>
      <p:ext uri="{BB962C8B-B14F-4D97-AF65-F5344CB8AC3E}">
        <p14:creationId xmlns:p14="http://schemas.microsoft.com/office/powerpoint/2010/main" xmlns="" val="4120326715"/>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anim calcmode="lin" valueType="num">
                                      <p:cBhvr additive="base">
                                        <p:cTn id="7" dur="500" fill="hold"/>
                                        <p:tgtEl>
                                          <p:spTgt spid="18125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8125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81251">
                                            <p:txEl>
                                              <p:pRg st="1" end="1"/>
                                            </p:txEl>
                                          </p:spTgt>
                                        </p:tgtEl>
                                        <p:attrNameLst>
                                          <p:attrName>style.visibility</p:attrName>
                                        </p:attrNameLst>
                                      </p:cBhvr>
                                      <p:to>
                                        <p:strVal val="visible"/>
                                      </p:to>
                                    </p:set>
                                    <p:anim calcmode="lin" valueType="num">
                                      <p:cBhvr additive="base">
                                        <p:cTn id="11" dur="500" fill="hold"/>
                                        <p:tgtEl>
                                          <p:spTgt spid="18125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8125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1251">
                                            <p:txEl>
                                              <p:pRg st="2" end="2"/>
                                            </p:txEl>
                                          </p:spTgt>
                                        </p:tgtEl>
                                        <p:attrNameLst>
                                          <p:attrName>style.visibility</p:attrName>
                                        </p:attrNameLst>
                                      </p:cBhvr>
                                      <p:to>
                                        <p:strVal val="visible"/>
                                      </p:to>
                                    </p:set>
                                    <p:anim calcmode="lin" valueType="num">
                                      <p:cBhvr additive="base">
                                        <p:cTn id="15" dur="500" fill="hold"/>
                                        <p:tgtEl>
                                          <p:spTgt spid="18125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8125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uiExpand="1"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436077" y="274638"/>
            <a:ext cx="7496908" cy="1143000"/>
          </a:xfrm>
        </p:spPr>
        <p:txBody>
          <a:bodyPr/>
          <a:lstStyle/>
          <a:p>
            <a:pPr eaLnBrk="1" fontAlgn="auto" hangingPunct="1">
              <a:spcAft>
                <a:spcPts val="0"/>
              </a:spcAft>
              <a:defRPr/>
            </a:pPr>
            <a:r>
              <a:rPr lang="en-US" dirty="0" smtClean="0">
                <a:solidFill>
                  <a:schemeClr val="tx2">
                    <a:satMod val="130000"/>
                  </a:schemeClr>
                </a:solidFill>
              </a:rPr>
              <a:t>Key Idea</a:t>
            </a:r>
          </a:p>
        </p:txBody>
      </p:sp>
      <p:pic>
        <p:nvPicPr>
          <p:cNvPr id="15365" name="Picture 3"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29812"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6" name="Rectangle 4"/>
          <p:cNvSpPr>
            <a:spLocks noChangeArrowheads="1"/>
          </p:cNvSpPr>
          <p:nvPr/>
        </p:nvSpPr>
        <p:spPr bwMode="auto">
          <a:xfrm>
            <a:off x="1219200" y="2209800"/>
            <a:ext cx="7239000" cy="1938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t>While quality initiatives can lead to business success, they cannot guarantee it, and one must not infer that business failures or stock price dives are the result of poor quality.</a:t>
            </a:r>
          </a:p>
        </p:txBody>
      </p:sp>
    </p:spTree>
    <p:extLst>
      <p:ext uri="{BB962C8B-B14F-4D97-AF65-F5344CB8AC3E}">
        <p14:creationId xmlns:p14="http://schemas.microsoft.com/office/powerpoint/2010/main" xmlns="" val="4078203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rPr>
              <a:t>Contemporary Influences on Quality</a:t>
            </a:r>
          </a:p>
        </p:txBody>
      </p:sp>
      <p:sp>
        <p:nvSpPr>
          <p:cNvPr id="16387" name="Rectangle 3"/>
          <p:cNvSpPr>
            <a:spLocks noGrp="1" noChangeArrowheads="1"/>
          </p:cNvSpPr>
          <p:nvPr>
            <p:ph idx="1"/>
          </p:nvPr>
        </p:nvSpPr>
        <p:spPr/>
        <p:txBody>
          <a:bodyPr>
            <a:normAutofit/>
          </a:bodyPr>
          <a:lstStyle/>
          <a:p>
            <a:pPr eaLnBrk="1" hangingPunct="1"/>
            <a:r>
              <a:rPr lang="en-US" sz="2800" dirty="0" smtClean="0"/>
              <a:t>Globalization</a:t>
            </a:r>
          </a:p>
          <a:p>
            <a:pPr eaLnBrk="1" hangingPunct="1"/>
            <a:r>
              <a:rPr lang="en-US" sz="2800" dirty="0" smtClean="0"/>
              <a:t>Social Responsibility</a:t>
            </a:r>
          </a:p>
          <a:p>
            <a:pPr eaLnBrk="1" hangingPunct="1"/>
            <a:r>
              <a:rPr lang="en-US" sz="2800" dirty="0" smtClean="0"/>
              <a:t>New Dimension of </a:t>
            </a:r>
            <a:r>
              <a:rPr lang="en-US" sz="2800" dirty="0" err="1" smtClean="0"/>
              <a:t>Qaulity</a:t>
            </a:r>
            <a:r>
              <a:rPr lang="en-US" sz="2800" dirty="0" smtClean="0"/>
              <a:t>- Innovation</a:t>
            </a:r>
          </a:p>
          <a:p>
            <a:pPr eaLnBrk="1" hangingPunct="1"/>
            <a:r>
              <a:rPr lang="en-US" sz="2800" dirty="0" smtClean="0"/>
              <a:t>Environmental sustainability</a:t>
            </a:r>
          </a:p>
          <a:p>
            <a:pPr eaLnBrk="1" hangingPunct="1"/>
            <a:r>
              <a:rPr lang="en-US" sz="2800" dirty="0" smtClean="0"/>
              <a:t>21</a:t>
            </a:r>
            <a:r>
              <a:rPr lang="en-US" sz="2800" baseline="30000" dirty="0" smtClean="0"/>
              <a:t>st</a:t>
            </a:r>
            <a:r>
              <a:rPr lang="en-US" sz="2800" dirty="0" smtClean="0"/>
              <a:t> Century Technology</a:t>
            </a:r>
          </a:p>
          <a:p>
            <a:pPr eaLnBrk="1" hangingPunct="1"/>
            <a:r>
              <a:rPr lang="en-US" sz="2800" dirty="0" smtClean="0"/>
              <a:t>Changing Demographics</a:t>
            </a:r>
          </a:p>
        </p:txBody>
      </p:sp>
      <p:graphicFrame>
        <p:nvGraphicFramePr>
          <p:cNvPr id="16390" name="Object 0"/>
          <p:cNvGraphicFramePr>
            <a:graphicFrameLocks noChangeAspect="1"/>
          </p:cNvGraphicFramePr>
          <p:nvPr/>
        </p:nvGraphicFramePr>
        <p:xfrm>
          <a:off x="6781800" y="3505200"/>
          <a:ext cx="2057400" cy="1543050"/>
        </p:xfrm>
        <a:graphic>
          <a:graphicData uri="http://schemas.openxmlformats.org/presentationml/2006/ole">
            <p:oleObj spid="_x0000_s1046" name="Bitmap Image" r:id="rId4" imgW="3048426" imgH="2285714" progId="PBrush">
              <p:embed/>
            </p:oleObj>
          </a:graphicData>
        </a:graphic>
      </p:graphicFrame>
    </p:spTree>
    <p:extLst>
      <p:ext uri="{BB962C8B-B14F-4D97-AF65-F5344CB8AC3E}">
        <p14:creationId xmlns:p14="http://schemas.microsoft.com/office/powerpoint/2010/main" xmlns="" val="15792558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436077" y="274638"/>
            <a:ext cx="7496908" cy="1143000"/>
          </a:xfrm>
        </p:spPr>
        <p:txBody>
          <a:bodyPr/>
          <a:lstStyle/>
          <a:p>
            <a:pPr eaLnBrk="1" fontAlgn="auto" hangingPunct="1">
              <a:spcAft>
                <a:spcPts val="0"/>
              </a:spcAft>
              <a:defRPr/>
            </a:pPr>
            <a:r>
              <a:rPr lang="en-US" dirty="0" smtClean="0">
                <a:solidFill>
                  <a:schemeClr val="tx2">
                    <a:satMod val="130000"/>
                  </a:schemeClr>
                </a:solidFill>
              </a:rPr>
              <a:t>Defining Quality</a:t>
            </a:r>
          </a:p>
        </p:txBody>
      </p:sp>
      <p:sp>
        <p:nvSpPr>
          <p:cNvPr id="17413" name="Text Box 3"/>
          <p:cNvSpPr txBox="1">
            <a:spLocks noChangeArrowheads="1"/>
          </p:cNvSpPr>
          <p:nvPr/>
        </p:nvSpPr>
        <p:spPr bwMode="auto">
          <a:xfrm>
            <a:off x="1066800" y="1905001"/>
            <a:ext cx="18288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800">
                <a:solidFill>
                  <a:srgbClr val="FFFF00"/>
                </a:solidFill>
              </a:rPr>
              <a:t>Perfection</a:t>
            </a:r>
          </a:p>
        </p:txBody>
      </p:sp>
      <p:sp>
        <p:nvSpPr>
          <p:cNvPr id="17414" name="Text Box 4"/>
          <p:cNvSpPr txBox="1">
            <a:spLocks noChangeArrowheads="1"/>
          </p:cNvSpPr>
          <p:nvPr/>
        </p:nvSpPr>
        <p:spPr bwMode="auto">
          <a:xfrm>
            <a:off x="6019800" y="3124201"/>
            <a:ext cx="25908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800">
                <a:solidFill>
                  <a:srgbClr val="660066"/>
                </a:solidFill>
              </a:rPr>
              <a:t>Consistency</a:t>
            </a:r>
          </a:p>
        </p:txBody>
      </p:sp>
      <p:sp>
        <p:nvSpPr>
          <p:cNvPr id="17415" name="Text Box 5"/>
          <p:cNvSpPr txBox="1">
            <a:spLocks noChangeArrowheads="1"/>
          </p:cNvSpPr>
          <p:nvPr/>
        </p:nvSpPr>
        <p:spPr bwMode="auto">
          <a:xfrm>
            <a:off x="1143000" y="3505201"/>
            <a:ext cx="29718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800">
                <a:solidFill>
                  <a:srgbClr val="9933FF"/>
                </a:solidFill>
              </a:rPr>
              <a:t>Eliminating waste</a:t>
            </a:r>
          </a:p>
        </p:txBody>
      </p:sp>
      <p:sp>
        <p:nvSpPr>
          <p:cNvPr id="17416" name="Text Box 6"/>
          <p:cNvSpPr txBox="1">
            <a:spLocks noChangeArrowheads="1"/>
          </p:cNvSpPr>
          <p:nvPr/>
        </p:nvSpPr>
        <p:spPr bwMode="auto">
          <a:xfrm>
            <a:off x="6400800" y="2057401"/>
            <a:ext cx="22860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800">
                <a:solidFill>
                  <a:schemeClr val="tx2"/>
                </a:solidFill>
              </a:rPr>
              <a:t>Fast delivery</a:t>
            </a:r>
          </a:p>
        </p:txBody>
      </p:sp>
      <p:sp>
        <p:nvSpPr>
          <p:cNvPr id="17417" name="Text Box 7"/>
          <p:cNvSpPr txBox="1">
            <a:spLocks noChangeArrowheads="1"/>
          </p:cNvSpPr>
          <p:nvPr/>
        </p:nvSpPr>
        <p:spPr bwMode="auto">
          <a:xfrm>
            <a:off x="2209800" y="6172201"/>
            <a:ext cx="67818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800">
                <a:solidFill>
                  <a:srgbClr val="FFCC99"/>
                </a:solidFill>
              </a:rPr>
              <a:t>Compliance with policies and procedures</a:t>
            </a:r>
          </a:p>
        </p:txBody>
      </p:sp>
      <p:sp>
        <p:nvSpPr>
          <p:cNvPr id="17418" name="Text Box 8"/>
          <p:cNvSpPr txBox="1">
            <a:spLocks noChangeArrowheads="1"/>
          </p:cNvSpPr>
          <p:nvPr/>
        </p:nvSpPr>
        <p:spPr bwMode="auto">
          <a:xfrm>
            <a:off x="914400" y="2590801"/>
            <a:ext cx="60198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800">
                <a:solidFill>
                  <a:srgbClr val="FF6600"/>
                </a:solidFill>
              </a:rPr>
              <a:t>Providing a good, usable product</a:t>
            </a:r>
          </a:p>
        </p:txBody>
      </p:sp>
      <p:sp>
        <p:nvSpPr>
          <p:cNvPr id="17419" name="Text Box 9"/>
          <p:cNvSpPr txBox="1">
            <a:spLocks noChangeArrowheads="1"/>
          </p:cNvSpPr>
          <p:nvPr/>
        </p:nvSpPr>
        <p:spPr bwMode="auto">
          <a:xfrm>
            <a:off x="4191000" y="3886200"/>
            <a:ext cx="49530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800">
                <a:solidFill>
                  <a:srgbClr val="0000FF"/>
                </a:solidFill>
              </a:rPr>
              <a:t>Doing it right the first time</a:t>
            </a:r>
          </a:p>
        </p:txBody>
      </p:sp>
      <p:sp>
        <p:nvSpPr>
          <p:cNvPr id="17420" name="Text Box 10"/>
          <p:cNvSpPr txBox="1">
            <a:spLocks noChangeArrowheads="1"/>
          </p:cNvSpPr>
          <p:nvPr/>
        </p:nvSpPr>
        <p:spPr bwMode="auto">
          <a:xfrm>
            <a:off x="2819400" y="4572001"/>
            <a:ext cx="55626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800"/>
              <a:t>Delighting or pleasing customers</a:t>
            </a:r>
          </a:p>
        </p:txBody>
      </p:sp>
      <p:sp>
        <p:nvSpPr>
          <p:cNvPr id="17421" name="Text Box 11"/>
          <p:cNvSpPr txBox="1">
            <a:spLocks noChangeArrowheads="1"/>
          </p:cNvSpPr>
          <p:nvPr/>
        </p:nvSpPr>
        <p:spPr bwMode="auto">
          <a:xfrm>
            <a:off x="1143000" y="5410201"/>
            <a:ext cx="67056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sz="2800">
                <a:solidFill>
                  <a:srgbClr val="AFF5F2"/>
                </a:solidFill>
              </a:rPr>
              <a:t>Total customer service and satisfaction</a:t>
            </a:r>
          </a:p>
        </p:txBody>
      </p:sp>
    </p:spTree>
    <p:extLst>
      <p:ext uri="{BB962C8B-B14F-4D97-AF65-F5344CB8AC3E}">
        <p14:creationId xmlns:p14="http://schemas.microsoft.com/office/powerpoint/2010/main" xmlns="" val="24927451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effectLst>
            <a:outerShdw dist="13470" dir="2700000" algn="ctr" rotWithShape="0">
              <a:schemeClr val="bg2"/>
            </a:outerShdw>
          </a:effectLst>
        </p:spPr>
        <p:txBody>
          <a:bodyPr lIns="92075" tIns="46038" rIns="92075" bIns="46038"/>
          <a:lstStyle/>
          <a:p>
            <a:pPr eaLnBrk="1" fontAlgn="auto" hangingPunct="1">
              <a:spcAft>
                <a:spcPts val="0"/>
              </a:spcAft>
              <a:defRPr/>
            </a:pPr>
            <a:r>
              <a:rPr lang="en-US" dirty="0" smtClean="0">
                <a:solidFill>
                  <a:schemeClr val="tx2">
                    <a:satMod val="130000"/>
                  </a:schemeClr>
                </a:solidFill>
              </a:rPr>
              <a:t>Formal Definitions of Quality</a:t>
            </a:r>
          </a:p>
        </p:txBody>
      </p:sp>
      <p:sp>
        <p:nvSpPr>
          <p:cNvPr id="145411" name="Rectangle 3"/>
          <p:cNvSpPr>
            <a:spLocks noGrp="1" noChangeArrowheads="1"/>
          </p:cNvSpPr>
          <p:nvPr>
            <p:ph idx="1"/>
          </p:nvPr>
        </p:nvSpPr>
        <p:spPr>
          <a:xfrm>
            <a:off x="990600" y="1981200"/>
            <a:ext cx="7848600" cy="4572000"/>
          </a:xfrm>
        </p:spPr>
        <p:txBody>
          <a:bodyPr lIns="92075" tIns="46038" rIns="92075" bIns="46038"/>
          <a:lstStyle/>
          <a:p>
            <a:pPr eaLnBrk="1" hangingPunct="1"/>
            <a:r>
              <a:rPr lang="en-US" sz="3000" dirty="0" smtClean="0">
                <a:solidFill>
                  <a:srgbClr val="F9C637"/>
                </a:solidFill>
              </a:rPr>
              <a:t>Transcendent definition</a:t>
            </a:r>
            <a:r>
              <a:rPr lang="en-US" sz="3000" dirty="0" smtClean="0"/>
              <a:t>: excellence</a:t>
            </a:r>
          </a:p>
          <a:p>
            <a:pPr eaLnBrk="1" hangingPunct="1"/>
            <a:r>
              <a:rPr lang="en-US" sz="3000" dirty="0" smtClean="0">
                <a:solidFill>
                  <a:srgbClr val="F9C637"/>
                </a:solidFill>
              </a:rPr>
              <a:t>Product-based definition</a:t>
            </a:r>
            <a:r>
              <a:rPr lang="en-US" sz="3000" dirty="0" smtClean="0"/>
              <a:t>: quantities of product attributes</a:t>
            </a:r>
          </a:p>
          <a:p>
            <a:pPr eaLnBrk="1" hangingPunct="1"/>
            <a:r>
              <a:rPr lang="en-US" sz="3000" dirty="0" smtClean="0">
                <a:solidFill>
                  <a:srgbClr val="F9C637"/>
                </a:solidFill>
              </a:rPr>
              <a:t>User-based definition</a:t>
            </a:r>
            <a:r>
              <a:rPr lang="en-US" sz="3000" dirty="0" smtClean="0"/>
              <a:t>: fitness for intended use</a:t>
            </a:r>
          </a:p>
          <a:p>
            <a:pPr eaLnBrk="1" hangingPunct="1"/>
            <a:r>
              <a:rPr lang="en-US" sz="3000" dirty="0" smtClean="0">
                <a:solidFill>
                  <a:srgbClr val="F9C637"/>
                </a:solidFill>
              </a:rPr>
              <a:t>Value-based definition</a:t>
            </a:r>
            <a:r>
              <a:rPr lang="en-US" sz="3000" dirty="0" smtClean="0"/>
              <a:t>: quality vs. price</a:t>
            </a:r>
          </a:p>
          <a:p>
            <a:pPr eaLnBrk="1" hangingPunct="1"/>
            <a:r>
              <a:rPr lang="en-US" sz="3000" dirty="0" smtClean="0">
                <a:solidFill>
                  <a:srgbClr val="F9C637"/>
                </a:solidFill>
              </a:rPr>
              <a:t>Manufacturing-based definition</a:t>
            </a:r>
            <a:r>
              <a:rPr lang="en-US" sz="3000" dirty="0" smtClean="0"/>
              <a:t>: conformance to specifications</a:t>
            </a:r>
          </a:p>
        </p:txBody>
      </p:sp>
    </p:spTree>
    <p:extLst>
      <p:ext uri="{BB962C8B-B14F-4D97-AF65-F5344CB8AC3E}">
        <p14:creationId xmlns:p14="http://schemas.microsoft.com/office/powerpoint/2010/main" xmlns="" val="1462071154"/>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5411">
                                            <p:txEl>
                                              <p:pRg st="0" end="0"/>
                                            </p:txEl>
                                          </p:spTgt>
                                        </p:tgtEl>
                                        <p:attrNameLst>
                                          <p:attrName>style.visibility</p:attrName>
                                        </p:attrNameLst>
                                      </p:cBhvr>
                                      <p:to>
                                        <p:strVal val="visible"/>
                                      </p:to>
                                    </p:set>
                                    <p:anim calcmode="lin" valueType="num">
                                      <p:cBhvr additive="base">
                                        <p:cTn id="7" dur="500" fill="hold"/>
                                        <p:tgtEl>
                                          <p:spTgt spid="1454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54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5411">
                                            <p:txEl>
                                              <p:pRg st="1" end="1"/>
                                            </p:txEl>
                                          </p:spTgt>
                                        </p:tgtEl>
                                        <p:attrNameLst>
                                          <p:attrName>style.visibility</p:attrName>
                                        </p:attrNameLst>
                                      </p:cBhvr>
                                      <p:to>
                                        <p:strVal val="visible"/>
                                      </p:to>
                                    </p:set>
                                    <p:anim calcmode="lin" valueType="num">
                                      <p:cBhvr additive="base">
                                        <p:cTn id="11" dur="500" fill="hold"/>
                                        <p:tgtEl>
                                          <p:spTgt spid="14541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4541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5411">
                                            <p:txEl>
                                              <p:pRg st="2" end="2"/>
                                            </p:txEl>
                                          </p:spTgt>
                                        </p:tgtEl>
                                        <p:attrNameLst>
                                          <p:attrName>style.visibility</p:attrName>
                                        </p:attrNameLst>
                                      </p:cBhvr>
                                      <p:to>
                                        <p:strVal val="visible"/>
                                      </p:to>
                                    </p:set>
                                    <p:anim calcmode="lin" valueType="num">
                                      <p:cBhvr additive="base">
                                        <p:cTn id="15" dur="500" fill="hold"/>
                                        <p:tgtEl>
                                          <p:spTgt spid="14541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45411">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5411">
                                            <p:txEl>
                                              <p:pRg st="3" end="3"/>
                                            </p:txEl>
                                          </p:spTgt>
                                        </p:tgtEl>
                                        <p:attrNameLst>
                                          <p:attrName>style.visibility</p:attrName>
                                        </p:attrNameLst>
                                      </p:cBhvr>
                                      <p:to>
                                        <p:strVal val="visible"/>
                                      </p:to>
                                    </p:set>
                                    <p:anim calcmode="lin" valueType="num">
                                      <p:cBhvr additive="base">
                                        <p:cTn id="19" dur="500" fill="hold"/>
                                        <p:tgtEl>
                                          <p:spTgt spid="14541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5411">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45411">
                                            <p:txEl>
                                              <p:pRg st="4" end="4"/>
                                            </p:txEl>
                                          </p:spTgt>
                                        </p:tgtEl>
                                        <p:attrNameLst>
                                          <p:attrName>style.visibility</p:attrName>
                                        </p:attrNameLst>
                                      </p:cBhvr>
                                      <p:to>
                                        <p:strVal val="visible"/>
                                      </p:to>
                                    </p:set>
                                    <p:anim calcmode="lin" valueType="num">
                                      <p:cBhvr additive="base">
                                        <p:cTn id="23" dur="500" fill="hold"/>
                                        <p:tgtEl>
                                          <p:spTgt spid="145411">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454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uiExpand="1"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1436077" y="274638"/>
            <a:ext cx="7496908" cy="1143000"/>
          </a:xfrm>
          <a:effectLst>
            <a:outerShdw dist="13470" dir="2700000" algn="ctr" rotWithShape="0">
              <a:schemeClr val="bg2"/>
            </a:outerShdw>
          </a:effectLst>
        </p:spPr>
        <p:txBody>
          <a:bodyPr lIns="92075" tIns="46038" rIns="92075" bIns="46038"/>
          <a:lstStyle/>
          <a:p>
            <a:pPr eaLnBrk="1" fontAlgn="auto" hangingPunct="1">
              <a:spcAft>
                <a:spcPts val="0"/>
              </a:spcAft>
              <a:defRPr/>
            </a:pPr>
            <a:r>
              <a:rPr lang="en-US" dirty="0" smtClean="0">
                <a:solidFill>
                  <a:schemeClr val="tx2">
                    <a:satMod val="130000"/>
                  </a:schemeClr>
                </a:solidFill>
              </a:rPr>
              <a:t>Quality Perspectives</a:t>
            </a:r>
          </a:p>
        </p:txBody>
      </p:sp>
      <p:sp>
        <p:nvSpPr>
          <p:cNvPr id="19461" name="Rectangle 4"/>
          <p:cNvSpPr>
            <a:spLocks noChangeArrowheads="1"/>
          </p:cNvSpPr>
          <p:nvPr/>
        </p:nvSpPr>
        <p:spPr bwMode="auto">
          <a:xfrm>
            <a:off x="2384181" y="5203825"/>
            <a:ext cx="2045677" cy="520700"/>
          </a:xfrm>
          <a:prstGeom prst="rect">
            <a:avLst/>
          </a:prstGeom>
          <a:solidFill>
            <a:srgbClr val="00EBE6"/>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19462" name="Oval 5"/>
          <p:cNvSpPr>
            <a:spLocks noChangeArrowheads="1"/>
          </p:cNvSpPr>
          <p:nvPr/>
        </p:nvSpPr>
        <p:spPr bwMode="auto">
          <a:xfrm>
            <a:off x="1241181" y="2689225"/>
            <a:ext cx="2121877" cy="520700"/>
          </a:xfrm>
          <a:prstGeom prst="ellipse">
            <a:avLst/>
          </a:prstGeom>
          <a:solidFill>
            <a:srgbClr val="00EBE6"/>
          </a:solidFill>
          <a:ln w="12700">
            <a:solidFill>
              <a:schemeClr val="tx1"/>
            </a:solidFill>
            <a:round/>
            <a:headEnd/>
            <a:tailEnd/>
          </a:ln>
          <a:effectLst>
            <a:outerShdw dist="107763" dir="2700000" algn="ctr" rotWithShape="0">
              <a:schemeClr val="bg2"/>
            </a:outerShdw>
          </a:effectLst>
        </p:spPr>
        <p:txBody>
          <a:bodyPr wrap="none" anchor="ctr"/>
          <a:lstStyle/>
          <a:p>
            <a:endParaRPr lang="en-US"/>
          </a:p>
        </p:txBody>
      </p:sp>
      <p:sp>
        <p:nvSpPr>
          <p:cNvPr id="147462" name="Rectangle 6"/>
          <p:cNvSpPr>
            <a:spLocks noChangeArrowheads="1"/>
          </p:cNvSpPr>
          <p:nvPr/>
        </p:nvSpPr>
        <p:spPr bwMode="auto">
          <a:xfrm>
            <a:off x="1600200" y="2754314"/>
            <a:ext cx="1461939" cy="446918"/>
          </a:xfrm>
          <a:prstGeom prst="rect">
            <a:avLst/>
          </a:prstGeom>
          <a:noFill/>
          <a:ln w="9525">
            <a:noFill/>
            <a:miter lim="800000"/>
            <a:headEnd/>
            <a:tailEnd/>
          </a:ln>
          <a:effectLst/>
        </p:spPr>
        <p:txBody>
          <a:bodyPr wrap="none" lIns="92075" tIns="46038" rIns="92075" bIns="46038">
            <a:spAutoFit/>
          </a:bodyPr>
          <a:lstStyle/>
          <a:p>
            <a:pPr>
              <a:defRPr/>
            </a:pPr>
            <a:r>
              <a:rPr lang="en-US" sz="2300">
                <a:solidFill>
                  <a:schemeClr val="bg2"/>
                </a:solidFill>
                <a:effectLst>
                  <a:outerShdw blurRad="38100" dist="38100" dir="2700000" algn="tl">
                    <a:srgbClr val="000000"/>
                  </a:outerShdw>
                </a:effectLst>
                <a:latin typeface="Arial" charset="0"/>
              </a:rPr>
              <a:t>Customer</a:t>
            </a:r>
          </a:p>
        </p:txBody>
      </p:sp>
      <p:sp>
        <p:nvSpPr>
          <p:cNvPr id="147463" name="Rectangle 7"/>
          <p:cNvSpPr>
            <a:spLocks noChangeArrowheads="1"/>
          </p:cNvSpPr>
          <p:nvPr/>
        </p:nvSpPr>
        <p:spPr bwMode="auto">
          <a:xfrm>
            <a:off x="2514600" y="5268914"/>
            <a:ext cx="1659109" cy="446918"/>
          </a:xfrm>
          <a:prstGeom prst="rect">
            <a:avLst/>
          </a:prstGeom>
          <a:noFill/>
          <a:ln w="9525">
            <a:noFill/>
            <a:miter lim="800000"/>
            <a:headEnd/>
            <a:tailEnd/>
          </a:ln>
          <a:effectLst/>
        </p:spPr>
        <p:txBody>
          <a:bodyPr wrap="none" lIns="92075" tIns="46038" rIns="92075" bIns="46038">
            <a:spAutoFit/>
          </a:bodyPr>
          <a:lstStyle/>
          <a:p>
            <a:pPr>
              <a:defRPr/>
            </a:pPr>
            <a:r>
              <a:rPr lang="en-US" sz="2300">
                <a:solidFill>
                  <a:schemeClr val="bg2"/>
                </a:solidFill>
                <a:effectLst>
                  <a:outerShdw blurRad="38100" dist="38100" dir="2700000" algn="tl">
                    <a:srgbClr val="000000"/>
                  </a:outerShdw>
                </a:effectLst>
                <a:latin typeface="Arial" charset="0"/>
              </a:rPr>
              <a:t>Distribution</a:t>
            </a:r>
          </a:p>
        </p:txBody>
      </p:sp>
      <p:sp>
        <p:nvSpPr>
          <p:cNvPr id="147464" name="Rectangle 8"/>
          <p:cNvSpPr>
            <a:spLocks noChangeArrowheads="1"/>
          </p:cNvSpPr>
          <p:nvPr/>
        </p:nvSpPr>
        <p:spPr bwMode="auto">
          <a:xfrm>
            <a:off x="914400" y="3810001"/>
            <a:ext cx="1314462" cy="1154804"/>
          </a:xfrm>
          <a:prstGeom prst="rect">
            <a:avLst/>
          </a:prstGeom>
          <a:noFill/>
          <a:ln w="9525">
            <a:noFill/>
            <a:miter lim="800000"/>
            <a:headEnd/>
            <a:tailEnd/>
          </a:ln>
          <a:effectLst/>
        </p:spPr>
        <p:txBody>
          <a:bodyPr wrap="none" lIns="92075" tIns="46038" rIns="92075" bIns="46038">
            <a:spAutoFit/>
          </a:bodyPr>
          <a:lstStyle/>
          <a:p>
            <a:pPr>
              <a:defRPr/>
            </a:pPr>
            <a:r>
              <a:rPr lang="en-US" sz="2300">
                <a:solidFill>
                  <a:srgbClr val="F9C637"/>
                </a:solidFill>
                <a:effectLst>
                  <a:outerShdw blurRad="38100" dist="38100" dir="2700000" algn="tl">
                    <a:srgbClr val="000000"/>
                  </a:outerShdw>
                </a:effectLst>
                <a:latin typeface="Arial" charset="0"/>
              </a:rPr>
              <a:t>products</a:t>
            </a:r>
          </a:p>
          <a:p>
            <a:pPr>
              <a:defRPr/>
            </a:pPr>
            <a:r>
              <a:rPr lang="en-US" sz="2300">
                <a:solidFill>
                  <a:srgbClr val="F9C637"/>
                </a:solidFill>
                <a:effectLst>
                  <a:outerShdw blurRad="38100" dist="38100" dir="2700000" algn="tl">
                    <a:srgbClr val="000000"/>
                  </a:outerShdw>
                </a:effectLst>
                <a:latin typeface="Arial" charset="0"/>
              </a:rPr>
              <a:t>    and </a:t>
            </a:r>
          </a:p>
          <a:p>
            <a:pPr>
              <a:defRPr/>
            </a:pPr>
            <a:r>
              <a:rPr lang="en-US" sz="2300">
                <a:solidFill>
                  <a:srgbClr val="F9C637"/>
                </a:solidFill>
                <a:effectLst>
                  <a:outerShdw blurRad="38100" dist="38100" dir="2700000" algn="tl">
                    <a:srgbClr val="000000"/>
                  </a:outerShdw>
                </a:effectLst>
                <a:latin typeface="Arial" charset="0"/>
              </a:rPr>
              <a:t>services</a:t>
            </a:r>
          </a:p>
        </p:txBody>
      </p:sp>
      <p:sp>
        <p:nvSpPr>
          <p:cNvPr id="147465" name="Rectangle 9"/>
          <p:cNvSpPr>
            <a:spLocks noChangeArrowheads="1"/>
          </p:cNvSpPr>
          <p:nvPr/>
        </p:nvSpPr>
        <p:spPr bwMode="auto">
          <a:xfrm>
            <a:off x="3657601" y="2449514"/>
            <a:ext cx="1069203" cy="446918"/>
          </a:xfrm>
          <a:prstGeom prst="rect">
            <a:avLst/>
          </a:prstGeom>
          <a:noFill/>
          <a:ln w="9525">
            <a:noFill/>
            <a:miter lim="800000"/>
            <a:headEnd/>
            <a:tailEnd/>
          </a:ln>
          <a:effectLst/>
        </p:spPr>
        <p:txBody>
          <a:bodyPr wrap="none" lIns="92075" tIns="46038" rIns="92075" bIns="46038">
            <a:spAutoFit/>
          </a:bodyPr>
          <a:lstStyle/>
          <a:p>
            <a:pPr>
              <a:defRPr/>
            </a:pPr>
            <a:r>
              <a:rPr lang="en-US" sz="2300">
                <a:effectLst>
                  <a:outerShdw blurRad="38100" dist="38100" dir="2700000" algn="tl">
                    <a:srgbClr val="000000"/>
                  </a:outerShdw>
                </a:effectLst>
                <a:latin typeface="Arial" charset="0"/>
              </a:rPr>
              <a:t> </a:t>
            </a:r>
            <a:r>
              <a:rPr lang="en-US" sz="2300">
                <a:solidFill>
                  <a:srgbClr val="F9C637"/>
                </a:solidFill>
                <a:effectLst>
                  <a:outerShdw blurRad="38100" dist="38100" dir="2700000" algn="tl">
                    <a:srgbClr val="000000"/>
                  </a:outerShdw>
                </a:effectLst>
                <a:latin typeface="Arial" charset="0"/>
              </a:rPr>
              <a:t>needs</a:t>
            </a:r>
          </a:p>
        </p:txBody>
      </p:sp>
      <p:sp>
        <p:nvSpPr>
          <p:cNvPr id="19467" name="Rectangle 10"/>
          <p:cNvSpPr>
            <a:spLocks noChangeArrowheads="1"/>
          </p:cNvSpPr>
          <p:nvPr/>
        </p:nvSpPr>
        <p:spPr bwMode="auto">
          <a:xfrm>
            <a:off x="5279781" y="2613025"/>
            <a:ext cx="1664677" cy="444500"/>
          </a:xfrm>
          <a:prstGeom prst="rect">
            <a:avLst/>
          </a:prstGeom>
          <a:solidFill>
            <a:srgbClr val="00EBE6"/>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19468" name="Rectangle 11"/>
          <p:cNvSpPr>
            <a:spLocks noChangeArrowheads="1"/>
          </p:cNvSpPr>
          <p:nvPr/>
        </p:nvSpPr>
        <p:spPr bwMode="auto">
          <a:xfrm>
            <a:off x="5508381" y="3679825"/>
            <a:ext cx="1131277" cy="520700"/>
          </a:xfrm>
          <a:prstGeom prst="rect">
            <a:avLst/>
          </a:prstGeom>
          <a:solidFill>
            <a:srgbClr val="00EBE6"/>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19469" name="Rectangle 12"/>
          <p:cNvSpPr>
            <a:spLocks noChangeArrowheads="1"/>
          </p:cNvSpPr>
          <p:nvPr/>
        </p:nvSpPr>
        <p:spPr bwMode="auto">
          <a:xfrm>
            <a:off x="5051181" y="4746625"/>
            <a:ext cx="2121877" cy="520700"/>
          </a:xfrm>
          <a:prstGeom prst="rect">
            <a:avLst/>
          </a:prstGeom>
          <a:solidFill>
            <a:srgbClr val="00EBE6"/>
          </a:solidFill>
          <a:ln w="12700">
            <a:solidFill>
              <a:schemeClr val="tx1"/>
            </a:solidFill>
            <a:miter lim="800000"/>
            <a:headEnd/>
            <a:tailEnd/>
          </a:ln>
          <a:effectLst>
            <a:outerShdw dist="107763" dir="2700000" algn="ctr" rotWithShape="0">
              <a:schemeClr val="bg2"/>
            </a:outerShdw>
          </a:effectLst>
        </p:spPr>
        <p:txBody>
          <a:bodyPr wrap="none" anchor="ctr"/>
          <a:lstStyle/>
          <a:p>
            <a:endParaRPr lang="en-US"/>
          </a:p>
        </p:txBody>
      </p:sp>
      <p:sp>
        <p:nvSpPr>
          <p:cNvPr id="19470" name="Line 13"/>
          <p:cNvSpPr>
            <a:spLocks noChangeShapeType="1"/>
          </p:cNvSpPr>
          <p:nvPr/>
        </p:nvSpPr>
        <p:spPr bwMode="auto">
          <a:xfrm>
            <a:off x="3370385" y="2835275"/>
            <a:ext cx="1827335" cy="0"/>
          </a:xfrm>
          <a:prstGeom prst="line">
            <a:avLst/>
          </a:prstGeom>
          <a:noFill/>
          <a:ln w="12700">
            <a:solidFill>
              <a:schemeClr val="tx1"/>
            </a:solidFill>
            <a:prstDash val="dash"/>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9471" name="Line 14"/>
          <p:cNvSpPr>
            <a:spLocks noChangeShapeType="1"/>
          </p:cNvSpPr>
          <p:nvPr/>
        </p:nvSpPr>
        <p:spPr bwMode="auto">
          <a:xfrm>
            <a:off x="6112120" y="3065463"/>
            <a:ext cx="0" cy="608012"/>
          </a:xfrm>
          <a:prstGeom prst="line">
            <a:avLst/>
          </a:prstGeom>
          <a:noFill/>
          <a:ln w="12700">
            <a:solidFill>
              <a:schemeClr val="tx1"/>
            </a:solidFill>
            <a:prstDash val="dash"/>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9472" name="Line 15"/>
          <p:cNvSpPr>
            <a:spLocks noChangeShapeType="1"/>
          </p:cNvSpPr>
          <p:nvPr/>
        </p:nvSpPr>
        <p:spPr bwMode="auto">
          <a:xfrm>
            <a:off x="6112120" y="4208463"/>
            <a:ext cx="0" cy="531812"/>
          </a:xfrm>
          <a:prstGeom prst="line">
            <a:avLst/>
          </a:prstGeom>
          <a:noFill/>
          <a:ln w="12700">
            <a:solidFill>
              <a:schemeClr val="tx1"/>
            </a:solidFill>
            <a:prstDash val="dash"/>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9473" name="Freeform 16"/>
          <p:cNvSpPr>
            <a:spLocks/>
          </p:cNvSpPr>
          <p:nvPr/>
        </p:nvSpPr>
        <p:spPr bwMode="auto">
          <a:xfrm>
            <a:off x="2225920" y="3292475"/>
            <a:ext cx="153865" cy="2135188"/>
          </a:xfrm>
          <a:custGeom>
            <a:avLst/>
            <a:gdLst>
              <a:gd name="T0" fmla="*/ 2147483647 w 97"/>
              <a:gd name="T1" fmla="*/ 2147483647 h 1345"/>
              <a:gd name="T2" fmla="*/ 0 w 97"/>
              <a:gd name="T3" fmla="*/ 2147483647 h 1345"/>
              <a:gd name="T4" fmla="*/ 0 w 97"/>
              <a:gd name="T5" fmla="*/ 0 h 1345"/>
              <a:gd name="T6" fmla="*/ 0 60000 65536"/>
              <a:gd name="T7" fmla="*/ 0 60000 65536"/>
              <a:gd name="T8" fmla="*/ 0 60000 65536"/>
              <a:gd name="T9" fmla="*/ 0 w 97"/>
              <a:gd name="T10" fmla="*/ 0 h 1345"/>
              <a:gd name="T11" fmla="*/ 97 w 97"/>
              <a:gd name="T12" fmla="*/ 1345 h 1345"/>
            </a:gdLst>
            <a:ahLst/>
            <a:cxnLst>
              <a:cxn ang="T6">
                <a:pos x="T0" y="T1"/>
              </a:cxn>
              <a:cxn ang="T7">
                <a:pos x="T2" y="T3"/>
              </a:cxn>
              <a:cxn ang="T8">
                <a:pos x="T4" y="T5"/>
              </a:cxn>
            </a:cxnLst>
            <a:rect l="T9" t="T10" r="T11" b="T12"/>
            <a:pathLst>
              <a:path w="97" h="1345">
                <a:moveTo>
                  <a:pt x="96" y="1344"/>
                </a:moveTo>
                <a:lnTo>
                  <a:pt x="0" y="1344"/>
                </a:lnTo>
                <a:lnTo>
                  <a:pt x="0" y="0"/>
                </a:lnTo>
              </a:path>
            </a:pathLst>
          </a:custGeom>
          <a:noFill/>
          <a:ln w="12700" cap="rnd">
            <a:solidFill>
              <a:schemeClr val="tx1"/>
            </a:solidFill>
            <a:round/>
            <a:headEnd type="none" w="sm" len="sm"/>
            <a:tailEnd type="stealth" w="med" len="lg"/>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7473" name="Rectangle 17"/>
          <p:cNvSpPr>
            <a:spLocks noChangeArrowheads="1"/>
          </p:cNvSpPr>
          <p:nvPr/>
        </p:nvSpPr>
        <p:spPr bwMode="auto">
          <a:xfrm>
            <a:off x="1295400" y="1828800"/>
            <a:ext cx="2090316" cy="831639"/>
          </a:xfrm>
          <a:prstGeom prst="rect">
            <a:avLst/>
          </a:prstGeom>
          <a:noFill/>
          <a:ln w="9525">
            <a:noFill/>
            <a:miter lim="800000"/>
            <a:headEnd/>
            <a:tailEnd/>
          </a:ln>
          <a:effectLst/>
        </p:spPr>
        <p:txBody>
          <a:bodyPr wrap="none" lIns="92075" tIns="46038" rIns="92075" bIns="46038">
            <a:spAutoFit/>
          </a:bodyPr>
          <a:lstStyle/>
          <a:p>
            <a:pPr>
              <a:defRPr/>
            </a:pPr>
            <a:r>
              <a:rPr lang="en-US" sz="2400" i="1">
                <a:solidFill>
                  <a:srgbClr val="F6F5CD"/>
                </a:solidFill>
                <a:effectLst>
                  <a:outerShdw blurRad="38100" dist="38100" dir="2700000" algn="tl">
                    <a:srgbClr val="000000"/>
                  </a:outerShdw>
                </a:effectLst>
                <a:latin typeface="Times New Roman" charset="0"/>
              </a:rPr>
              <a:t>transcendent &amp;</a:t>
            </a:r>
          </a:p>
          <a:p>
            <a:pPr>
              <a:defRPr/>
            </a:pPr>
            <a:r>
              <a:rPr lang="en-US" sz="2400" i="1">
                <a:solidFill>
                  <a:srgbClr val="F6F5CD"/>
                </a:solidFill>
                <a:effectLst>
                  <a:outerShdw blurRad="38100" dist="38100" dir="2700000" algn="tl">
                    <a:srgbClr val="000000"/>
                  </a:outerShdw>
                </a:effectLst>
                <a:latin typeface="Times New Roman" charset="0"/>
              </a:rPr>
              <a:t>product-based</a:t>
            </a:r>
          </a:p>
        </p:txBody>
      </p:sp>
      <p:sp>
        <p:nvSpPr>
          <p:cNvPr id="147474" name="Rectangle 18"/>
          <p:cNvSpPr>
            <a:spLocks noChangeArrowheads="1"/>
          </p:cNvSpPr>
          <p:nvPr/>
        </p:nvSpPr>
        <p:spPr bwMode="auto">
          <a:xfrm>
            <a:off x="5334000" y="2057401"/>
            <a:ext cx="1531125" cy="462307"/>
          </a:xfrm>
          <a:prstGeom prst="rect">
            <a:avLst/>
          </a:prstGeom>
          <a:noFill/>
          <a:ln w="9525">
            <a:noFill/>
            <a:miter lim="800000"/>
            <a:headEnd/>
            <a:tailEnd/>
          </a:ln>
          <a:effectLst/>
        </p:spPr>
        <p:txBody>
          <a:bodyPr wrap="none" lIns="92075" tIns="46038" rIns="92075" bIns="46038">
            <a:spAutoFit/>
          </a:bodyPr>
          <a:lstStyle/>
          <a:p>
            <a:pPr>
              <a:defRPr/>
            </a:pPr>
            <a:r>
              <a:rPr lang="en-US" sz="2400" i="1">
                <a:solidFill>
                  <a:srgbClr val="F6F5CD"/>
                </a:solidFill>
                <a:effectLst>
                  <a:outerShdw blurRad="38100" dist="38100" dir="2700000" algn="tl">
                    <a:srgbClr val="000000"/>
                  </a:outerShdw>
                </a:effectLst>
                <a:latin typeface="Times New Roman" charset="0"/>
              </a:rPr>
              <a:t>user-based</a:t>
            </a:r>
          </a:p>
        </p:txBody>
      </p:sp>
      <p:sp>
        <p:nvSpPr>
          <p:cNvPr id="147475" name="Rectangle 19"/>
          <p:cNvSpPr>
            <a:spLocks noChangeArrowheads="1"/>
          </p:cNvSpPr>
          <p:nvPr/>
        </p:nvSpPr>
        <p:spPr bwMode="auto">
          <a:xfrm>
            <a:off x="6781801" y="4191000"/>
            <a:ext cx="2099934" cy="831639"/>
          </a:xfrm>
          <a:prstGeom prst="rect">
            <a:avLst/>
          </a:prstGeom>
          <a:noFill/>
          <a:ln w="9525">
            <a:noFill/>
            <a:miter lim="800000"/>
            <a:headEnd/>
            <a:tailEnd/>
          </a:ln>
          <a:effectLst/>
        </p:spPr>
        <p:txBody>
          <a:bodyPr wrap="none" lIns="92075" tIns="46038" rIns="92075" bIns="46038">
            <a:spAutoFit/>
          </a:bodyPr>
          <a:lstStyle/>
          <a:p>
            <a:pPr>
              <a:defRPr/>
            </a:pPr>
            <a:r>
              <a:rPr lang="en-US" sz="2400" i="1">
                <a:solidFill>
                  <a:srgbClr val="F6F5CD"/>
                </a:solidFill>
                <a:effectLst>
                  <a:outerShdw blurRad="38100" dist="38100" dir="2700000" algn="tl">
                    <a:srgbClr val="000000"/>
                  </a:outerShdw>
                </a:effectLst>
                <a:latin typeface="Times New Roman" charset="0"/>
              </a:rPr>
              <a:t>manufacturing-</a:t>
            </a:r>
          </a:p>
          <a:p>
            <a:pPr>
              <a:defRPr/>
            </a:pPr>
            <a:r>
              <a:rPr lang="en-US" sz="2400" i="1">
                <a:solidFill>
                  <a:srgbClr val="F6F5CD"/>
                </a:solidFill>
                <a:effectLst>
                  <a:outerShdw blurRad="38100" dist="38100" dir="2700000" algn="tl">
                    <a:srgbClr val="000000"/>
                  </a:outerShdw>
                </a:effectLst>
                <a:latin typeface="Times New Roman" charset="0"/>
              </a:rPr>
              <a:t>       based</a:t>
            </a:r>
          </a:p>
        </p:txBody>
      </p:sp>
      <p:sp>
        <p:nvSpPr>
          <p:cNvPr id="147476" name="Rectangle 20"/>
          <p:cNvSpPr>
            <a:spLocks noChangeArrowheads="1"/>
          </p:cNvSpPr>
          <p:nvPr/>
        </p:nvSpPr>
        <p:spPr bwMode="auto">
          <a:xfrm>
            <a:off x="3657600" y="3733801"/>
            <a:ext cx="1671933" cy="462307"/>
          </a:xfrm>
          <a:prstGeom prst="rect">
            <a:avLst/>
          </a:prstGeom>
          <a:noFill/>
          <a:ln w="9525">
            <a:noFill/>
            <a:miter lim="800000"/>
            <a:headEnd/>
            <a:tailEnd/>
          </a:ln>
          <a:effectLst/>
        </p:spPr>
        <p:txBody>
          <a:bodyPr wrap="none" lIns="92075" tIns="46038" rIns="92075" bIns="46038">
            <a:spAutoFit/>
          </a:bodyPr>
          <a:lstStyle/>
          <a:p>
            <a:pPr>
              <a:defRPr/>
            </a:pPr>
            <a:r>
              <a:rPr lang="en-US" sz="2400" i="1">
                <a:solidFill>
                  <a:srgbClr val="F6F5CD"/>
                </a:solidFill>
                <a:effectLst>
                  <a:outerShdw blurRad="38100" dist="38100" dir="2700000" algn="tl">
                    <a:srgbClr val="000000"/>
                  </a:outerShdw>
                </a:effectLst>
                <a:latin typeface="Times New Roman" charset="0"/>
              </a:rPr>
              <a:t>value-based</a:t>
            </a:r>
          </a:p>
        </p:txBody>
      </p:sp>
      <p:sp>
        <p:nvSpPr>
          <p:cNvPr id="147477" name="Rectangle 21"/>
          <p:cNvSpPr>
            <a:spLocks noChangeArrowheads="1"/>
          </p:cNvSpPr>
          <p:nvPr/>
        </p:nvSpPr>
        <p:spPr bwMode="auto">
          <a:xfrm>
            <a:off x="5429250" y="2601914"/>
            <a:ext cx="1477969" cy="446918"/>
          </a:xfrm>
          <a:prstGeom prst="rect">
            <a:avLst/>
          </a:prstGeom>
          <a:noFill/>
          <a:ln w="9525">
            <a:noFill/>
            <a:miter lim="800000"/>
            <a:headEnd/>
            <a:tailEnd/>
          </a:ln>
          <a:effectLst/>
        </p:spPr>
        <p:txBody>
          <a:bodyPr wrap="none" lIns="92075" tIns="46038" rIns="92075" bIns="46038">
            <a:spAutoFit/>
          </a:bodyPr>
          <a:lstStyle/>
          <a:p>
            <a:pPr>
              <a:defRPr/>
            </a:pPr>
            <a:r>
              <a:rPr lang="en-US" sz="2300">
                <a:solidFill>
                  <a:schemeClr val="bg2"/>
                </a:solidFill>
                <a:effectLst>
                  <a:outerShdw blurRad="38100" dist="38100" dir="2700000" algn="tl">
                    <a:srgbClr val="000000"/>
                  </a:outerShdw>
                </a:effectLst>
                <a:latin typeface="Arial" charset="0"/>
              </a:rPr>
              <a:t>Marketing</a:t>
            </a:r>
          </a:p>
        </p:txBody>
      </p:sp>
      <p:sp>
        <p:nvSpPr>
          <p:cNvPr id="147478" name="Rectangle 22"/>
          <p:cNvSpPr>
            <a:spLocks noChangeArrowheads="1"/>
          </p:cNvSpPr>
          <p:nvPr/>
        </p:nvSpPr>
        <p:spPr bwMode="auto">
          <a:xfrm>
            <a:off x="5526250" y="3744914"/>
            <a:ext cx="1102867" cy="446918"/>
          </a:xfrm>
          <a:prstGeom prst="rect">
            <a:avLst/>
          </a:prstGeom>
          <a:noFill/>
          <a:ln w="9525">
            <a:noFill/>
            <a:miter lim="800000"/>
            <a:headEnd/>
            <a:tailEnd/>
          </a:ln>
          <a:effectLst/>
        </p:spPr>
        <p:txBody>
          <a:bodyPr wrap="none" lIns="92075" tIns="46038" rIns="92075" bIns="46038">
            <a:spAutoFit/>
          </a:bodyPr>
          <a:lstStyle/>
          <a:p>
            <a:pPr algn="ctr">
              <a:defRPr/>
            </a:pPr>
            <a:r>
              <a:rPr lang="en-US" sz="2300">
                <a:solidFill>
                  <a:schemeClr val="bg2"/>
                </a:solidFill>
                <a:effectLst>
                  <a:outerShdw blurRad="38100" dist="38100" dir="2700000" algn="tl">
                    <a:srgbClr val="000000"/>
                  </a:outerShdw>
                </a:effectLst>
                <a:latin typeface="Arial" charset="0"/>
              </a:rPr>
              <a:t>Design</a:t>
            </a:r>
          </a:p>
        </p:txBody>
      </p:sp>
      <p:sp>
        <p:nvSpPr>
          <p:cNvPr id="147479" name="Rectangle 23"/>
          <p:cNvSpPr>
            <a:spLocks noChangeArrowheads="1"/>
          </p:cNvSpPr>
          <p:nvPr/>
        </p:nvSpPr>
        <p:spPr bwMode="auto">
          <a:xfrm>
            <a:off x="5105400" y="4811714"/>
            <a:ext cx="2050241" cy="446918"/>
          </a:xfrm>
          <a:prstGeom prst="rect">
            <a:avLst/>
          </a:prstGeom>
          <a:noFill/>
          <a:ln w="9525">
            <a:noFill/>
            <a:miter lim="800000"/>
            <a:headEnd/>
            <a:tailEnd/>
          </a:ln>
          <a:effectLst/>
        </p:spPr>
        <p:txBody>
          <a:bodyPr wrap="none" lIns="92075" tIns="46038" rIns="92075" bIns="46038">
            <a:spAutoFit/>
          </a:bodyPr>
          <a:lstStyle/>
          <a:p>
            <a:pPr>
              <a:defRPr/>
            </a:pPr>
            <a:r>
              <a:rPr lang="en-US" sz="2300">
                <a:solidFill>
                  <a:schemeClr val="bg2"/>
                </a:solidFill>
                <a:effectLst>
                  <a:outerShdw blurRad="38100" dist="38100" dir="2700000" algn="tl">
                    <a:srgbClr val="000000"/>
                  </a:outerShdw>
                </a:effectLst>
                <a:latin typeface="Arial" charset="0"/>
              </a:rPr>
              <a:t>Manufacturing</a:t>
            </a:r>
          </a:p>
        </p:txBody>
      </p:sp>
      <p:sp>
        <p:nvSpPr>
          <p:cNvPr id="19481" name="Line 24"/>
          <p:cNvSpPr>
            <a:spLocks noChangeShapeType="1"/>
          </p:cNvSpPr>
          <p:nvPr/>
        </p:nvSpPr>
        <p:spPr bwMode="auto">
          <a:xfrm flipH="1">
            <a:off x="4437185" y="5275263"/>
            <a:ext cx="1141535" cy="227012"/>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9482" name="Line 25"/>
          <p:cNvSpPr>
            <a:spLocks noChangeShapeType="1"/>
          </p:cNvSpPr>
          <p:nvPr/>
        </p:nvSpPr>
        <p:spPr bwMode="auto">
          <a:xfrm>
            <a:off x="6646985" y="6196013"/>
            <a:ext cx="1065335" cy="0"/>
          </a:xfrm>
          <a:prstGeom prst="line">
            <a:avLst/>
          </a:prstGeom>
          <a:noFill/>
          <a:ln w="12700">
            <a:solidFill>
              <a:schemeClr val="tx1"/>
            </a:solidFill>
            <a:prstDash val="dash"/>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9483" name="Line 26"/>
          <p:cNvSpPr>
            <a:spLocks noChangeShapeType="1"/>
          </p:cNvSpPr>
          <p:nvPr/>
        </p:nvSpPr>
        <p:spPr bwMode="auto">
          <a:xfrm>
            <a:off x="6646985" y="6424613"/>
            <a:ext cx="1065335"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47483" name="Rectangle 27"/>
          <p:cNvSpPr>
            <a:spLocks noChangeArrowheads="1"/>
          </p:cNvSpPr>
          <p:nvPr/>
        </p:nvSpPr>
        <p:spPr bwMode="auto">
          <a:xfrm>
            <a:off x="4876801" y="6019800"/>
            <a:ext cx="1814599" cy="369974"/>
          </a:xfrm>
          <a:prstGeom prst="rect">
            <a:avLst/>
          </a:prstGeom>
          <a:noFill/>
          <a:ln w="9525">
            <a:noFill/>
            <a:miter lim="800000"/>
            <a:headEnd/>
            <a:tailEnd/>
          </a:ln>
          <a:effectLst/>
        </p:spPr>
        <p:txBody>
          <a:bodyPr wrap="none" lIns="92075" tIns="46038" rIns="92075" bIns="46038">
            <a:spAutoFit/>
          </a:bodyPr>
          <a:lstStyle/>
          <a:p>
            <a:pPr>
              <a:defRPr/>
            </a:pPr>
            <a:r>
              <a:rPr lang="en-US">
                <a:solidFill>
                  <a:srgbClr val="F6F5CD"/>
                </a:solidFill>
                <a:effectLst>
                  <a:outerShdw blurRad="38100" dist="38100" dir="2700000" algn="tl">
                    <a:srgbClr val="000000"/>
                  </a:outerShdw>
                </a:effectLst>
                <a:latin typeface="Arial" charset="0"/>
              </a:rPr>
              <a:t>Information flow</a:t>
            </a:r>
          </a:p>
        </p:txBody>
      </p:sp>
      <p:sp>
        <p:nvSpPr>
          <p:cNvPr id="147484" name="Rectangle 28"/>
          <p:cNvSpPr>
            <a:spLocks noChangeArrowheads="1"/>
          </p:cNvSpPr>
          <p:nvPr/>
        </p:nvSpPr>
        <p:spPr bwMode="auto">
          <a:xfrm>
            <a:off x="4876800" y="6248400"/>
            <a:ext cx="1455527" cy="369974"/>
          </a:xfrm>
          <a:prstGeom prst="rect">
            <a:avLst/>
          </a:prstGeom>
          <a:noFill/>
          <a:ln w="9525">
            <a:noFill/>
            <a:miter lim="800000"/>
            <a:headEnd/>
            <a:tailEnd/>
          </a:ln>
          <a:effectLst/>
        </p:spPr>
        <p:txBody>
          <a:bodyPr wrap="none" lIns="92075" tIns="46038" rIns="92075" bIns="46038">
            <a:spAutoFit/>
          </a:bodyPr>
          <a:lstStyle/>
          <a:p>
            <a:pPr>
              <a:defRPr/>
            </a:pPr>
            <a:r>
              <a:rPr lang="en-US">
                <a:solidFill>
                  <a:srgbClr val="F6F5CD"/>
                </a:solidFill>
                <a:effectLst>
                  <a:outerShdw blurRad="38100" dist="38100" dir="2700000" algn="tl">
                    <a:srgbClr val="000000"/>
                  </a:outerShdw>
                </a:effectLst>
                <a:latin typeface="Arial" charset="0"/>
              </a:rPr>
              <a:t>Product flow</a:t>
            </a:r>
          </a:p>
        </p:txBody>
      </p:sp>
    </p:spTree>
    <p:extLst>
      <p:ext uri="{BB962C8B-B14F-4D97-AF65-F5344CB8AC3E}">
        <p14:creationId xmlns:p14="http://schemas.microsoft.com/office/powerpoint/2010/main" xmlns="" val="3929955840"/>
      </p:ext>
    </p:extLst>
  </p:cSld>
  <p:clrMapOvr>
    <a:masterClrMapping/>
  </p:clrMapOvr>
  <p:transition spd="med">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436077" y="274638"/>
            <a:ext cx="7496908" cy="1143000"/>
          </a:xfrm>
        </p:spPr>
        <p:txBody>
          <a:bodyPr/>
          <a:lstStyle/>
          <a:p>
            <a:pPr eaLnBrk="1" fontAlgn="auto" hangingPunct="1">
              <a:spcAft>
                <a:spcPts val="0"/>
              </a:spcAft>
              <a:defRPr/>
            </a:pPr>
            <a:r>
              <a:rPr lang="en-US" dirty="0" smtClean="0">
                <a:solidFill>
                  <a:schemeClr val="tx2">
                    <a:satMod val="130000"/>
                  </a:schemeClr>
                </a:solidFill>
              </a:rPr>
              <a:t>Key Idea</a:t>
            </a:r>
          </a:p>
        </p:txBody>
      </p:sp>
      <p:pic>
        <p:nvPicPr>
          <p:cNvPr id="20485" name="Picture 3"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29812"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6" name="Rectangle 4"/>
          <p:cNvSpPr>
            <a:spLocks noChangeArrowheads="1"/>
          </p:cNvSpPr>
          <p:nvPr/>
        </p:nvSpPr>
        <p:spPr bwMode="auto">
          <a:xfrm>
            <a:off x="1371600" y="2133600"/>
            <a:ext cx="7086600" cy="3292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t>Because individuals in different business functions speak different “languages,” the need for different views of what  constitutes quality at different points inside and outside an organization is necessary to create products of true quality that will satisfy customers’ needs.</a:t>
            </a:r>
          </a:p>
        </p:txBody>
      </p:sp>
    </p:spTree>
    <p:extLst>
      <p:ext uri="{BB962C8B-B14F-4D97-AF65-F5344CB8AC3E}">
        <p14:creationId xmlns:p14="http://schemas.microsoft.com/office/powerpoint/2010/main" xmlns="" val="42227717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effectLst>
            <a:outerShdw dist="13470" dir="2700000" algn="ctr" rotWithShape="0">
              <a:schemeClr val="bg2"/>
            </a:outerShdw>
          </a:effectLst>
        </p:spPr>
        <p:txBody>
          <a:bodyPr lIns="92075" tIns="46038" rIns="92075" bIns="46038"/>
          <a:lstStyle/>
          <a:p>
            <a:pPr eaLnBrk="1" fontAlgn="auto" hangingPunct="1">
              <a:spcAft>
                <a:spcPts val="0"/>
              </a:spcAft>
              <a:defRPr/>
            </a:pPr>
            <a:r>
              <a:rPr lang="en-US" dirty="0" smtClean="0">
                <a:solidFill>
                  <a:schemeClr val="tx2">
                    <a:satMod val="130000"/>
                  </a:schemeClr>
                </a:solidFill>
              </a:rPr>
              <a:t>Customer-Driven Quality</a:t>
            </a:r>
          </a:p>
        </p:txBody>
      </p:sp>
      <p:sp>
        <p:nvSpPr>
          <p:cNvPr id="149507" name="Rectangle 3"/>
          <p:cNvSpPr>
            <a:spLocks noGrp="1" noChangeArrowheads="1"/>
          </p:cNvSpPr>
          <p:nvPr>
            <p:ph idx="1"/>
          </p:nvPr>
        </p:nvSpPr>
        <p:spPr>
          <a:xfrm>
            <a:off x="1143000" y="1981200"/>
            <a:ext cx="8001000" cy="4114800"/>
          </a:xfrm>
        </p:spPr>
        <p:txBody>
          <a:bodyPr lIns="92075" tIns="46038" rIns="92075" bIns="46038"/>
          <a:lstStyle/>
          <a:p>
            <a:pPr eaLnBrk="1" hangingPunct="1"/>
            <a:r>
              <a:rPr lang="en-US" dirty="0" smtClean="0"/>
              <a:t>“Meeting or exceeding customer expectations”</a:t>
            </a:r>
          </a:p>
          <a:p>
            <a:pPr eaLnBrk="1" hangingPunct="1"/>
            <a:r>
              <a:rPr lang="en-US" dirty="0" smtClean="0"/>
              <a:t>Customers can be...</a:t>
            </a:r>
          </a:p>
          <a:p>
            <a:pPr lvl="1" eaLnBrk="1" hangingPunct="1"/>
            <a:r>
              <a:rPr lang="en-US" dirty="0" smtClean="0"/>
              <a:t>Consumers</a:t>
            </a:r>
          </a:p>
          <a:p>
            <a:pPr lvl="1" eaLnBrk="1" hangingPunct="1"/>
            <a:r>
              <a:rPr lang="en-US" dirty="0" smtClean="0"/>
              <a:t>External customers</a:t>
            </a:r>
          </a:p>
          <a:p>
            <a:pPr lvl="1" eaLnBrk="1" hangingPunct="1"/>
            <a:r>
              <a:rPr lang="en-US" dirty="0" smtClean="0"/>
              <a:t>Internal customers</a:t>
            </a:r>
          </a:p>
        </p:txBody>
      </p:sp>
      <p:graphicFrame>
        <p:nvGraphicFramePr>
          <p:cNvPr id="21510" name="Object 0"/>
          <p:cNvGraphicFramePr>
            <a:graphicFrameLocks/>
          </p:cNvGraphicFramePr>
          <p:nvPr/>
        </p:nvGraphicFramePr>
        <p:xfrm>
          <a:off x="6334859" y="3200400"/>
          <a:ext cx="1589942" cy="2679700"/>
        </p:xfrm>
        <a:graphic>
          <a:graphicData uri="http://schemas.openxmlformats.org/presentationml/2006/ole">
            <p:oleObj spid="_x0000_s2070" name="Clip" r:id="rId4" imgW="1887538" imgH="3068638" progId="">
              <p:embed/>
            </p:oleObj>
          </a:graphicData>
        </a:graphic>
      </p:graphicFrame>
    </p:spTree>
    <p:extLst>
      <p:ext uri="{BB962C8B-B14F-4D97-AF65-F5344CB8AC3E}">
        <p14:creationId xmlns:p14="http://schemas.microsoft.com/office/powerpoint/2010/main" xmlns="" val="3525895297"/>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9507">
                                            <p:txEl>
                                              <p:pRg st="0" end="0"/>
                                            </p:txEl>
                                          </p:spTgt>
                                        </p:tgtEl>
                                        <p:attrNameLst>
                                          <p:attrName>style.visibility</p:attrName>
                                        </p:attrNameLst>
                                      </p:cBhvr>
                                      <p:to>
                                        <p:strVal val="visible"/>
                                      </p:to>
                                    </p:set>
                                    <p:anim calcmode="lin" valueType="num">
                                      <p:cBhvr additive="base">
                                        <p:cTn id="7" dur="500" fill="hold"/>
                                        <p:tgtEl>
                                          <p:spTgt spid="1495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950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9507">
                                            <p:txEl>
                                              <p:pRg st="1" end="1"/>
                                            </p:txEl>
                                          </p:spTgt>
                                        </p:tgtEl>
                                        <p:attrNameLst>
                                          <p:attrName>style.visibility</p:attrName>
                                        </p:attrNameLst>
                                      </p:cBhvr>
                                      <p:to>
                                        <p:strVal val="visible"/>
                                      </p:to>
                                    </p:set>
                                    <p:anim calcmode="lin" valueType="num">
                                      <p:cBhvr additive="base">
                                        <p:cTn id="11" dur="500" fill="hold"/>
                                        <p:tgtEl>
                                          <p:spTgt spid="14950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4950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9507">
                                            <p:txEl>
                                              <p:pRg st="2" end="2"/>
                                            </p:txEl>
                                          </p:spTgt>
                                        </p:tgtEl>
                                        <p:attrNameLst>
                                          <p:attrName>style.visibility</p:attrName>
                                        </p:attrNameLst>
                                      </p:cBhvr>
                                      <p:to>
                                        <p:strVal val="visible"/>
                                      </p:to>
                                    </p:set>
                                    <p:anim calcmode="lin" valueType="num">
                                      <p:cBhvr additive="base">
                                        <p:cTn id="15" dur="500" fill="hold"/>
                                        <p:tgtEl>
                                          <p:spTgt spid="149507">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4950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9507">
                                            <p:txEl>
                                              <p:pRg st="3" end="3"/>
                                            </p:txEl>
                                          </p:spTgt>
                                        </p:tgtEl>
                                        <p:attrNameLst>
                                          <p:attrName>style.visibility</p:attrName>
                                        </p:attrNameLst>
                                      </p:cBhvr>
                                      <p:to>
                                        <p:strVal val="visible"/>
                                      </p:to>
                                    </p:set>
                                    <p:anim calcmode="lin" valueType="num">
                                      <p:cBhvr additive="base">
                                        <p:cTn id="19" dur="500" fill="hold"/>
                                        <p:tgtEl>
                                          <p:spTgt spid="14950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9507">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49507">
                                            <p:txEl>
                                              <p:pRg st="4" end="4"/>
                                            </p:txEl>
                                          </p:spTgt>
                                        </p:tgtEl>
                                        <p:attrNameLst>
                                          <p:attrName>style.visibility</p:attrName>
                                        </p:attrNameLst>
                                      </p:cBhvr>
                                      <p:to>
                                        <p:strVal val="visible"/>
                                      </p:to>
                                    </p:set>
                                    <p:anim calcmode="lin" valueType="num">
                                      <p:cBhvr additive="base">
                                        <p:cTn id="23" dur="500" fill="hold"/>
                                        <p:tgtEl>
                                          <p:spTgt spid="149507">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4950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7" grpId="0" uiExpand="1"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2">
                    <a:satMod val="130000"/>
                  </a:schemeClr>
                </a:solidFill>
              </a:rPr>
              <a:t>Total Quality</a:t>
            </a:r>
          </a:p>
        </p:txBody>
      </p:sp>
      <p:sp>
        <p:nvSpPr>
          <p:cNvPr id="22531" name="Rectangle 3"/>
          <p:cNvSpPr>
            <a:spLocks noGrp="1" noChangeArrowheads="1"/>
          </p:cNvSpPr>
          <p:nvPr>
            <p:ph idx="1"/>
          </p:nvPr>
        </p:nvSpPr>
        <p:spPr/>
        <p:txBody>
          <a:bodyPr/>
          <a:lstStyle/>
          <a:p>
            <a:pPr eaLnBrk="1" hangingPunct="1">
              <a:lnSpc>
                <a:spcPct val="90000"/>
              </a:lnSpc>
            </a:pPr>
            <a:r>
              <a:rPr lang="en-US" sz="3000" dirty="0" smtClean="0"/>
              <a:t>People-focused management system</a:t>
            </a:r>
          </a:p>
          <a:p>
            <a:pPr eaLnBrk="1" hangingPunct="1">
              <a:lnSpc>
                <a:spcPct val="90000"/>
              </a:lnSpc>
            </a:pPr>
            <a:r>
              <a:rPr lang="en-US" sz="3000" dirty="0" smtClean="0"/>
              <a:t>Focus on increasing customer satisfaction and reducing costs</a:t>
            </a:r>
          </a:p>
          <a:p>
            <a:pPr eaLnBrk="1" hangingPunct="1">
              <a:lnSpc>
                <a:spcPct val="90000"/>
              </a:lnSpc>
            </a:pPr>
            <a:r>
              <a:rPr lang="en-US" sz="3000" dirty="0" smtClean="0"/>
              <a:t>A systems approach that integrates organizational functions and the entire supply chain</a:t>
            </a:r>
          </a:p>
          <a:p>
            <a:pPr eaLnBrk="1" hangingPunct="1">
              <a:lnSpc>
                <a:spcPct val="90000"/>
              </a:lnSpc>
            </a:pPr>
            <a:r>
              <a:rPr lang="en-US" sz="3000" dirty="0" smtClean="0"/>
              <a:t>Stresses learning and adaptation to change</a:t>
            </a:r>
          </a:p>
          <a:p>
            <a:pPr eaLnBrk="1" hangingPunct="1">
              <a:lnSpc>
                <a:spcPct val="90000"/>
              </a:lnSpc>
            </a:pPr>
            <a:r>
              <a:rPr lang="en-US" sz="3000" dirty="0" smtClean="0"/>
              <a:t>Based on the scientific method</a:t>
            </a:r>
          </a:p>
        </p:txBody>
      </p:sp>
    </p:spTree>
    <p:extLst>
      <p:ext uri="{BB962C8B-B14F-4D97-AF65-F5344CB8AC3E}">
        <p14:creationId xmlns:p14="http://schemas.microsoft.com/office/powerpoint/2010/main" xmlns="" val="32146636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14400" y="381000"/>
            <a:ext cx="7772400" cy="1143000"/>
          </a:xfrm>
        </p:spPr>
        <p:txBody>
          <a:bodyPr lIns="92075" tIns="46038" rIns="92075" bIns="46038"/>
          <a:lstStyle/>
          <a:p>
            <a:pPr eaLnBrk="1" fontAlgn="auto" hangingPunct="1">
              <a:spcAft>
                <a:spcPts val="0"/>
              </a:spcAft>
              <a:defRPr/>
            </a:pPr>
            <a:r>
              <a:rPr lang="en-US" dirty="0" smtClean="0">
                <a:solidFill>
                  <a:schemeClr val="tx2">
                    <a:satMod val="130000"/>
                  </a:schemeClr>
                </a:solidFill>
              </a:rPr>
              <a:t>Principles of Total Quality</a:t>
            </a:r>
          </a:p>
        </p:txBody>
      </p:sp>
      <p:sp>
        <p:nvSpPr>
          <p:cNvPr id="152579" name="Rectangle 3"/>
          <p:cNvSpPr>
            <a:spLocks noGrp="1" noChangeArrowheads="1"/>
          </p:cNvSpPr>
          <p:nvPr>
            <p:ph idx="1"/>
          </p:nvPr>
        </p:nvSpPr>
        <p:spPr>
          <a:xfrm>
            <a:off x="990600" y="1981200"/>
            <a:ext cx="7848600" cy="3810000"/>
          </a:xfrm>
        </p:spPr>
        <p:txBody>
          <a:bodyPr lIns="92075" tIns="46038" rIns="92075" bIns="46038"/>
          <a:lstStyle/>
          <a:p>
            <a:pPr eaLnBrk="1" hangingPunct="1">
              <a:buSzPct val="75000"/>
            </a:pPr>
            <a:r>
              <a:rPr lang="en-US" dirty="0" smtClean="0"/>
              <a:t>Customer and stakeholder focus</a:t>
            </a:r>
          </a:p>
          <a:p>
            <a:pPr eaLnBrk="1" hangingPunct="1">
              <a:buSzPct val="75000"/>
            </a:pPr>
            <a:r>
              <a:rPr lang="en-US" dirty="0" smtClean="0"/>
              <a:t>Participation and teamwork</a:t>
            </a:r>
          </a:p>
          <a:p>
            <a:pPr eaLnBrk="1" hangingPunct="1">
              <a:buSzPct val="75000"/>
            </a:pPr>
            <a:r>
              <a:rPr lang="en-US" dirty="0" smtClean="0"/>
              <a:t>Process focus supported by continuous improvement and learning</a:t>
            </a:r>
          </a:p>
        </p:txBody>
      </p:sp>
      <p:sp>
        <p:nvSpPr>
          <p:cNvPr id="152580" name="Rectangle 4"/>
          <p:cNvSpPr>
            <a:spLocks noChangeArrowheads="1"/>
          </p:cNvSpPr>
          <p:nvPr/>
        </p:nvSpPr>
        <p:spPr bwMode="auto">
          <a:xfrm>
            <a:off x="1371600" y="4114800"/>
            <a:ext cx="6232281" cy="1308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3100">
                <a:latin typeface="Times New Roman" pitchFamily="18" charset="0"/>
              </a:rPr>
              <a:t>…</a:t>
            </a:r>
            <a:r>
              <a:rPr lang="en-US" sz="2400"/>
              <a:t>all supported by an integrated organizational </a:t>
            </a:r>
          </a:p>
          <a:p>
            <a:r>
              <a:rPr lang="en-US" sz="2400"/>
              <a:t>infrastructure, a set of management practices,</a:t>
            </a:r>
          </a:p>
          <a:p>
            <a:r>
              <a:rPr lang="en-US" sz="2400"/>
              <a:t>and a set of tools and techniques</a:t>
            </a:r>
          </a:p>
        </p:txBody>
      </p:sp>
    </p:spTree>
    <p:extLst>
      <p:ext uri="{BB962C8B-B14F-4D97-AF65-F5344CB8AC3E}">
        <p14:creationId xmlns:p14="http://schemas.microsoft.com/office/powerpoint/2010/main" xmlns="" val="1796877557"/>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 calcmode="lin" valueType="num">
                                      <p:cBhvr additive="base">
                                        <p:cTn id="7" dur="500" fill="hold"/>
                                        <p:tgtEl>
                                          <p:spTgt spid="1525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257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2579">
                                            <p:txEl>
                                              <p:pRg st="1" end="1"/>
                                            </p:txEl>
                                          </p:spTgt>
                                        </p:tgtEl>
                                        <p:attrNameLst>
                                          <p:attrName>style.visibility</p:attrName>
                                        </p:attrNameLst>
                                      </p:cBhvr>
                                      <p:to>
                                        <p:strVal val="visible"/>
                                      </p:to>
                                    </p:set>
                                    <p:anim calcmode="lin" valueType="num">
                                      <p:cBhvr additive="base">
                                        <p:cTn id="11" dur="500" fill="hold"/>
                                        <p:tgtEl>
                                          <p:spTgt spid="15257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5257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52579">
                                            <p:txEl>
                                              <p:pRg st="2" end="2"/>
                                            </p:txEl>
                                          </p:spTgt>
                                        </p:tgtEl>
                                        <p:attrNameLst>
                                          <p:attrName>style.visibility</p:attrName>
                                        </p:attrNameLst>
                                      </p:cBhvr>
                                      <p:to>
                                        <p:strVal val="visible"/>
                                      </p:to>
                                    </p:set>
                                    <p:anim calcmode="lin" valueType="num">
                                      <p:cBhvr additive="base">
                                        <p:cTn id="15" dur="500" fill="hold"/>
                                        <p:tgtEl>
                                          <p:spTgt spid="15257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52579">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52580"/>
                                        </p:tgtEl>
                                        <p:attrNameLst>
                                          <p:attrName>style.visibility</p:attrName>
                                        </p:attrNameLst>
                                      </p:cBhvr>
                                      <p:to>
                                        <p:strVal val="visible"/>
                                      </p:to>
                                    </p:set>
                                    <p:anim calcmode="lin" valueType="num">
                                      <p:cBhvr additive="base">
                                        <p:cTn id="19" dur="500" fill="hold"/>
                                        <p:tgtEl>
                                          <p:spTgt spid="152580"/>
                                        </p:tgtEl>
                                        <p:attrNameLst>
                                          <p:attrName>ppt_x</p:attrName>
                                        </p:attrNameLst>
                                      </p:cBhvr>
                                      <p:tavLst>
                                        <p:tav tm="0">
                                          <p:val>
                                            <p:strVal val="0-#ppt_w/2"/>
                                          </p:val>
                                        </p:tav>
                                        <p:tav tm="100000">
                                          <p:val>
                                            <p:strVal val="#ppt_x"/>
                                          </p:val>
                                        </p:tav>
                                      </p:tavLst>
                                    </p:anim>
                                    <p:anim calcmode="lin" valueType="num">
                                      <p:cBhvr additive="base">
                                        <p:cTn id="20" dur="500" fill="hold"/>
                                        <p:tgtEl>
                                          <p:spTgt spid="1525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autoUpdateAnimBg="0"/>
      <p:bldP spid="152580"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lIns="92075" tIns="46038" rIns="92075" bIns="46038"/>
          <a:lstStyle/>
          <a:p>
            <a:pPr eaLnBrk="1" fontAlgn="auto" hangingPunct="1">
              <a:spcAft>
                <a:spcPts val="0"/>
              </a:spcAft>
              <a:defRPr/>
            </a:pPr>
            <a:r>
              <a:rPr lang="en-US" dirty="0" smtClean="0">
                <a:solidFill>
                  <a:schemeClr val="tx2">
                    <a:satMod val="130000"/>
                  </a:schemeClr>
                </a:solidFill>
              </a:rPr>
              <a:t>Customer and Stakeholder Focus</a:t>
            </a:r>
          </a:p>
        </p:txBody>
      </p:sp>
      <p:sp>
        <p:nvSpPr>
          <p:cNvPr id="154627" name="Rectangle 3"/>
          <p:cNvSpPr>
            <a:spLocks noGrp="1" noChangeArrowheads="1"/>
          </p:cNvSpPr>
          <p:nvPr>
            <p:ph idx="1"/>
          </p:nvPr>
        </p:nvSpPr>
        <p:spPr>
          <a:xfrm>
            <a:off x="1066800" y="1981200"/>
            <a:ext cx="7391400" cy="4343400"/>
          </a:xfrm>
        </p:spPr>
        <p:txBody>
          <a:bodyPr lIns="92075" tIns="46038" rIns="92075" bIns="46038"/>
          <a:lstStyle/>
          <a:p>
            <a:pPr eaLnBrk="1" hangingPunct="1">
              <a:buSzPct val="75000"/>
            </a:pPr>
            <a:r>
              <a:rPr lang="en-US" sz="3000" dirty="0" smtClean="0"/>
              <a:t>Customer is principal judge of quality</a:t>
            </a:r>
          </a:p>
          <a:p>
            <a:pPr eaLnBrk="1" hangingPunct="1">
              <a:buSzPct val="75000"/>
            </a:pPr>
            <a:r>
              <a:rPr lang="en-US" sz="3000" dirty="0" smtClean="0"/>
              <a:t>Organizations must first understand customers’ needs and expectations in order to meet and exceed them</a:t>
            </a:r>
          </a:p>
          <a:p>
            <a:pPr eaLnBrk="1" hangingPunct="1">
              <a:buSzPct val="75000"/>
            </a:pPr>
            <a:r>
              <a:rPr lang="en-US" sz="3000" dirty="0" smtClean="0"/>
              <a:t>Organizations must build relationships with customers</a:t>
            </a:r>
          </a:p>
          <a:p>
            <a:pPr eaLnBrk="1" hangingPunct="1">
              <a:buSzPct val="75000"/>
            </a:pPr>
            <a:r>
              <a:rPr lang="en-US" sz="3000" dirty="0" smtClean="0"/>
              <a:t>Customers include employees and society at large</a:t>
            </a:r>
          </a:p>
        </p:txBody>
      </p:sp>
    </p:spTree>
    <p:extLst>
      <p:ext uri="{BB962C8B-B14F-4D97-AF65-F5344CB8AC3E}">
        <p14:creationId xmlns:p14="http://schemas.microsoft.com/office/powerpoint/2010/main" xmlns="" val="2924311756"/>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anim calcmode="lin" valueType="num">
                                      <p:cBhvr additive="base">
                                        <p:cTn id="7" dur="500" fill="hold"/>
                                        <p:tgtEl>
                                          <p:spTgt spid="15462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462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4627">
                                            <p:txEl>
                                              <p:pRg st="1" end="1"/>
                                            </p:txEl>
                                          </p:spTgt>
                                        </p:tgtEl>
                                        <p:attrNameLst>
                                          <p:attrName>style.visibility</p:attrName>
                                        </p:attrNameLst>
                                      </p:cBhvr>
                                      <p:to>
                                        <p:strVal val="visible"/>
                                      </p:to>
                                    </p:set>
                                    <p:anim calcmode="lin" valueType="num">
                                      <p:cBhvr additive="base">
                                        <p:cTn id="11" dur="500" fill="hold"/>
                                        <p:tgtEl>
                                          <p:spTgt spid="15462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5462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54627">
                                            <p:txEl>
                                              <p:pRg st="2" end="2"/>
                                            </p:txEl>
                                          </p:spTgt>
                                        </p:tgtEl>
                                        <p:attrNameLst>
                                          <p:attrName>style.visibility</p:attrName>
                                        </p:attrNameLst>
                                      </p:cBhvr>
                                      <p:to>
                                        <p:strVal val="visible"/>
                                      </p:to>
                                    </p:set>
                                    <p:anim calcmode="lin" valueType="num">
                                      <p:cBhvr additive="base">
                                        <p:cTn id="15" dur="500" fill="hold"/>
                                        <p:tgtEl>
                                          <p:spTgt spid="154627">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5462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54627">
                                            <p:txEl>
                                              <p:pRg st="3" end="3"/>
                                            </p:txEl>
                                          </p:spTgt>
                                        </p:tgtEl>
                                        <p:attrNameLst>
                                          <p:attrName>style.visibility</p:attrName>
                                        </p:attrNameLst>
                                      </p:cBhvr>
                                      <p:to>
                                        <p:strVal val="visible"/>
                                      </p:to>
                                    </p:set>
                                    <p:anim calcmode="lin" valueType="num">
                                      <p:cBhvr additive="base">
                                        <p:cTn id="19" dur="500" fill="hold"/>
                                        <p:tgtEl>
                                          <p:spTgt spid="15462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5462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uiExpand="1"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436077" y="274638"/>
            <a:ext cx="7496908" cy="1143000"/>
          </a:xfrm>
        </p:spPr>
        <p:txBody>
          <a:bodyPr/>
          <a:lstStyle/>
          <a:p>
            <a:pPr eaLnBrk="1" fontAlgn="auto" hangingPunct="1">
              <a:spcAft>
                <a:spcPts val="0"/>
              </a:spcAft>
              <a:defRPr/>
            </a:pPr>
            <a:r>
              <a:rPr lang="en-US" dirty="0" smtClean="0">
                <a:solidFill>
                  <a:schemeClr val="tx2">
                    <a:satMod val="130000"/>
                  </a:schemeClr>
                </a:solidFill>
              </a:rPr>
              <a:t>Key Idea</a:t>
            </a:r>
          </a:p>
        </p:txBody>
      </p:sp>
      <p:pic>
        <p:nvPicPr>
          <p:cNvPr id="25605" name="Picture 3"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29812"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6" name="Rectangle 4"/>
          <p:cNvSpPr>
            <a:spLocks noChangeArrowheads="1"/>
          </p:cNvSpPr>
          <p:nvPr/>
        </p:nvSpPr>
        <p:spPr bwMode="auto">
          <a:xfrm>
            <a:off x="1219200" y="2209801"/>
            <a:ext cx="7467600" cy="237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t>To meet or exceed customer expectations, organizations must fully understand all product and service attributes that contribute to customer value and lead to satisfaction and loyalty.</a:t>
            </a:r>
          </a:p>
        </p:txBody>
      </p:sp>
    </p:spTree>
    <p:extLst>
      <p:ext uri="{BB962C8B-B14F-4D97-AF65-F5344CB8AC3E}">
        <p14:creationId xmlns:p14="http://schemas.microsoft.com/office/powerpoint/2010/main" xmlns="" val="38127437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066800" y="457200"/>
            <a:ext cx="7848600" cy="1143000"/>
          </a:xfrm>
        </p:spPr>
        <p:txBody>
          <a:bodyPr lIns="92075" tIns="46038" rIns="92075" bIns="46038"/>
          <a:lstStyle/>
          <a:p>
            <a:pPr eaLnBrk="1" fontAlgn="auto" hangingPunct="1">
              <a:spcAft>
                <a:spcPts val="0"/>
              </a:spcAft>
              <a:defRPr/>
            </a:pPr>
            <a:r>
              <a:rPr lang="en-US" dirty="0" smtClean="0">
                <a:solidFill>
                  <a:schemeClr val="tx2">
                    <a:satMod val="130000"/>
                  </a:schemeClr>
                </a:solidFill>
              </a:rPr>
              <a:t>Participation and Teamwork</a:t>
            </a:r>
          </a:p>
        </p:txBody>
      </p:sp>
      <p:sp>
        <p:nvSpPr>
          <p:cNvPr id="156675" name="Rectangle 3"/>
          <p:cNvSpPr>
            <a:spLocks noGrp="1" noChangeArrowheads="1"/>
          </p:cNvSpPr>
          <p:nvPr>
            <p:ph idx="1"/>
          </p:nvPr>
        </p:nvSpPr>
        <p:spPr>
          <a:xfrm>
            <a:off x="990600" y="1981200"/>
            <a:ext cx="7848600" cy="4724400"/>
          </a:xfrm>
        </p:spPr>
        <p:txBody>
          <a:bodyPr lIns="92075" tIns="46038" rIns="92075" bIns="46038"/>
          <a:lstStyle/>
          <a:p>
            <a:pPr eaLnBrk="1" hangingPunct="1">
              <a:buSzPct val="75000"/>
            </a:pPr>
            <a:r>
              <a:rPr lang="en-US" sz="2900" dirty="0" smtClean="0"/>
              <a:t>Employees know their jobs best and therefore, how to improve them</a:t>
            </a:r>
          </a:p>
          <a:p>
            <a:pPr eaLnBrk="1" hangingPunct="1">
              <a:buSzPct val="75000"/>
            </a:pPr>
            <a:r>
              <a:rPr lang="en-US" sz="2900" dirty="0" smtClean="0"/>
              <a:t>Management must develop the systems and procedures that foster participation and teamwork</a:t>
            </a:r>
          </a:p>
          <a:p>
            <a:pPr eaLnBrk="1" hangingPunct="1">
              <a:buSzPct val="75000"/>
            </a:pPr>
            <a:r>
              <a:rPr lang="en-US" sz="2900" dirty="0" smtClean="0"/>
              <a:t>Empowerment better serves customers, and creates trust and motivation</a:t>
            </a:r>
          </a:p>
          <a:p>
            <a:pPr eaLnBrk="1" hangingPunct="1">
              <a:buSzPct val="75000"/>
            </a:pPr>
            <a:r>
              <a:rPr lang="en-US" sz="2900" dirty="0" smtClean="0"/>
              <a:t>Teamwork and partnerships must exist both horizontally and vertically</a:t>
            </a:r>
          </a:p>
        </p:txBody>
      </p:sp>
    </p:spTree>
    <p:extLst>
      <p:ext uri="{BB962C8B-B14F-4D97-AF65-F5344CB8AC3E}">
        <p14:creationId xmlns:p14="http://schemas.microsoft.com/office/powerpoint/2010/main" xmlns="" val="942199980"/>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6675">
                                            <p:txEl>
                                              <p:pRg st="0" end="0"/>
                                            </p:txEl>
                                          </p:spTgt>
                                        </p:tgtEl>
                                        <p:attrNameLst>
                                          <p:attrName>style.visibility</p:attrName>
                                        </p:attrNameLst>
                                      </p:cBhvr>
                                      <p:to>
                                        <p:strVal val="visible"/>
                                      </p:to>
                                    </p:set>
                                    <p:anim calcmode="lin" valueType="num">
                                      <p:cBhvr additive="base">
                                        <p:cTn id="7" dur="500" fill="hold"/>
                                        <p:tgtEl>
                                          <p:spTgt spid="1566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667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6675">
                                            <p:txEl>
                                              <p:pRg st="1" end="1"/>
                                            </p:txEl>
                                          </p:spTgt>
                                        </p:tgtEl>
                                        <p:attrNameLst>
                                          <p:attrName>style.visibility</p:attrName>
                                        </p:attrNameLst>
                                      </p:cBhvr>
                                      <p:to>
                                        <p:strVal val="visible"/>
                                      </p:to>
                                    </p:set>
                                    <p:anim calcmode="lin" valueType="num">
                                      <p:cBhvr additive="base">
                                        <p:cTn id="11" dur="500" fill="hold"/>
                                        <p:tgtEl>
                                          <p:spTgt spid="15667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5667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56675">
                                            <p:txEl>
                                              <p:pRg st="2" end="2"/>
                                            </p:txEl>
                                          </p:spTgt>
                                        </p:tgtEl>
                                        <p:attrNameLst>
                                          <p:attrName>style.visibility</p:attrName>
                                        </p:attrNameLst>
                                      </p:cBhvr>
                                      <p:to>
                                        <p:strVal val="visible"/>
                                      </p:to>
                                    </p:set>
                                    <p:anim calcmode="lin" valueType="num">
                                      <p:cBhvr additive="base">
                                        <p:cTn id="15" dur="500" fill="hold"/>
                                        <p:tgtEl>
                                          <p:spTgt spid="156675">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5667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56675">
                                            <p:txEl>
                                              <p:pRg st="3" end="3"/>
                                            </p:txEl>
                                          </p:spTgt>
                                        </p:tgtEl>
                                        <p:attrNameLst>
                                          <p:attrName>style.visibility</p:attrName>
                                        </p:attrNameLst>
                                      </p:cBhvr>
                                      <p:to>
                                        <p:strVal val="visible"/>
                                      </p:to>
                                    </p:set>
                                    <p:anim calcmode="lin" valueType="num">
                                      <p:cBhvr additive="base">
                                        <p:cTn id="19" dur="500" fill="hold"/>
                                        <p:tgtEl>
                                          <p:spTgt spid="15667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5667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uiExpand="1"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436077" y="274638"/>
            <a:ext cx="7496908" cy="1143000"/>
          </a:xfrm>
        </p:spPr>
        <p:txBody>
          <a:bodyPr/>
          <a:lstStyle/>
          <a:p>
            <a:pPr eaLnBrk="1" fontAlgn="auto" hangingPunct="1">
              <a:spcAft>
                <a:spcPts val="0"/>
              </a:spcAft>
              <a:defRPr/>
            </a:pPr>
            <a:r>
              <a:rPr lang="en-US" dirty="0" smtClean="0">
                <a:solidFill>
                  <a:schemeClr val="tx2">
                    <a:satMod val="130000"/>
                  </a:schemeClr>
                </a:solidFill>
              </a:rPr>
              <a:t>Key Idea</a:t>
            </a:r>
          </a:p>
        </p:txBody>
      </p:sp>
      <p:pic>
        <p:nvPicPr>
          <p:cNvPr id="27653" name="Picture 3"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29812"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654" name="Rectangle 4"/>
          <p:cNvSpPr>
            <a:spLocks noChangeArrowheads="1"/>
          </p:cNvSpPr>
          <p:nvPr/>
        </p:nvSpPr>
        <p:spPr bwMode="auto">
          <a:xfrm>
            <a:off x="1447800" y="2209801"/>
            <a:ext cx="6858000" cy="192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t>In any organization, the person who best understands his or her job and how to improve both the product and the process is the one performing it.</a:t>
            </a:r>
          </a:p>
        </p:txBody>
      </p:sp>
    </p:spTree>
    <p:extLst>
      <p:ext uri="{BB962C8B-B14F-4D97-AF65-F5344CB8AC3E}">
        <p14:creationId xmlns:p14="http://schemas.microsoft.com/office/powerpoint/2010/main" xmlns="" val="28484407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2">
                    <a:satMod val="130000"/>
                  </a:schemeClr>
                </a:solidFill>
              </a:rPr>
              <a:t>Continuous Improvement </a:t>
            </a:r>
          </a:p>
        </p:txBody>
      </p:sp>
      <p:sp>
        <p:nvSpPr>
          <p:cNvPr id="28675" name="Rectangle 3"/>
          <p:cNvSpPr>
            <a:spLocks noGrp="1" noChangeArrowheads="1"/>
          </p:cNvSpPr>
          <p:nvPr>
            <p:ph idx="1"/>
          </p:nvPr>
        </p:nvSpPr>
        <p:spPr/>
        <p:txBody>
          <a:bodyPr/>
          <a:lstStyle/>
          <a:p>
            <a:pPr eaLnBrk="1" hangingPunct="1"/>
            <a:r>
              <a:rPr lang="en-US" sz="3000" dirty="0" smtClean="0"/>
              <a:t>Enhancing value through new products and services</a:t>
            </a:r>
          </a:p>
          <a:p>
            <a:pPr eaLnBrk="1" hangingPunct="1"/>
            <a:r>
              <a:rPr lang="en-US" sz="3000" dirty="0" smtClean="0"/>
              <a:t>Reducing errors, defects, waste, and costs</a:t>
            </a:r>
          </a:p>
          <a:p>
            <a:pPr eaLnBrk="1" hangingPunct="1"/>
            <a:r>
              <a:rPr lang="en-US" sz="3000" dirty="0" smtClean="0"/>
              <a:t>Increasing productivity and effectiveness</a:t>
            </a:r>
          </a:p>
          <a:p>
            <a:pPr eaLnBrk="1" hangingPunct="1"/>
            <a:r>
              <a:rPr lang="en-US" sz="3000" dirty="0" smtClean="0"/>
              <a:t>Improving responsiveness and cycle time performance</a:t>
            </a:r>
          </a:p>
        </p:txBody>
      </p:sp>
    </p:spTree>
    <p:extLst>
      <p:ext uri="{BB962C8B-B14F-4D97-AF65-F5344CB8AC3E}">
        <p14:creationId xmlns:p14="http://schemas.microsoft.com/office/powerpoint/2010/main" xmlns="" val="3219912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436077" y="274638"/>
            <a:ext cx="7496908" cy="1143000"/>
          </a:xfrm>
        </p:spPr>
        <p:txBody>
          <a:bodyPr/>
          <a:lstStyle/>
          <a:p>
            <a:pPr eaLnBrk="1" fontAlgn="auto" hangingPunct="1">
              <a:spcAft>
                <a:spcPts val="0"/>
              </a:spcAft>
              <a:defRPr/>
            </a:pPr>
            <a:r>
              <a:rPr lang="en-US" dirty="0" smtClean="0">
                <a:solidFill>
                  <a:schemeClr val="tx2">
                    <a:satMod val="130000"/>
                  </a:schemeClr>
                </a:solidFill>
              </a:rPr>
              <a:t>Key Idea</a:t>
            </a:r>
          </a:p>
        </p:txBody>
      </p:sp>
      <p:pic>
        <p:nvPicPr>
          <p:cNvPr id="29701" name="Picture 3"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29812"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2" name="Rectangle 4"/>
          <p:cNvSpPr>
            <a:spLocks noChangeArrowheads="1"/>
          </p:cNvSpPr>
          <p:nvPr/>
        </p:nvSpPr>
        <p:spPr bwMode="auto">
          <a:xfrm>
            <a:off x="1219200" y="2209801"/>
            <a:ext cx="7772400" cy="192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t>Major improvements in response time may require significant simplification of work processes and often drive simultaneous improvements in quality and productivity.</a:t>
            </a:r>
          </a:p>
        </p:txBody>
      </p:sp>
    </p:spTree>
    <p:extLst>
      <p:ext uri="{BB962C8B-B14F-4D97-AF65-F5344CB8AC3E}">
        <p14:creationId xmlns:p14="http://schemas.microsoft.com/office/powerpoint/2010/main" xmlns="" val="14334646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066800" y="381000"/>
            <a:ext cx="7467600" cy="1143000"/>
          </a:xfrm>
        </p:spPr>
        <p:txBody>
          <a:bodyPr/>
          <a:lstStyle/>
          <a:p>
            <a:pPr eaLnBrk="1" fontAlgn="auto" hangingPunct="1">
              <a:spcAft>
                <a:spcPts val="0"/>
              </a:spcAft>
              <a:defRPr/>
            </a:pPr>
            <a:r>
              <a:rPr lang="en-US" dirty="0" smtClean="0">
                <a:solidFill>
                  <a:schemeClr val="tx2">
                    <a:satMod val="130000"/>
                  </a:schemeClr>
                </a:solidFill>
              </a:rPr>
              <a:t>Learning</a:t>
            </a:r>
          </a:p>
        </p:txBody>
      </p:sp>
      <p:sp>
        <p:nvSpPr>
          <p:cNvPr id="30723" name="Rectangle 3"/>
          <p:cNvSpPr>
            <a:spLocks noGrp="1" noChangeArrowheads="1"/>
          </p:cNvSpPr>
          <p:nvPr>
            <p:ph idx="1"/>
          </p:nvPr>
        </p:nvSpPr>
        <p:spPr>
          <a:xfrm>
            <a:off x="1066800" y="1981200"/>
            <a:ext cx="7696200" cy="4572000"/>
          </a:xfrm>
        </p:spPr>
        <p:txBody>
          <a:bodyPr>
            <a:normAutofit lnSpcReduction="10000"/>
          </a:bodyPr>
          <a:lstStyle/>
          <a:p>
            <a:pPr eaLnBrk="1" hangingPunct="1"/>
            <a:r>
              <a:rPr lang="en-US" sz="2800" dirty="0" smtClean="0"/>
              <a:t>The foundation for improvement … Understanding why changes are successful through feedback between practices and results, which leads to new goals and approaches</a:t>
            </a:r>
          </a:p>
          <a:p>
            <a:pPr eaLnBrk="1" hangingPunct="1"/>
            <a:r>
              <a:rPr lang="en-US" sz="2800" dirty="0" smtClean="0">
                <a:solidFill>
                  <a:srgbClr val="F9C637"/>
                </a:solidFill>
              </a:rPr>
              <a:t>Learning cycle</a:t>
            </a:r>
            <a:r>
              <a:rPr lang="en-US" sz="2800" dirty="0" smtClean="0"/>
              <a:t>:</a:t>
            </a:r>
          </a:p>
          <a:p>
            <a:pPr lvl="1" eaLnBrk="1" hangingPunct="1"/>
            <a:r>
              <a:rPr lang="en-US" dirty="0" smtClean="0"/>
              <a:t>Planning</a:t>
            </a:r>
          </a:p>
          <a:p>
            <a:pPr lvl="1" eaLnBrk="1" hangingPunct="1"/>
            <a:r>
              <a:rPr lang="en-US" dirty="0" smtClean="0"/>
              <a:t>Execution of plans</a:t>
            </a:r>
          </a:p>
          <a:p>
            <a:pPr lvl="1" eaLnBrk="1" hangingPunct="1"/>
            <a:r>
              <a:rPr lang="en-US" dirty="0" smtClean="0"/>
              <a:t>Assessment of progress</a:t>
            </a:r>
          </a:p>
          <a:p>
            <a:pPr lvl="1" eaLnBrk="1" hangingPunct="1"/>
            <a:r>
              <a:rPr lang="en-US" dirty="0" smtClean="0"/>
              <a:t>Revision of plans based on assessment findings</a:t>
            </a:r>
          </a:p>
        </p:txBody>
      </p:sp>
    </p:spTree>
    <p:extLst>
      <p:ext uri="{BB962C8B-B14F-4D97-AF65-F5344CB8AC3E}">
        <p14:creationId xmlns:p14="http://schemas.microsoft.com/office/powerpoint/2010/main" xmlns="" val="15321645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lIns="92075" tIns="46038" rIns="92075" bIns="46038"/>
          <a:lstStyle/>
          <a:p>
            <a:pPr eaLnBrk="1" fontAlgn="auto" hangingPunct="1">
              <a:spcAft>
                <a:spcPts val="0"/>
              </a:spcAft>
              <a:defRPr/>
            </a:pPr>
            <a:r>
              <a:rPr lang="en-US" dirty="0" smtClean="0">
                <a:solidFill>
                  <a:schemeClr val="tx2">
                    <a:satMod val="130000"/>
                  </a:schemeClr>
                </a:solidFill>
              </a:rPr>
              <a:t>TQM Infrastructure</a:t>
            </a:r>
          </a:p>
        </p:txBody>
      </p:sp>
      <p:sp>
        <p:nvSpPr>
          <p:cNvPr id="166915" name="Rectangle 3"/>
          <p:cNvSpPr>
            <a:spLocks noGrp="1" noChangeArrowheads="1"/>
          </p:cNvSpPr>
          <p:nvPr>
            <p:ph idx="1"/>
          </p:nvPr>
        </p:nvSpPr>
        <p:spPr/>
        <p:txBody>
          <a:bodyPr lIns="92075" tIns="46038" rIns="92075" bIns="46038"/>
          <a:lstStyle/>
          <a:p>
            <a:pPr eaLnBrk="1" hangingPunct="1">
              <a:buSzPct val="75000"/>
            </a:pPr>
            <a:r>
              <a:rPr lang="en-US" sz="3000" dirty="0" smtClean="0"/>
              <a:t>Customer relationship management</a:t>
            </a:r>
          </a:p>
          <a:p>
            <a:pPr eaLnBrk="1" hangingPunct="1">
              <a:buSzPct val="75000"/>
            </a:pPr>
            <a:r>
              <a:rPr lang="en-US" sz="3000" dirty="0" smtClean="0"/>
              <a:t>Leadership and strategic planning</a:t>
            </a:r>
          </a:p>
          <a:p>
            <a:pPr eaLnBrk="1" hangingPunct="1">
              <a:buSzPct val="75000"/>
            </a:pPr>
            <a:r>
              <a:rPr lang="en-US" sz="3000" dirty="0" smtClean="0"/>
              <a:t>Human resources management</a:t>
            </a:r>
          </a:p>
          <a:p>
            <a:pPr eaLnBrk="1" hangingPunct="1">
              <a:buSzPct val="75000"/>
            </a:pPr>
            <a:r>
              <a:rPr lang="en-US" sz="3000" dirty="0" smtClean="0"/>
              <a:t>Process management</a:t>
            </a:r>
          </a:p>
          <a:p>
            <a:pPr eaLnBrk="1" hangingPunct="1">
              <a:buSzPct val="75000"/>
            </a:pPr>
            <a:r>
              <a:rPr lang="en-US" sz="3000" dirty="0" smtClean="0"/>
              <a:t>Information and knowledge management</a:t>
            </a:r>
          </a:p>
        </p:txBody>
      </p:sp>
    </p:spTree>
    <p:extLst>
      <p:ext uri="{BB962C8B-B14F-4D97-AF65-F5344CB8AC3E}">
        <p14:creationId xmlns:p14="http://schemas.microsoft.com/office/powerpoint/2010/main" xmlns="" val="2951572017"/>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166915">
                                            <p:txEl>
                                              <p:pRg st="0" end="0"/>
                                            </p:txEl>
                                          </p:spTgt>
                                        </p:tgtEl>
                                        <p:attrNameLst>
                                          <p:attrName>style.visibility</p:attrName>
                                        </p:attrNameLst>
                                      </p:cBhvr>
                                      <p:to>
                                        <p:strVal val="visible"/>
                                      </p:to>
                                    </p:set>
                                    <p:animEffect transition="in" filter="blinds(vertical)">
                                      <p:cBhvr>
                                        <p:cTn id="7" dur="500"/>
                                        <p:tgtEl>
                                          <p:spTgt spid="166915">
                                            <p:txEl>
                                              <p:pRg st="0" end="0"/>
                                            </p:txEl>
                                          </p:spTgt>
                                        </p:tgtEl>
                                      </p:cBhvr>
                                    </p:animEffect>
                                  </p:childTnLst>
                                </p:cTn>
                              </p:par>
                            </p:childTnLst>
                          </p:cTn>
                        </p:par>
                        <p:par>
                          <p:cTn id="8" fill="hold" nodeType="afterGroup">
                            <p:stCondLst>
                              <p:cond delay="500"/>
                            </p:stCondLst>
                            <p:childTnLst>
                              <p:par>
                                <p:cTn id="9" presetID="3" presetClass="entr" presetSubtype="5" fill="hold" grpId="0" nodeType="afterEffect">
                                  <p:stCondLst>
                                    <p:cond delay="0"/>
                                  </p:stCondLst>
                                  <p:childTnLst>
                                    <p:set>
                                      <p:cBhvr>
                                        <p:cTn id="10" dur="1" fill="hold">
                                          <p:stCondLst>
                                            <p:cond delay="0"/>
                                          </p:stCondLst>
                                        </p:cTn>
                                        <p:tgtEl>
                                          <p:spTgt spid="166915">
                                            <p:txEl>
                                              <p:pRg st="1" end="1"/>
                                            </p:txEl>
                                          </p:spTgt>
                                        </p:tgtEl>
                                        <p:attrNameLst>
                                          <p:attrName>style.visibility</p:attrName>
                                        </p:attrNameLst>
                                      </p:cBhvr>
                                      <p:to>
                                        <p:strVal val="visible"/>
                                      </p:to>
                                    </p:set>
                                    <p:animEffect transition="in" filter="blinds(vertical)">
                                      <p:cBhvr>
                                        <p:cTn id="11" dur="500"/>
                                        <p:tgtEl>
                                          <p:spTgt spid="166915">
                                            <p:txEl>
                                              <p:pRg st="1" end="1"/>
                                            </p:txEl>
                                          </p:spTgt>
                                        </p:tgtEl>
                                      </p:cBhvr>
                                    </p:animEffect>
                                  </p:childTnLst>
                                </p:cTn>
                              </p:par>
                            </p:childTnLst>
                          </p:cTn>
                        </p:par>
                        <p:par>
                          <p:cTn id="12" fill="hold" nodeType="afterGroup">
                            <p:stCondLst>
                              <p:cond delay="1000"/>
                            </p:stCondLst>
                            <p:childTnLst>
                              <p:par>
                                <p:cTn id="13" presetID="3" presetClass="entr" presetSubtype="5" fill="hold" grpId="0" nodeType="afterEffect">
                                  <p:stCondLst>
                                    <p:cond delay="0"/>
                                  </p:stCondLst>
                                  <p:childTnLst>
                                    <p:set>
                                      <p:cBhvr>
                                        <p:cTn id="14" dur="1" fill="hold">
                                          <p:stCondLst>
                                            <p:cond delay="0"/>
                                          </p:stCondLst>
                                        </p:cTn>
                                        <p:tgtEl>
                                          <p:spTgt spid="166915">
                                            <p:txEl>
                                              <p:pRg st="2" end="2"/>
                                            </p:txEl>
                                          </p:spTgt>
                                        </p:tgtEl>
                                        <p:attrNameLst>
                                          <p:attrName>style.visibility</p:attrName>
                                        </p:attrNameLst>
                                      </p:cBhvr>
                                      <p:to>
                                        <p:strVal val="visible"/>
                                      </p:to>
                                    </p:set>
                                    <p:animEffect transition="in" filter="blinds(vertical)">
                                      <p:cBhvr>
                                        <p:cTn id="15" dur="500"/>
                                        <p:tgtEl>
                                          <p:spTgt spid="166915">
                                            <p:txEl>
                                              <p:pRg st="2" end="2"/>
                                            </p:txEl>
                                          </p:spTgt>
                                        </p:tgtEl>
                                      </p:cBhvr>
                                    </p:animEffect>
                                  </p:childTnLst>
                                </p:cTn>
                              </p:par>
                            </p:childTnLst>
                          </p:cTn>
                        </p:par>
                        <p:par>
                          <p:cTn id="16" fill="hold" nodeType="afterGroup">
                            <p:stCondLst>
                              <p:cond delay="1500"/>
                            </p:stCondLst>
                            <p:childTnLst>
                              <p:par>
                                <p:cTn id="17" presetID="3" presetClass="entr" presetSubtype="5" fill="hold" grpId="0" nodeType="afterEffect">
                                  <p:stCondLst>
                                    <p:cond delay="0"/>
                                  </p:stCondLst>
                                  <p:childTnLst>
                                    <p:set>
                                      <p:cBhvr>
                                        <p:cTn id="18" dur="1" fill="hold">
                                          <p:stCondLst>
                                            <p:cond delay="0"/>
                                          </p:stCondLst>
                                        </p:cTn>
                                        <p:tgtEl>
                                          <p:spTgt spid="166915">
                                            <p:txEl>
                                              <p:pRg st="3" end="3"/>
                                            </p:txEl>
                                          </p:spTgt>
                                        </p:tgtEl>
                                        <p:attrNameLst>
                                          <p:attrName>style.visibility</p:attrName>
                                        </p:attrNameLst>
                                      </p:cBhvr>
                                      <p:to>
                                        <p:strVal val="visible"/>
                                      </p:to>
                                    </p:set>
                                    <p:animEffect transition="in" filter="blinds(vertical)">
                                      <p:cBhvr>
                                        <p:cTn id="19" dur="500"/>
                                        <p:tgtEl>
                                          <p:spTgt spid="166915">
                                            <p:txEl>
                                              <p:pRg st="3" end="3"/>
                                            </p:txEl>
                                          </p:spTgt>
                                        </p:tgtEl>
                                      </p:cBhvr>
                                    </p:animEffect>
                                  </p:childTnLst>
                                </p:cTn>
                              </p:par>
                            </p:childTnLst>
                          </p:cTn>
                        </p:par>
                        <p:par>
                          <p:cTn id="20" fill="hold" nodeType="afterGroup">
                            <p:stCondLst>
                              <p:cond delay="2000"/>
                            </p:stCondLst>
                            <p:childTnLst>
                              <p:par>
                                <p:cTn id="21" presetID="3" presetClass="entr" presetSubtype="5" fill="hold" grpId="0" nodeType="afterEffect">
                                  <p:stCondLst>
                                    <p:cond delay="0"/>
                                  </p:stCondLst>
                                  <p:childTnLst>
                                    <p:set>
                                      <p:cBhvr>
                                        <p:cTn id="22" dur="1" fill="hold">
                                          <p:stCondLst>
                                            <p:cond delay="0"/>
                                          </p:stCondLst>
                                        </p:cTn>
                                        <p:tgtEl>
                                          <p:spTgt spid="166915">
                                            <p:txEl>
                                              <p:pRg st="4" end="4"/>
                                            </p:txEl>
                                          </p:spTgt>
                                        </p:tgtEl>
                                        <p:attrNameLst>
                                          <p:attrName>style.visibility</p:attrName>
                                        </p:attrNameLst>
                                      </p:cBhvr>
                                      <p:to>
                                        <p:strVal val="visible"/>
                                      </p:to>
                                    </p:set>
                                    <p:animEffect transition="in" filter="blinds(vertical)">
                                      <p:cBhvr>
                                        <p:cTn id="23" dur="500"/>
                                        <p:tgtEl>
                                          <p:spTgt spid="1669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5" grpId="0" build="p"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Lecture Review</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905767" y="152400"/>
            <a:ext cx="2209800" cy="1685925"/>
          </a:xfrm>
          <a:prstGeom prst="rect">
            <a:avLst/>
          </a:prstGeom>
        </p:spPr>
      </p:pic>
      <p:sp>
        <p:nvSpPr>
          <p:cNvPr id="5" name="TextBox 4"/>
          <p:cNvSpPr txBox="1"/>
          <p:nvPr/>
        </p:nvSpPr>
        <p:spPr>
          <a:xfrm>
            <a:off x="685800" y="5486400"/>
            <a:ext cx="8153400" cy="369332"/>
          </a:xfrm>
          <a:prstGeom prst="rect">
            <a:avLst/>
          </a:prstGeom>
          <a:noFill/>
        </p:spPr>
        <p:txBody>
          <a:bodyPr wrap="square" rtlCol="0">
            <a:spAutoFit/>
          </a:bodyPr>
          <a:lstStyle/>
          <a:p>
            <a:pPr algn="ctr"/>
            <a:r>
              <a:rPr lang="en-US" dirty="0" smtClean="0"/>
              <a:t>Reference: Evans</a:t>
            </a:r>
            <a:r>
              <a:rPr lang="en-US" dirty="0"/>
              <a:t>, James R. et. al,  The Management and Control of Quality, 8</a:t>
            </a:r>
            <a:r>
              <a:rPr lang="en-US" baseline="30000" dirty="0"/>
              <a:t>th</a:t>
            </a:r>
            <a:r>
              <a:rPr lang="en-US" dirty="0"/>
              <a:t> edition</a:t>
            </a:r>
            <a:endParaRPr lang="en-US" b="1" dirty="0"/>
          </a:p>
        </p:txBody>
      </p:sp>
      <p:sp>
        <p:nvSpPr>
          <p:cNvPr id="7" name="Subtitle 2"/>
          <p:cNvSpPr txBox="1">
            <a:spLocks/>
          </p:cNvSpPr>
          <p:nvPr/>
        </p:nvSpPr>
        <p:spPr>
          <a:xfrm>
            <a:off x="353704" y="1464036"/>
            <a:ext cx="8382000" cy="446457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marL="285750" indent="-285750"/>
            <a:r>
              <a:rPr lang="en-US" dirty="0"/>
              <a:t>History and Importance of </a:t>
            </a:r>
            <a:r>
              <a:rPr lang="en-US" dirty="0" smtClean="0"/>
              <a:t>Quality</a:t>
            </a:r>
          </a:p>
          <a:p>
            <a:pPr marL="285750" indent="-285750"/>
            <a:endParaRPr lang="en-US" dirty="0"/>
          </a:p>
          <a:p>
            <a:pPr marL="285750" indent="-285750"/>
            <a:r>
              <a:rPr lang="en-US" dirty="0"/>
              <a:t>Defining </a:t>
            </a:r>
            <a:r>
              <a:rPr lang="en-US" dirty="0" smtClean="0"/>
              <a:t>Quality</a:t>
            </a:r>
          </a:p>
          <a:p>
            <a:pPr marL="285750" indent="-285750"/>
            <a:endParaRPr lang="en-US" dirty="0"/>
          </a:p>
          <a:p>
            <a:pPr marL="285750" indent="-285750"/>
            <a:r>
              <a:rPr lang="en-US" dirty="0"/>
              <a:t>Principles &amp; Practices, Quality </a:t>
            </a:r>
          </a:p>
          <a:p>
            <a:pPr hangingPunct="0"/>
            <a:endParaRPr lang="en-US" sz="4000" dirty="0"/>
          </a:p>
        </p:txBody>
      </p:sp>
    </p:spTree>
    <p:extLst>
      <p:ext uri="{BB962C8B-B14F-4D97-AF65-F5344CB8AC3E}">
        <p14:creationId xmlns:p14="http://schemas.microsoft.com/office/powerpoint/2010/main" xmlns="" val="39610662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1158</TotalTime>
  <Words>842</Words>
  <Application>Microsoft Office PowerPoint</Application>
  <PresentationFormat>On-screen Show (4:3)</PresentationFormat>
  <Paragraphs>166</Paragraphs>
  <Slides>27</Slides>
  <Notes>23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0" baseType="lpstr">
      <vt:lpstr>Office Theme</vt:lpstr>
      <vt:lpstr>Bitmap Image</vt:lpstr>
      <vt:lpstr>Clip</vt:lpstr>
      <vt:lpstr>ENTREPRENEURSHIP </vt:lpstr>
      <vt:lpstr> Previous Lecture Review</vt:lpstr>
      <vt:lpstr>OBJECTIVES</vt:lpstr>
      <vt:lpstr>Modern Importance of Quality</vt:lpstr>
      <vt:lpstr>Key Idea</vt:lpstr>
      <vt:lpstr>Quality Assurance</vt:lpstr>
      <vt:lpstr>History of Quality Assurance  (1 of 3)</vt:lpstr>
      <vt:lpstr>History of Quality Assurance  (2 of 3)</vt:lpstr>
      <vt:lpstr>History of Quality Assurance  (3 of 3)</vt:lpstr>
      <vt:lpstr>Key Idea</vt:lpstr>
      <vt:lpstr>Contemporary Influences on Quality</vt:lpstr>
      <vt:lpstr>Defining Quality</vt:lpstr>
      <vt:lpstr>Formal Definitions of Quality</vt:lpstr>
      <vt:lpstr>Quality Perspectives</vt:lpstr>
      <vt:lpstr>Key Idea</vt:lpstr>
      <vt:lpstr>Customer-Driven Quality</vt:lpstr>
      <vt:lpstr>Total Quality</vt:lpstr>
      <vt:lpstr>Principles of Total Quality</vt:lpstr>
      <vt:lpstr>Customer and Stakeholder Focus</vt:lpstr>
      <vt:lpstr>Key Idea</vt:lpstr>
      <vt:lpstr>Participation and Teamwork</vt:lpstr>
      <vt:lpstr>Key Idea</vt:lpstr>
      <vt:lpstr>Continuous Improvement </vt:lpstr>
      <vt:lpstr>Key Idea</vt:lpstr>
      <vt:lpstr>Learning</vt:lpstr>
      <vt:lpstr>TQM Infrastructure</vt:lpstr>
      <vt:lpstr>Lecture Review</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Entrepreneurial Mind: From Ideas to Reality</dc:title>
  <dc:creator>MyUserName</dc:creator>
  <cp:lastModifiedBy>NTS</cp:lastModifiedBy>
  <cp:revision>188</cp:revision>
  <dcterms:created xsi:type="dcterms:W3CDTF">2013-10-03T09:43:12Z</dcterms:created>
  <dcterms:modified xsi:type="dcterms:W3CDTF">2013-11-21T09:54:17Z</dcterms:modified>
</cp:coreProperties>
</file>