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96" r:id="rId2"/>
    <p:sldId id="387" r:id="rId3"/>
    <p:sldId id="386" r:id="rId4"/>
    <p:sldId id="502" r:id="rId5"/>
    <p:sldId id="503" r:id="rId6"/>
    <p:sldId id="508" r:id="rId7"/>
    <p:sldId id="509" r:id="rId8"/>
    <p:sldId id="510" r:id="rId9"/>
    <p:sldId id="505" r:id="rId10"/>
    <p:sldId id="511" r:id="rId11"/>
    <p:sldId id="479" r:id="rId12"/>
    <p:sldId id="480" r:id="rId13"/>
    <p:sldId id="481" r:id="rId14"/>
    <p:sldId id="482" r:id="rId15"/>
    <p:sldId id="483" r:id="rId16"/>
    <p:sldId id="484" r:id="rId17"/>
    <p:sldId id="485" r:id="rId18"/>
    <p:sldId id="486" r:id="rId19"/>
    <p:sldId id="488" r:id="rId20"/>
    <p:sldId id="490" r:id="rId21"/>
    <p:sldId id="491" r:id="rId22"/>
    <p:sldId id="492" r:id="rId23"/>
    <p:sldId id="493" r:id="rId24"/>
    <p:sldId id="494" r:id="rId25"/>
    <p:sldId id="506" r:id="rId26"/>
    <p:sldId id="495" r:id="rId27"/>
    <p:sldId id="338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 varScale="1">
        <p:scale>
          <a:sx n="66" d="100"/>
          <a:sy n="66" d="100"/>
        </p:scale>
        <p:origin x="-1410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0" y="26376"/>
    </p:cViewPr>
    <p:sldLst>
      <p:sld r:id="rId1" collapse="1"/>
      <p:sld r:id="rId2" collapse="1"/>
      <p:sld r:id="rId3" collapse="1"/>
      <p:sld r:id="rId4" collapse="1"/>
    </p:sldLst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13.xml"/><Relationship Id="rId2" Type="http://schemas.openxmlformats.org/officeDocument/2006/relationships/slide" Target="slides/slide11.xml"/><Relationship Id="rId1" Type="http://schemas.openxmlformats.org/officeDocument/2006/relationships/slide" Target="slides/slide10.xml"/><Relationship Id="rId4" Type="http://schemas.openxmlformats.org/officeDocument/2006/relationships/slide" Target="slides/slide1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85B88A-C841-402B-B2F9-EDF798484FBC}" type="datetimeFigureOut">
              <a:rPr lang="en-US" smtClean="0"/>
              <a:pPr/>
              <a:t>11/17/2013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E3A5EB-6F79-4447-ABC5-06DD993480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7825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68825" cy="3425825"/>
          </a:xfrm>
          <a:ln cap="flat"/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68825" cy="3425825"/>
          </a:xfrm>
          <a:ln cap="flat"/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68825" cy="3425825"/>
          </a:xfrm>
          <a:ln cap="flat"/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68825" cy="3425825"/>
          </a:xfrm>
          <a:ln cap="flat"/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68825" cy="3425825"/>
          </a:xfrm>
          <a:ln cap="flat"/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68825" cy="3425825"/>
          </a:xfrm>
          <a:ln cap="flat"/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68825" cy="3425825"/>
          </a:xfrm>
          <a:ln cap="flat"/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68825" cy="3425825"/>
          </a:xfrm>
          <a:ln cap="flat"/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68825" cy="3425825"/>
          </a:xfrm>
          <a:ln cap="flat"/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68825" cy="3425825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68825" cy="3425825"/>
          </a:xfrm>
          <a:ln cap="flat"/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68825" cy="3425825"/>
          </a:xfrm>
          <a:ln cap="flat"/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68825" cy="3425825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68825" cy="3425825"/>
          </a:xfrm>
          <a:ln cap="flat"/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68825" cy="3425825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68825" cy="3425825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68825" cy="3425825"/>
          </a:xfrm>
          <a:ln cap="flat"/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20A9A-5EC9-4CF9-9C60-C50A968AE0DC}" type="datetime1">
              <a:rPr lang="en-US" smtClean="0"/>
              <a:pPr/>
              <a:t>11/17/2013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9: E-Commerce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4157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560C6-7AF8-4C17-BE86-81D02A3D0727}" type="datetime1">
              <a:rPr lang="en-US" smtClean="0"/>
              <a:pPr/>
              <a:t>11/17/2013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9: E-Commerce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53092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7834E-3CFD-45E8-A470-AC9AFDD2E7B6}" type="datetime1">
              <a:rPr lang="en-US" smtClean="0"/>
              <a:pPr/>
              <a:t>11/17/2013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9: E-Commerce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72462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A2C67-D830-4A97-8265-F0A5DEE1CB03}" type="datetime1">
              <a:rPr lang="en-US" smtClean="0"/>
              <a:pPr/>
              <a:t>11/17/2013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9: E-Commerce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02116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AD249-BDBF-4640-978C-0A62B46CEDB9}" type="datetime1">
              <a:rPr lang="en-US" smtClean="0"/>
              <a:pPr/>
              <a:t>11/17/2013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9: E-Commerce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3893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DA564-CF69-4B41-BD21-6754948B7A39}" type="datetime1">
              <a:rPr lang="en-US" smtClean="0"/>
              <a:pPr/>
              <a:t>11/17/2013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9: E-Commerce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63149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90578-4C37-4510-ADE3-38414748932C}" type="datetime1">
              <a:rPr lang="en-US" smtClean="0"/>
              <a:pPr/>
              <a:t>11/17/2013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9: E-Commerce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6882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64C85-8B8D-483E-B358-866606915666}" type="datetime1">
              <a:rPr lang="en-US" smtClean="0"/>
              <a:pPr/>
              <a:t>11/17/2013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9: E-Commerce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41652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0EDBA-85EE-49F6-A97C-535866CAE11E}" type="datetime1">
              <a:rPr lang="en-US" smtClean="0"/>
              <a:pPr/>
              <a:t>11/17/2013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9: E-Commerce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3508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68F60-F20E-48C7-8047-7BB052619D07}" type="datetime1">
              <a:rPr lang="en-US" smtClean="0"/>
              <a:pPr/>
              <a:t>11/17/2013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9: E-Commerce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70703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14D66-62C7-4439-B574-16DFE6A8C11E}" type="datetime1">
              <a:rPr lang="en-US" smtClean="0"/>
              <a:pPr/>
              <a:t>11/17/2013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9: E-Commerce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41067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E5612B-7475-4D0A-9A68-10454DB4555D}" type="datetime1">
              <a:rPr lang="en-US" smtClean="0"/>
              <a:pPr/>
              <a:t>11/17/2013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Chapter 9: E-Commerce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30905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ENTREPRENEURSHIP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000" dirty="0" smtClean="0"/>
              <a:t>Lecture No: 25</a:t>
            </a:r>
            <a:endParaRPr lang="en-US" sz="2000" dirty="0" smtClean="0"/>
          </a:p>
          <a:p>
            <a:pPr marL="0" indent="0" algn="ctr">
              <a:buNone/>
            </a:pPr>
            <a:endParaRPr lang="en-US" sz="2800" dirty="0" smtClean="0"/>
          </a:p>
          <a:p>
            <a:pPr marL="0" indent="0" algn="ctr">
              <a:buNone/>
            </a:pPr>
            <a:r>
              <a:rPr lang="en-US" sz="2800" dirty="0" smtClean="0"/>
              <a:t>Resource Person:</a:t>
            </a:r>
          </a:p>
          <a:p>
            <a:pPr marL="0" indent="0" algn="ctr">
              <a:buNone/>
            </a:pPr>
            <a:r>
              <a:rPr lang="en-US" sz="3600" dirty="0" smtClean="0"/>
              <a:t>Malik </a:t>
            </a:r>
            <a:r>
              <a:rPr lang="en-US" sz="3600" dirty="0" err="1" smtClean="0"/>
              <a:t>Jawad</a:t>
            </a:r>
            <a:r>
              <a:rPr lang="en-US" sz="3600" dirty="0" smtClean="0"/>
              <a:t> </a:t>
            </a:r>
            <a:r>
              <a:rPr lang="en-US" sz="3600" dirty="0" err="1" smtClean="0"/>
              <a:t>Saboor</a:t>
            </a:r>
            <a:endParaRPr lang="en-US" sz="3600" dirty="0" smtClean="0"/>
          </a:p>
          <a:p>
            <a:pPr marL="0" indent="0" algn="ctr">
              <a:buNone/>
            </a:pPr>
            <a:r>
              <a:rPr lang="en-US" sz="2000" dirty="0" smtClean="0"/>
              <a:t>Assistant Professor</a:t>
            </a:r>
          </a:p>
          <a:p>
            <a:pPr marL="0" indent="0" algn="ctr">
              <a:buNone/>
            </a:pPr>
            <a:r>
              <a:rPr lang="en-US" sz="2000" dirty="0" smtClean="0"/>
              <a:t>Department of Management Sciences</a:t>
            </a:r>
          </a:p>
          <a:p>
            <a:pPr marL="0" indent="0" algn="ctr">
              <a:buNone/>
            </a:pPr>
            <a:r>
              <a:rPr lang="en-US" sz="2000" dirty="0" smtClean="0"/>
              <a:t>COMSATS Institute of Information Technology</a:t>
            </a:r>
          </a:p>
          <a:p>
            <a:pPr marL="0" indent="0" algn="ctr">
              <a:buNone/>
            </a:pPr>
            <a:r>
              <a:rPr lang="en-US" sz="2000" dirty="0" smtClean="0"/>
              <a:t>Islamabad.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41980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066800" y="228600"/>
            <a:ext cx="8229600" cy="1143000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dirty="0" smtClean="0"/>
              <a:t>Previous Lecture Review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86600" y="85299"/>
            <a:ext cx="1981104" cy="192707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81000" y="1997839"/>
            <a:ext cx="769615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hangingPunct="0">
              <a:buFont typeface="Arial" pitchFamily="34" charset="0"/>
              <a:buChar char="•"/>
            </a:pPr>
            <a:r>
              <a:rPr lang="en-US" sz="2800" dirty="0"/>
              <a:t>Discuss the “four Ps” of marketing—product, place, price, and promotion—and their role in building a successful marketing strategy.</a:t>
            </a:r>
          </a:p>
          <a:p>
            <a:pPr marL="342900" indent="-342900" hangingPunct="0">
              <a:buFont typeface="Arial" pitchFamily="34" charset="0"/>
              <a:buChar char="•"/>
            </a:pPr>
            <a:r>
              <a:rPr lang="en-US" sz="2800" dirty="0"/>
              <a:t>Marketing Wheel of Fortune</a:t>
            </a:r>
          </a:p>
          <a:p>
            <a:pPr marL="342900" indent="-342900" hangingPunct="0">
              <a:buFont typeface="Arial" pitchFamily="34" charset="0"/>
              <a:buChar char="•"/>
            </a:pPr>
            <a:r>
              <a:rPr lang="en-US" sz="2800" dirty="0"/>
              <a:t>How Small Business Marketing differs from Corporations</a:t>
            </a:r>
          </a:p>
          <a:p>
            <a:pPr marL="342900" indent="-342900" hangingPunct="0">
              <a:buFont typeface="Arial" pitchFamily="34" charset="0"/>
              <a:buChar char="•"/>
            </a:pPr>
            <a:r>
              <a:rPr lang="en-US" sz="2800" dirty="0"/>
              <a:t>Small Business Marketing </a:t>
            </a:r>
            <a:r>
              <a:rPr lang="en-US" sz="2800" dirty="0" smtClean="0"/>
              <a:t>Advantage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2645734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13644" y="31845"/>
            <a:ext cx="2330355" cy="2330355"/>
          </a:xfrm>
          <a:prstGeom prst="rect">
            <a:avLst/>
          </a:prstGeom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152400" y="1295400"/>
            <a:ext cx="8382000" cy="5460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304800" y="2057398"/>
            <a:ext cx="8686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 smtClean="0"/>
              <a:t>One-to-One Marketing</a:t>
            </a:r>
          </a:p>
          <a:p>
            <a:pPr lvl="0"/>
            <a:r>
              <a:rPr lang="en-US" sz="2400" dirty="0" smtClean="0"/>
              <a:t>Customer Sensitivity</a:t>
            </a:r>
          </a:p>
          <a:p>
            <a:pPr lvl="0"/>
            <a:r>
              <a:rPr lang="en-US" sz="2400" dirty="0" smtClean="0"/>
              <a:t>Guerilla </a:t>
            </a:r>
            <a:r>
              <a:rPr lang="en-US" sz="2400" dirty="0" smtClean="0"/>
              <a:t>Marketing </a:t>
            </a:r>
            <a:endParaRPr lang="en-US" sz="2400" dirty="0" smtClean="0"/>
          </a:p>
          <a:p>
            <a:pPr lvl="0"/>
            <a:r>
              <a:rPr lang="en-US" sz="2400" dirty="0" smtClean="0"/>
              <a:t>Competitive Advantage Development through Custome</a:t>
            </a:r>
            <a:r>
              <a:rPr lang="en-US" sz="2400" dirty="0" smtClean="0"/>
              <a:t>r Focus, Quality, Convenience, Innovation, Service &amp; Speed</a:t>
            </a:r>
            <a:endParaRPr lang="en-US" sz="2400" dirty="0" smtClean="0"/>
          </a:p>
          <a:p>
            <a:pPr lvl="0"/>
            <a:r>
              <a:rPr lang="en-US" sz="2400" dirty="0" smtClean="0"/>
              <a:t>Benefits of Selling on Web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511206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76200" y="76200"/>
            <a:ext cx="7086600" cy="6858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pPr algn="l"/>
            <a:r>
              <a:rPr lang="en-US" sz="2400" dirty="0"/>
              <a:t>How  to Become an Effective One-to-One Marketer</a:t>
            </a:r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1377950" y="920750"/>
            <a:ext cx="2501900" cy="901700"/>
          </a:xfrm>
          <a:prstGeom prst="rect">
            <a:avLst/>
          </a:prstGeom>
          <a:solidFill>
            <a:schemeClr val="tx1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/>
            <a:r>
              <a:rPr lang="en-US" sz="1400" b="1">
                <a:solidFill>
                  <a:schemeClr val="bg2"/>
                </a:solidFill>
                <a:latin typeface="Times New Roman" pitchFamily="18" charset="0"/>
              </a:rPr>
              <a:t>Identify your best customers, </a:t>
            </a:r>
          </a:p>
          <a:p>
            <a:pPr algn="ctr"/>
            <a:r>
              <a:rPr lang="en-US" sz="1400" b="1">
                <a:solidFill>
                  <a:schemeClr val="bg2"/>
                </a:solidFill>
                <a:latin typeface="Times New Roman" pitchFamily="18" charset="0"/>
              </a:rPr>
              <a:t>never passing up the </a:t>
            </a:r>
          </a:p>
          <a:p>
            <a:pPr algn="ctr"/>
            <a:r>
              <a:rPr lang="en-US" sz="1400" b="1">
                <a:solidFill>
                  <a:schemeClr val="bg2"/>
                </a:solidFill>
                <a:latin typeface="Times New Roman" pitchFamily="18" charset="0"/>
              </a:rPr>
              <a:t>opportunity to get their names.</a:t>
            </a:r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463550" y="2444750"/>
            <a:ext cx="2501900" cy="901700"/>
          </a:xfrm>
          <a:prstGeom prst="rect">
            <a:avLst/>
          </a:prstGeom>
          <a:solidFill>
            <a:schemeClr val="tx1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/>
            <a:r>
              <a:rPr lang="en-US" sz="1400" b="1">
                <a:solidFill>
                  <a:schemeClr val="bg2"/>
                </a:solidFill>
                <a:latin typeface="Times New Roman" pitchFamily="18" charset="0"/>
              </a:rPr>
              <a:t>Collect information on these</a:t>
            </a:r>
          </a:p>
          <a:p>
            <a:pPr algn="ctr"/>
            <a:r>
              <a:rPr lang="en-US" sz="1400" b="1">
                <a:solidFill>
                  <a:schemeClr val="bg2"/>
                </a:solidFill>
                <a:latin typeface="Times New Roman" pitchFamily="18" charset="0"/>
              </a:rPr>
              <a:t>customers, linking their</a:t>
            </a:r>
          </a:p>
          <a:p>
            <a:pPr algn="ctr"/>
            <a:r>
              <a:rPr lang="en-US" sz="1400" b="1">
                <a:solidFill>
                  <a:schemeClr val="bg2"/>
                </a:solidFill>
                <a:latin typeface="Times New Roman" pitchFamily="18" charset="0"/>
              </a:rPr>
              <a:t> identities to their transactions.</a:t>
            </a:r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463550" y="4654550"/>
            <a:ext cx="2578100" cy="901700"/>
          </a:xfrm>
          <a:prstGeom prst="rect">
            <a:avLst/>
          </a:prstGeom>
          <a:solidFill>
            <a:schemeClr val="tx1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/>
            <a:r>
              <a:rPr lang="en-US" sz="1400" b="1">
                <a:solidFill>
                  <a:schemeClr val="bg2"/>
                </a:solidFill>
                <a:latin typeface="Times New Roman" pitchFamily="18" charset="0"/>
              </a:rPr>
              <a:t>Calculate the long-term value</a:t>
            </a:r>
          </a:p>
          <a:p>
            <a:pPr algn="ctr"/>
            <a:r>
              <a:rPr lang="en-US" sz="1400" b="1">
                <a:solidFill>
                  <a:schemeClr val="bg2"/>
                </a:solidFill>
                <a:latin typeface="Times New Roman" pitchFamily="18" charset="0"/>
              </a:rPr>
              <a:t>of customers so you know </a:t>
            </a:r>
          </a:p>
          <a:p>
            <a:pPr algn="ctr"/>
            <a:r>
              <a:rPr lang="en-US" sz="1400" b="1">
                <a:solidFill>
                  <a:schemeClr val="bg2"/>
                </a:solidFill>
                <a:latin typeface="Times New Roman" pitchFamily="18" charset="0"/>
              </a:rPr>
              <a:t>which ones are most desirable</a:t>
            </a:r>
          </a:p>
          <a:p>
            <a:pPr algn="ctr"/>
            <a:r>
              <a:rPr lang="en-US" sz="1400" b="1">
                <a:solidFill>
                  <a:schemeClr val="bg2"/>
                </a:solidFill>
                <a:latin typeface="Times New Roman" pitchFamily="18" charset="0"/>
              </a:rPr>
              <a:t>(and most profitable).  </a:t>
            </a:r>
          </a:p>
        </p:txBody>
      </p:sp>
      <p:graphicFrame>
        <p:nvGraphicFramePr>
          <p:cNvPr id="10246" name="Object 6">
            <a:hlinkClick r:id="" action="ppaction://ole?verb=0"/>
          </p:cNvPr>
          <p:cNvGraphicFramePr>
            <a:graphicFrameLocks/>
          </p:cNvGraphicFramePr>
          <p:nvPr/>
        </p:nvGraphicFramePr>
        <p:xfrm>
          <a:off x="2844800" y="1752600"/>
          <a:ext cx="4098925" cy="3956050"/>
        </p:xfrm>
        <a:graphic>
          <a:graphicData uri="http://schemas.openxmlformats.org/presentationml/2006/ole">
            <p:oleObj spid="_x0000_s1026" name="Microsoft ClipArt Gallery" r:id="rId4" imgW="5210129" imgH="5029133" progId="">
              <p:embed/>
            </p:oleObj>
          </a:graphicData>
        </a:graphic>
      </p:graphicFrame>
      <p:sp>
        <p:nvSpPr>
          <p:cNvPr id="10247" name="Rectangle 7"/>
          <p:cNvSpPr>
            <a:spLocks noChangeArrowheads="1"/>
          </p:cNvSpPr>
          <p:nvPr/>
        </p:nvSpPr>
        <p:spPr bwMode="auto">
          <a:xfrm>
            <a:off x="4100513" y="3109913"/>
            <a:ext cx="1720850" cy="118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 b="1">
                <a:solidFill>
                  <a:schemeClr val="bg2"/>
                </a:solidFill>
                <a:latin typeface="Times New Roman" pitchFamily="18" charset="0"/>
              </a:rPr>
              <a:t>Successful</a:t>
            </a:r>
          </a:p>
          <a:p>
            <a:r>
              <a:rPr lang="en-US" sz="2400" b="1">
                <a:solidFill>
                  <a:schemeClr val="bg2"/>
                </a:solidFill>
                <a:latin typeface="Times New Roman" pitchFamily="18" charset="0"/>
              </a:rPr>
              <a:t>One-to-One</a:t>
            </a:r>
          </a:p>
          <a:p>
            <a:r>
              <a:rPr lang="en-US" sz="2400" b="1">
                <a:solidFill>
                  <a:schemeClr val="bg2"/>
                </a:solidFill>
                <a:latin typeface="Times New Roman" pitchFamily="18" charset="0"/>
              </a:rPr>
              <a:t>Marketing</a:t>
            </a:r>
          </a:p>
        </p:txBody>
      </p:sp>
      <p:sp>
        <p:nvSpPr>
          <p:cNvPr id="10248" name="Rectangle 8"/>
          <p:cNvSpPr>
            <a:spLocks noChangeArrowheads="1"/>
          </p:cNvSpPr>
          <p:nvPr/>
        </p:nvSpPr>
        <p:spPr bwMode="auto">
          <a:xfrm>
            <a:off x="3435350" y="5797550"/>
            <a:ext cx="2806700" cy="901700"/>
          </a:xfrm>
          <a:prstGeom prst="rect">
            <a:avLst/>
          </a:prstGeom>
          <a:solidFill>
            <a:schemeClr val="tx1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/>
            <a:r>
              <a:rPr lang="en-US" sz="1400" b="1">
                <a:solidFill>
                  <a:schemeClr val="bg2"/>
                </a:solidFill>
                <a:latin typeface="Times New Roman" pitchFamily="18" charset="0"/>
              </a:rPr>
              <a:t>Know what your customers’</a:t>
            </a:r>
          </a:p>
          <a:p>
            <a:pPr algn="ctr"/>
            <a:r>
              <a:rPr lang="en-US" sz="1400" b="1">
                <a:solidFill>
                  <a:schemeClr val="bg2"/>
                </a:solidFill>
                <a:latin typeface="Times New Roman" pitchFamily="18" charset="0"/>
              </a:rPr>
              <a:t>buying cycle is and time your</a:t>
            </a:r>
          </a:p>
          <a:p>
            <a:pPr algn="ctr"/>
            <a:r>
              <a:rPr lang="en-US" sz="1400" b="1">
                <a:solidFill>
                  <a:schemeClr val="bg2"/>
                </a:solidFill>
                <a:latin typeface="Times New Roman" pitchFamily="18" charset="0"/>
              </a:rPr>
              <a:t>marketing efforts to coincide </a:t>
            </a:r>
          </a:p>
          <a:p>
            <a:pPr algn="ctr"/>
            <a:r>
              <a:rPr lang="en-US" sz="1400" b="1">
                <a:solidFill>
                  <a:schemeClr val="bg2"/>
                </a:solidFill>
                <a:latin typeface="Times New Roman" pitchFamily="18" charset="0"/>
              </a:rPr>
              <a:t>with it - “just-in-time marketing.”</a:t>
            </a:r>
          </a:p>
        </p:txBody>
      </p:sp>
      <p:sp>
        <p:nvSpPr>
          <p:cNvPr id="10249" name="Rectangle 9"/>
          <p:cNvSpPr>
            <a:spLocks noChangeArrowheads="1"/>
          </p:cNvSpPr>
          <p:nvPr/>
        </p:nvSpPr>
        <p:spPr bwMode="auto">
          <a:xfrm>
            <a:off x="6635750" y="4578350"/>
            <a:ext cx="2349500" cy="901700"/>
          </a:xfrm>
          <a:prstGeom prst="rect">
            <a:avLst/>
          </a:prstGeom>
          <a:solidFill>
            <a:schemeClr val="tx1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/>
            <a:r>
              <a:rPr lang="en-US" sz="1400" b="1">
                <a:solidFill>
                  <a:schemeClr val="bg2"/>
                </a:solidFill>
                <a:latin typeface="Times New Roman" pitchFamily="18" charset="0"/>
              </a:rPr>
              <a:t>Make sure your company’s</a:t>
            </a:r>
          </a:p>
          <a:p>
            <a:pPr algn="ctr"/>
            <a:r>
              <a:rPr lang="en-US" sz="1400" b="1">
                <a:solidFill>
                  <a:schemeClr val="bg2"/>
                </a:solidFill>
                <a:latin typeface="Times New Roman" pitchFamily="18" charset="0"/>
              </a:rPr>
              <a:t>product and service quality</a:t>
            </a:r>
          </a:p>
          <a:p>
            <a:pPr algn="ctr"/>
            <a:r>
              <a:rPr lang="en-US" sz="1400" b="1">
                <a:solidFill>
                  <a:schemeClr val="bg2"/>
                </a:solidFill>
                <a:latin typeface="Times New Roman" pitchFamily="18" charset="0"/>
              </a:rPr>
              <a:t>will astonish your customers.</a:t>
            </a:r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7016750" y="2292350"/>
            <a:ext cx="2044700" cy="1511300"/>
          </a:xfrm>
          <a:prstGeom prst="rect">
            <a:avLst/>
          </a:prstGeom>
          <a:solidFill>
            <a:schemeClr val="tx1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/>
            <a:r>
              <a:rPr lang="en-US" sz="1400" b="1">
                <a:solidFill>
                  <a:schemeClr val="bg2"/>
                </a:solidFill>
                <a:latin typeface="Times New Roman" pitchFamily="18" charset="0"/>
              </a:rPr>
              <a:t>See customer complaints </a:t>
            </a:r>
          </a:p>
          <a:p>
            <a:pPr algn="ctr"/>
            <a:r>
              <a:rPr lang="en-US" sz="1400" b="1">
                <a:solidFill>
                  <a:schemeClr val="bg2"/>
                </a:solidFill>
                <a:latin typeface="Times New Roman" pitchFamily="18" charset="0"/>
              </a:rPr>
              <a:t>for what they are - a </a:t>
            </a:r>
          </a:p>
          <a:p>
            <a:pPr algn="ctr"/>
            <a:r>
              <a:rPr lang="en-US" sz="1400" b="1">
                <a:solidFill>
                  <a:schemeClr val="bg2"/>
                </a:solidFill>
                <a:latin typeface="Times New Roman" pitchFamily="18" charset="0"/>
              </a:rPr>
              <a:t>chance to improve </a:t>
            </a:r>
          </a:p>
          <a:p>
            <a:pPr algn="ctr"/>
            <a:r>
              <a:rPr lang="en-US" sz="1400" b="1">
                <a:solidFill>
                  <a:schemeClr val="bg2"/>
                </a:solidFill>
                <a:latin typeface="Times New Roman" pitchFamily="18" charset="0"/>
              </a:rPr>
              <a:t>your service and </a:t>
            </a:r>
          </a:p>
          <a:p>
            <a:pPr algn="ctr"/>
            <a:r>
              <a:rPr lang="en-US" sz="1400" b="1">
                <a:solidFill>
                  <a:schemeClr val="bg2"/>
                </a:solidFill>
                <a:latin typeface="Times New Roman" pitchFamily="18" charset="0"/>
              </a:rPr>
              <a:t>quality. Encourage </a:t>
            </a:r>
          </a:p>
          <a:p>
            <a:pPr algn="ctr"/>
            <a:r>
              <a:rPr lang="en-US" sz="1400" b="1">
                <a:solidFill>
                  <a:schemeClr val="bg2"/>
                </a:solidFill>
                <a:latin typeface="Times New Roman" pitchFamily="18" charset="0"/>
              </a:rPr>
              <a:t>complaints and then </a:t>
            </a:r>
          </a:p>
          <a:p>
            <a:pPr algn="ctr"/>
            <a:r>
              <a:rPr lang="en-US" sz="1400" b="1">
                <a:solidFill>
                  <a:schemeClr val="bg2"/>
                </a:solidFill>
                <a:latin typeface="Times New Roman" pitchFamily="18" charset="0"/>
              </a:rPr>
              <a:t>fix them!</a:t>
            </a:r>
          </a:p>
        </p:txBody>
      </p:sp>
      <p:sp>
        <p:nvSpPr>
          <p:cNvPr id="10251" name="Rectangle 11"/>
          <p:cNvSpPr>
            <a:spLocks noChangeArrowheads="1"/>
          </p:cNvSpPr>
          <p:nvPr/>
        </p:nvSpPr>
        <p:spPr bwMode="auto">
          <a:xfrm>
            <a:off x="5416550" y="920750"/>
            <a:ext cx="2654300" cy="901700"/>
          </a:xfrm>
          <a:prstGeom prst="rect">
            <a:avLst/>
          </a:prstGeom>
          <a:solidFill>
            <a:schemeClr val="tx1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/>
            <a:r>
              <a:rPr lang="en-US" sz="1400" b="1">
                <a:solidFill>
                  <a:schemeClr val="bg2"/>
                </a:solidFill>
                <a:latin typeface="Times New Roman" pitchFamily="18" charset="0"/>
              </a:rPr>
              <a:t>Enhance your products and</a:t>
            </a:r>
          </a:p>
          <a:p>
            <a:pPr algn="ctr"/>
            <a:r>
              <a:rPr lang="en-US" sz="1400" b="1">
                <a:solidFill>
                  <a:schemeClr val="bg2"/>
                </a:solidFill>
                <a:latin typeface="Times New Roman" pitchFamily="18" charset="0"/>
              </a:rPr>
              <a:t>services by giving customers </a:t>
            </a:r>
          </a:p>
          <a:p>
            <a:pPr algn="ctr"/>
            <a:r>
              <a:rPr lang="en-US" sz="1400" b="1">
                <a:solidFill>
                  <a:schemeClr val="bg2"/>
                </a:solidFill>
                <a:latin typeface="Times New Roman" pitchFamily="18" charset="0"/>
              </a:rPr>
              <a:t>information about them and how</a:t>
            </a:r>
          </a:p>
          <a:p>
            <a:pPr algn="ctr"/>
            <a:r>
              <a:rPr lang="en-US" sz="1400" b="1">
                <a:solidFill>
                  <a:schemeClr val="bg2"/>
                </a:solidFill>
                <a:latin typeface="Times New Roman" pitchFamily="18" charset="0"/>
              </a:rPr>
              <a:t>to use them.</a:t>
            </a:r>
          </a:p>
        </p:txBody>
      </p:sp>
      <p:sp>
        <p:nvSpPr>
          <p:cNvPr id="10252" name="Rectangle 12"/>
          <p:cNvSpPr>
            <a:spLocks noChangeArrowheads="1"/>
          </p:cNvSpPr>
          <p:nvPr/>
        </p:nvSpPr>
        <p:spPr bwMode="auto">
          <a:xfrm>
            <a:off x="61913" y="6326188"/>
            <a:ext cx="3136900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r>
              <a:rPr lang="en-US" sz="900">
                <a:latin typeface="Times New Roman" pitchFamily="18" charset="0"/>
              </a:rPr>
              <a:t>Source: Adapted from Susan Greco, “The Road to One-</a:t>
            </a:r>
          </a:p>
          <a:p>
            <a:r>
              <a:rPr lang="en-US" sz="900">
                <a:latin typeface="Times New Roman" pitchFamily="18" charset="0"/>
              </a:rPr>
              <a:t>to-One Marketing,”  </a:t>
            </a:r>
            <a:r>
              <a:rPr lang="en-US" sz="900" i="1">
                <a:latin typeface="Times New Roman" pitchFamily="18" charset="0"/>
              </a:rPr>
              <a:t>Inc.</a:t>
            </a:r>
            <a:r>
              <a:rPr lang="en-US" sz="900">
                <a:latin typeface="Times New Roman" pitchFamily="18" charset="0"/>
              </a:rPr>
              <a:t>, October 1995, pp. 56-66.</a:t>
            </a:r>
          </a:p>
        </p:txBody>
      </p:sp>
    </p:spTree>
    <p:extLst>
      <p:ext uri="{BB962C8B-B14F-4D97-AF65-F5344CB8AC3E}">
        <p14:creationId xmlns:p14="http://schemas.microsoft.com/office/powerpoint/2010/main" xmlns="" val="3254326814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286000" y="0"/>
            <a:ext cx="5105400" cy="609600"/>
          </a:xfrm>
        </p:spPr>
        <p:txBody>
          <a:bodyPr/>
          <a:lstStyle/>
          <a:p>
            <a:pPr algn="l"/>
            <a:r>
              <a:rPr lang="en-US" sz="2400" dirty="0"/>
              <a:t>Four Levels of Customer Sensitivity</a:t>
            </a:r>
          </a:p>
        </p:txBody>
      </p:sp>
      <p:sp>
        <p:nvSpPr>
          <p:cNvPr id="61443" name="AutoShape 3"/>
          <p:cNvSpPr>
            <a:spLocks noChangeArrowheads="1"/>
          </p:cNvSpPr>
          <p:nvPr/>
        </p:nvSpPr>
        <p:spPr bwMode="auto">
          <a:xfrm>
            <a:off x="76200" y="5138738"/>
            <a:ext cx="8153400" cy="1506537"/>
          </a:xfrm>
          <a:prstGeom prst="cube">
            <a:avLst>
              <a:gd name="adj" fmla="val 25000"/>
            </a:avLst>
          </a:prstGeom>
          <a:solidFill>
            <a:srgbClr val="FFFF99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r>
              <a:rPr lang="en-US" sz="1600" b="1" u="sng">
                <a:solidFill>
                  <a:srgbClr val="000000"/>
                </a:solidFill>
                <a:latin typeface="Times New Roman" pitchFamily="18" charset="0"/>
              </a:rPr>
              <a:t>Level 1:</a:t>
            </a:r>
            <a:r>
              <a:rPr lang="en-US" sz="1600" b="1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sz="1600" b="1" i="1">
                <a:solidFill>
                  <a:srgbClr val="000000"/>
                </a:solidFill>
                <a:latin typeface="Times New Roman" pitchFamily="18" charset="0"/>
              </a:rPr>
              <a:t>Customer Awareness.</a:t>
            </a:r>
            <a:r>
              <a:rPr lang="en-US" sz="1600" b="1">
                <a:solidFill>
                  <a:srgbClr val="000000"/>
                </a:solidFill>
                <a:latin typeface="Times New Roman" pitchFamily="18" charset="0"/>
              </a:rPr>
              <a:t> Prevailing attitude: “There’s a customer out there.”</a:t>
            </a:r>
            <a:br>
              <a:rPr lang="en-US" sz="1600" b="1">
                <a:solidFill>
                  <a:srgbClr val="000000"/>
                </a:solidFill>
                <a:latin typeface="Times New Roman" pitchFamily="18" charset="0"/>
              </a:rPr>
            </a:br>
            <a:r>
              <a:rPr lang="en-US" sz="1600" b="1">
                <a:solidFill>
                  <a:srgbClr val="000000"/>
                </a:solidFill>
                <a:latin typeface="Times New Roman" pitchFamily="18" charset="0"/>
              </a:rPr>
              <a:t>Managers and employees know little about their customers and view them only in the</a:t>
            </a:r>
            <a:br>
              <a:rPr lang="en-US" sz="1600" b="1">
                <a:solidFill>
                  <a:srgbClr val="000000"/>
                </a:solidFill>
                <a:latin typeface="Times New Roman" pitchFamily="18" charset="0"/>
              </a:rPr>
            </a:br>
            <a:r>
              <a:rPr lang="en-US" sz="1600" b="1">
                <a:solidFill>
                  <a:srgbClr val="000000"/>
                </a:solidFill>
                <a:latin typeface="Times New Roman" pitchFamily="18" charset="0"/>
              </a:rPr>
              <a:t>most general terms.  No one really understands the benefit of close customer </a:t>
            </a:r>
            <a:br>
              <a:rPr lang="en-US" sz="1600" b="1">
                <a:solidFill>
                  <a:srgbClr val="000000"/>
                </a:solidFill>
                <a:latin typeface="Times New Roman" pitchFamily="18" charset="0"/>
              </a:rPr>
            </a:br>
            <a:r>
              <a:rPr lang="en-US" sz="1600" b="1">
                <a:solidFill>
                  <a:srgbClr val="000000"/>
                </a:solidFill>
                <a:latin typeface="Times New Roman" pitchFamily="18" charset="0"/>
              </a:rPr>
              <a:t>relationships.</a:t>
            </a:r>
          </a:p>
        </p:txBody>
      </p:sp>
      <p:sp>
        <p:nvSpPr>
          <p:cNvPr id="61444" name="AutoShape 4"/>
          <p:cNvSpPr>
            <a:spLocks noChangeArrowheads="1"/>
          </p:cNvSpPr>
          <p:nvPr/>
        </p:nvSpPr>
        <p:spPr bwMode="auto">
          <a:xfrm>
            <a:off x="457200" y="3581400"/>
            <a:ext cx="8116888" cy="1598613"/>
          </a:xfrm>
          <a:prstGeom prst="cube">
            <a:avLst>
              <a:gd name="adj" fmla="val 25000"/>
            </a:avLst>
          </a:prstGeom>
          <a:solidFill>
            <a:srgbClr val="FFFF99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r>
              <a:rPr lang="en-US" sz="1600" b="1" u="sng">
                <a:solidFill>
                  <a:srgbClr val="000000"/>
                </a:solidFill>
                <a:latin typeface="Times New Roman" pitchFamily="18" charset="0"/>
              </a:rPr>
              <a:t>Level 2:</a:t>
            </a:r>
            <a:r>
              <a:rPr lang="en-US" sz="1600" b="1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sz="1600" b="1" i="1">
                <a:solidFill>
                  <a:srgbClr val="000000"/>
                </a:solidFill>
                <a:latin typeface="Times New Roman" pitchFamily="18" charset="0"/>
              </a:rPr>
              <a:t>Customer Sensitivity.</a:t>
            </a:r>
            <a:r>
              <a:rPr lang="en-US" sz="1600" b="1">
                <a:solidFill>
                  <a:srgbClr val="000000"/>
                </a:solidFill>
                <a:latin typeface="Times New Roman" pitchFamily="18" charset="0"/>
              </a:rPr>
              <a:t> A wall stands between the company and its customers.</a:t>
            </a:r>
            <a:br>
              <a:rPr lang="en-US" sz="1600" b="1">
                <a:solidFill>
                  <a:srgbClr val="000000"/>
                </a:solidFill>
                <a:latin typeface="Times New Roman" pitchFamily="18" charset="0"/>
              </a:rPr>
            </a:br>
            <a:r>
              <a:rPr lang="en-US" sz="1600" b="1">
                <a:solidFill>
                  <a:srgbClr val="000000"/>
                </a:solidFill>
                <a:latin typeface="Times New Roman" pitchFamily="18" charset="0"/>
              </a:rPr>
              <a:t>Employees know a little about their customers but don’t share this information with</a:t>
            </a:r>
            <a:br>
              <a:rPr lang="en-US" sz="1600" b="1">
                <a:solidFill>
                  <a:srgbClr val="000000"/>
                </a:solidFill>
                <a:latin typeface="Times New Roman" pitchFamily="18" charset="0"/>
              </a:rPr>
            </a:br>
            <a:r>
              <a:rPr lang="en-US" sz="1600" b="1">
                <a:solidFill>
                  <a:srgbClr val="000000"/>
                </a:solidFill>
                <a:latin typeface="Times New Roman" pitchFamily="18" charset="0"/>
              </a:rPr>
              <a:t>others in the company.  The company does not solicit feedback from customers.</a:t>
            </a:r>
          </a:p>
        </p:txBody>
      </p:sp>
      <p:sp>
        <p:nvSpPr>
          <p:cNvPr id="61445" name="AutoShape 5"/>
          <p:cNvSpPr>
            <a:spLocks noChangeArrowheads="1"/>
          </p:cNvSpPr>
          <p:nvPr/>
        </p:nvSpPr>
        <p:spPr bwMode="auto">
          <a:xfrm>
            <a:off x="690563" y="2154238"/>
            <a:ext cx="8153400" cy="1524000"/>
          </a:xfrm>
          <a:prstGeom prst="cube">
            <a:avLst>
              <a:gd name="adj" fmla="val 25000"/>
            </a:avLst>
          </a:prstGeom>
          <a:solidFill>
            <a:srgbClr val="FFFF99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r>
              <a:rPr lang="en-US" sz="1600" b="1" u="sng">
                <a:solidFill>
                  <a:srgbClr val="000000"/>
                </a:solidFill>
                <a:latin typeface="Times New Roman" pitchFamily="18" charset="0"/>
              </a:rPr>
              <a:t>Level 3:</a:t>
            </a:r>
            <a:r>
              <a:rPr lang="en-US" sz="1600" b="1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sz="1600" b="1" i="1">
                <a:solidFill>
                  <a:srgbClr val="000000"/>
                </a:solidFill>
                <a:latin typeface="Times New Roman" pitchFamily="18" charset="0"/>
              </a:rPr>
              <a:t>Customer Alignment.</a:t>
            </a:r>
            <a:r>
              <a:rPr lang="en-US" sz="1600" b="1">
                <a:solidFill>
                  <a:srgbClr val="000000"/>
                </a:solidFill>
                <a:latin typeface="Times New Roman" pitchFamily="18" charset="0"/>
              </a:rPr>
              <a:t> Managers and employees understand the customer’s </a:t>
            </a:r>
            <a:br>
              <a:rPr lang="en-US" sz="1600" b="1">
                <a:solidFill>
                  <a:srgbClr val="000000"/>
                </a:solidFill>
                <a:latin typeface="Times New Roman" pitchFamily="18" charset="0"/>
              </a:rPr>
            </a:br>
            <a:r>
              <a:rPr lang="en-US" sz="1600" b="1">
                <a:solidFill>
                  <a:srgbClr val="000000"/>
                </a:solidFill>
                <a:latin typeface="Times New Roman" pitchFamily="18" charset="0"/>
              </a:rPr>
              <a:t>central role in the business.  They spend considerable time talking about and with</a:t>
            </a:r>
            <a:br>
              <a:rPr lang="en-US" sz="1600" b="1">
                <a:solidFill>
                  <a:srgbClr val="000000"/>
                </a:solidFill>
                <a:latin typeface="Times New Roman" pitchFamily="18" charset="0"/>
              </a:rPr>
            </a:br>
            <a:r>
              <a:rPr lang="en-US" sz="1600" b="1">
                <a:solidFill>
                  <a:srgbClr val="000000"/>
                </a:solidFill>
                <a:latin typeface="Times New Roman" pitchFamily="18" charset="0"/>
              </a:rPr>
              <a:t>customers, and they seek feedback through surveys, focus groups, customer visits, and</a:t>
            </a:r>
            <a:br>
              <a:rPr lang="en-US" sz="1600" b="1">
                <a:solidFill>
                  <a:srgbClr val="000000"/>
                </a:solidFill>
                <a:latin typeface="Times New Roman" pitchFamily="18" charset="0"/>
              </a:rPr>
            </a:br>
            <a:r>
              <a:rPr lang="en-US" sz="1600" b="1">
                <a:solidFill>
                  <a:srgbClr val="000000"/>
                </a:solidFill>
                <a:latin typeface="Times New Roman" pitchFamily="18" charset="0"/>
              </a:rPr>
              <a:t>other techniques. </a:t>
            </a:r>
          </a:p>
        </p:txBody>
      </p:sp>
      <p:sp>
        <p:nvSpPr>
          <p:cNvPr id="61446" name="AutoShape 6"/>
          <p:cNvSpPr>
            <a:spLocks noChangeArrowheads="1"/>
          </p:cNvSpPr>
          <p:nvPr/>
        </p:nvSpPr>
        <p:spPr bwMode="auto">
          <a:xfrm>
            <a:off x="912813" y="685800"/>
            <a:ext cx="8153400" cy="1638300"/>
          </a:xfrm>
          <a:prstGeom prst="cube">
            <a:avLst>
              <a:gd name="adj" fmla="val 25000"/>
            </a:avLst>
          </a:prstGeom>
          <a:solidFill>
            <a:srgbClr val="FFFF99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r>
              <a:rPr lang="en-US" sz="1600" b="1" u="sng">
                <a:solidFill>
                  <a:srgbClr val="000000"/>
                </a:solidFill>
                <a:latin typeface="Times New Roman" pitchFamily="18" charset="0"/>
              </a:rPr>
              <a:t>Level 4:</a:t>
            </a:r>
            <a:r>
              <a:rPr lang="en-US" sz="1600" b="1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sz="1600" b="1" i="1">
                <a:solidFill>
                  <a:srgbClr val="000000"/>
                </a:solidFill>
                <a:latin typeface="Times New Roman" pitchFamily="18" charset="0"/>
              </a:rPr>
              <a:t>Customer Partnership.</a:t>
            </a:r>
            <a:r>
              <a:rPr lang="en-US" sz="1600" b="1">
                <a:solidFill>
                  <a:srgbClr val="000000"/>
                </a:solidFill>
                <a:latin typeface="Times New Roman" pitchFamily="18" charset="0"/>
              </a:rPr>
              <a:t> The company has embraced a customer service attitude</a:t>
            </a:r>
            <a:br>
              <a:rPr lang="en-US" sz="1600" b="1">
                <a:solidFill>
                  <a:srgbClr val="000000"/>
                </a:solidFill>
                <a:latin typeface="Times New Roman" pitchFamily="18" charset="0"/>
              </a:rPr>
            </a:br>
            <a:r>
              <a:rPr lang="en-US" sz="1600" b="1">
                <a:solidFill>
                  <a:srgbClr val="000000"/>
                </a:solidFill>
                <a:latin typeface="Times New Roman" pitchFamily="18" charset="0"/>
              </a:rPr>
              <a:t>as an all-encompassing part of its culture. Customers are part of all major decisions. </a:t>
            </a:r>
            <a:br>
              <a:rPr lang="en-US" sz="1600" b="1">
                <a:solidFill>
                  <a:srgbClr val="000000"/>
                </a:solidFill>
                <a:latin typeface="Times New Roman" pitchFamily="18" charset="0"/>
              </a:rPr>
            </a:br>
            <a:r>
              <a:rPr lang="en-US" sz="1600" b="1">
                <a:solidFill>
                  <a:srgbClr val="000000"/>
                </a:solidFill>
                <a:latin typeface="Times New Roman" pitchFamily="18" charset="0"/>
              </a:rPr>
              <a:t>Employees throughout the company routinely use data mining reports to identify the </a:t>
            </a:r>
            <a:br>
              <a:rPr lang="en-US" sz="1600" b="1">
                <a:solidFill>
                  <a:srgbClr val="000000"/>
                </a:solidFill>
                <a:latin typeface="Times New Roman" pitchFamily="18" charset="0"/>
              </a:rPr>
            </a:br>
            <a:r>
              <a:rPr lang="en-US" sz="1600" b="1">
                <a:solidFill>
                  <a:srgbClr val="000000"/>
                </a:solidFill>
                <a:latin typeface="Times New Roman" pitchFamily="18" charset="0"/>
              </a:rPr>
              <a:t>best customers and to serve them better.  The focus is on building lasting relationships</a:t>
            </a:r>
            <a:br>
              <a:rPr lang="en-US" sz="1600" b="1">
                <a:solidFill>
                  <a:srgbClr val="000000"/>
                </a:solidFill>
                <a:latin typeface="Times New Roman" pitchFamily="18" charset="0"/>
              </a:rPr>
            </a:br>
            <a:r>
              <a:rPr lang="en-US" sz="1600" b="1">
                <a:solidFill>
                  <a:srgbClr val="000000"/>
                </a:solidFill>
                <a:latin typeface="Times New Roman" pitchFamily="18" charset="0"/>
              </a:rPr>
              <a:t>with the company’s best customers.   </a:t>
            </a:r>
          </a:p>
        </p:txBody>
      </p:sp>
    </p:spTree>
    <p:extLst>
      <p:ext uri="{BB962C8B-B14F-4D97-AF65-F5344CB8AC3E}">
        <p14:creationId xmlns:p14="http://schemas.microsoft.com/office/powerpoint/2010/main" xmlns="" val="148702701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1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1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1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1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3" grpId="0" animBg="1" autoUpdateAnimBg="0"/>
      <p:bldP spid="61444" grpId="0" animBg="1" autoUpdateAnimBg="0"/>
      <p:bldP spid="61445" grpId="0" animBg="1" autoUpdateAnimBg="0"/>
      <p:bldP spid="61446" grpId="0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171700" y="533400"/>
            <a:ext cx="4800600" cy="9779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 fontScale="90000"/>
          </a:bodyPr>
          <a:lstStyle/>
          <a:p>
            <a:r>
              <a:rPr lang="en-US" sz="4800" dirty="0"/>
              <a:t>A Guerrilla Marketing Plan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19125" y="2030413"/>
            <a:ext cx="7986713" cy="405765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pPr marL="533400" indent="-5334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800" dirty="0"/>
              <a:t>Pinpoints the specific target markets the company will serve.</a:t>
            </a:r>
          </a:p>
          <a:p>
            <a:pPr marL="533400" indent="-5334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800" dirty="0"/>
              <a:t>Determines customer needs and wants through market research.</a:t>
            </a:r>
          </a:p>
          <a:p>
            <a:pPr marL="533400" indent="-5334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800" dirty="0"/>
              <a:t>Analyzes a firm’s competitive advantages and builds a marketing strategy around them.</a:t>
            </a:r>
          </a:p>
          <a:p>
            <a:pPr marL="533400" indent="-5334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800" dirty="0"/>
              <a:t>Creates a marketing mix that meets customer needs and wants.</a:t>
            </a:r>
          </a:p>
        </p:txBody>
      </p:sp>
    </p:spTree>
    <p:extLst>
      <p:ext uri="{BB962C8B-B14F-4D97-AF65-F5344CB8AC3E}">
        <p14:creationId xmlns:p14="http://schemas.microsoft.com/office/powerpoint/2010/main" xmlns="" val="2011891217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838200" y="301625"/>
            <a:ext cx="7543800" cy="1069975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r>
              <a:rPr lang="en-US" dirty="0"/>
              <a:t>Pinpointing the Target Market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752600"/>
            <a:ext cx="5867400" cy="46482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r>
              <a:rPr lang="en-US" sz="2800" dirty="0"/>
              <a:t>One objective of market research: Pinpoint the company's </a:t>
            </a:r>
            <a:r>
              <a:rPr lang="en-US" sz="2800" i="1" dirty="0"/>
              <a:t>target market, </a:t>
            </a:r>
            <a:r>
              <a:rPr lang="en-US" sz="2800" dirty="0"/>
              <a:t>the specific group of customers at whom the company aims its products or services.</a:t>
            </a:r>
          </a:p>
          <a:p>
            <a:r>
              <a:rPr lang="en-US" sz="2800" dirty="0"/>
              <a:t>Marketing strategy must be built on clear definition of a company’s target customers.</a:t>
            </a:r>
          </a:p>
          <a:p>
            <a:r>
              <a:rPr lang="en-US" sz="2800" dirty="0"/>
              <a:t>Mass marketing techniques no longer work.</a:t>
            </a:r>
          </a:p>
        </p:txBody>
      </p:sp>
      <p:pic>
        <p:nvPicPr>
          <p:cNvPr id="11269" name="Picture 5" descr="bd05638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45263" y="2819400"/>
            <a:ext cx="2598737" cy="2141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78574022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838200" y="301625"/>
            <a:ext cx="7543800" cy="1069975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r>
              <a:rPr lang="en-US" dirty="0"/>
              <a:t>Pinpointing the Target Market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752600"/>
            <a:ext cx="5867400" cy="46482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r>
              <a:rPr lang="en-US" sz="2800" dirty="0"/>
              <a:t>Target customer must permeate the </a:t>
            </a:r>
            <a:r>
              <a:rPr lang="en-US" sz="2800" i="1" dirty="0"/>
              <a:t>entire</a:t>
            </a:r>
            <a:r>
              <a:rPr lang="en-US" sz="2800" dirty="0"/>
              <a:t> business – merchandise sold, background music, layout, décor, and other features.</a:t>
            </a:r>
          </a:p>
          <a:p>
            <a:r>
              <a:rPr lang="en-US" sz="2800" dirty="0"/>
              <a:t>Without a clear image of its target market, a small company tries to reach almost everyone and ends up appealing to almost no one!</a:t>
            </a:r>
          </a:p>
        </p:txBody>
      </p:sp>
      <p:pic>
        <p:nvPicPr>
          <p:cNvPr id="86020" name="Picture 4" descr="bd05638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45263" y="2819400"/>
            <a:ext cx="2598737" cy="2141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97443986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6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6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19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Entrepreneurial </a:t>
            </a:r>
            <a:r>
              <a:rPr lang="en-US" dirty="0"/>
              <a:t>Marketing Strategies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6454775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Find a niche and fill it.</a:t>
            </a:r>
          </a:p>
          <a:p>
            <a:pPr>
              <a:lnSpc>
                <a:spcPct val="90000"/>
              </a:lnSpc>
            </a:pPr>
            <a:r>
              <a:rPr lang="en-US" dirty="0"/>
              <a:t>Don’t just sell; entertain.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“</a:t>
            </a:r>
            <a:r>
              <a:rPr lang="en-US" dirty="0" err="1"/>
              <a:t>Entertailing</a:t>
            </a:r>
            <a:r>
              <a:rPr lang="en-US" dirty="0"/>
              <a:t>”</a:t>
            </a:r>
          </a:p>
          <a:p>
            <a:pPr>
              <a:lnSpc>
                <a:spcPct val="90000"/>
              </a:lnSpc>
            </a:pPr>
            <a:r>
              <a:rPr lang="en-US" dirty="0"/>
              <a:t>Strive to be unique.</a:t>
            </a:r>
          </a:p>
          <a:p>
            <a:pPr>
              <a:lnSpc>
                <a:spcPct val="90000"/>
              </a:lnSpc>
            </a:pPr>
            <a:r>
              <a:rPr lang="en-US" dirty="0"/>
              <a:t>Connect with customers on an emotional level. 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Build trust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Define a unique selling proposition (USP) </a:t>
            </a:r>
          </a:p>
        </p:txBody>
      </p:sp>
      <p:pic>
        <p:nvPicPr>
          <p:cNvPr id="39940" name="Picture 4" descr="sy01200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77000" y="2514600"/>
            <a:ext cx="2166938" cy="2266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82659954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build="p" bldLvl="2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79475" y="1684338"/>
            <a:ext cx="5789613" cy="42291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 fontScale="92500" lnSpcReduction="20000"/>
          </a:bodyPr>
          <a:lstStyle/>
          <a:p>
            <a:r>
              <a:rPr lang="en-US" dirty="0"/>
              <a:t>Create an identity for your business through branding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Makes it easy for Customers to relate</a:t>
            </a:r>
          </a:p>
          <a:p>
            <a:r>
              <a:rPr lang="en-US" dirty="0" smtClean="0"/>
              <a:t>Ease in Expansion</a:t>
            </a:r>
          </a:p>
          <a:p>
            <a:r>
              <a:rPr lang="en-US" dirty="0" smtClean="0"/>
              <a:t>Communicate USP</a:t>
            </a:r>
          </a:p>
          <a:p>
            <a:r>
              <a:rPr lang="en-US" dirty="0" smtClean="0"/>
              <a:t>Can help charge higher prices</a:t>
            </a:r>
          </a:p>
          <a:p>
            <a:r>
              <a:rPr lang="en-US" dirty="0" smtClean="0"/>
              <a:t>Help greater visibility</a:t>
            </a:r>
            <a:endParaRPr lang="en-US" dirty="0"/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r>
              <a:rPr lang="en-US" dirty="0"/>
              <a:t>Guerrilla Marketing Strategies</a:t>
            </a:r>
          </a:p>
        </p:txBody>
      </p:sp>
      <p:pic>
        <p:nvPicPr>
          <p:cNvPr id="14343" name="Picture 7" descr="sy01200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77000" y="2514600"/>
            <a:ext cx="2166938" cy="2266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18606955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79475" y="2590800"/>
            <a:ext cx="5789613" cy="3322638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r>
              <a:rPr lang="en-US" dirty="0"/>
              <a:t>Start a </a:t>
            </a:r>
            <a:r>
              <a:rPr lang="en-US" dirty="0" smtClean="0"/>
              <a:t>blog/ newsletter. </a:t>
            </a:r>
            <a:endParaRPr lang="en-US" dirty="0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r>
              <a:rPr lang="en-US" dirty="0"/>
              <a:t>Guerrilla Marketing Strategies</a:t>
            </a:r>
          </a:p>
        </p:txBody>
      </p:sp>
      <p:pic>
        <p:nvPicPr>
          <p:cNvPr id="97284" name="Picture 4" descr="sy01200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77000" y="2514600"/>
            <a:ext cx="2166938" cy="2266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27453720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7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2" grpId="0" uiExpand="1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33675" y="1419225"/>
            <a:ext cx="3895725" cy="4948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483" name="Rectangle 3"/>
          <p:cNvSpPr>
            <a:spLocks noGrp="1" noRot="1" noChangeArrowheads="1"/>
          </p:cNvSpPr>
          <p:nvPr>
            <p:ph type="title"/>
          </p:nvPr>
        </p:nvSpPr>
        <p:spPr>
          <a:xfrm>
            <a:off x="1938338" y="373063"/>
            <a:ext cx="5780087" cy="6096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 fontScale="90000"/>
          </a:bodyPr>
          <a:lstStyle/>
          <a:p>
            <a:r>
              <a:rPr lang="en-US" dirty="0"/>
              <a:t>Focus on the Customer</a:t>
            </a:r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09600" y="1277938"/>
            <a:ext cx="8077200" cy="4497387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pPr>
              <a:buFont typeface="Wingdings" pitchFamily="2" charset="2"/>
              <a:buNone/>
            </a:pPr>
            <a:r>
              <a:rPr lang="en-US" dirty="0"/>
              <a:t>	Companies that are successful at retaining their customers constantly ask themselves (and their customers) four questions:</a:t>
            </a:r>
          </a:p>
          <a:p>
            <a:pPr>
              <a:buFont typeface="Wingdings" pitchFamily="2" charset="2"/>
              <a:buNone/>
            </a:pPr>
            <a:r>
              <a:rPr lang="en-US" dirty="0"/>
              <a:t>		1. What are we doing right?</a:t>
            </a:r>
          </a:p>
          <a:p>
            <a:pPr>
              <a:buFont typeface="Wingdings" pitchFamily="2" charset="2"/>
              <a:buNone/>
            </a:pPr>
            <a:r>
              <a:rPr lang="en-US" dirty="0"/>
              <a:t>		2. How can we do that even better?</a:t>
            </a:r>
          </a:p>
          <a:p>
            <a:pPr>
              <a:buFont typeface="Wingdings" pitchFamily="2" charset="2"/>
              <a:buNone/>
            </a:pPr>
            <a:r>
              <a:rPr lang="en-US" dirty="0"/>
              <a:t>		3. What have we done wrong?</a:t>
            </a:r>
          </a:p>
          <a:p>
            <a:pPr>
              <a:buFont typeface="Wingdings" pitchFamily="2" charset="2"/>
              <a:buNone/>
            </a:pPr>
            <a:r>
              <a:rPr lang="en-US" dirty="0"/>
              <a:t>		4. What can we do in the future?</a:t>
            </a:r>
          </a:p>
          <a:p>
            <a:pPr>
              <a:buFont typeface="Wingdings" pitchFamily="2" charset="2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95097630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04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0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04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4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4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7387" y="1524000"/>
            <a:ext cx="5789613" cy="1570038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r>
              <a:rPr lang="en-US" dirty="0"/>
              <a:t>Be devoted to quality.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r>
              <a:rPr lang="en-US" dirty="0"/>
              <a:t>Guerrilla Marketing Strategies</a:t>
            </a:r>
          </a:p>
        </p:txBody>
      </p:sp>
      <p:pic>
        <p:nvPicPr>
          <p:cNvPr id="101380" name="Picture 4" descr="sy01200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77000" y="2514600"/>
            <a:ext cx="2166938" cy="2266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96543234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13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78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949450" y="444500"/>
            <a:ext cx="5246688" cy="6096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 fontScale="90000"/>
          </a:bodyPr>
          <a:lstStyle/>
          <a:p>
            <a:r>
              <a:rPr lang="en-US" dirty="0"/>
              <a:t>Devotion to Quality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68363" y="1524000"/>
            <a:ext cx="7818437" cy="48768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pPr>
              <a:lnSpc>
                <a:spcPct val="90000"/>
              </a:lnSpc>
            </a:pPr>
            <a:r>
              <a:rPr lang="en-US" sz="2800" dirty="0"/>
              <a:t>Study: 60 percent of customers who change suppliers do so because of problems with a company’s products or services.   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World-class companies treat quality as a strategic objective, an integral part of the company culture. 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The philosophy of Total Quality Management (TQM):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Quality in the product or service itself. 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Quality in every aspect of the business and its relationship with the customer.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Continuous improvement in quality.</a:t>
            </a:r>
          </a:p>
        </p:txBody>
      </p:sp>
    </p:spTree>
    <p:extLst>
      <p:ext uri="{BB962C8B-B14F-4D97-AF65-F5344CB8AC3E}">
        <p14:creationId xmlns:p14="http://schemas.microsoft.com/office/powerpoint/2010/main" xmlns="" val="2949449737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 bldLvl="5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685800" y="457200"/>
            <a:ext cx="7772400" cy="12192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 fontScale="90000"/>
          </a:bodyPr>
          <a:lstStyle/>
          <a:p>
            <a:r>
              <a:rPr lang="en-US" dirty="0" smtClean="0"/>
              <a:t>Definition of </a:t>
            </a:r>
            <a:r>
              <a:rPr lang="en-US" dirty="0"/>
              <a:t>Quality in a </a:t>
            </a:r>
            <a:r>
              <a:rPr lang="en-US" i="1" dirty="0"/>
              <a:t>Product</a:t>
            </a:r>
            <a:r>
              <a:rPr lang="en-US" dirty="0"/>
              <a:t>?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077200" cy="29718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r>
              <a:rPr lang="en-US" sz="2800" dirty="0"/>
              <a:t>Reliability (average time between breakdowns)</a:t>
            </a:r>
          </a:p>
          <a:p>
            <a:r>
              <a:rPr lang="en-US" sz="2800" dirty="0"/>
              <a:t>Durability (how long an item lasts)</a:t>
            </a:r>
          </a:p>
          <a:p>
            <a:r>
              <a:rPr lang="en-US" sz="2800" dirty="0"/>
              <a:t>Ease of use</a:t>
            </a:r>
          </a:p>
          <a:p>
            <a:r>
              <a:rPr lang="en-US" sz="2800" dirty="0"/>
              <a:t>Known or trusted brand name</a:t>
            </a:r>
          </a:p>
          <a:p>
            <a:r>
              <a:rPr lang="en-US" sz="2800" dirty="0"/>
              <a:t>Low price</a:t>
            </a:r>
          </a:p>
        </p:txBody>
      </p:sp>
      <p:pic>
        <p:nvPicPr>
          <p:cNvPr id="24580" name="Picture 4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05600" y="3333750"/>
            <a:ext cx="1514475" cy="288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6919913" y="3338513"/>
            <a:ext cx="116205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 b="1">
                <a:solidFill>
                  <a:schemeClr val="bg2"/>
                </a:solidFill>
                <a:latin typeface="Times New Roman" pitchFamily="18" charset="0"/>
              </a:rPr>
              <a:t>Quality</a:t>
            </a:r>
          </a:p>
        </p:txBody>
      </p:sp>
    </p:spTree>
    <p:extLst>
      <p:ext uri="{BB962C8B-B14F-4D97-AF65-F5344CB8AC3E}">
        <p14:creationId xmlns:p14="http://schemas.microsoft.com/office/powerpoint/2010/main" xmlns="" val="1726985517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685800" y="457200"/>
            <a:ext cx="7772400" cy="12192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/>
          </a:bodyPr>
          <a:lstStyle/>
          <a:p>
            <a:r>
              <a:rPr lang="en-US" dirty="0" smtClean="0"/>
              <a:t>Definition of </a:t>
            </a:r>
            <a:r>
              <a:rPr lang="en-US" dirty="0"/>
              <a:t>Quality in a </a:t>
            </a:r>
            <a:r>
              <a:rPr lang="en-US" i="1" dirty="0" smtClean="0"/>
              <a:t>Service</a:t>
            </a:r>
            <a:endParaRPr lang="en-US" dirty="0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6019800" cy="41148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r>
              <a:rPr lang="en-US" sz="2800" dirty="0"/>
              <a:t>Tangibles (equipment, facilities, people)</a:t>
            </a:r>
          </a:p>
          <a:p>
            <a:r>
              <a:rPr lang="en-US" sz="2800" dirty="0"/>
              <a:t>Reliability (doing what you say you will do)</a:t>
            </a:r>
          </a:p>
          <a:p>
            <a:r>
              <a:rPr lang="en-US" sz="2800" dirty="0"/>
              <a:t>Responsiveness (promptness in helping customers)</a:t>
            </a:r>
          </a:p>
          <a:p>
            <a:r>
              <a:rPr lang="en-US" sz="2800" dirty="0"/>
              <a:t>Assurance and empathy (conveying a caring attitude)</a:t>
            </a:r>
          </a:p>
          <a:p>
            <a:pPr>
              <a:buFont typeface="Wingdings" pitchFamily="2" charset="2"/>
              <a:buNone/>
            </a:pPr>
            <a:endParaRPr lang="en-US" sz="2800" dirty="0"/>
          </a:p>
        </p:txBody>
      </p:sp>
      <p:grpSp>
        <p:nvGrpSpPr>
          <p:cNvPr id="46086" name="Group 6"/>
          <p:cNvGrpSpPr>
            <a:grpSpLocks/>
          </p:cNvGrpSpPr>
          <p:nvPr/>
        </p:nvGrpSpPr>
        <p:grpSpPr bwMode="auto">
          <a:xfrm>
            <a:off x="6705600" y="3333750"/>
            <a:ext cx="1514475" cy="2889250"/>
            <a:chOff x="4224" y="2100"/>
            <a:chExt cx="954" cy="1820"/>
          </a:xfrm>
        </p:grpSpPr>
        <p:pic>
          <p:nvPicPr>
            <p:cNvPr id="46084" name="Picture 4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4" y="2100"/>
              <a:ext cx="954" cy="18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6085" name="Rectangle 5"/>
            <p:cNvSpPr>
              <a:spLocks noChangeArrowheads="1"/>
            </p:cNvSpPr>
            <p:nvPr/>
          </p:nvSpPr>
          <p:spPr bwMode="auto">
            <a:xfrm>
              <a:off x="4359" y="2103"/>
              <a:ext cx="732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400" b="1">
                  <a:solidFill>
                    <a:schemeClr val="bg2"/>
                  </a:solidFill>
                  <a:latin typeface="Times New Roman" pitchFamily="18" charset="0"/>
                </a:rPr>
                <a:t>Quality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789147220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1676400"/>
            <a:ext cx="5791200" cy="38862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 fontScale="85000" lnSpcReduction="10000"/>
          </a:bodyPr>
          <a:lstStyle/>
          <a:p>
            <a:r>
              <a:rPr lang="en-US" dirty="0"/>
              <a:t>Pay attention to convenience</a:t>
            </a:r>
            <a:r>
              <a:rPr lang="en-US" dirty="0" smtClean="0"/>
              <a:t>.</a:t>
            </a:r>
          </a:p>
          <a:p>
            <a:r>
              <a:rPr lang="en-US" dirty="0"/>
              <a:t>Is your business conveniently located near customers?</a:t>
            </a:r>
          </a:p>
          <a:p>
            <a:r>
              <a:rPr lang="en-US" dirty="0"/>
              <a:t>Are your business hours suitable to your customers?</a:t>
            </a:r>
          </a:p>
          <a:p>
            <a:r>
              <a:rPr lang="en-US" dirty="0"/>
              <a:t>Would customers appreciate pickup and delivery services?</a:t>
            </a:r>
          </a:p>
          <a:p>
            <a:r>
              <a:rPr lang="en-US" dirty="0"/>
              <a:t>Do you make it easy for customers to buy on credit or with credit cards?</a:t>
            </a:r>
          </a:p>
          <a:p>
            <a:endParaRPr lang="en-US" dirty="0"/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r>
              <a:rPr lang="en-US" dirty="0"/>
              <a:t>Guerrilla Marketing Strategies</a:t>
            </a:r>
          </a:p>
        </p:txBody>
      </p:sp>
      <p:pic>
        <p:nvPicPr>
          <p:cNvPr id="103428" name="Picture 4" descr="sy01200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77000" y="2514600"/>
            <a:ext cx="2166938" cy="2266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10187826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34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34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34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34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34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6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066800" y="301625"/>
            <a:ext cx="6813550" cy="765175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r>
              <a:rPr lang="en-US" dirty="0"/>
              <a:t>Attention to Convenience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447800"/>
            <a:ext cx="8153400" cy="48006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r>
              <a:rPr lang="en-US" sz="2800" dirty="0"/>
              <a:t>Are your employees trained to handle business transactions quickly, efficiently, and politely?</a:t>
            </a:r>
          </a:p>
          <a:p>
            <a:r>
              <a:rPr lang="en-US" sz="2800" dirty="0"/>
              <a:t>Does your company offer “extras” that would make customers’ lives easier?</a:t>
            </a:r>
          </a:p>
          <a:p>
            <a:r>
              <a:rPr lang="en-US" sz="2800" dirty="0"/>
              <a:t>Can you bundle existing products to make it easier for customers to use them?</a:t>
            </a:r>
          </a:p>
          <a:p>
            <a:r>
              <a:rPr lang="en-US" sz="2800" dirty="0"/>
              <a:t>Can you adapt existing products to make them more convenient for customers? </a:t>
            </a:r>
          </a:p>
          <a:p>
            <a:r>
              <a:rPr lang="en-US" sz="2800" dirty="0"/>
              <a:t>Does your company handle telephone calls quickly and efficiently?</a:t>
            </a:r>
          </a:p>
        </p:txBody>
      </p:sp>
      <p:sp>
        <p:nvSpPr>
          <p:cNvPr id="63492" name="Rectangle 4"/>
          <p:cNvSpPr>
            <a:spLocks noChangeArrowheads="1"/>
          </p:cNvSpPr>
          <p:nvPr/>
        </p:nvSpPr>
        <p:spPr bwMode="auto">
          <a:xfrm>
            <a:off x="3879850" y="1431925"/>
            <a:ext cx="90488" cy="230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508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64133386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1" grpId="0" uiExpand="1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914400" y="457200"/>
            <a:ext cx="7467600" cy="658813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 fontScale="90000"/>
          </a:bodyPr>
          <a:lstStyle/>
          <a:p>
            <a:r>
              <a:rPr lang="en-US" dirty="0"/>
              <a:t>Concentration on Innovation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6858000" cy="47244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r>
              <a:rPr lang="en-US" sz="2800" dirty="0"/>
              <a:t>Innovation </a:t>
            </a:r>
          </a:p>
          <a:p>
            <a:pPr lvl="1"/>
            <a:r>
              <a:rPr lang="en-US" sz="2400" dirty="0"/>
              <a:t>The key to future success.</a:t>
            </a:r>
          </a:p>
          <a:p>
            <a:pPr lvl="1"/>
            <a:r>
              <a:rPr lang="en-US" sz="2400" dirty="0"/>
              <a:t>One of the greatest strengths of entrepreneurs.  It shows up in the new products, techniques, and unusual approaches they introduce.</a:t>
            </a:r>
          </a:p>
          <a:p>
            <a:r>
              <a:rPr lang="en-US" sz="2800" dirty="0"/>
              <a:t>Entrepreneurs often create new products and services by focusing their efforts on one area and by using their size and flexibility to their advantage.</a:t>
            </a: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3879850" y="1431925"/>
            <a:ext cx="90488" cy="230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508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7656" name="Picture 8" descr="bd19999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11975" y="4343400"/>
            <a:ext cx="1951038" cy="227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18080515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uiExpand="1" build="p" bldLvl="2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524000" y="381000"/>
            <a:ext cx="5867400" cy="860425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r>
              <a:rPr lang="en-US" dirty="0"/>
              <a:t>Dedication to Service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133600"/>
            <a:ext cx="6400800" cy="41910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pPr>
              <a:lnSpc>
                <a:spcPct val="90000"/>
              </a:lnSpc>
            </a:pPr>
            <a:r>
              <a:rPr lang="en-US" sz="2800" dirty="0"/>
              <a:t>Listen to customers.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Define “superior service.”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Set standards and measure performance.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Examine your company’s service cycle.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Hire the right employees.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Train employees to deliver superior service.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800" dirty="0"/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3879850" y="1431925"/>
            <a:ext cx="90488" cy="230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508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9702" name="Picture 6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10400" y="3886200"/>
            <a:ext cx="1787525" cy="254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47032268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371600" y="457200"/>
            <a:ext cx="6096000" cy="6858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 fontScale="90000"/>
          </a:bodyPr>
          <a:lstStyle/>
          <a:p>
            <a:r>
              <a:rPr lang="en-US" dirty="0"/>
              <a:t>Dedication to Service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35163"/>
            <a:ext cx="6858000" cy="41910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2800" dirty="0"/>
              <a:t>Empower employees to offer superior service.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Treat employees with respect and show them how valuable they are.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Use technology to provide improved service.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Reward superior service.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Get top managers’ support.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View customer service as an investment, not an expense.</a:t>
            </a:r>
          </a:p>
        </p:txBody>
      </p:sp>
      <p:sp>
        <p:nvSpPr>
          <p:cNvPr id="47108" name="Rectangle 4"/>
          <p:cNvSpPr>
            <a:spLocks noChangeArrowheads="1"/>
          </p:cNvSpPr>
          <p:nvPr/>
        </p:nvSpPr>
        <p:spPr bwMode="auto">
          <a:xfrm>
            <a:off x="3879850" y="1431925"/>
            <a:ext cx="90488" cy="230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508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12" name="Text Box 8"/>
          <p:cNvSpPr txBox="1">
            <a:spLocks noChangeArrowheads="1"/>
          </p:cNvSpPr>
          <p:nvPr/>
        </p:nvSpPr>
        <p:spPr bwMode="auto">
          <a:xfrm>
            <a:off x="3810000" y="1143000"/>
            <a:ext cx="10033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(continued)</a:t>
            </a:r>
          </a:p>
        </p:txBody>
      </p:sp>
      <p:pic>
        <p:nvPicPr>
          <p:cNvPr id="47113" name="Picture 9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10400" y="3886200"/>
            <a:ext cx="1787525" cy="254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34474647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7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371600" y="301625"/>
            <a:ext cx="5715000" cy="6096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 fontScale="90000"/>
          </a:bodyPr>
          <a:lstStyle/>
          <a:p>
            <a:r>
              <a:rPr lang="en-US" dirty="0"/>
              <a:t>Emphasis on Speed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41148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pPr>
              <a:lnSpc>
                <a:spcPct val="90000"/>
              </a:lnSpc>
            </a:pPr>
            <a:r>
              <a:rPr lang="en-US" sz="2800" dirty="0"/>
              <a:t>Use principles of time compression management (TCM):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Speed new products to market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Shorten customer response time in manufacturing and delivery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Reduce the administrative time required to fill an order.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Study: Most businesses waste 85 to 99 percent of the time required to produce products or services!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800" dirty="0"/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3879850" y="1431925"/>
            <a:ext cx="90488" cy="230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508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31749" name="Picture 5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520" t="31502" r="24898" b="34578"/>
          <a:stretch>
            <a:fillRect/>
          </a:stretch>
        </p:blipFill>
        <p:spPr bwMode="auto">
          <a:xfrm>
            <a:off x="5680075" y="5367338"/>
            <a:ext cx="2795588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128020291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uiExpand="1" build="p" bldLvl="2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447800" y="301625"/>
            <a:ext cx="5522913" cy="688975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 fontScale="90000"/>
          </a:bodyPr>
          <a:lstStyle/>
          <a:p>
            <a:r>
              <a:rPr lang="en-US" dirty="0"/>
              <a:t>Emphasis on Speed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38862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r>
              <a:rPr lang="en-US" dirty="0"/>
              <a:t>Re-engineer the process rather than try to do the same thing - only faster.</a:t>
            </a:r>
          </a:p>
          <a:p>
            <a:r>
              <a:rPr lang="en-US" dirty="0"/>
              <a:t>Create cross-functional teams of workers and empower them to attack and solve problems.</a:t>
            </a:r>
          </a:p>
          <a:p>
            <a:r>
              <a:rPr lang="en-US" dirty="0"/>
              <a:t>Set aggressive goals for production and stick to the schedule.</a:t>
            </a:r>
          </a:p>
          <a:p>
            <a:pPr>
              <a:buFont typeface="Wingdings" pitchFamily="2" charset="2"/>
              <a:buNone/>
            </a:pPr>
            <a:endParaRPr lang="en-US" dirty="0"/>
          </a:p>
        </p:txBody>
      </p:sp>
      <p:sp>
        <p:nvSpPr>
          <p:cNvPr id="65540" name="Rectangle 4"/>
          <p:cNvSpPr>
            <a:spLocks noChangeArrowheads="1"/>
          </p:cNvSpPr>
          <p:nvPr/>
        </p:nvSpPr>
        <p:spPr bwMode="auto">
          <a:xfrm>
            <a:off x="3879850" y="1431925"/>
            <a:ext cx="90488" cy="230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508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65541" name="Picture 5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520" t="31502" r="24898" b="34578"/>
          <a:stretch>
            <a:fillRect/>
          </a:stretch>
        </p:blipFill>
        <p:spPr bwMode="auto">
          <a:xfrm>
            <a:off x="5662613" y="5240338"/>
            <a:ext cx="2795587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99670642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9" grpId="0" uiExpand="1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295400" y="301625"/>
            <a:ext cx="5943600" cy="765175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r>
              <a:rPr lang="en-US" dirty="0"/>
              <a:t>Emphasis on Speed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38100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r>
              <a:rPr lang="en-US" dirty="0"/>
              <a:t>Rethink the supply chain.</a:t>
            </a:r>
          </a:p>
          <a:p>
            <a:r>
              <a:rPr lang="en-US" dirty="0"/>
              <a:t>Instill speed in the company culture.</a:t>
            </a:r>
          </a:p>
          <a:p>
            <a:r>
              <a:rPr lang="en-US" dirty="0"/>
              <a:t>Use technology to find shortcuts wherever possible.</a:t>
            </a:r>
          </a:p>
          <a:p>
            <a:r>
              <a:rPr lang="en-US" dirty="0"/>
              <a:t>Put the Internet to work for you.  </a:t>
            </a:r>
          </a:p>
        </p:txBody>
      </p:sp>
      <p:sp>
        <p:nvSpPr>
          <p:cNvPr id="49156" name="Rectangle 4"/>
          <p:cNvSpPr>
            <a:spLocks noChangeArrowheads="1"/>
          </p:cNvSpPr>
          <p:nvPr/>
        </p:nvSpPr>
        <p:spPr bwMode="auto">
          <a:xfrm>
            <a:off x="3879850" y="1431925"/>
            <a:ext cx="90488" cy="230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508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49157" name="Picture 5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520" t="31502" r="24898" b="34578"/>
          <a:stretch>
            <a:fillRect/>
          </a:stretch>
        </p:blipFill>
        <p:spPr bwMode="auto">
          <a:xfrm>
            <a:off x="5662613" y="5240338"/>
            <a:ext cx="2795587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83602697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9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5" grpId="0" uiExpand="1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Entrepreneurial Tactics</a:t>
            </a:r>
            <a:endParaRPr lang="en-US" dirty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6454775" cy="4525963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dirty="0" smtClean="0"/>
              <a:t>Sponsor Events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Represent your Business/ Industry wherever possible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Gift Certificates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Frequent Buyers Program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Clip Articles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Newsletter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Accept Others Coupons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Collect &amp; Use Testimonial </a:t>
            </a:r>
            <a:endParaRPr lang="en-US" dirty="0"/>
          </a:p>
        </p:txBody>
      </p:sp>
      <p:pic>
        <p:nvPicPr>
          <p:cNvPr id="39940" name="Picture 4" descr="sy01200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77000" y="2514600"/>
            <a:ext cx="2166938" cy="2266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91705354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9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build="p" bldLvl="2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609600" y="333375"/>
            <a:ext cx="7924800" cy="1114425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 fontScale="90000"/>
          </a:bodyPr>
          <a:lstStyle/>
          <a:p>
            <a:r>
              <a:rPr lang="en-US" dirty="0"/>
              <a:t>Marketing on the </a:t>
            </a:r>
            <a:br>
              <a:rPr lang="en-US" dirty="0"/>
            </a:br>
            <a:r>
              <a:rPr lang="en-US" dirty="0"/>
              <a:t>World Wide Web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05000"/>
            <a:ext cx="5791200" cy="43434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r>
              <a:rPr lang="en-US" dirty="0"/>
              <a:t>An </a:t>
            </a:r>
            <a:r>
              <a:rPr lang="en-US" i="1" dirty="0"/>
              <a:t>essential</a:t>
            </a:r>
            <a:r>
              <a:rPr lang="en-US" dirty="0"/>
              <a:t> business tool - Even the smallest companies can market their products and services around the globe.</a:t>
            </a:r>
          </a:p>
          <a:p>
            <a:r>
              <a:rPr lang="en-US" dirty="0"/>
              <a:t>The Web can be the “Great Equalizer” in a small company’s marketing program.</a:t>
            </a: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3879850" y="1431925"/>
            <a:ext cx="90488" cy="230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508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33798" name="Picture 6" descr="MPj0402015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5419"/>
          <a:stretch>
            <a:fillRect/>
          </a:stretch>
        </p:blipFill>
        <p:spPr bwMode="auto">
          <a:xfrm>
            <a:off x="5791200" y="4584700"/>
            <a:ext cx="2884488" cy="227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25962869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uiExpand="1" build="p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 smtClean="0"/>
              <a:t>Lecture Review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05767" y="152400"/>
            <a:ext cx="2209800" cy="16859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5800" y="5621867"/>
            <a:ext cx="754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Reference: Essentials of Entrepreneurship &amp; Small Business Management, Zimmer, Scarborough &amp;Wilson, 5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353704" y="1464036"/>
            <a:ext cx="8382000" cy="446457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dirty="0" smtClean="0"/>
              <a:t>One-to-One Marketing</a:t>
            </a:r>
          </a:p>
          <a:p>
            <a:pPr lvl="0"/>
            <a:r>
              <a:rPr lang="en-US" dirty="0" smtClean="0"/>
              <a:t>Customer Sensitivity</a:t>
            </a:r>
          </a:p>
          <a:p>
            <a:pPr lvl="0"/>
            <a:r>
              <a:rPr lang="en-US" dirty="0" smtClean="0"/>
              <a:t>Guerilla </a:t>
            </a:r>
            <a:r>
              <a:rPr lang="en-US" dirty="0" smtClean="0"/>
              <a:t>Marketing </a:t>
            </a:r>
          </a:p>
          <a:p>
            <a:pPr lvl="0"/>
            <a:r>
              <a:rPr lang="en-US" dirty="0" smtClean="0"/>
              <a:t>Competitive Advantage Development through Customer Focus, Quality, Convenience, Innovation, Service &amp; Speed</a:t>
            </a:r>
          </a:p>
          <a:p>
            <a:pPr lvl="0"/>
            <a:endParaRPr lang="en-US" dirty="0"/>
          </a:p>
          <a:p>
            <a:pPr marL="0" indent="0" hangingPunct="0">
              <a:buNone/>
            </a:pPr>
            <a:r>
              <a:rPr lang="en-US" dirty="0" smtClean="0"/>
              <a:t>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xmlns="" val="581369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1208</TotalTime>
  <Words>1216</Words>
  <Application>Microsoft Office PowerPoint</Application>
  <PresentationFormat>On-screen Show (4:3)</PresentationFormat>
  <Paragraphs>184</Paragraphs>
  <Slides>27</Slides>
  <Notes>22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9" baseType="lpstr">
      <vt:lpstr>Office Theme</vt:lpstr>
      <vt:lpstr>Microsoft ClipArt Gallery</vt:lpstr>
      <vt:lpstr>ENTREPRENEURSHIP </vt:lpstr>
      <vt:lpstr> Previous Lecture Review</vt:lpstr>
      <vt:lpstr>OBJECTIVES</vt:lpstr>
      <vt:lpstr>How  to Become an Effective One-to-One Marketer</vt:lpstr>
      <vt:lpstr>Four Levels of Customer Sensitivity</vt:lpstr>
      <vt:lpstr>A Guerrilla Marketing Plan</vt:lpstr>
      <vt:lpstr>Pinpointing the Target Market</vt:lpstr>
      <vt:lpstr>Pinpointing the Target Market</vt:lpstr>
      <vt:lpstr>Entrepreneurial Marketing Strategies</vt:lpstr>
      <vt:lpstr>Guerrilla Marketing Strategies</vt:lpstr>
      <vt:lpstr>Guerrilla Marketing Strategies</vt:lpstr>
      <vt:lpstr>Focus on the Customer</vt:lpstr>
      <vt:lpstr>Guerrilla Marketing Strategies</vt:lpstr>
      <vt:lpstr>Devotion to Quality</vt:lpstr>
      <vt:lpstr>Definition of Quality in a Product?</vt:lpstr>
      <vt:lpstr>Definition of Quality in a Service</vt:lpstr>
      <vt:lpstr>Guerrilla Marketing Strategies</vt:lpstr>
      <vt:lpstr>Attention to Convenience</vt:lpstr>
      <vt:lpstr>Concentration on Innovation</vt:lpstr>
      <vt:lpstr>Dedication to Service</vt:lpstr>
      <vt:lpstr>Dedication to Service</vt:lpstr>
      <vt:lpstr>Emphasis on Speed</vt:lpstr>
      <vt:lpstr>Emphasis on Speed</vt:lpstr>
      <vt:lpstr>Emphasis on Speed</vt:lpstr>
      <vt:lpstr>Entrepreneurial Tactics</vt:lpstr>
      <vt:lpstr>Marketing on the  World Wide Web</vt:lpstr>
      <vt:lpstr>Lecture Review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Inside the Entrepreneurial Mind: From Ideas to Reality</dc:title>
  <dc:creator>MyUserName</dc:creator>
  <cp:lastModifiedBy>Administrator</cp:lastModifiedBy>
  <cp:revision>202</cp:revision>
  <dcterms:created xsi:type="dcterms:W3CDTF">2013-10-03T09:43:12Z</dcterms:created>
  <dcterms:modified xsi:type="dcterms:W3CDTF">2013-11-17T09:54:20Z</dcterms:modified>
</cp:coreProperties>
</file>