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6" r:id="rId2"/>
    <p:sldId id="387" r:id="rId3"/>
    <p:sldId id="386" r:id="rId4"/>
    <p:sldId id="472" r:id="rId5"/>
    <p:sldId id="475" r:id="rId6"/>
    <p:sldId id="470" r:id="rId7"/>
    <p:sldId id="476" r:id="rId8"/>
    <p:sldId id="477" r:id="rId9"/>
    <p:sldId id="478" r:id="rId10"/>
    <p:sldId id="479" r:id="rId11"/>
    <p:sldId id="480" r:id="rId12"/>
    <p:sldId id="421" r:id="rId13"/>
    <p:sldId id="482" r:id="rId14"/>
    <p:sldId id="426" r:id="rId15"/>
    <p:sldId id="33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1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4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2A9D-C42A-44AC-900E-3182D6EF3523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7289-B9C9-4F1E-8DB2-28326F594D49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08455-91A6-4852-8F2C-99B70AC3BA1F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4952-1EDD-4418-8E4E-1516F9BF204B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8BC3-5BA0-4F4A-B192-253B2FBD2906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1DBC-18A5-42D9-9AD5-6B1463DBDC8C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C4239-AEBE-44FC-BB13-22AB288F0D8E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19C5-5107-4471-B8D5-02D071C4B680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9BCE-FE86-443F-8B5D-1BBBAFFB089A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763CC-078F-47B4-AA3E-A5B7333ACB99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8411-7525-4086-B6B6-BB6746C52659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5244F-8801-4EB7-BA34-2E766F54FC95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24</a:t>
            </a: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6600" y="85299"/>
            <a:ext cx="1981104" cy="19270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2209800"/>
            <a:ext cx="838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Define </a:t>
            </a:r>
            <a:r>
              <a:rPr lang="en-US" sz="2800" dirty="0" err="1" smtClean="0"/>
              <a:t>Intrapreneurs</a:t>
            </a: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Types of Corporate Entrepreneurship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Compensation of </a:t>
            </a:r>
            <a:r>
              <a:rPr lang="en-US" sz="2800" dirty="0" err="1"/>
              <a:t>Intrapreneurs</a:t>
            </a: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Barriers to </a:t>
            </a:r>
            <a:r>
              <a:rPr lang="en-US" sz="2800" dirty="0" err="1" smtClean="0"/>
              <a:t>Intrapreneurship</a:t>
            </a: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Freedom Factors attached to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Advantages/ Disadvantages of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Ten Commandments of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57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/>
              <a:t>Discuss the “four Ps” of marketing—product, place, price, and promotion—and their role in building a successful marketing strategy</a:t>
            </a:r>
            <a:r>
              <a:rPr lang="en-US" sz="2800" dirty="0" smtClean="0"/>
              <a:t>.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Marketing Wheel of Fortune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How Small Business Marketing differs from Corporations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Small Business Marketing </a:t>
            </a:r>
            <a:r>
              <a:rPr lang="en-US" sz="2800" dirty="0" smtClean="0"/>
              <a:t>Advantage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51120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Marketing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Marketing is the activity, set of institutions, and processes for creating, communicating, delivering, and exchanging offerings that have value for customers, clients, partners, and society at large. </a:t>
            </a:r>
            <a:r>
              <a:rPr lang="en-US" dirty="0" smtClean="0"/>
              <a:t> </a:t>
            </a:r>
            <a:r>
              <a:rPr lang="en-US" sz="2400" dirty="0" smtClean="0"/>
              <a:t>(American Marketing Association)</a:t>
            </a:r>
          </a:p>
        </p:txBody>
      </p:sp>
    </p:spTree>
    <p:extLst>
      <p:ext uri="{BB962C8B-B14F-4D97-AF65-F5344CB8AC3E}">
        <p14:creationId xmlns:p14="http://schemas.microsoft.com/office/powerpoint/2010/main" xmlns="" val="216842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Marketing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The process of creating and delivering desired goods and services to the customers.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Process through which you make and keep customers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Matchmaker between what you are selling and what customers are willing to buy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248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78063" y="520700"/>
            <a:ext cx="5327650" cy="6508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3700" dirty="0"/>
              <a:t>The Marketing Mix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19438" y="1684338"/>
            <a:ext cx="3665537" cy="32321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u="sng" dirty="0"/>
              <a:t>P</a:t>
            </a:r>
            <a:r>
              <a:rPr lang="en-US" dirty="0"/>
              <a:t>roduct</a:t>
            </a:r>
          </a:p>
          <a:p>
            <a:pPr>
              <a:buFont typeface="Wingdings" pitchFamily="2" charset="2"/>
              <a:buNone/>
            </a:pPr>
            <a:r>
              <a:rPr lang="en-US" u="sng" dirty="0"/>
              <a:t>P</a:t>
            </a:r>
            <a:r>
              <a:rPr lang="en-US" dirty="0"/>
              <a:t>lace</a:t>
            </a:r>
          </a:p>
          <a:p>
            <a:pPr>
              <a:buFont typeface="Wingdings" pitchFamily="2" charset="2"/>
              <a:buNone/>
            </a:pPr>
            <a:r>
              <a:rPr lang="en-US" u="sng" dirty="0"/>
              <a:t>P</a:t>
            </a:r>
            <a:r>
              <a:rPr lang="en-US" dirty="0"/>
              <a:t>rice</a:t>
            </a:r>
          </a:p>
          <a:p>
            <a:pPr>
              <a:buFont typeface="Wingdings" pitchFamily="2" charset="2"/>
              <a:buNone/>
            </a:pPr>
            <a:r>
              <a:rPr lang="en-US" u="sng" dirty="0"/>
              <a:t>P</a:t>
            </a:r>
            <a:r>
              <a:rPr lang="en-US" dirty="0"/>
              <a:t>romotion</a:t>
            </a:r>
          </a:p>
        </p:txBody>
      </p:sp>
      <p:pic>
        <p:nvPicPr>
          <p:cNvPr id="111620" name="Picture 4" descr="j0213527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86200"/>
            <a:ext cx="12795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1621" name="Picture 5" descr="MPj038270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81200"/>
            <a:ext cx="2209800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1622" name="Picture 6" descr="MPj0316969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2667000" cy="176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1623" name="Picture 7" descr="MPj0177933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2286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020768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400" dirty="0" smtClean="0"/>
              <a:t>The term "product" refers to tangible, physical products as well as services</a:t>
            </a:r>
          </a:p>
          <a:p>
            <a:pPr>
              <a:defRPr/>
            </a:pPr>
            <a:r>
              <a:rPr lang="en-US" sz="2400" dirty="0" smtClean="0"/>
              <a:t>Brand name</a:t>
            </a:r>
          </a:p>
          <a:p>
            <a:pPr>
              <a:defRPr/>
            </a:pPr>
            <a:r>
              <a:rPr lang="en-US" sz="2400" dirty="0" smtClean="0"/>
              <a:t>Functionality</a:t>
            </a:r>
          </a:p>
          <a:p>
            <a:pPr>
              <a:defRPr/>
            </a:pPr>
            <a:r>
              <a:rPr lang="en-US" sz="2400" dirty="0" smtClean="0"/>
              <a:t>Styling</a:t>
            </a:r>
          </a:p>
          <a:p>
            <a:pPr>
              <a:defRPr/>
            </a:pPr>
            <a:r>
              <a:rPr lang="en-US" sz="2400" dirty="0" smtClean="0"/>
              <a:t>Quality</a:t>
            </a:r>
          </a:p>
          <a:p>
            <a:pPr>
              <a:defRPr/>
            </a:pPr>
            <a:r>
              <a:rPr lang="en-US" sz="2400" dirty="0" smtClean="0"/>
              <a:t>Safety</a:t>
            </a:r>
          </a:p>
          <a:p>
            <a:pPr>
              <a:defRPr/>
            </a:pPr>
            <a:r>
              <a:rPr lang="en-US" sz="2400" dirty="0" smtClean="0"/>
              <a:t>Packaging</a:t>
            </a:r>
          </a:p>
          <a:p>
            <a:pPr>
              <a:defRPr/>
            </a:pPr>
            <a:r>
              <a:rPr lang="en-US" sz="2400" dirty="0" smtClean="0"/>
              <a:t>Repairs and Support</a:t>
            </a:r>
          </a:p>
          <a:p>
            <a:pPr>
              <a:defRPr/>
            </a:pPr>
            <a:r>
              <a:rPr lang="en-US" sz="2400" dirty="0" smtClean="0"/>
              <a:t>Warranty</a:t>
            </a:r>
          </a:p>
          <a:p>
            <a:pPr>
              <a:defRPr/>
            </a:pPr>
            <a:r>
              <a:rPr lang="en-US" sz="2400" dirty="0" smtClean="0"/>
              <a:t>Accessories and services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" name="Picture 7" descr="MPj0177933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57600"/>
            <a:ext cx="2286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909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Pricing strategy</a:t>
            </a:r>
          </a:p>
          <a:p>
            <a:pPr>
              <a:defRPr/>
            </a:pPr>
            <a:r>
              <a:rPr lang="en-US" dirty="0" smtClean="0"/>
              <a:t>Suggested retail price</a:t>
            </a:r>
          </a:p>
          <a:p>
            <a:pPr>
              <a:defRPr/>
            </a:pPr>
            <a:r>
              <a:rPr lang="en-US" dirty="0" smtClean="0"/>
              <a:t>Volume discounts and wholesale pricing</a:t>
            </a:r>
          </a:p>
          <a:p>
            <a:pPr>
              <a:defRPr/>
            </a:pPr>
            <a:r>
              <a:rPr lang="en-US" dirty="0" smtClean="0"/>
              <a:t>Cash and early payment discounts</a:t>
            </a:r>
          </a:p>
          <a:p>
            <a:pPr>
              <a:defRPr/>
            </a:pPr>
            <a:r>
              <a:rPr lang="en-US" dirty="0" smtClean="0"/>
              <a:t>Seasonal pricing</a:t>
            </a:r>
          </a:p>
          <a:p>
            <a:pPr>
              <a:defRPr/>
            </a:pPr>
            <a:r>
              <a:rPr lang="en-US" dirty="0" smtClean="0"/>
              <a:t>Bundling</a:t>
            </a:r>
          </a:p>
          <a:p>
            <a:pPr>
              <a:defRPr/>
            </a:pPr>
            <a:r>
              <a:rPr lang="en-US" dirty="0" smtClean="0"/>
              <a:t>Price flexibility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  <p:pic>
        <p:nvPicPr>
          <p:cNvPr id="6" name="Picture 4" descr="j0213527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343400"/>
            <a:ext cx="127952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574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Distribution is about getting the products to the customer</a:t>
            </a:r>
          </a:p>
          <a:p>
            <a:pPr>
              <a:defRPr/>
            </a:pPr>
            <a:r>
              <a:rPr lang="en-US" sz="2400" dirty="0" smtClean="0"/>
              <a:t>Distribution channels</a:t>
            </a:r>
          </a:p>
          <a:p>
            <a:pPr>
              <a:defRPr/>
            </a:pPr>
            <a:r>
              <a:rPr lang="en-US" sz="2400" dirty="0" smtClean="0"/>
              <a:t>Market coverage (inclusive, selective, or exclusive distribution)</a:t>
            </a:r>
          </a:p>
          <a:p>
            <a:pPr>
              <a:defRPr/>
            </a:pPr>
            <a:r>
              <a:rPr lang="en-US" sz="2400" dirty="0" smtClean="0"/>
              <a:t>Inventory management</a:t>
            </a:r>
          </a:p>
          <a:p>
            <a:pPr>
              <a:defRPr/>
            </a:pPr>
            <a:r>
              <a:rPr lang="en-US" sz="2400" dirty="0" smtClean="0"/>
              <a:t>Warehousing</a:t>
            </a:r>
          </a:p>
          <a:p>
            <a:pPr>
              <a:defRPr/>
            </a:pPr>
            <a:r>
              <a:rPr lang="en-US" sz="2400" dirty="0" smtClean="0"/>
              <a:t>Distribution centers</a:t>
            </a:r>
          </a:p>
          <a:p>
            <a:pPr>
              <a:defRPr/>
            </a:pPr>
            <a:r>
              <a:rPr lang="en-US" sz="2400" dirty="0" smtClean="0"/>
              <a:t>Order processing</a:t>
            </a:r>
          </a:p>
          <a:p>
            <a:pPr>
              <a:defRPr/>
            </a:pPr>
            <a:r>
              <a:rPr lang="en-US" sz="2400" dirty="0" smtClean="0"/>
              <a:t>Transportation</a:t>
            </a:r>
          </a:p>
          <a:p>
            <a:pPr>
              <a:defRPr/>
            </a:pPr>
            <a:r>
              <a:rPr lang="en-US" sz="2400" dirty="0" smtClean="0"/>
              <a:t>Reverse logistics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" name="Picture 5" descr="MPj038270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572000"/>
            <a:ext cx="2209800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917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Promotion represents </a:t>
            </a:r>
            <a:r>
              <a:rPr lang="en-US" sz="2800" dirty="0" err="1" smtClean="0"/>
              <a:t>tthe</a:t>
            </a:r>
            <a:r>
              <a:rPr lang="en-US" sz="2800" dirty="0" smtClean="0"/>
              <a:t> communication of information about the product with the goal of generating a positive customer response. </a:t>
            </a:r>
          </a:p>
          <a:p>
            <a:pPr>
              <a:defRPr/>
            </a:pPr>
            <a:r>
              <a:rPr lang="en-US" sz="2800" dirty="0" smtClean="0"/>
              <a:t>Advertising</a:t>
            </a:r>
          </a:p>
          <a:p>
            <a:pPr>
              <a:defRPr/>
            </a:pPr>
            <a:r>
              <a:rPr lang="en-US" sz="2800" dirty="0" smtClean="0"/>
              <a:t>Personal selling &amp; sales force</a:t>
            </a:r>
          </a:p>
          <a:p>
            <a:pPr>
              <a:defRPr/>
            </a:pPr>
            <a:r>
              <a:rPr lang="en-US" sz="2800" dirty="0" smtClean="0"/>
              <a:t>Sales promotions</a:t>
            </a:r>
          </a:p>
          <a:p>
            <a:pPr>
              <a:defRPr/>
            </a:pPr>
            <a:r>
              <a:rPr lang="en-US" sz="2800" dirty="0" smtClean="0"/>
              <a:t>Public relations &amp; publicity</a:t>
            </a:r>
          </a:p>
          <a:p>
            <a:pPr>
              <a:defRPr/>
            </a:pPr>
            <a:r>
              <a:rPr lang="en-US" sz="2800" dirty="0" smtClean="0"/>
              <a:t>Marketing communications budget</a:t>
            </a:r>
          </a:p>
          <a:p>
            <a:pPr>
              <a:defRPr/>
            </a:pPr>
            <a:endParaRPr lang="en-US" sz="2800" dirty="0"/>
          </a:p>
        </p:txBody>
      </p:sp>
      <p:pic>
        <p:nvPicPr>
          <p:cNvPr id="6" name="Picture 6" descr="MPj0316969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192462"/>
            <a:ext cx="2667000" cy="176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94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Marketing Wheel of Fortune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59457" y="1196454"/>
            <a:ext cx="247934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Customer, Product &amp; Competitors Research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24767" y="2012286"/>
            <a:ext cx="25908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Product Development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31591" y="3713455"/>
            <a:ext cx="18288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Pricing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03878" y="6019800"/>
            <a:ext cx="1981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Label &amp; Packaging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76600" y="6026624"/>
            <a:ext cx="13335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Distribution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37" y="4953000"/>
            <a:ext cx="28956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Advertising, Promotion &amp; PR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78725" y="3590204"/>
            <a:ext cx="1600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Sales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" y="1804284"/>
            <a:ext cx="1295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Customer Service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239000" y="4235903"/>
            <a:ext cx="0" cy="17838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1"/>
            <a:endCxn id="12" idx="3"/>
          </p:cNvCxnSpPr>
          <p:nvPr/>
        </p:nvCxnSpPr>
        <p:spPr>
          <a:xfrm flipH="1">
            <a:off x="4610100" y="6204466"/>
            <a:ext cx="1393778" cy="126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1"/>
          </p:cNvCxnSpPr>
          <p:nvPr/>
        </p:nvCxnSpPr>
        <p:spPr>
          <a:xfrm flipH="1" flipV="1">
            <a:off x="1978925" y="5322332"/>
            <a:ext cx="1297675" cy="8947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295400" y="3959536"/>
            <a:ext cx="0" cy="993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295400" y="2551120"/>
            <a:ext cx="0" cy="1039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2" name="Straight Arrow Connector 8191"/>
          <p:cNvCxnSpPr/>
          <p:nvPr/>
        </p:nvCxnSpPr>
        <p:spPr>
          <a:xfrm flipV="1">
            <a:off x="1828800" y="1519619"/>
            <a:ext cx="1330657" cy="2846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4" name="Straight Arrow Connector 8193"/>
          <p:cNvCxnSpPr/>
          <p:nvPr/>
        </p:nvCxnSpPr>
        <p:spPr>
          <a:xfrm>
            <a:off x="5638800" y="1295400"/>
            <a:ext cx="885967" cy="716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8" name="Straight Arrow Connector 8197"/>
          <p:cNvCxnSpPr/>
          <p:nvPr/>
        </p:nvCxnSpPr>
        <p:spPr>
          <a:xfrm>
            <a:off x="6994478" y="2381618"/>
            <a:ext cx="0" cy="1331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9" name="Picture 81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6736" y="2381618"/>
            <a:ext cx="3597891" cy="254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1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Small Business Marketing is Different</a:t>
            </a:r>
            <a:endParaRPr lang="en-US" sz="42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267200"/>
          </a:xfrm>
        </p:spPr>
        <p:txBody>
          <a:bodyPr/>
          <a:lstStyle/>
          <a:p>
            <a:r>
              <a:rPr lang="en-US" dirty="0" smtClean="0"/>
              <a:t>$ Difference</a:t>
            </a:r>
          </a:p>
          <a:p>
            <a:endParaRPr lang="en-US" dirty="0"/>
          </a:p>
          <a:p>
            <a:r>
              <a:rPr lang="en-US" dirty="0" smtClean="0"/>
              <a:t>Staffing Difference</a:t>
            </a:r>
          </a:p>
          <a:p>
            <a:endParaRPr lang="en-US" dirty="0"/>
          </a:p>
          <a:p>
            <a:r>
              <a:rPr lang="en-US" dirty="0" smtClean="0"/>
              <a:t>Creative Difference</a:t>
            </a:r>
          </a:p>
          <a:p>
            <a:endParaRPr lang="en-US" dirty="0"/>
          </a:p>
          <a:p>
            <a:r>
              <a:rPr lang="en-US" dirty="0" smtClean="0"/>
              <a:t>Strategic Difference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3962400"/>
            <a:ext cx="2143125" cy="2143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2014182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88475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uiExpand="1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Small Business Marketing Advantage</a:t>
            </a:r>
            <a:endParaRPr lang="en-US" sz="4200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26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Small Business do not have to </a:t>
            </a:r>
          </a:p>
          <a:p>
            <a:endParaRPr lang="en-US" dirty="0"/>
          </a:p>
          <a:p>
            <a:r>
              <a:rPr lang="en-US" dirty="0" smtClean="0"/>
              <a:t>Spend Million trying to Understand Customers</a:t>
            </a:r>
          </a:p>
          <a:p>
            <a:endParaRPr lang="en-US" dirty="0"/>
          </a:p>
          <a:p>
            <a:r>
              <a:rPr lang="en-US" dirty="0" smtClean="0"/>
              <a:t>Better Customer Relationship Possibilities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1676400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64654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uiExpand="1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152400"/>
            <a:ext cx="7543800" cy="12223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Be a Trend-Tracker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3375"/>
            <a:ext cx="6019800" cy="464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Read many diverse current publications</a:t>
            </a:r>
          </a:p>
          <a:p>
            <a:r>
              <a:rPr lang="en-US" sz="2800" dirty="0"/>
              <a:t>Watch top 10 TV shows</a:t>
            </a:r>
          </a:p>
          <a:p>
            <a:r>
              <a:rPr lang="en-US" sz="2800" dirty="0"/>
              <a:t>See the top 10 movies</a:t>
            </a:r>
          </a:p>
          <a:p>
            <a:r>
              <a:rPr lang="en-US" sz="2800" dirty="0"/>
              <a:t>Talk to at least 150 customers a year</a:t>
            </a:r>
          </a:p>
          <a:p>
            <a:r>
              <a:rPr lang="en-US" sz="2800" dirty="0"/>
              <a:t>Talk with the 10 smartest people you know</a:t>
            </a:r>
          </a:p>
          <a:p>
            <a:r>
              <a:rPr lang="en-US" sz="2800" dirty="0"/>
              <a:t>Listen to your children and their friends</a:t>
            </a:r>
          </a:p>
        </p:txBody>
      </p:sp>
      <p:pic>
        <p:nvPicPr>
          <p:cNvPr id="89093" name="Picture 5" descr="j03877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441575"/>
            <a:ext cx="2011363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58918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uiExpand="1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621867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Reference: Essentials of Entrepreneurship &amp; Small Business Management, Zimmer, Scarborough &amp;Wilson,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997838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hangingPunct="0">
              <a:buFont typeface="Arial" pitchFamily="34" charset="0"/>
              <a:buChar char="•"/>
            </a:pPr>
            <a:r>
              <a:rPr lang="en-US" sz="2400" dirty="0"/>
              <a:t>Discuss the “four Ps” of marketing—product, place, price, and promotion—and their role in building a successful marketing strategy.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400" dirty="0"/>
              <a:t>Marketing Wheel of Fortune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400" dirty="0"/>
              <a:t>How Small Business Marketing differs from Corporations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400" dirty="0"/>
              <a:t>Small Business Marketing </a:t>
            </a:r>
            <a:r>
              <a:rPr lang="en-US" sz="2400" dirty="0" smtClean="0"/>
              <a:t>Advantage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581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456</Words>
  <Application>Microsoft Office PowerPoint</Application>
  <PresentationFormat>On-screen Show (4:3)</PresentationFormat>
  <Paragraphs>108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ENTREPRENEURSHIP </vt:lpstr>
      <vt:lpstr> Previous Lecture Review</vt:lpstr>
      <vt:lpstr>OBJECTIVES</vt:lpstr>
      <vt:lpstr>Marketing </vt:lpstr>
      <vt:lpstr>Marketing </vt:lpstr>
      <vt:lpstr>The Marketing Mix</vt:lpstr>
      <vt:lpstr>PRODUCT</vt:lpstr>
      <vt:lpstr>PRICE</vt:lpstr>
      <vt:lpstr>PLACEMENT</vt:lpstr>
      <vt:lpstr>PROMOTION</vt:lpstr>
      <vt:lpstr>Marketing Wheel of Fortune</vt:lpstr>
      <vt:lpstr>Small Business Marketing is Different</vt:lpstr>
      <vt:lpstr>Small Business Marketing Advantage</vt:lpstr>
      <vt:lpstr>Be a Trend-Tracker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Administrator</cp:lastModifiedBy>
  <cp:revision>182</cp:revision>
  <dcterms:created xsi:type="dcterms:W3CDTF">2013-10-03T09:43:12Z</dcterms:created>
  <dcterms:modified xsi:type="dcterms:W3CDTF">2013-11-17T08:40:32Z</dcterms:modified>
</cp:coreProperties>
</file>