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96" r:id="rId2"/>
    <p:sldId id="387" r:id="rId3"/>
    <p:sldId id="386" r:id="rId4"/>
    <p:sldId id="389" r:id="rId5"/>
    <p:sldId id="390" r:id="rId6"/>
    <p:sldId id="392" r:id="rId7"/>
    <p:sldId id="408" r:id="rId8"/>
    <p:sldId id="409" r:id="rId9"/>
    <p:sldId id="393" r:id="rId10"/>
    <p:sldId id="395" r:id="rId11"/>
    <p:sldId id="396" r:id="rId12"/>
    <p:sldId id="397" r:id="rId13"/>
    <p:sldId id="398" r:id="rId14"/>
    <p:sldId id="399" r:id="rId15"/>
    <p:sldId id="400" r:id="rId16"/>
    <p:sldId id="401" r:id="rId17"/>
    <p:sldId id="402" r:id="rId18"/>
    <p:sldId id="407" r:id="rId19"/>
    <p:sldId id="33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48" y="1639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85B88A-C841-402B-B2F9-EDF798484FBC}" type="datetimeFigureOut">
              <a:rPr lang="en-US" smtClean="0"/>
              <a:t>16-Nov-13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E3A5EB-6F79-4447-ABC5-06DD99348053}" type="slidenum">
              <a:rPr lang="en-US" smtClean="0"/>
              <a:t>‹#›</a:t>
            </a:fld>
            <a:endParaRPr lang="en-US"/>
          </a:p>
        </p:txBody>
      </p:sp>
    </p:spTree>
    <p:extLst>
      <p:ext uri="{BB962C8B-B14F-4D97-AF65-F5344CB8AC3E}">
        <p14:creationId xmlns:p14="http://schemas.microsoft.com/office/powerpoint/2010/main" val="2277825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7069B08-B379-4875-BD0E-8F8985669D50}" type="datetime1">
              <a:rPr lang="en-US" smtClean="0"/>
              <a:t>16-Nov-13</a:t>
            </a:fld>
            <a:endParaRPr lang="en-US"/>
          </a:p>
        </p:txBody>
      </p:sp>
      <p:sp>
        <p:nvSpPr>
          <p:cNvPr id="5" name="Footer Placeholder 4"/>
          <p:cNvSpPr>
            <a:spLocks noGrp="1"/>
          </p:cNvSpPr>
          <p:nvPr>
            <p:ph type="ftr" sz="quarter" idx="11"/>
          </p:nvPr>
        </p:nvSpPr>
        <p:spPr/>
        <p:txBody>
          <a:bodyPr/>
          <a:lstStyle/>
          <a:p>
            <a:r>
              <a:rPr lang="en-US" smtClean="0"/>
              <a:t>Chapter 4 Business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2594157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558E06-6644-4C0A-B5A0-1C489E334BE0}" type="datetime1">
              <a:rPr lang="en-US" smtClean="0"/>
              <a:t>16-Nov-13</a:t>
            </a:fld>
            <a:endParaRPr lang="en-US"/>
          </a:p>
        </p:txBody>
      </p:sp>
      <p:sp>
        <p:nvSpPr>
          <p:cNvPr id="5" name="Footer Placeholder 4"/>
          <p:cNvSpPr>
            <a:spLocks noGrp="1"/>
          </p:cNvSpPr>
          <p:nvPr>
            <p:ph type="ftr" sz="quarter" idx="11"/>
          </p:nvPr>
        </p:nvSpPr>
        <p:spPr/>
        <p:txBody>
          <a:bodyPr/>
          <a:lstStyle/>
          <a:p>
            <a:r>
              <a:rPr lang="en-US" smtClean="0"/>
              <a:t>Chapter 4 Business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953092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729C30-8FA1-4AEC-A860-FA58C4D30ECF}" type="datetime1">
              <a:rPr lang="en-US" smtClean="0"/>
              <a:t>16-Nov-13</a:t>
            </a:fld>
            <a:endParaRPr lang="en-US"/>
          </a:p>
        </p:txBody>
      </p:sp>
      <p:sp>
        <p:nvSpPr>
          <p:cNvPr id="5" name="Footer Placeholder 4"/>
          <p:cNvSpPr>
            <a:spLocks noGrp="1"/>
          </p:cNvSpPr>
          <p:nvPr>
            <p:ph type="ftr" sz="quarter" idx="11"/>
          </p:nvPr>
        </p:nvSpPr>
        <p:spPr/>
        <p:txBody>
          <a:bodyPr/>
          <a:lstStyle/>
          <a:p>
            <a:r>
              <a:rPr lang="en-US" smtClean="0"/>
              <a:t>Chapter 4 Business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3672462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D49377A-EA1B-4BA2-AF6F-3245A63910F5}" type="datetime1">
              <a:rPr lang="en-US" smtClean="0"/>
              <a:t>16-Nov-13</a:t>
            </a:fld>
            <a:endParaRPr lang="en-US"/>
          </a:p>
        </p:txBody>
      </p:sp>
      <p:sp>
        <p:nvSpPr>
          <p:cNvPr id="6" name="Footer Placeholder 5"/>
          <p:cNvSpPr>
            <a:spLocks noGrp="1"/>
          </p:cNvSpPr>
          <p:nvPr>
            <p:ph type="ftr" sz="quarter" idx="11"/>
          </p:nvPr>
        </p:nvSpPr>
        <p:spPr/>
        <p:txBody>
          <a:bodyPr/>
          <a:lstStyle/>
          <a:p>
            <a:r>
              <a:rPr lang="en-US" smtClean="0"/>
              <a:t>Chapter 4 Business Plan</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2902116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46105B-301A-4C22-8D69-A4AC71FCABC8}" type="datetime1">
              <a:rPr lang="en-US" smtClean="0"/>
              <a:t>16-Nov-13</a:t>
            </a:fld>
            <a:endParaRPr lang="en-US"/>
          </a:p>
        </p:txBody>
      </p:sp>
      <p:sp>
        <p:nvSpPr>
          <p:cNvPr id="8" name="Footer Placeholder 7"/>
          <p:cNvSpPr>
            <a:spLocks noGrp="1"/>
          </p:cNvSpPr>
          <p:nvPr>
            <p:ph type="ftr" sz="quarter" idx="11"/>
          </p:nvPr>
        </p:nvSpPr>
        <p:spPr/>
        <p:txBody>
          <a:bodyPr/>
          <a:lstStyle/>
          <a:p>
            <a:r>
              <a:rPr lang="en-US" smtClean="0"/>
              <a:t>Chapter 4 Business Plan</a:t>
            </a:r>
            <a:endParaRPr lang="en-US"/>
          </a:p>
        </p:txBody>
      </p:sp>
      <p:sp>
        <p:nvSpPr>
          <p:cNvPr id="9" name="Slide Number Placeholder 8"/>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1873893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80D66D5-D47E-4BAC-99AB-5D9284AB7E34}" type="datetime1">
              <a:rPr lang="en-US" smtClean="0"/>
              <a:t>16-Nov-13</a:t>
            </a:fld>
            <a:endParaRPr lang="en-US"/>
          </a:p>
        </p:txBody>
      </p:sp>
      <p:sp>
        <p:nvSpPr>
          <p:cNvPr id="4" name="Footer Placeholder 3"/>
          <p:cNvSpPr>
            <a:spLocks noGrp="1"/>
          </p:cNvSpPr>
          <p:nvPr>
            <p:ph type="ftr" sz="quarter" idx="11"/>
          </p:nvPr>
        </p:nvSpPr>
        <p:spPr/>
        <p:txBody>
          <a:bodyPr/>
          <a:lstStyle/>
          <a:p>
            <a:r>
              <a:rPr lang="en-US" smtClean="0"/>
              <a:t>Chapter 4 Business Plan</a:t>
            </a:r>
            <a:endParaRPr lang="en-US"/>
          </a:p>
        </p:txBody>
      </p:sp>
      <p:sp>
        <p:nvSpPr>
          <p:cNvPr id="5" name="Slide Number Placeholder 4"/>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3763149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B5F245-6A87-4192-B66E-55303014D186}" type="datetime1">
              <a:rPr lang="en-US" smtClean="0"/>
              <a:t>16-Nov-13</a:t>
            </a:fld>
            <a:endParaRPr lang="en-US"/>
          </a:p>
        </p:txBody>
      </p:sp>
      <p:sp>
        <p:nvSpPr>
          <p:cNvPr id="3" name="Footer Placeholder 2"/>
          <p:cNvSpPr>
            <a:spLocks noGrp="1"/>
          </p:cNvSpPr>
          <p:nvPr>
            <p:ph type="ftr" sz="quarter" idx="11"/>
          </p:nvPr>
        </p:nvSpPr>
        <p:spPr/>
        <p:txBody>
          <a:bodyPr/>
          <a:lstStyle/>
          <a:p>
            <a:r>
              <a:rPr lang="en-US" smtClean="0"/>
              <a:t>Chapter 4 Business Plan</a:t>
            </a:r>
            <a:endParaRPr lang="en-US"/>
          </a:p>
        </p:txBody>
      </p:sp>
      <p:sp>
        <p:nvSpPr>
          <p:cNvPr id="4" name="Slide Number Placeholder 3"/>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1126882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BE7E84-2A19-4DCB-8D93-9027DC2B183C}" type="datetime1">
              <a:rPr lang="en-US" smtClean="0"/>
              <a:t>16-Nov-13</a:t>
            </a:fld>
            <a:endParaRPr lang="en-US"/>
          </a:p>
        </p:txBody>
      </p:sp>
      <p:sp>
        <p:nvSpPr>
          <p:cNvPr id="6" name="Footer Placeholder 5"/>
          <p:cNvSpPr>
            <a:spLocks noGrp="1"/>
          </p:cNvSpPr>
          <p:nvPr>
            <p:ph type="ftr" sz="quarter" idx="11"/>
          </p:nvPr>
        </p:nvSpPr>
        <p:spPr/>
        <p:txBody>
          <a:bodyPr/>
          <a:lstStyle/>
          <a:p>
            <a:r>
              <a:rPr lang="en-US" smtClean="0"/>
              <a:t>Chapter 4 Business Plan</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3741652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D7A814-3939-4717-A8E8-64BAFA540EB0}" type="datetime1">
              <a:rPr lang="en-US" smtClean="0"/>
              <a:t>16-Nov-13</a:t>
            </a:fld>
            <a:endParaRPr lang="en-US"/>
          </a:p>
        </p:txBody>
      </p:sp>
      <p:sp>
        <p:nvSpPr>
          <p:cNvPr id="6" name="Footer Placeholder 5"/>
          <p:cNvSpPr>
            <a:spLocks noGrp="1"/>
          </p:cNvSpPr>
          <p:nvPr>
            <p:ph type="ftr" sz="quarter" idx="11"/>
          </p:nvPr>
        </p:nvSpPr>
        <p:spPr/>
        <p:txBody>
          <a:bodyPr/>
          <a:lstStyle/>
          <a:p>
            <a:r>
              <a:rPr lang="en-US" smtClean="0"/>
              <a:t>Chapter 4 Business Plan</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83508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469F40-6186-4152-8F80-028F7AC4CC3D}" type="datetime1">
              <a:rPr lang="en-US" smtClean="0"/>
              <a:t>16-Nov-13</a:t>
            </a:fld>
            <a:endParaRPr lang="en-US"/>
          </a:p>
        </p:txBody>
      </p:sp>
      <p:sp>
        <p:nvSpPr>
          <p:cNvPr id="5" name="Footer Placeholder 4"/>
          <p:cNvSpPr>
            <a:spLocks noGrp="1"/>
          </p:cNvSpPr>
          <p:nvPr>
            <p:ph type="ftr" sz="quarter" idx="11"/>
          </p:nvPr>
        </p:nvSpPr>
        <p:spPr/>
        <p:txBody>
          <a:bodyPr/>
          <a:lstStyle/>
          <a:p>
            <a:r>
              <a:rPr lang="en-US" smtClean="0"/>
              <a:t>Chapter 4 Business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770703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8B2649-FDAE-4889-B28F-3AEB83C009C3}" type="datetime1">
              <a:rPr lang="en-US" smtClean="0"/>
              <a:t>16-Nov-13</a:t>
            </a:fld>
            <a:endParaRPr lang="en-US"/>
          </a:p>
        </p:txBody>
      </p:sp>
      <p:sp>
        <p:nvSpPr>
          <p:cNvPr id="5" name="Footer Placeholder 4"/>
          <p:cNvSpPr>
            <a:spLocks noGrp="1"/>
          </p:cNvSpPr>
          <p:nvPr>
            <p:ph type="ftr" sz="quarter" idx="11"/>
          </p:nvPr>
        </p:nvSpPr>
        <p:spPr/>
        <p:txBody>
          <a:bodyPr/>
          <a:lstStyle/>
          <a:p>
            <a:r>
              <a:rPr lang="en-US" smtClean="0"/>
              <a:t>Chapter 4 Business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2841067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F986F6-278F-40B8-AC45-148BA630F023}" type="datetime1">
              <a:rPr lang="en-US" smtClean="0"/>
              <a:t>16-Nov-13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Chapter 4 Business Plan</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E19BCC-EB6D-4706-855E-B16354E90296}" type="slidenum">
              <a:rPr lang="en-US" smtClean="0"/>
              <a:t>‹#›</a:t>
            </a:fld>
            <a:endParaRPr lang="en-US"/>
          </a:p>
        </p:txBody>
      </p:sp>
    </p:spTree>
    <p:extLst>
      <p:ext uri="{BB962C8B-B14F-4D97-AF65-F5344CB8AC3E}">
        <p14:creationId xmlns:p14="http://schemas.microsoft.com/office/powerpoint/2010/main" val="4030905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ENTREPRENEURSHIP </a:t>
            </a:r>
            <a:endParaRPr lang="en-US" dirty="0"/>
          </a:p>
        </p:txBody>
      </p:sp>
      <p:sp>
        <p:nvSpPr>
          <p:cNvPr id="3" name="Content Placeholder 2"/>
          <p:cNvSpPr>
            <a:spLocks noGrp="1"/>
          </p:cNvSpPr>
          <p:nvPr>
            <p:ph idx="1"/>
          </p:nvPr>
        </p:nvSpPr>
        <p:spPr/>
        <p:txBody>
          <a:bodyPr>
            <a:normAutofit/>
          </a:bodyPr>
          <a:lstStyle/>
          <a:p>
            <a:pPr marL="0" indent="0" algn="ctr">
              <a:buNone/>
            </a:pPr>
            <a:r>
              <a:rPr lang="en-US" sz="6000" dirty="0" smtClean="0"/>
              <a:t>Lecture No: 23</a:t>
            </a:r>
            <a:endParaRPr lang="en-US" sz="2000" dirty="0" smtClean="0"/>
          </a:p>
          <a:p>
            <a:pPr marL="0" indent="0" algn="ctr">
              <a:buNone/>
            </a:pPr>
            <a:endParaRPr lang="en-US" sz="2800" dirty="0" smtClean="0"/>
          </a:p>
          <a:p>
            <a:pPr marL="0" indent="0" algn="ctr">
              <a:buNone/>
            </a:pPr>
            <a:r>
              <a:rPr lang="en-US" sz="2800" dirty="0" smtClean="0"/>
              <a:t>Resource Person:</a:t>
            </a:r>
          </a:p>
          <a:p>
            <a:pPr marL="0" indent="0" algn="ctr">
              <a:buNone/>
            </a:pPr>
            <a:r>
              <a:rPr lang="en-US" sz="3600" dirty="0" smtClean="0"/>
              <a:t>Malik </a:t>
            </a:r>
            <a:r>
              <a:rPr lang="en-US" sz="3600" dirty="0" err="1" smtClean="0"/>
              <a:t>Jawad</a:t>
            </a:r>
            <a:r>
              <a:rPr lang="en-US" sz="3600" dirty="0" smtClean="0"/>
              <a:t> </a:t>
            </a:r>
            <a:r>
              <a:rPr lang="en-US" sz="3600" dirty="0" err="1" smtClean="0"/>
              <a:t>Saboor</a:t>
            </a:r>
            <a:endParaRPr lang="en-US" sz="3600" dirty="0" smtClean="0"/>
          </a:p>
          <a:p>
            <a:pPr marL="0" indent="0" algn="ctr">
              <a:buNone/>
            </a:pPr>
            <a:r>
              <a:rPr lang="en-US" sz="2000" dirty="0" smtClean="0"/>
              <a:t>Assistant Professor</a:t>
            </a:r>
          </a:p>
          <a:p>
            <a:pPr marL="0" indent="0" algn="ctr">
              <a:buNone/>
            </a:pPr>
            <a:r>
              <a:rPr lang="en-US" sz="2000" dirty="0" smtClean="0"/>
              <a:t>Department of Management Sciences</a:t>
            </a:r>
          </a:p>
          <a:p>
            <a:pPr marL="0" indent="0" algn="ctr">
              <a:buNone/>
            </a:pPr>
            <a:r>
              <a:rPr lang="en-US" sz="2000" dirty="0" smtClean="0"/>
              <a:t>COMSATS Institute of Information Technology</a:t>
            </a:r>
          </a:p>
          <a:p>
            <a:pPr marL="0" indent="0" algn="ctr">
              <a:buNone/>
            </a:pPr>
            <a:r>
              <a:rPr lang="en-US" sz="2000" dirty="0" smtClean="0"/>
              <a:t>Islamabad.</a:t>
            </a:r>
          </a:p>
          <a:p>
            <a:pPr marL="0" indent="0">
              <a:buNone/>
            </a:pPr>
            <a:endParaRPr lang="en-US" dirty="0"/>
          </a:p>
        </p:txBody>
      </p:sp>
    </p:spTree>
    <p:extLst>
      <p:ext uri="{BB962C8B-B14F-4D97-AF65-F5344CB8AC3E}">
        <p14:creationId xmlns:p14="http://schemas.microsoft.com/office/powerpoint/2010/main" val="841980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8229600" cy="1143000"/>
          </a:xfrm>
        </p:spPr>
        <p:txBody>
          <a:bodyPr/>
          <a:lstStyle/>
          <a:p>
            <a:r>
              <a:rPr lang="en-US" dirty="0"/>
              <a:t> </a:t>
            </a:r>
            <a:r>
              <a:rPr lang="en-US" dirty="0" smtClean="0"/>
              <a:t>Previous Lecture Review</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6600" y="85299"/>
            <a:ext cx="1981104" cy="1927074"/>
          </a:xfrm>
          <a:prstGeom prst="rect">
            <a:avLst/>
          </a:prstGeom>
        </p:spPr>
      </p:pic>
      <p:sp>
        <p:nvSpPr>
          <p:cNvPr id="8" name="Subtitle 2"/>
          <p:cNvSpPr txBox="1">
            <a:spLocks/>
          </p:cNvSpPr>
          <p:nvPr/>
        </p:nvSpPr>
        <p:spPr>
          <a:xfrm>
            <a:off x="206991" y="1626356"/>
            <a:ext cx="8382000" cy="52316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endParaRPr lang="en-US" dirty="0" smtClean="0"/>
          </a:p>
          <a:p>
            <a:pPr hangingPunct="0"/>
            <a:endParaRPr lang="en-US" dirty="0"/>
          </a:p>
          <a:p>
            <a:pPr marL="0" indent="0" hangingPunct="0">
              <a:buNone/>
            </a:pPr>
            <a:r>
              <a:rPr lang="en-US" dirty="0"/>
              <a:t>		</a:t>
            </a:r>
          </a:p>
        </p:txBody>
      </p:sp>
      <p:sp>
        <p:nvSpPr>
          <p:cNvPr id="3" name="Rectangle 2"/>
          <p:cNvSpPr/>
          <p:nvPr/>
        </p:nvSpPr>
        <p:spPr>
          <a:xfrm>
            <a:off x="206991" y="1524000"/>
            <a:ext cx="7717809" cy="3970318"/>
          </a:xfrm>
          <a:prstGeom prst="rect">
            <a:avLst/>
          </a:prstGeom>
        </p:spPr>
        <p:txBody>
          <a:bodyPr wrap="square">
            <a:spAutoFit/>
          </a:bodyPr>
          <a:lstStyle/>
          <a:p>
            <a:pPr marL="571500" indent="-571500">
              <a:buFont typeface="Arial" pitchFamily="34" charset="0"/>
              <a:buChar char="•"/>
            </a:pPr>
            <a:r>
              <a:rPr lang="en-US" sz="3600" dirty="0"/>
              <a:t>Define Elevator Pitch</a:t>
            </a:r>
          </a:p>
          <a:p>
            <a:pPr marL="571500" indent="-571500">
              <a:buFont typeface="Arial" pitchFamily="34" charset="0"/>
              <a:buChar char="•"/>
            </a:pPr>
            <a:endParaRPr lang="en-US" sz="3600" dirty="0"/>
          </a:p>
          <a:p>
            <a:pPr marL="571500" indent="-571500">
              <a:buFont typeface="Arial" pitchFamily="34" charset="0"/>
              <a:buChar char="•"/>
            </a:pPr>
            <a:r>
              <a:rPr lang="en-US" sz="3600" dirty="0"/>
              <a:t>Elevator Pitch Must Haves &amp; Cautions</a:t>
            </a:r>
          </a:p>
          <a:p>
            <a:pPr marL="571500" indent="-571500">
              <a:buFont typeface="Arial" pitchFamily="34" charset="0"/>
              <a:buChar char="•"/>
            </a:pPr>
            <a:endParaRPr lang="en-US" sz="3600" dirty="0"/>
          </a:p>
          <a:p>
            <a:pPr marL="571500" indent="-571500">
              <a:buFont typeface="Arial" pitchFamily="34" charset="0"/>
              <a:buChar char="•"/>
            </a:pPr>
            <a:r>
              <a:rPr lang="en-US" sz="3600" dirty="0"/>
              <a:t>Elements of Pitch</a:t>
            </a:r>
          </a:p>
          <a:p>
            <a:pPr marL="571500" indent="-571500">
              <a:buFont typeface="Arial" pitchFamily="34" charset="0"/>
              <a:buChar char="•"/>
            </a:pPr>
            <a:endParaRPr lang="en-US" sz="3600" dirty="0"/>
          </a:p>
          <a:p>
            <a:pPr marL="571500" indent="-571500">
              <a:buFont typeface="Arial" pitchFamily="34" charset="0"/>
              <a:buChar char="•"/>
            </a:pPr>
            <a:r>
              <a:rPr lang="en-US" sz="3600" dirty="0"/>
              <a:t>Dragon’s Den Video</a:t>
            </a:r>
          </a:p>
        </p:txBody>
      </p:sp>
    </p:spTree>
    <p:extLst>
      <p:ext uri="{BB962C8B-B14F-4D97-AF65-F5344CB8AC3E}">
        <p14:creationId xmlns:p14="http://schemas.microsoft.com/office/powerpoint/2010/main" val="26457340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OBJECTIVES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3644" y="31845"/>
            <a:ext cx="2330355" cy="2330355"/>
          </a:xfrm>
          <a:prstGeom prst="rect">
            <a:avLst/>
          </a:prstGeom>
        </p:spPr>
      </p:pic>
      <p:sp>
        <p:nvSpPr>
          <p:cNvPr id="6" name="Subtitle 2"/>
          <p:cNvSpPr txBox="1">
            <a:spLocks/>
          </p:cNvSpPr>
          <p:nvPr/>
        </p:nvSpPr>
        <p:spPr>
          <a:xfrm>
            <a:off x="152400" y="1295400"/>
            <a:ext cx="8382000" cy="546024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endParaRPr lang="en-US" dirty="0" smtClean="0"/>
          </a:p>
        </p:txBody>
      </p:sp>
      <p:sp>
        <p:nvSpPr>
          <p:cNvPr id="3" name="TextBox 2"/>
          <p:cNvSpPr txBox="1"/>
          <p:nvPr/>
        </p:nvSpPr>
        <p:spPr>
          <a:xfrm>
            <a:off x="548640" y="2077439"/>
            <a:ext cx="8382000" cy="4247317"/>
          </a:xfrm>
          <a:prstGeom prst="rect">
            <a:avLst/>
          </a:prstGeom>
          <a:noFill/>
        </p:spPr>
        <p:txBody>
          <a:bodyPr wrap="square" rtlCol="0">
            <a:spAutoFit/>
          </a:bodyPr>
          <a:lstStyle/>
          <a:p>
            <a:pPr marL="457200" indent="-457200" hangingPunct="0">
              <a:buFont typeface="Arial" pitchFamily="34" charset="0"/>
              <a:buChar char="•"/>
            </a:pPr>
            <a:r>
              <a:rPr lang="en-US" sz="2800" dirty="0" smtClean="0"/>
              <a:t>Define </a:t>
            </a:r>
            <a:r>
              <a:rPr lang="en-US" sz="2800" dirty="0" err="1" smtClean="0"/>
              <a:t>Intrapreneurs</a:t>
            </a:r>
            <a:endParaRPr lang="en-US" sz="2800" dirty="0" smtClean="0"/>
          </a:p>
          <a:p>
            <a:pPr marL="457200" indent="-457200" hangingPunct="0">
              <a:buFont typeface="Arial" pitchFamily="34" charset="0"/>
              <a:buChar char="•"/>
            </a:pPr>
            <a:r>
              <a:rPr lang="en-US" sz="2800" dirty="0"/>
              <a:t>Types of Corporate Entrepreneurship</a:t>
            </a:r>
          </a:p>
          <a:p>
            <a:pPr marL="457200" indent="-457200" hangingPunct="0">
              <a:buFont typeface="Arial" pitchFamily="34" charset="0"/>
              <a:buChar char="•"/>
            </a:pPr>
            <a:r>
              <a:rPr lang="en-US" sz="2800" dirty="0"/>
              <a:t>Compensation of </a:t>
            </a:r>
            <a:r>
              <a:rPr lang="en-US" sz="2800" dirty="0" err="1"/>
              <a:t>Intrapreneurs</a:t>
            </a:r>
            <a:endParaRPr lang="en-US" sz="2800" dirty="0"/>
          </a:p>
          <a:p>
            <a:pPr marL="457200" indent="-457200" hangingPunct="0">
              <a:buFont typeface="Arial" pitchFamily="34" charset="0"/>
              <a:buChar char="•"/>
            </a:pPr>
            <a:r>
              <a:rPr lang="en-US" sz="2800" dirty="0" smtClean="0"/>
              <a:t>Barriers to </a:t>
            </a:r>
            <a:r>
              <a:rPr lang="en-US" sz="2800" dirty="0" err="1" smtClean="0"/>
              <a:t>Intrapreneurship</a:t>
            </a:r>
            <a:endParaRPr lang="en-US" sz="2800" dirty="0" smtClean="0"/>
          </a:p>
          <a:p>
            <a:pPr marL="457200" indent="-457200" hangingPunct="0">
              <a:buFont typeface="Arial" pitchFamily="34" charset="0"/>
              <a:buChar char="•"/>
            </a:pPr>
            <a:r>
              <a:rPr lang="en-US" sz="2800" dirty="0" smtClean="0"/>
              <a:t>Freedom Factors attached to </a:t>
            </a:r>
            <a:r>
              <a:rPr lang="en-US" sz="2800" dirty="0" err="1" smtClean="0"/>
              <a:t>Intrapreneurship</a:t>
            </a:r>
            <a:endParaRPr lang="en-US" sz="2800" dirty="0" smtClean="0"/>
          </a:p>
          <a:p>
            <a:pPr marL="457200" indent="-457200" hangingPunct="0">
              <a:buFont typeface="Arial" pitchFamily="34" charset="0"/>
              <a:buChar char="•"/>
            </a:pPr>
            <a:r>
              <a:rPr lang="en-US" sz="2800" dirty="0" smtClean="0"/>
              <a:t>Advantages/ Disadvantages of </a:t>
            </a:r>
            <a:r>
              <a:rPr lang="en-US" sz="2800" dirty="0" err="1" smtClean="0"/>
              <a:t>Intrapreneurship</a:t>
            </a:r>
            <a:endParaRPr lang="en-US" sz="2800" dirty="0" smtClean="0"/>
          </a:p>
          <a:p>
            <a:pPr marL="457200" indent="-457200" hangingPunct="0">
              <a:buFont typeface="Arial" pitchFamily="34" charset="0"/>
              <a:buChar char="•"/>
            </a:pPr>
            <a:r>
              <a:rPr lang="en-US" sz="2800" dirty="0" smtClean="0"/>
              <a:t>How Companies can support </a:t>
            </a:r>
            <a:r>
              <a:rPr lang="en-US" sz="2800" dirty="0" err="1" smtClean="0"/>
              <a:t>Intrapreneurs</a:t>
            </a:r>
            <a:endParaRPr lang="en-US" sz="2800" dirty="0" smtClean="0"/>
          </a:p>
          <a:p>
            <a:pPr marL="457200" indent="-457200" hangingPunct="0">
              <a:buFont typeface="Arial" pitchFamily="34" charset="0"/>
              <a:buChar char="•"/>
            </a:pPr>
            <a:r>
              <a:rPr lang="en-US" sz="2800" dirty="0" smtClean="0"/>
              <a:t>Ten Commandments of </a:t>
            </a:r>
            <a:r>
              <a:rPr lang="en-US" sz="2800" dirty="0" err="1" smtClean="0"/>
              <a:t>Intrapreneurship</a:t>
            </a:r>
            <a:endParaRPr lang="en-US" sz="2800" dirty="0" smtClean="0"/>
          </a:p>
          <a:p>
            <a:pPr marL="457200" indent="-457200" hangingPunct="0">
              <a:buFont typeface="Arial" pitchFamily="34" charset="0"/>
              <a:buChar char="•"/>
            </a:pPr>
            <a:endParaRPr lang="en-US" sz="2800" dirty="0"/>
          </a:p>
          <a:p>
            <a:endParaRPr lang="en-US" dirty="0"/>
          </a:p>
        </p:txBody>
      </p:sp>
    </p:spTree>
    <p:extLst>
      <p:ext uri="{BB962C8B-B14F-4D97-AF65-F5344CB8AC3E}">
        <p14:creationId xmlns:p14="http://schemas.microsoft.com/office/powerpoint/2010/main" val="35112062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dirty="0"/>
              <a:t>Definition;</a:t>
            </a:r>
          </a:p>
        </p:txBody>
      </p:sp>
      <p:sp>
        <p:nvSpPr>
          <p:cNvPr id="60419" name="Rectangle 3"/>
          <p:cNvSpPr>
            <a:spLocks noGrp="1" noChangeArrowheads="1"/>
          </p:cNvSpPr>
          <p:nvPr>
            <p:ph type="body" idx="1"/>
          </p:nvPr>
        </p:nvSpPr>
        <p:spPr>
          <a:xfrm>
            <a:off x="609600" y="1412875"/>
            <a:ext cx="7924800" cy="4752975"/>
          </a:xfrm>
        </p:spPr>
        <p:txBody>
          <a:bodyPr/>
          <a:lstStyle/>
          <a:p>
            <a:pPr>
              <a:lnSpc>
                <a:spcPct val="90000"/>
              </a:lnSpc>
            </a:pPr>
            <a:r>
              <a:rPr lang="en-US" sz="2800" dirty="0"/>
              <a:t>Entrepreneurship within an existing business.</a:t>
            </a:r>
          </a:p>
          <a:p>
            <a:pPr>
              <a:lnSpc>
                <a:spcPct val="90000"/>
              </a:lnSpc>
            </a:pPr>
            <a:r>
              <a:rPr lang="en-US" sz="2800" dirty="0"/>
              <a:t>The development within a corporation of internal </a:t>
            </a:r>
            <a:r>
              <a:rPr lang="en-US" sz="2800" dirty="0" smtClean="0"/>
              <a:t>markets, Or </a:t>
            </a:r>
            <a:r>
              <a:rPr lang="en-US" sz="2800" dirty="0"/>
              <a:t>autonomous or semi-autonomous business </a:t>
            </a:r>
            <a:r>
              <a:rPr lang="en-US" sz="2800" dirty="0" smtClean="0"/>
              <a:t>units, that </a:t>
            </a:r>
            <a:r>
              <a:rPr lang="en-US" sz="2800" dirty="0"/>
              <a:t>produce products, services, or technologies in a unique </a:t>
            </a:r>
            <a:r>
              <a:rPr lang="en-US" sz="2800" dirty="0" smtClean="0"/>
              <a:t>way.</a:t>
            </a:r>
            <a:endParaRPr lang="en-US" sz="2800" dirty="0"/>
          </a:p>
          <a:p>
            <a:pPr>
              <a:lnSpc>
                <a:spcPct val="90000"/>
              </a:lnSpc>
            </a:pPr>
            <a:r>
              <a:rPr lang="en-US" sz="2800" dirty="0"/>
              <a:t>An opportunity for corporate managers to take initiative &amp; try new </a:t>
            </a:r>
            <a:r>
              <a:rPr lang="en-US" sz="2800" dirty="0" smtClean="0"/>
              <a:t>ideas.</a:t>
            </a:r>
          </a:p>
          <a:p>
            <a:pPr>
              <a:lnSpc>
                <a:spcPct val="90000"/>
              </a:lnSpc>
            </a:pPr>
            <a:r>
              <a:rPr lang="en-US" sz="2800" dirty="0" smtClean="0"/>
              <a:t>An </a:t>
            </a:r>
            <a:r>
              <a:rPr lang="en-US" sz="2800" dirty="0"/>
              <a:t>internal corporate venture (ICV)</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0" y="4724400"/>
            <a:ext cx="2466975" cy="1847850"/>
          </a:xfrm>
          <a:prstGeom prst="rect">
            <a:avLst/>
          </a:prstGeom>
        </p:spPr>
      </p:pic>
    </p:spTree>
    <p:extLst>
      <p:ext uri="{BB962C8B-B14F-4D97-AF65-F5344CB8AC3E}">
        <p14:creationId xmlns:p14="http://schemas.microsoft.com/office/powerpoint/2010/main" val="31878700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err="1"/>
              <a:t>Intrapreneurship</a:t>
            </a:r>
            <a:r>
              <a:rPr lang="en-IE" dirty="0"/>
              <a:t> </a:t>
            </a:r>
          </a:p>
        </p:txBody>
      </p:sp>
      <p:sp>
        <p:nvSpPr>
          <p:cNvPr id="3" name="Content Placeholder 2"/>
          <p:cNvSpPr>
            <a:spLocks noGrp="1"/>
          </p:cNvSpPr>
          <p:nvPr>
            <p:ph idx="1"/>
          </p:nvPr>
        </p:nvSpPr>
        <p:spPr/>
        <p:txBody>
          <a:bodyPr>
            <a:normAutofit fontScale="85000" lnSpcReduction="10000"/>
          </a:bodyPr>
          <a:lstStyle/>
          <a:p>
            <a:pPr marL="0" indent="0">
              <a:buNone/>
            </a:pPr>
            <a:r>
              <a:rPr lang="en-IE" dirty="0"/>
              <a:t> </a:t>
            </a:r>
            <a:r>
              <a:rPr lang="en-IE" dirty="0" err="1"/>
              <a:t>Intrapreneurship</a:t>
            </a:r>
            <a:r>
              <a:rPr lang="en-IE" dirty="0"/>
              <a:t> is based on the concept of using entrepreneurial skills within an established firm by encouraging innovation by employees. </a:t>
            </a:r>
            <a:endParaRPr lang="en-IE" dirty="0" smtClean="0"/>
          </a:p>
          <a:p>
            <a:pPr marL="0" indent="0">
              <a:buNone/>
            </a:pPr>
            <a:r>
              <a:rPr lang="en-IE" dirty="0" smtClean="0"/>
              <a:t>These </a:t>
            </a:r>
            <a:r>
              <a:rPr lang="en-IE" dirty="0"/>
              <a:t>employees can use start-up business techniques within a firm (large, medium, or small) to create new products or services from existing products or services, or create new synergistic products or services for the company</a:t>
            </a:r>
            <a:r>
              <a:rPr lang="en-IE" dirty="0" smtClean="0"/>
              <a:t>.</a:t>
            </a:r>
          </a:p>
          <a:p>
            <a:pPr marL="0" indent="0">
              <a:buNone/>
            </a:pPr>
            <a:r>
              <a:rPr lang="en-IE" dirty="0" smtClean="0"/>
              <a:t> </a:t>
            </a:r>
            <a:r>
              <a:rPr lang="en-IE" dirty="0"/>
              <a:t>This is accomplished by allowing and fostering non traditional thinking and by encouraging and supporting the use of “out of the box thinking” within the firm.</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152400"/>
            <a:ext cx="1676400" cy="1371600"/>
          </a:xfrm>
          <a:prstGeom prst="rect">
            <a:avLst/>
          </a:prstGeom>
        </p:spPr>
      </p:pic>
    </p:spTree>
    <p:extLst>
      <p:ext uri="{BB962C8B-B14F-4D97-AF65-F5344CB8AC3E}">
        <p14:creationId xmlns:p14="http://schemas.microsoft.com/office/powerpoint/2010/main" val="3578400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Examples</a:t>
            </a:r>
            <a:endParaRPr lang="en-IE" dirty="0"/>
          </a:p>
        </p:txBody>
      </p:sp>
      <p:sp>
        <p:nvSpPr>
          <p:cNvPr id="3" name="Content Placeholder 2"/>
          <p:cNvSpPr>
            <a:spLocks noGrp="1"/>
          </p:cNvSpPr>
          <p:nvPr>
            <p:ph idx="1"/>
          </p:nvPr>
        </p:nvSpPr>
        <p:spPr/>
        <p:txBody>
          <a:bodyPr>
            <a:normAutofit/>
          </a:bodyPr>
          <a:lstStyle/>
          <a:p>
            <a:r>
              <a:rPr lang="en-IE" dirty="0" smtClean="0"/>
              <a:t>Google allows engineers </a:t>
            </a:r>
            <a:r>
              <a:rPr lang="en-IE" dirty="0"/>
              <a:t>“20-percent time” so that they’re free to work </a:t>
            </a:r>
            <a:r>
              <a:rPr lang="en-IE" dirty="0" smtClean="0"/>
              <a:t>on projects in which they  they have a personal </a:t>
            </a:r>
            <a:r>
              <a:rPr lang="en-IE" dirty="0"/>
              <a:t> </a:t>
            </a:r>
            <a:r>
              <a:rPr lang="en-IE" dirty="0" smtClean="0"/>
              <a:t>interest</a:t>
            </a:r>
          </a:p>
          <a:p>
            <a:pPr marL="0" indent="0">
              <a:buNone/>
            </a:pPr>
            <a:r>
              <a:rPr lang="en-IE" dirty="0"/>
              <a:t>  </a:t>
            </a:r>
            <a:endParaRPr lang="en-IE" dirty="0" smtClean="0"/>
          </a:p>
          <a:p>
            <a:r>
              <a:rPr lang="en-IE" dirty="0" smtClean="0"/>
              <a:t>POST IT NOTES</a:t>
            </a:r>
          </a:p>
          <a:p>
            <a:r>
              <a:rPr lang="en-US" dirty="0"/>
              <a:t>3M </a:t>
            </a:r>
            <a:r>
              <a:rPr lang="en-US" dirty="0" err="1"/>
              <a:t>Intrapreneurs</a:t>
            </a:r>
            <a:r>
              <a:rPr lang="en-US" dirty="0"/>
              <a:t> Spencer Silver and Art </a:t>
            </a:r>
            <a:r>
              <a:rPr lang="en-US" dirty="0" smtClean="0"/>
              <a:t>Fry</a:t>
            </a:r>
            <a:endParaRPr lang="en-IE"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4953000"/>
            <a:ext cx="2676525" cy="1704975"/>
          </a:xfrm>
          <a:prstGeom prst="rect">
            <a:avLst/>
          </a:prstGeom>
        </p:spPr>
      </p:pic>
    </p:spTree>
    <p:extLst>
      <p:ext uri="{BB962C8B-B14F-4D97-AF65-F5344CB8AC3E}">
        <p14:creationId xmlns:p14="http://schemas.microsoft.com/office/powerpoint/2010/main" val="31060160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Models of Corporate Entrepreneurship</a:t>
            </a:r>
            <a:endParaRPr lang="en-IE" dirty="0"/>
          </a:p>
        </p:txBody>
      </p:sp>
      <p:sp>
        <p:nvSpPr>
          <p:cNvPr id="3" name="Content Placeholder 2"/>
          <p:cNvSpPr>
            <a:spLocks noGrp="1"/>
          </p:cNvSpPr>
          <p:nvPr>
            <p:ph idx="1"/>
          </p:nvPr>
        </p:nvSpPr>
        <p:spPr/>
        <p:txBody>
          <a:bodyPr>
            <a:normAutofit fontScale="92500" lnSpcReduction="20000"/>
          </a:bodyPr>
          <a:lstStyle/>
          <a:p>
            <a:r>
              <a:rPr lang="en-IE" dirty="0" smtClean="0"/>
              <a:t>Administrative Model</a:t>
            </a:r>
          </a:p>
          <a:p>
            <a:endParaRPr lang="en-IE" dirty="0" smtClean="0"/>
          </a:p>
          <a:p>
            <a:r>
              <a:rPr lang="en-IE" dirty="0" smtClean="0"/>
              <a:t>Opportunistic Model</a:t>
            </a:r>
          </a:p>
          <a:p>
            <a:endParaRPr lang="en-IE" dirty="0" smtClean="0"/>
          </a:p>
          <a:p>
            <a:r>
              <a:rPr lang="en-IE" dirty="0" smtClean="0"/>
              <a:t>Acquisitive Model</a:t>
            </a:r>
          </a:p>
          <a:p>
            <a:endParaRPr lang="en-IE" dirty="0" smtClean="0"/>
          </a:p>
          <a:p>
            <a:r>
              <a:rPr lang="en-IE" dirty="0" smtClean="0"/>
              <a:t>Imitative Model</a:t>
            </a:r>
          </a:p>
          <a:p>
            <a:endParaRPr lang="en-IE" dirty="0" smtClean="0"/>
          </a:p>
          <a:p>
            <a:r>
              <a:rPr lang="en-IE" dirty="0" err="1" smtClean="0"/>
              <a:t>Incubative</a:t>
            </a:r>
            <a:r>
              <a:rPr lang="en-IE" dirty="0" smtClean="0"/>
              <a:t> Model</a:t>
            </a:r>
          </a:p>
          <a:p>
            <a:endParaRPr lang="en-IE"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3886200"/>
            <a:ext cx="2895600" cy="28956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2600" y="1721168"/>
            <a:ext cx="3494015" cy="2469832"/>
          </a:xfrm>
          <a:prstGeom prst="rect">
            <a:avLst/>
          </a:prstGeom>
        </p:spPr>
      </p:pic>
    </p:spTree>
    <p:extLst>
      <p:ext uri="{BB962C8B-B14F-4D97-AF65-F5344CB8AC3E}">
        <p14:creationId xmlns:p14="http://schemas.microsoft.com/office/powerpoint/2010/main" val="38157515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dirty="0" smtClean="0"/>
              <a:t>Compensation of </a:t>
            </a:r>
            <a:r>
              <a:rPr lang="en-IE" dirty="0" err="1" smtClean="0"/>
              <a:t>Intrapreneurs</a:t>
            </a:r>
            <a:endParaRPr lang="en-IE" dirty="0"/>
          </a:p>
        </p:txBody>
      </p:sp>
      <p:sp>
        <p:nvSpPr>
          <p:cNvPr id="3" name="Content Placeholder 2"/>
          <p:cNvSpPr>
            <a:spLocks noGrp="1"/>
          </p:cNvSpPr>
          <p:nvPr>
            <p:ph idx="1"/>
          </p:nvPr>
        </p:nvSpPr>
        <p:spPr/>
        <p:txBody>
          <a:bodyPr>
            <a:normAutofit/>
          </a:bodyPr>
          <a:lstStyle/>
          <a:p>
            <a:r>
              <a:rPr lang="en-IE" dirty="0" smtClean="0"/>
              <a:t>Traditional</a:t>
            </a:r>
          </a:p>
          <a:p>
            <a:endParaRPr lang="en-IE" dirty="0"/>
          </a:p>
          <a:p>
            <a:r>
              <a:rPr lang="en-IE" dirty="0" smtClean="0"/>
              <a:t>SBU</a:t>
            </a:r>
          </a:p>
          <a:p>
            <a:endParaRPr lang="en-IE" dirty="0"/>
          </a:p>
          <a:p>
            <a:r>
              <a:rPr lang="en-IE" dirty="0" smtClean="0"/>
              <a:t>Corporate Spin Off</a:t>
            </a:r>
            <a:endParaRPr lang="en-IE"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0" y="3124200"/>
            <a:ext cx="4038600" cy="2895600"/>
          </a:xfrm>
          <a:prstGeom prst="rect">
            <a:avLst/>
          </a:prstGeom>
        </p:spPr>
      </p:pic>
    </p:spTree>
    <p:extLst>
      <p:ext uri="{BB962C8B-B14F-4D97-AF65-F5344CB8AC3E}">
        <p14:creationId xmlns:p14="http://schemas.microsoft.com/office/powerpoint/2010/main" val="40602358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Skills required</a:t>
            </a:r>
            <a:endParaRPr lang="en-IE" dirty="0"/>
          </a:p>
        </p:txBody>
      </p:sp>
      <p:sp>
        <p:nvSpPr>
          <p:cNvPr id="3" name="Content Placeholder 2"/>
          <p:cNvSpPr>
            <a:spLocks noGrp="1"/>
          </p:cNvSpPr>
          <p:nvPr>
            <p:ph idx="1"/>
          </p:nvPr>
        </p:nvSpPr>
        <p:spPr/>
        <p:txBody>
          <a:bodyPr/>
          <a:lstStyle/>
          <a:p>
            <a:r>
              <a:rPr lang="en-IE" dirty="0"/>
              <a:t>It takes a unique set of skills beyond </a:t>
            </a:r>
            <a:r>
              <a:rPr lang="en-IE" b="1" dirty="0"/>
              <a:t>creativity </a:t>
            </a:r>
            <a:r>
              <a:rPr lang="en-IE" dirty="0"/>
              <a:t>in order to become a successful </a:t>
            </a:r>
            <a:r>
              <a:rPr lang="en-IE" dirty="0" err="1"/>
              <a:t>intrapreneur</a:t>
            </a:r>
            <a:r>
              <a:rPr lang="en-IE" dirty="0"/>
              <a:t>. An </a:t>
            </a:r>
            <a:r>
              <a:rPr lang="en-IE" dirty="0" err="1"/>
              <a:t>intrapreneur</a:t>
            </a:r>
            <a:r>
              <a:rPr lang="en-IE" dirty="0"/>
              <a:t> must be willing to take some </a:t>
            </a:r>
            <a:r>
              <a:rPr lang="en-IE" b="1" dirty="0"/>
              <a:t>risks</a:t>
            </a:r>
            <a:r>
              <a:rPr lang="en-IE" dirty="0"/>
              <a:t> at sharing and pushing an unique idea, have the </a:t>
            </a:r>
            <a:r>
              <a:rPr lang="en-IE" b="1" dirty="0"/>
              <a:t>perseverance</a:t>
            </a:r>
            <a:r>
              <a:rPr lang="en-IE" dirty="0"/>
              <a:t> to wait for senior management’s final approval to create and launch a product or service, and possess the </a:t>
            </a:r>
            <a:r>
              <a:rPr lang="en-IE" b="1" dirty="0"/>
              <a:t>drive to see the idea through </a:t>
            </a:r>
            <a:r>
              <a:rPr lang="en-IE" dirty="0"/>
              <a:t>to fruition, no matter what.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0"/>
            <a:ext cx="2743200" cy="1666875"/>
          </a:xfrm>
          <a:prstGeom prst="rect">
            <a:avLst/>
          </a:prstGeom>
        </p:spPr>
      </p:pic>
    </p:spTree>
    <p:extLst>
      <p:ext uri="{BB962C8B-B14F-4D97-AF65-F5344CB8AC3E}">
        <p14:creationId xmlns:p14="http://schemas.microsoft.com/office/powerpoint/2010/main" val="33932816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dirty="0"/>
              <a:t>The barriers</a:t>
            </a:r>
          </a:p>
        </p:txBody>
      </p:sp>
      <p:sp>
        <p:nvSpPr>
          <p:cNvPr id="62467" name="Rectangle 3"/>
          <p:cNvSpPr>
            <a:spLocks noGrp="1" noChangeArrowheads="1"/>
          </p:cNvSpPr>
          <p:nvPr>
            <p:ph type="body" idx="1"/>
          </p:nvPr>
        </p:nvSpPr>
        <p:spPr/>
        <p:txBody>
          <a:bodyPr/>
          <a:lstStyle/>
          <a:p>
            <a:pPr>
              <a:lnSpc>
                <a:spcPct val="80000"/>
              </a:lnSpc>
            </a:pPr>
            <a:r>
              <a:rPr lang="en-US" sz="2800" dirty="0"/>
              <a:t>Corporate bureaucracy</a:t>
            </a:r>
          </a:p>
          <a:p>
            <a:pPr>
              <a:lnSpc>
                <a:spcPct val="80000"/>
              </a:lnSpc>
            </a:pPr>
            <a:r>
              <a:rPr lang="en-US" sz="2800" dirty="0"/>
              <a:t>Internal product competition</a:t>
            </a:r>
          </a:p>
          <a:p>
            <a:pPr>
              <a:lnSpc>
                <a:spcPct val="80000"/>
              </a:lnSpc>
            </a:pPr>
            <a:r>
              <a:rPr lang="en-US" sz="2800" dirty="0"/>
              <a:t>Competing demands for resources</a:t>
            </a:r>
          </a:p>
          <a:p>
            <a:pPr>
              <a:lnSpc>
                <a:spcPct val="80000"/>
              </a:lnSpc>
            </a:pPr>
            <a:r>
              <a:rPr lang="en-US" sz="2800" dirty="0"/>
              <a:t>Resistance to change</a:t>
            </a:r>
          </a:p>
          <a:p>
            <a:pPr>
              <a:lnSpc>
                <a:spcPct val="80000"/>
              </a:lnSpc>
            </a:pPr>
            <a:r>
              <a:rPr lang="en-US" sz="2800" dirty="0"/>
              <a:t>Absence of “internal venture capitalists” for guidance</a:t>
            </a:r>
          </a:p>
          <a:p>
            <a:pPr>
              <a:lnSpc>
                <a:spcPct val="80000"/>
              </a:lnSpc>
            </a:pPr>
            <a:r>
              <a:rPr lang="en-US" sz="2800" dirty="0"/>
              <a:t>employees’ lack of ownership reduces commitment</a:t>
            </a:r>
          </a:p>
          <a:p>
            <a:pPr>
              <a:lnSpc>
                <a:spcPct val="80000"/>
              </a:lnSpc>
            </a:pPr>
            <a:r>
              <a:rPr lang="en-US" sz="2800" dirty="0"/>
              <a:t>Corporate environment not as free to creative people as entrepreneurial environment.</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1100" y="685800"/>
            <a:ext cx="1612900" cy="2159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4633984"/>
            <a:ext cx="2038350" cy="2247900"/>
          </a:xfrm>
          <a:prstGeom prst="rect">
            <a:avLst/>
          </a:prstGeom>
        </p:spPr>
      </p:pic>
    </p:spTree>
    <p:extLst>
      <p:ext uri="{BB962C8B-B14F-4D97-AF65-F5344CB8AC3E}">
        <p14:creationId xmlns:p14="http://schemas.microsoft.com/office/powerpoint/2010/main" val="185289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dirty="0"/>
              <a:t>Freedom factors</a:t>
            </a:r>
            <a:endParaRPr lang="en-US" sz="2600" dirty="0"/>
          </a:p>
        </p:txBody>
      </p:sp>
      <p:sp>
        <p:nvSpPr>
          <p:cNvPr id="63491" name="Rectangle 3"/>
          <p:cNvSpPr>
            <a:spLocks noGrp="1" noChangeArrowheads="1"/>
          </p:cNvSpPr>
          <p:nvPr>
            <p:ph type="body" idx="1"/>
          </p:nvPr>
        </p:nvSpPr>
        <p:spPr/>
        <p:txBody>
          <a:bodyPr/>
          <a:lstStyle/>
          <a:p>
            <a:r>
              <a:rPr lang="en-US" sz="3600" dirty="0"/>
              <a:t>The right to appoint oneself as an </a:t>
            </a:r>
            <a:r>
              <a:rPr lang="en-US" sz="3600" dirty="0" err="1"/>
              <a:t>intrapreneur</a:t>
            </a:r>
            <a:r>
              <a:rPr lang="en-US" sz="3600" dirty="0"/>
              <a:t>.</a:t>
            </a:r>
          </a:p>
          <a:p>
            <a:r>
              <a:rPr lang="en-US" sz="3600" dirty="0"/>
              <a:t>The right to stay with the venture</a:t>
            </a:r>
          </a:p>
          <a:p>
            <a:r>
              <a:rPr lang="en-US" sz="3600" dirty="0"/>
              <a:t>The right to make decisions</a:t>
            </a:r>
          </a:p>
          <a:p>
            <a:r>
              <a:rPr lang="en-US" sz="3600" dirty="0"/>
              <a:t>The right to appropriate corporate slack</a:t>
            </a:r>
          </a:p>
          <a:p>
            <a:r>
              <a:rPr lang="en-US" sz="3600" dirty="0"/>
              <a:t>The right to start small</a:t>
            </a:r>
          </a:p>
          <a:p>
            <a:endParaRPr lang="en-US" sz="36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4600" y="4699000"/>
            <a:ext cx="1765300" cy="2159000"/>
          </a:xfrm>
          <a:prstGeom prst="rect">
            <a:avLst/>
          </a:prstGeom>
        </p:spPr>
      </p:pic>
    </p:spTree>
    <p:extLst>
      <p:ext uri="{BB962C8B-B14F-4D97-AF65-F5344CB8AC3E}">
        <p14:creationId xmlns:p14="http://schemas.microsoft.com/office/powerpoint/2010/main" val="10265166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dirty="0"/>
              <a:t>Freedom factors </a:t>
            </a:r>
            <a:r>
              <a:rPr lang="en-US" sz="2600" dirty="0"/>
              <a:t>(contd.)</a:t>
            </a:r>
          </a:p>
        </p:txBody>
      </p:sp>
      <p:sp>
        <p:nvSpPr>
          <p:cNvPr id="64515" name="Rectangle 3"/>
          <p:cNvSpPr>
            <a:spLocks noGrp="1" noChangeArrowheads="1"/>
          </p:cNvSpPr>
          <p:nvPr>
            <p:ph type="body" idx="1"/>
          </p:nvPr>
        </p:nvSpPr>
        <p:spPr/>
        <p:txBody>
          <a:bodyPr/>
          <a:lstStyle/>
          <a:p>
            <a:r>
              <a:rPr lang="en-US" sz="3600" dirty="0"/>
              <a:t>The right to fail</a:t>
            </a:r>
          </a:p>
          <a:p>
            <a:r>
              <a:rPr lang="en-US" sz="3600" dirty="0"/>
              <a:t>The right to take enough time to succeed</a:t>
            </a:r>
          </a:p>
          <a:p>
            <a:r>
              <a:rPr lang="en-US" sz="3600" dirty="0"/>
              <a:t>The right to cross borders</a:t>
            </a:r>
          </a:p>
          <a:p>
            <a:r>
              <a:rPr lang="en-US" sz="3600" dirty="0"/>
              <a:t>The right to recruit team members</a:t>
            </a:r>
          </a:p>
          <a:p>
            <a:r>
              <a:rPr lang="en-US" sz="3600" dirty="0"/>
              <a:t>The right to choose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4495800"/>
            <a:ext cx="2324100" cy="1971675"/>
          </a:xfrm>
          <a:prstGeom prst="rect">
            <a:avLst/>
          </a:prstGeom>
        </p:spPr>
      </p:pic>
    </p:spTree>
    <p:extLst>
      <p:ext uri="{BB962C8B-B14F-4D97-AF65-F5344CB8AC3E}">
        <p14:creationId xmlns:p14="http://schemas.microsoft.com/office/powerpoint/2010/main" val="1823911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a:t>Advantages of </a:t>
            </a:r>
            <a:r>
              <a:rPr lang="en-IE" dirty="0" err="1"/>
              <a:t>Intrapreneuring</a:t>
            </a:r>
            <a:r>
              <a:rPr lang="en-IE" dirty="0"/>
              <a:t> over </a:t>
            </a:r>
            <a:r>
              <a:rPr lang="en-IE" dirty="0" err="1"/>
              <a:t>Entrepreneuring</a:t>
            </a:r>
            <a:endParaRPr lang="en-IE" dirty="0"/>
          </a:p>
        </p:txBody>
      </p:sp>
      <p:sp>
        <p:nvSpPr>
          <p:cNvPr id="3" name="Content Placeholder 2"/>
          <p:cNvSpPr>
            <a:spLocks noGrp="1"/>
          </p:cNvSpPr>
          <p:nvPr>
            <p:ph idx="1"/>
          </p:nvPr>
        </p:nvSpPr>
        <p:spPr/>
        <p:txBody>
          <a:bodyPr/>
          <a:lstStyle/>
          <a:p>
            <a:r>
              <a:rPr lang="en-IE" dirty="0"/>
              <a:t>Capital Sources</a:t>
            </a:r>
          </a:p>
          <a:p>
            <a:r>
              <a:rPr lang="en-IE" dirty="0"/>
              <a:t>Access to customers</a:t>
            </a:r>
          </a:p>
          <a:p>
            <a:r>
              <a:rPr lang="en-IE" dirty="0"/>
              <a:t>Infrastructure</a:t>
            </a:r>
          </a:p>
          <a:p>
            <a:r>
              <a:rPr lang="en-IE" dirty="0"/>
              <a:t>Management Pools</a:t>
            </a:r>
          </a:p>
          <a:p>
            <a:r>
              <a:rPr lang="en-IE" dirty="0"/>
              <a:t>Leverage on an existing business</a:t>
            </a:r>
          </a:p>
          <a:p>
            <a:endParaRPr lang="en-IE"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4572000"/>
            <a:ext cx="2295525" cy="1990725"/>
          </a:xfrm>
          <a:prstGeom prst="rect">
            <a:avLst/>
          </a:prstGeom>
        </p:spPr>
      </p:pic>
    </p:spTree>
    <p:extLst>
      <p:ext uri="{BB962C8B-B14F-4D97-AF65-F5344CB8AC3E}">
        <p14:creationId xmlns:p14="http://schemas.microsoft.com/office/powerpoint/2010/main" val="20626094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Disadvantages </a:t>
            </a:r>
            <a:r>
              <a:rPr lang="en-IE" dirty="0"/>
              <a:t>of </a:t>
            </a:r>
            <a:r>
              <a:rPr lang="en-IE" dirty="0" err="1"/>
              <a:t>Intrapreneuring</a:t>
            </a:r>
            <a:r>
              <a:rPr lang="en-IE" dirty="0"/>
              <a:t> over </a:t>
            </a:r>
            <a:r>
              <a:rPr lang="en-IE" dirty="0" err="1"/>
              <a:t>Entrepreneuring</a:t>
            </a:r>
            <a:r>
              <a:rPr lang="en-IE" dirty="0"/>
              <a:t/>
            </a:r>
            <a:br>
              <a:rPr lang="en-IE" dirty="0"/>
            </a:br>
            <a:endParaRPr lang="en-IE" dirty="0"/>
          </a:p>
        </p:txBody>
      </p:sp>
      <p:sp>
        <p:nvSpPr>
          <p:cNvPr id="3" name="Content Placeholder 2"/>
          <p:cNvSpPr>
            <a:spLocks noGrp="1"/>
          </p:cNvSpPr>
          <p:nvPr>
            <p:ph idx="1"/>
          </p:nvPr>
        </p:nvSpPr>
        <p:spPr/>
        <p:txBody>
          <a:bodyPr>
            <a:normAutofit lnSpcReduction="10000"/>
          </a:bodyPr>
          <a:lstStyle/>
          <a:p>
            <a:r>
              <a:rPr lang="en-IE" dirty="0"/>
              <a:t>Continuity of Sponsorship</a:t>
            </a:r>
          </a:p>
          <a:p>
            <a:r>
              <a:rPr lang="en-IE" dirty="0"/>
              <a:t>P &amp; L Focus</a:t>
            </a:r>
          </a:p>
          <a:p>
            <a:r>
              <a:rPr lang="en-IE" dirty="0"/>
              <a:t>Short Term Mentality</a:t>
            </a:r>
          </a:p>
          <a:p>
            <a:r>
              <a:rPr lang="en-IE" dirty="0"/>
              <a:t>Corporate Meddling, Bureaucracy, Decision by committee</a:t>
            </a:r>
          </a:p>
          <a:p>
            <a:r>
              <a:rPr lang="en-IE" dirty="0"/>
              <a:t>Lack of Passion</a:t>
            </a:r>
          </a:p>
          <a:p>
            <a:r>
              <a:rPr lang="en-IE" dirty="0"/>
              <a:t>Have to be big to be material</a:t>
            </a:r>
          </a:p>
          <a:p>
            <a:r>
              <a:rPr lang="en-IE" dirty="0"/>
              <a:t>Aversion to risk</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3962400"/>
            <a:ext cx="2692400" cy="2692400"/>
          </a:xfrm>
          <a:prstGeom prst="rect">
            <a:avLst/>
          </a:prstGeom>
        </p:spPr>
      </p:pic>
    </p:spTree>
    <p:extLst>
      <p:ext uri="{BB962C8B-B14F-4D97-AF65-F5344CB8AC3E}">
        <p14:creationId xmlns:p14="http://schemas.microsoft.com/office/powerpoint/2010/main" val="31467362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How companies can support the process</a:t>
            </a:r>
            <a:endParaRPr lang="en-IE" dirty="0"/>
          </a:p>
        </p:txBody>
      </p:sp>
      <p:sp>
        <p:nvSpPr>
          <p:cNvPr id="3" name="Content Placeholder 2"/>
          <p:cNvSpPr>
            <a:spLocks noGrp="1"/>
          </p:cNvSpPr>
          <p:nvPr>
            <p:ph idx="1"/>
          </p:nvPr>
        </p:nvSpPr>
        <p:spPr/>
        <p:txBody>
          <a:bodyPr>
            <a:normAutofit fontScale="77500" lnSpcReduction="20000"/>
          </a:bodyPr>
          <a:lstStyle/>
          <a:p>
            <a:r>
              <a:rPr lang="en-IE" dirty="0"/>
              <a:t>Shorten the search for funding</a:t>
            </a:r>
          </a:p>
          <a:p>
            <a:r>
              <a:rPr lang="en-IE" dirty="0"/>
              <a:t>Offer a stable </a:t>
            </a:r>
            <a:r>
              <a:rPr lang="en-IE" dirty="0" smtClean="0"/>
              <a:t>pay check </a:t>
            </a:r>
            <a:r>
              <a:rPr lang="en-IE" dirty="0"/>
              <a:t>as an idea germinates</a:t>
            </a:r>
          </a:p>
          <a:p>
            <a:r>
              <a:rPr lang="en-IE" dirty="0"/>
              <a:t>Find creative ways to reward employees and let them get rich from their creations</a:t>
            </a:r>
          </a:p>
          <a:p>
            <a:r>
              <a:rPr lang="en-IE" dirty="0"/>
              <a:t>Can have longer time horizons than venture capitalists have</a:t>
            </a:r>
          </a:p>
          <a:p>
            <a:r>
              <a:rPr lang="en-IE" dirty="0"/>
              <a:t>Allow people to speak their minds and proceed with their plans if they have sufficient evidence and arguments</a:t>
            </a:r>
          </a:p>
          <a:p>
            <a:r>
              <a:rPr lang="en-IE" dirty="0"/>
              <a:t>Allow employees to take risks without fear of reprisals</a:t>
            </a:r>
          </a:p>
          <a:p>
            <a:r>
              <a:rPr lang="en-IE" dirty="0"/>
              <a:t>Have a formal process for moving an idea from research to product to market.</a:t>
            </a:r>
          </a:p>
          <a:p>
            <a:r>
              <a:rPr lang="en-IE" dirty="0"/>
              <a:t>Understand the right balance between structure and spontaneity</a:t>
            </a:r>
          </a:p>
          <a:p>
            <a:endParaRPr lang="en-IE"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7162" y="4953001"/>
            <a:ext cx="1071563" cy="1905000"/>
          </a:xfrm>
          <a:prstGeom prst="rect">
            <a:avLst/>
          </a:prstGeom>
        </p:spPr>
      </p:pic>
    </p:spTree>
    <p:extLst>
      <p:ext uri="{BB962C8B-B14F-4D97-AF65-F5344CB8AC3E}">
        <p14:creationId xmlns:p14="http://schemas.microsoft.com/office/powerpoint/2010/main" val="4391952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How companies can support </a:t>
            </a:r>
            <a:r>
              <a:rPr lang="en-IE" dirty="0" err="1"/>
              <a:t>I</a:t>
            </a:r>
            <a:r>
              <a:rPr lang="en-IE" dirty="0" err="1" smtClean="0"/>
              <a:t>ntrapreneurs</a:t>
            </a:r>
            <a:endParaRPr lang="en-IE" dirty="0"/>
          </a:p>
        </p:txBody>
      </p:sp>
      <p:sp>
        <p:nvSpPr>
          <p:cNvPr id="3" name="Content Placeholder 2"/>
          <p:cNvSpPr>
            <a:spLocks noGrp="1"/>
          </p:cNvSpPr>
          <p:nvPr>
            <p:ph idx="1"/>
          </p:nvPr>
        </p:nvSpPr>
        <p:spPr/>
        <p:txBody>
          <a:bodyPr>
            <a:normAutofit lnSpcReduction="10000"/>
          </a:bodyPr>
          <a:lstStyle/>
          <a:p>
            <a:endParaRPr lang="en-IE" dirty="0"/>
          </a:p>
          <a:p>
            <a:r>
              <a:rPr lang="en-IE" dirty="0"/>
              <a:t>Formation of </a:t>
            </a:r>
            <a:r>
              <a:rPr lang="en-IE" dirty="0" err="1"/>
              <a:t>intrapreneurial</a:t>
            </a:r>
            <a:r>
              <a:rPr lang="en-IE" dirty="0"/>
              <a:t> teams and task forces; </a:t>
            </a:r>
          </a:p>
          <a:p>
            <a:r>
              <a:rPr lang="en-IE" dirty="0"/>
              <a:t> </a:t>
            </a:r>
            <a:r>
              <a:rPr lang="en-IE" dirty="0" smtClean="0"/>
              <a:t>Recruitment </a:t>
            </a:r>
            <a:r>
              <a:rPr lang="en-IE" dirty="0"/>
              <a:t>of new staff with new ideas;</a:t>
            </a:r>
          </a:p>
          <a:p>
            <a:r>
              <a:rPr lang="en-IE" dirty="0" smtClean="0"/>
              <a:t>Application </a:t>
            </a:r>
            <a:r>
              <a:rPr lang="en-IE" dirty="0"/>
              <a:t>of strategic plans that focus on achieving innovation; and </a:t>
            </a:r>
          </a:p>
          <a:p>
            <a:r>
              <a:rPr lang="en-IE" dirty="0"/>
              <a:t>E</a:t>
            </a:r>
            <a:r>
              <a:rPr lang="en-IE" dirty="0" smtClean="0"/>
              <a:t>stablishment </a:t>
            </a:r>
            <a:r>
              <a:rPr lang="en-IE" dirty="0"/>
              <a:t>of internal research and development programs are likely to see tangible results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7600" y="4572000"/>
            <a:ext cx="1524000" cy="2143125"/>
          </a:xfrm>
          <a:prstGeom prst="rect">
            <a:avLst/>
          </a:prstGeom>
        </p:spPr>
      </p:pic>
    </p:spTree>
    <p:extLst>
      <p:ext uri="{BB962C8B-B14F-4D97-AF65-F5344CB8AC3E}">
        <p14:creationId xmlns:p14="http://schemas.microsoft.com/office/powerpoint/2010/main" val="18268113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a:t>How companies can support </a:t>
            </a:r>
            <a:r>
              <a:rPr lang="en-IE" dirty="0" err="1"/>
              <a:t>I</a:t>
            </a:r>
            <a:r>
              <a:rPr lang="en-IE" dirty="0" err="1" smtClean="0"/>
              <a:t>ntrapreneurs</a:t>
            </a:r>
            <a:endParaRPr lang="en-IE" dirty="0"/>
          </a:p>
        </p:txBody>
      </p:sp>
      <p:sp>
        <p:nvSpPr>
          <p:cNvPr id="3" name="Content Placeholder 2"/>
          <p:cNvSpPr>
            <a:spLocks noGrp="1"/>
          </p:cNvSpPr>
          <p:nvPr>
            <p:ph idx="1"/>
          </p:nvPr>
        </p:nvSpPr>
        <p:spPr/>
        <p:txBody>
          <a:bodyPr>
            <a:normAutofit fontScale="85000" lnSpcReduction="20000"/>
          </a:bodyPr>
          <a:lstStyle/>
          <a:p>
            <a:r>
              <a:rPr lang="en-IE" dirty="0" smtClean="0"/>
              <a:t>Support from top level management –</a:t>
            </a:r>
          </a:p>
          <a:p>
            <a:pPr lvl="1"/>
            <a:r>
              <a:rPr lang="en-IE" dirty="0"/>
              <a:t>This support should not simply consist of passive approval of innovative ways of thinking. Ideally, it should also take the form of active support, such as can be seen in mentoring relationships. </a:t>
            </a:r>
            <a:endParaRPr lang="en-IE" dirty="0" smtClean="0"/>
          </a:p>
          <a:p>
            <a:pPr lvl="1"/>
            <a:r>
              <a:rPr lang="en-IE" dirty="0" smtClean="0"/>
              <a:t>Recognition </a:t>
            </a:r>
            <a:r>
              <a:rPr lang="en-IE" dirty="0"/>
              <a:t>that the style of </a:t>
            </a:r>
            <a:r>
              <a:rPr lang="en-IE" dirty="0" err="1"/>
              <a:t>intrapreneurialism</a:t>
            </a:r>
            <a:r>
              <a:rPr lang="en-IE" dirty="0"/>
              <a:t> that is encouraged needs to be compatible with business operations and the organization's overall culture.</a:t>
            </a:r>
          </a:p>
          <a:p>
            <a:pPr lvl="1"/>
            <a:r>
              <a:rPr lang="en-IE" dirty="0"/>
              <a:t>Ensure that communication systems within the company are strong so that </a:t>
            </a:r>
            <a:r>
              <a:rPr lang="en-IE" dirty="0" err="1"/>
              <a:t>intrapreneurs</a:t>
            </a:r>
            <a:r>
              <a:rPr lang="en-IE" dirty="0"/>
              <a:t> who have new ideas for products or processes can be heard.</a:t>
            </a:r>
          </a:p>
          <a:p>
            <a:pPr lvl="1"/>
            <a:r>
              <a:rPr lang="en-IE" dirty="0"/>
              <a:t>Intelligent allocation of resources to pursue </a:t>
            </a:r>
            <a:r>
              <a:rPr lang="en-IE" dirty="0" err="1"/>
              <a:t>intrapreneurial</a:t>
            </a:r>
            <a:r>
              <a:rPr lang="en-IE" dirty="0"/>
              <a:t> ideas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31845"/>
            <a:ext cx="1381125" cy="2143125"/>
          </a:xfrm>
          <a:prstGeom prst="rect">
            <a:avLst/>
          </a:prstGeom>
        </p:spPr>
      </p:pic>
    </p:spTree>
    <p:extLst>
      <p:ext uri="{BB962C8B-B14F-4D97-AF65-F5344CB8AC3E}">
        <p14:creationId xmlns:p14="http://schemas.microsoft.com/office/powerpoint/2010/main" val="32802757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78C477FE-4946-46CE-AB78-1FD539B1B120}" type="slidenum">
              <a:rPr lang="en-GB" altLang="en-US">
                <a:solidFill>
                  <a:schemeClr val="tx2"/>
                </a:solidFill>
              </a:rPr>
              <a:pPr fontAlgn="base">
                <a:spcBef>
                  <a:spcPct val="0"/>
                </a:spcBef>
                <a:spcAft>
                  <a:spcPct val="0"/>
                </a:spcAft>
              </a:pPr>
              <a:t>18</a:t>
            </a:fld>
            <a:endParaRPr lang="en-GB" altLang="en-US">
              <a:solidFill>
                <a:schemeClr val="tx2"/>
              </a:solidFill>
            </a:endParaRPr>
          </a:p>
        </p:txBody>
      </p:sp>
      <p:sp>
        <p:nvSpPr>
          <p:cNvPr id="21506" name="Rectangle 2"/>
          <p:cNvSpPr>
            <a:spLocks noGrp="1" noChangeArrowheads="1"/>
          </p:cNvSpPr>
          <p:nvPr>
            <p:ph type="title"/>
          </p:nvPr>
        </p:nvSpPr>
        <p:spPr/>
        <p:txBody>
          <a:bodyPr>
            <a:normAutofit fontScale="90000"/>
          </a:bodyPr>
          <a:lstStyle/>
          <a:p>
            <a:pPr fontAlgn="auto">
              <a:spcAft>
                <a:spcPts val="0"/>
              </a:spcAft>
              <a:defRPr/>
            </a:pPr>
            <a:r>
              <a:rPr lang="en-GB" dirty="0">
                <a:solidFill>
                  <a:schemeClr val="tx2">
                    <a:satMod val="200000"/>
                  </a:schemeClr>
                </a:solidFill>
              </a:rPr>
              <a:t>10 Commandments of Intrapreneurs</a:t>
            </a:r>
          </a:p>
        </p:txBody>
      </p:sp>
      <p:sp>
        <p:nvSpPr>
          <p:cNvPr id="21507" name="Rectangle 3"/>
          <p:cNvSpPr>
            <a:spLocks noGrp="1" noChangeArrowheads="1"/>
          </p:cNvSpPr>
          <p:nvPr>
            <p:ph type="body" idx="1"/>
          </p:nvPr>
        </p:nvSpPr>
        <p:spPr/>
        <p:txBody>
          <a:bodyPr>
            <a:normAutofit/>
          </a:bodyPr>
          <a:lstStyle/>
          <a:p>
            <a:pPr marL="411480" fontAlgn="auto">
              <a:lnSpc>
                <a:spcPct val="90000"/>
              </a:lnSpc>
              <a:spcAft>
                <a:spcPts val="0"/>
              </a:spcAft>
              <a:buFont typeface="Wingdings"/>
              <a:buChar char=""/>
              <a:defRPr/>
            </a:pPr>
            <a:r>
              <a:rPr lang="en-GB" sz="2100" dirty="0"/>
              <a:t>Do any job to make your project work, regardless of your job description</a:t>
            </a:r>
          </a:p>
          <a:p>
            <a:pPr marL="411480" fontAlgn="auto">
              <a:lnSpc>
                <a:spcPct val="90000"/>
              </a:lnSpc>
              <a:spcAft>
                <a:spcPts val="0"/>
              </a:spcAft>
              <a:buFont typeface="Wingdings"/>
              <a:buChar char=""/>
              <a:defRPr/>
            </a:pPr>
            <a:r>
              <a:rPr lang="en-GB" sz="2100" dirty="0"/>
              <a:t>Share credit </a:t>
            </a:r>
            <a:r>
              <a:rPr lang="en-GB" sz="2100" dirty="0">
                <a:solidFill>
                  <a:srgbClr val="FFFF00"/>
                </a:solidFill>
                <a:effectLst>
                  <a:outerShdw blurRad="38100" dist="38100" dir="2700000" algn="tl">
                    <a:srgbClr val="000000">
                      <a:alpha val="43137"/>
                    </a:srgbClr>
                  </a:outerShdw>
                </a:effectLst>
              </a:rPr>
              <a:t>(for success) </a:t>
            </a:r>
            <a:r>
              <a:rPr lang="en-GB" sz="2100" dirty="0"/>
              <a:t>wisely</a:t>
            </a:r>
          </a:p>
          <a:p>
            <a:pPr marL="411480" fontAlgn="auto">
              <a:lnSpc>
                <a:spcPct val="90000"/>
              </a:lnSpc>
              <a:spcAft>
                <a:spcPts val="0"/>
              </a:spcAft>
              <a:buFont typeface="Wingdings"/>
              <a:buChar char=""/>
              <a:defRPr/>
            </a:pPr>
            <a:r>
              <a:rPr lang="en-GB" sz="2100" dirty="0"/>
              <a:t>It is easier to ask for forgiveness than permission</a:t>
            </a:r>
          </a:p>
          <a:p>
            <a:pPr marL="411480" fontAlgn="auto">
              <a:lnSpc>
                <a:spcPct val="90000"/>
              </a:lnSpc>
              <a:spcAft>
                <a:spcPts val="0"/>
              </a:spcAft>
              <a:buFont typeface="Wingdings"/>
              <a:buChar char=""/>
              <a:defRPr/>
            </a:pPr>
            <a:r>
              <a:rPr lang="en-GB" sz="2100" dirty="0"/>
              <a:t>Come to work each day willing to be fired</a:t>
            </a:r>
          </a:p>
          <a:p>
            <a:pPr marL="411480" fontAlgn="auto">
              <a:lnSpc>
                <a:spcPct val="90000"/>
              </a:lnSpc>
              <a:spcAft>
                <a:spcPts val="0"/>
              </a:spcAft>
              <a:buFont typeface="Wingdings"/>
              <a:buChar char=""/>
              <a:defRPr/>
            </a:pPr>
            <a:r>
              <a:rPr lang="en-GB" sz="2100" dirty="0"/>
              <a:t>Ask for advice before asking for resources</a:t>
            </a:r>
          </a:p>
          <a:p>
            <a:pPr marL="411480" fontAlgn="auto">
              <a:lnSpc>
                <a:spcPct val="90000"/>
              </a:lnSpc>
              <a:spcAft>
                <a:spcPts val="0"/>
              </a:spcAft>
              <a:buFont typeface="Wingdings"/>
              <a:buChar char=""/>
              <a:defRPr/>
            </a:pPr>
            <a:r>
              <a:rPr lang="en-GB" sz="2100" dirty="0"/>
              <a:t>Follow your intuition about people, build a team of the best</a:t>
            </a:r>
          </a:p>
          <a:p>
            <a:pPr marL="411480" fontAlgn="auto">
              <a:lnSpc>
                <a:spcPct val="90000"/>
              </a:lnSpc>
              <a:spcAft>
                <a:spcPts val="0"/>
              </a:spcAft>
              <a:buFont typeface="Wingdings"/>
              <a:buChar char=""/>
              <a:defRPr/>
            </a:pPr>
            <a:r>
              <a:rPr lang="en-GB" sz="2100" dirty="0"/>
              <a:t>Build a quiet coalition for your idea; </a:t>
            </a:r>
            <a:r>
              <a:rPr lang="en-GB" sz="2100" dirty="0" smtClean="0"/>
              <a:t>Never </a:t>
            </a:r>
            <a:r>
              <a:rPr lang="en-GB" sz="2100" dirty="0"/>
              <a:t>bet on a race unless your are running in it</a:t>
            </a:r>
          </a:p>
          <a:p>
            <a:pPr marL="411480" fontAlgn="auto">
              <a:lnSpc>
                <a:spcPct val="90000"/>
              </a:lnSpc>
              <a:spcAft>
                <a:spcPts val="0"/>
              </a:spcAft>
              <a:buFont typeface="Wingdings"/>
              <a:buChar char=""/>
              <a:defRPr/>
            </a:pPr>
            <a:r>
              <a:rPr lang="en-GB" sz="2100" dirty="0"/>
              <a:t>Be true to your goals, but realistic about ways to achieve them</a:t>
            </a:r>
          </a:p>
          <a:p>
            <a:pPr marL="411480" fontAlgn="auto">
              <a:lnSpc>
                <a:spcPct val="90000"/>
              </a:lnSpc>
              <a:spcAft>
                <a:spcPts val="0"/>
              </a:spcAft>
              <a:buFont typeface="Wingdings"/>
              <a:buChar char=""/>
              <a:defRPr/>
            </a:pPr>
            <a:r>
              <a:rPr lang="en-GB" sz="2100" dirty="0"/>
              <a:t>Honour your sponsors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1524000"/>
            <a:ext cx="1524000" cy="2590800"/>
          </a:xfrm>
          <a:prstGeom prst="rect">
            <a:avLst/>
          </a:prstGeom>
        </p:spPr>
      </p:pic>
    </p:spTree>
    <p:extLst>
      <p:ext uri="{BB962C8B-B14F-4D97-AF65-F5344CB8AC3E}">
        <p14:creationId xmlns:p14="http://schemas.microsoft.com/office/powerpoint/2010/main" val="32335889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506"/>
                                        </p:tgtEl>
                                        <p:attrNameLst>
                                          <p:attrName>style.visibility</p:attrName>
                                        </p:attrNameLst>
                                      </p:cBhvr>
                                      <p:to>
                                        <p:strVal val="visible"/>
                                      </p:to>
                                    </p:set>
                                    <p:animEffect transition="in" filter="fade">
                                      <p:cBhvr>
                                        <p:cTn id="10" dur="2000"/>
                                        <p:tgtEl>
                                          <p:spTgt spid="2150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507">
                                            <p:txEl>
                                              <p:pRg st="0" end="0"/>
                                            </p:txEl>
                                          </p:spTgt>
                                        </p:tgtEl>
                                        <p:attrNameLst>
                                          <p:attrName>style.visibility</p:attrName>
                                        </p:attrNameLst>
                                      </p:cBhvr>
                                      <p:to>
                                        <p:strVal val="visible"/>
                                      </p:to>
                                    </p:set>
                                    <p:animEffect transition="in" filter="fade">
                                      <p:cBhvr>
                                        <p:cTn id="13" dur="2000"/>
                                        <p:tgtEl>
                                          <p:spTgt spid="21507">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507">
                                            <p:txEl>
                                              <p:pRg st="1" end="1"/>
                                            </p:txEl>
                                          </p:spTgt>
                                        </p:tgtEl>
                                        <p:attrNameLst>
                                          <p:attrName>style.visibility</p:attrName>
                                        </p:attrNameLst>
                                      </p:cBhvr>
                                      <p:to>
                                        <p:strVal val="visible"/>
                                      </p:to>
                                    </p:set>
                                    <p:animEffect transition="in" filter="fade">
                                      <p:cBhvr>
                                        <p:cTn id="16" dur="2000"/>
                                        <p:tgtEl>
                                          <p:spTgt spid="21507">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507">
                                            <p:txEl>
                                              <p:pRg st="2" end="2"/>
                                            </p:txEl>
                                          </p:spTgt>
                                        </p:tgtEl>
                                        <p:attrNameLst>
                                          <p:attrName>style.visibility</p:attrName>
                                        </p:attrNameLst>
                                      </p:cBhvr>
                                      <p:to>
                                        <p:strVal val="visible"/>
                                      </p:to>
                                    </p:set>
                                    <p:animEffect transition="in" filter="fade">
                                      <p:cBhvr>
                                        <p:cTn id="19" dur="2000"/>
                                        <p:tgtEl>
                                          <p:spTgt spid="21507">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507">
                                            <p:txEl>
                                              <p:pRg st="3" end="3"/>
                                            </p:txEl>
                                          </p:spTgt>
                                        </p:tgtEl>
                                        <p:attrNameLst>
                                          <p:attrName>style.visibility</p:attrName>
                                        </p:attrNameLst>
                                      </p:cBhvr>
                                      <p:to>
                                        <p:strVal val="visible"/>
                                      </p:to>
                                    </p:set>
                                    <p:animEffect transition="in" filter="fade">
                                      <p:cBhvr>
                                        <p:cTn id="22" dur="2000"/>
                                        <p:tgtEl>
                                          <p:spTgt spid="21507">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1507">
                                            <p:txEl>
                                              <p:pRg st="4" end="4"/>
                                            </p:txEl>
                                          </p:spTgt>
                                        </p:tgtEl>
                                        <p:attrNameLst>
                                          <p:attrName>style.visibility</p:attrName>
                                        </p:attrNameLst>
                                      </p:cBhvr>
                                      <p:to>
                                        <p:strVal val="visible"/>
                                      </p:to>
                                    </p:set>
                                    <p:animEffect transition="in" filter="fade">
                                      <p:cBhvr>
                                        <p:cTn id="25" dur="2000"/>
                                        <p:tgtEl>
                                          <p:spTgt spid="21507">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507">
                                            <p:txEl>
                                              <p:pRg st="5" end="5"/>
                                            </p:txEl>
                                          </p:spTgt>
                                        </p:tgtEl>
                                        <p:attrNameLst>
                                          <p:attrName>style.visibility</p:attrName>
                                        </p:attrNameLst>
                                      </p:cBhvr>
                                      <p:to>
                                        <p:strVal val="visible"/>
                                      </p:to>
                                    </p:set>
                                    <p:animEffect transition="in" filter="fade">
                                      <p:cBhvr>
                                        <p:cTn id="28" dur="2000"/>
                                        <p:tgtEl>
                                          <p:spTgt spid="21507">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507">
                                            <p:txEl>
                                              <p:pRg st="6" end="6"/>
                                            </p:txEl>
                                          </p:spTgt>
                                        </p:tgtEl>
                                        <p:attrNameLst>
                                          <p:attrName>style.visibility</p:attrName>
                                        </p:attrNameLst>
                                      </p:cBhvr>
                                      <p:to>
                                        <p:strVal val="visible"/>
                                      </p:to>
                                    </p:set>
                                    <p:animEffect transition="in" filter="fade">
                                      <p:cBhvr>
                                        <p:cTn id="31" dur="2000"/>
                                        <p:tgtEl>
                                          <p:spTgt spid="21507">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507">
                                            <p:txEl>
                                              <p:pRg st="7" end="7"/>
                                            </p:txEl>
                                          </p:spTgt>
                                        </p:tgtEl>
                                        <p:attrNameLst>
                                          <p:attrName>style.visibility</p:attrName>
                                        </p:attrNameLst>
                                      </p:cBhvr>
                                      <p:to>
                                        <p:strVal val="visible"/>
                                      </p:to>
                                    </p:set>
                                    <p:animEffect transition="in" filter="fade">
                                      <p:cBhvr>
                                        <p:cTn id="34" dur="2000"/>
                                        <p:tgtEl>
                                          <p:spTgt spid="21507">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507">
                                            <p:txEl>
                                              <p:pRg st="8" end="8"/>
                                            </p:txEl>
                                          </p:spTgt>
                                        </p:tgtEl>
                                        <p:attrNameLst>
                                          <p:attrName>style.visibility</p:attrName>
                                        </p:attrNameLst>
                                      </p:cBhvr>
                                      <p:to>
                                        <p:strVal val="visible"/>
                                      </p:to>
                                    </p:set>
                                    <p:animEffect transition="in" filter="fade">
                                      <p:cBhvr>
                                        <p:cTn id="37" dur="2000"/>
                                        <p:tgtEl>
                                          <p:spTgt spid="2150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1506" grpId="0"/>
      <p:bldP spid="21507"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Lecture Review</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5767" y="152400"/>
            <a:ext cx="2209800" cy="1685925"/>
          </a:xfrm>
          <a:prstGeom prst="rect">
            <a:avLst/>
          </a:prstGeom>
        </p:spPr>
      </p:pic>
      <p:sp>
        <p:nvSpPr>
          <p:cNvPr id="5" name="TextBox 4"/>
          <p:cNvSpPr txBox="1"/>
          <p:nvPr/>
        </p:nvSpPr>
        <p:spPr>
          <a:xfrm>
            <a:off x="685800" y="5621867"/>
            <a:ext cx="7543800" cy="646331"/>
          </a:xfrm>
          <a:prstGeom prst="rect">
            <a:avLst/>
          </a:prstGeom>
          <a:noFill/>
        </p:spPr>
        <p:txBody>
          <a:bodyPr wrap="square" rtlCol="0">
            <a:spAutoFit/>
          </a:bodyPr>
          <a:lstStyle/>
          <a:p>
            <a:pPr algn="ctr"/>
            <a:r>
              <a:rPr lang="en-US" dirty="0" smtClean="0"/>
              <a:t>Reference: Entrepreneurship, New Venture Creation by Holt</a:t>
            </a:r>
          </a:p>
          <a:p>
            <a:pPr algn="ctr"/>
            <a:r>
              <a:rPr lang="en-US" dirty="0" smtClean="0"/>
              <a:t>Misc. Web Resources</a:t>
            </a:r>
            <a:endParaRPr lang="en-US" dirty="0"/>
          </a:p>
        </p:txBody>
      </p:sp>
      <p:sp>
        <p:nvSpPr>
          <p:cNvPr id="8" name="TextBox 7"/>
          <p:cNvSpPr txBox="1"/>
          <p:nvPr/>
        </p:nvSpPr>
        <p:spPr>
          <a:xfrm>
            <a:off x="381000" y="1334905"/>
            <a:ext cx="8382000" cy="4678204"/>
          </a:xfrm>
          <a:prstGeom prst="rect">
            <a:avLst/>
          </a:prstGeom>
          <a:noFill/>
        </p:spPr>
        <p:txBody>
          <a:bodyPr wrap="square" rtlCol="0">
            <a:spAutoFit/>
          </a:bodyPr>
          <a:lstStyle/>
          <a:p>
            <a:pPr marL="457200" indent="-457200" hangingPunct="0">
              <a:buFont typeface="Arial" pitchFamily="34" charset="0"/>
              <a:buChar char="•"/>
            </a:pPr>
            <a:r>
              <a:rPr lang="en-US" sz="2800" dirty="0" smtClean="0"/>
              <a:t>Define </a:t>
            </a:r>
            <a:r>
              <a:rPr lang="en-US" sz="2800" dirty="0" err="1" smtClean="0"/>
              <a:t>Intrapreneurs</a:t>
            </a:r>
            <a:endParaRPr lang="en-US" sz="2800" dirty="0"/>
          </a:p>
          <a:p>
            <a:pPr marL="457200" indent="-457200" hangingPunct="0">
              <a:buFont typeface="Arial" pitchFamily="34" charset="0"/>
              <a:buChar char="•"/>
            </a:pPr>
            <a:r>
              <a:rPr lang="en-US" sz="2800" dirty="0"/>
              <a:t>Types of Corporate Entrepreneurship</a:t>
            </a:r>
          </a:p>
          <a:p>
            <a:pPr marL="457200" indent="-457200" hangingPunct="0">
              <a:buFont typeface="Arial" pitchFamily="34" charset="0"/>
              <a:buChar char="•"/>
            </a:pPr>
            <a:r>
              <a:rPr lang="en-US" sz="2800" dirty="0"/>
              <a:t>Compensation of </a:t>
            </a:r>
            <a:r>
              <a:rPr lang="en-US" sz="2800" dirty="0" err="1"/>
              <a:t>Intrapreneurs</a:t>
            </a:r>
            <a:endParaRPr lang="en-US" sz="2800" dirty="0"/>
          </a:p>
          <a:p>
            <a:pPr marL="457200" indent="-457200" hangingPunct="0">
              <a:buFont typeface="Arial" pitchFamily="34" charset="0"/>
              <a:buChar char="•"/>
            </a:pPr>
            <a:r>
              <a:rPr lang="en-US" sz="2800" dirty="0" smtClean="0"/>
              <a:t>Barriers to </a:t>
            </a:r>
            <a:r>
              <a:rPr lang="en-US" sz="2800" dirty="0" err="1" smtClean="0"/>
              <a:t>Intrapreneurship</a:t>
            </a:r>
            <a:endParaRPr lang="en-US" sz="2800" dirty="0"/>
          </a:p>
          <a:p>
            <a:pPr marL="457200" indent="-457200" hangingPunct="0">
              <a:buFont typeface="Arial" pitchFamily="34" charset="0"/>
              <a:buChar char="•"/>
            </a:pPr>
            <a:r>
              <a:rPr lang="en-US" sz="2800" dirty="0" smtClean="0"/>
              <a:t>Freedom Factors attached to </a:t>
            </a:r>
            <a:r>
              <a:rPr lang="en-US" sz="2800" dirty="0" err="1" smtClean="0"/>
              <a:t>Intrapreneurship</a:t>
            </a:r>
            <a:endParaRPr lang="en-US" sz="2800" dirty="0" smtClean="0"/>
          </a:p>
          <a:p>
            <a:pPr marL="457200" indent="-457200" hangingPunct="0">
              <a:buFont typeface="Arial" pitchFamily="34" charset="0"/>
              <a:buChar char="•"/>
            </a:pPr>
            <a:r>
              <a:rPr lang="en-US" sz="2800" dirty="0" smtClean="0"/>
              <a:t>Advantages/ Disadvantages of </a:t>
            </a:r>
            <a:r>
              <a:rPr lang="en-US" sz="2800" dirty="0" err="1" smtClean="0"/>
              <a:t>Intrapreneurship</a:t>
            </a:r>
            <a:endParaRPr lang="en-US" sz="2800" dirty="0" smtClean="0"/>
          </a:p>
          <a:p>
            <a:pPr marL="457200" indent="-457200" hangingPunct="0">
              <a:buFont typeface="Arial" pitchFamily="34" charset="0"/>
              <a:buChar char="•"/>
            </a:pPr>
            <a:r>
              <a:rPr lang="en-US" sz="2800" dirty="0" smtClean="0"/>
              <a:t>How Companies can support </a:t>
            </a:r>
            <a:r>
              <a:rPr lang="en-US" sz="2800" dirty="0" err="1" smtClean="0"/>
              <a:t>Intrapreneurs</a:t>
            </a:r>
            <a:endParaRPr lang="en-US" sz="2800" dirty="0" smtClean="0"/>
          </a:p>
          <a:p>
            <a:pPr marL="457200" indent="-457200" hangingPunct="0">
              <a:buFont typeface="Arial" pitchFamily="34" charset="0"/>
              <a:buChar char="•"/>
            </a:pPr>
            <a:r>
              <a:rPr lang="en-US" sz="2800" dirty="0" smtClean="0"/>
              <a:t>Ten Commandments of </a:t>
            </a:r>
            <a:r>
              <a:rPr lang="en-US" sz="2800" dirty="0" err="1" smtClean="0"/>
              <a:t>Intrapreneurship</a:t>
            </a:r>
            <a:endParaRPr lang="en-US" sz="2800" dirty="0" smtClean="0"/>
          </a:p>
          <a:p>
            <a:pPr marL="457200" indent="-457200" hangingPunct="0">
              <a:buFont typeface="Arial" pitchFamily="34" charset="0"/>
              <a:buChar char="•"/>
            </a:pPr>
            <a:endParaRPr lang="en-US" sz="2800" dirty="0"/>
          </a:p>
          <a:p>
            <a:pPr marL="457200" indent="-457200" hangingPunct="0">
              <a:buFont typeface="Arial" pitchFamily="34" charset="0"/>
              <a:buChar char="•"/>
            </a:pPr>
            <a:endParaRPr lang="en-US" sz="2800" dirty="0"/>
          </a:p>
          <a:p>
            <a:endParaRPr lang="en-US" dirty="0"/>
          </a:p>
        </p:txBody>
      </p:sp>
    </p:spTree>
    <p:extLst>
      <p:ext uri="{BB962C8B-B14F-4D97-AF65-F5344CB8AC3E}">
        <p14:creationId xmlns:p14="http://schemas.microsoft.com/office/powerpoint/2010/main" val="5813698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957</TotalTime>
  <Words>795</Words>
  <Application>Microsoft Office PowerPoint</Application>
  <PresentationFormat>On-screen Show (4:3)</PresentationFormat>
  <Paragraphs>139</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ENTREPRENEURSHIP </vt:lpstr>
      <vt:lpstr> Previous Lecture Review</vt:lpstr>
      <vt:lpstr>OBJECTIVES</vt:lpstr>
      <vt:lpstr>Definition;</vt:lpstr>
      <vt:lpstr>Intrapreneurship </vt:lpstr>
      <vt:lpstr>Examples</vt:lpstr>
      <vt:lpstr>Models of Corporate Entrepreneurship</vt:lpstr>
      <vt:lpstr>Compensation of Intrapreneurs</vt:lpstr>
      <vt:lpstr>Skills required</vt:lpstr>
      <vt:lpstr>The barriers</vt:lpstr>
      <vt:lpstr>Freedom factors</vt:lpstr>
      <vt:lpstr>Freedom factors (contd.)</vt:lpstr>
      <vt:lpstr>Advantages of Intrapreneuring over Entrepreneuring</vt:lpstr>
      <vt:lpstr>Disadvantages of Intrapreneuring over Entrepreneuring </vt:lpstr>
      <vt:lpstr>How companies can support the process</vt:lpstr>
      <vt:lpstr>How companies can support Intrapreneurs</vt:lpstr>
      <vt:lpstr>How companies can support Intrapreneurs</vt:lpstr>
      <vt:lpstr>10 Commandments of Intrapreneurs</vt:lpstr>
      <vt:lpstr>Lecture Review</vt:lpstr>
    </vt:vector>
  </TitlesOfParts>
  <Company>MyCompanyName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Inside the Entrepreneurial Mind: From Ideas to Reality</dc:title>
  <dc:creator>MyUserName</dc:creator>
  <cp:lastModifiedBy>MyUserName</cp:lastModifiedBy>
  <cp:revision>153</cp:revision>
  <dcterms:created xsi:type="dcterms:W3CDTF">2013-10-03T09:43:12Z</dcterms:created>
  <dcterms:modified xsi:type="dcterms:W3CDTF">2013-11-16T13:16:42Z</dcterms:modified>
</cp:coreProperties>
</file>