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96" r:id="rId2"/>
    <p:sldId id="387" r:id="rId3"/>
    <p:sldId id="386" r:id="rId4"/>
    <p:sldId id="389" r:id="rId5"/>
    <p:sldId id="390" r:id="rId6"/>
    <p:sldId id="391" r:id="rId7"/>
    <p:sldId id="392" r:id="rId8"/>
    <p:sldId id="393" r:id="rId9"/>
    <p:sldId id="394" r:id="rId10"/>
    <p:sldId id="396" r:id="rId11"/>
    <p:sldId id="397" r:id="rId12"/>
    <p:sldId id="398" r:id="rId13"/>
    <p:sldId id="399" r:id="rId14"/>
    <p:sldId id="400" r:id="rId15"/>
    <p:sldId id="401" r:id="rId16"/>
    <p:sldId id="402" r:id="rId17"/>
    <p:sldId id="403" r:id="rId18"/>
    <p:sldId id="404" r:id="rId19"/>
    <p:sldId id="405" r:id="rId20"/>
    <p:sldId id="406" r:id="rId21"/>
    <p:sldId id="338"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71" autoAdjust="0"/>
  </p:normalViewPr>
  <p:slideViewPr>
    <p:cSldViewPr>
      <p:cViewPr varScale="1">
        <p:scale>
          <a:sx n="70" d="100"/>
          <a:sy n="70" d="100"/>
        </p:scale>
        <p:origin x="-1386" y="-90"/>
      </p:cViewPr>
      <p:guideLst>
        <p:guide orient="horz" pos="2160"/>
        <p:guide pos="2880"/>
      </p:guideLst>
    </p:cSldViewPr>
  </p:slideViewPr>
  <p:outlineViewPr>
    <p:cViewPr>
      <p:scale>
        <a:sx n="33" d="100"/>
        <a:sy n="33" d="100"/>
      </p:scale>
      <p:origin x="42"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85B88A-C841-402B-B2F9-EDF798484FBC}" type="datetimeFigureOut">
              <a:rPr lang="en-US" smtClean="0"/>
              <a:t>16-Nov-13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E3A5EB-6F79-4447-ABC5-06DD99348053}" type="slidenum">
              <a:rPr lang="en-US" smtClean="0"/>
              <a:t>‹#›</a:t>
            </a:fld>
            <a:endParaRPr lang="en-US"/>
          </a:p>
        </p:txBody>
      </p:sp>
    </p:spTree>
    <p:extLst>
      <p:ext uri="{BB962C8B-B14F-4D97-AF65-F5344CB8AC3E}">
        <p14:creationId xmlns:p14="http://schemas.microsoft.com/office/powerpoint/2010/main" val="2277825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E0C36026-A0E0-40D0-9746-E4A0AFB3207F}" type="slidenum">
              <a:rPr lang="en-US" smtClean="0"/>
              <a:pPr/>
              <a:t>4</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F9A620B8-932E-43AF-88A8-D0DEE0C79C10}" type="slidenum">
              <a:rPr lang="en-US" smtClean="0"/>
              <a:pPr/>
              <a:t>5</a:t>
            </a:fld>
            <a:endParaRPr lang="en-US"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C385C891-9105-4DBE-BF3A-E156E020B8FA}" type="slidenum">
              <a:rPr lang="en-US" smtClean="0"/>
              <a:pPr/>
              <a:t>6</a:t>
            </a:fld>
            <a:endParaRPr lang="en-US"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F4A3C038-1E53-49A8-B23A-E469B3AB90F8}" type="slidenum">
              <a:rPr lang="en-US" smtClean="0"/>
              <a:pPr/>
              <a:t>7</a:t>
            </a:fld>
            <a:endParaRPr lang="en-US"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B3F03EAF-2CBF-4F71-A1E8-57A80554F8EA}" type="slidenum">
              <a:rPr lang="en-US" smtClean="0"/>
              <a:pPr/>
              <a:t>8</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73FB90C2-CF26-4793-8557-A78EBF82946C}" type="slidenum">
              <a:rPr lang="en-US" smtClean="0"/>
              <a:pPr/>
              <a:t>9</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056BB1EE-44FC-401B-ACF3-D2C8766DBE58}" type="slidenum">
              <a:rPr lang="en-US" smtClean="0"/>
              <a:pPr/>
              <a:t>10</a:t>
            </a:fld>
            <a:endParaRPr lang="en-US"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0CD16322-095D-4745-B67B-63E7D1603C17}" type="slidenum">
              <a:rPr lang="en-US" smtClean="0"/>
              <a:pPr/>
              <a:t>11</a:t>
            </a:fld>
            <a:endParaRPr lang="en-US"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51541F59-3F65-4DE7-ABA5-781D5E3D7CDD}" type="slidenum">
              <a:rPr lang="en-US" smtClean="0"/>
              <a:pPr/>
              <a:t>12</a:t>
            </a:fld>
            <a:endParaRPr lang="en-US"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00CD2F4A-CE3C-42EA-8770-DE4D1F4BCBCD}" type="slidenum">
              <a:rPr lang="en-US" smtClean="0"/>
              <a:pPr/>
              <a:t>13</a:t>
            </a:fld>
            <a:endParaRPr lang="en-US"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CB63FEC9-BF21-434B-A8C3-6140C06A8A0D}" type="slidenum">
              <a:rPr lang="en-US" smtClean="0"/>
              <a:pPr/>
              <a:t>14</a:t>
            </a:fld>
            <a:endParaRPr lang="en-US"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11C0FBCD-BE1B-4FFB-A398-6EB95126B39C}" type="slidenum">
              <a:rPr lang="en-US" smtClean="0"/>
              <a:pPr/>
              <a:t>15</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0B2372D2-748D-4767-A1C6-92AE8542751A}" type="slidenum">
              <a:rPr lang="en-US" smtClean="0"/>
              <a:pPr/>
              <a:t>16</a:t>
            </a:fld>
            <a:endParaRPr 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B6C15E0-7137-4B06-AFB2-40F63FCC59FB}" type="slidenum">
              <a:rPr lang="en-US" smtClean="0"/>
              <a:pPr/>
              <a:t>17</a:t>
            </a:fld>
            <a:endParaRPr lang="en-US"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5EAAEC79-AA33-4CE6-A48D-F44C8A68627E}" type="slidenum">
              <a:rPr lang="en-US" smtClean="0"/>
              <a:pPr/>
              <a:t>18</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BB23C772-9524-4074-A0A0-B8CE966343C8}" type="slidenum">
              <a:rPr lang="en-US" smtClean="0"/>
              <a:pPr/>
              <a:t>19</a:t>
            </a:fld>
            <a:endParaRPr lang="en-US"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2C50E14-A887-4069-8E20-E2AF879A1FBF}" type="datetime1">
              <a:rPr lang="en-US" smtClean="0"/>
              <a:t>16-Nov-13</a:t>
            </a:fld>
            <a:endParaRPr lang="en-US"/>
          </a:p>
        </p:txBody>
      </p:sp>
      <p:sp>
        <p:nvSpPr>
          <p:cNvPr id="5" name="Footer Placeholder 4"/>
          <p:cNvSpPr>
            <a:spLocks noGrp="1"/>
          </p:cNvSpPr>
          <p:nvPr>
            <p:ph type="ftr" sz="quarter" idx="11"/>
          </p:nvPr>
        </p:nvSpPr>
        <p:spPr/>
        <p:txBody>
          <a:bodyPr/>
          <a:lstStyle/>
          <a:p>
            <a:r>
              <a:rPr lang="en-US" smtClean="0"/>
              <a:t>Chapter 4 Business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t>‹#›</a:t>
            </a:fld>
            <a:endParaRPr lang="en-US"/>
          </a:p>
        </p:txBody>
      </p:sp>
    </p:spTree>
    <p:extLst>
      <p:ext uri="{BB962C8B-B14F-4D97-AF65-F5344CB8AC3E}">
        <p14:creationId xmlns:p14="http://schemas.microsoft.com/office/powerpoint/2010/main" val="2594157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E641CB-7113-4FCB-B007-9C0E77306392}" type="datetime1">
              <a:rPr lang="en-US" smtClean="0"/>
              <a:t>16-Nov-13</a:t>
            </a:fld>
            <a:endParaRPr lang="en-US"/>
          </a:p>
        </p:txBody>
      </p:sp>
      <p:sp>
        <p:nvSpPr>
          <p:cNvPr id="5" name="Footer Placeholder 4"/>
          <p:cNvSpPr>
            <a:spLocks noGrp="1"/>
          </p:cNvSpPr>
          <p:nvPr>
            <p:ph type="ftr" sz="quarter" idx="11"/>
          </p:nvPr>
        </p:nvSpPr>
        <p:spPr/>
        <p:txBody>
          <a:bodyPr/>
          <a:lstStyle/>
          <a:p>
            <a:r>
              <a:rPr lang="en-US" smtClean="0"/>
              <a:t>Chapter 4 Business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t>‹#›</a:t>
            </a:fld>
            <a:endParaRPr lang="en-US"/>
          </a:p>
        </p:txBody>
      </p:sp>
    </p:spTree>
    <p:extLst>
      <p:ext uri="{BB962C8B-B14F-4D97-AF65-F5344CB8AC3E}">
        <p14:creationId xmlns:p14="http://schemas.microsoft.com/office/powerpoint/2010/main" val="953092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F22E66-4D25-49BB-83CB-D26B0F4BAC46}" type="datetime1">
              <a:rPr lang="en-US" smtClean="0"/>
              <a:t>16-Nov-13</a:t>
            </a:fld>
            <a:endParaRPr lang="en-US"/>
          </a:p>
        </p:txBody>
      </p:sp>
      <p:sp>
        <p:nvSpPr>
          <p:cNvPr id="5" name="Footer Placeholder 4"/>
          <p:cNvSpPr>
            <a:spLocks noGrp="1"/>
          </p:cNvSpPr>
          <p:nvPr>
            <p:ph type="ftr" sz="quarter" idx="11"/>
          </p:nvPr>
        </p:nvSpPr>
        <p:spPr/>
        <p:txBody>
          <a:bodyPr/>
          <a:lstStyle/>
          <a:p>
            <a:r>
              <a:rPr lang="en-US" smtClean="0"/>
              <a:t>Chapter 4 Business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t>‹#›</a:t>
            </a:fld>
            <a:endParaRPr lang="en-US"/>
          </a:p>
        </p:txBody>
      </p:sp>
    </p:spTree>
    <p:extLst>
      <p:ext uri="{BB962C8B-B14F-4D97-AF65-F5344CB8AC3E}">
        <p14:creationId xmlns:p14="http://schemas.microsoft.com/office/powerpoint/2010/main" val="3672462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8C998E5-070E-4B38-B4A2-E4B33112A419}" type="datetime1">
              <a:rPr lang="en-US" smtClean="0"/>
              <a:t>16-Nov-13</a:t>
            </a:fld>
            <a:endParaRPr lang="en-US"/>
          </a:p>
        </p:txBody>
      </p:sp>
      <p:sp>
        <p:nvSpPr>
          <p:cNvPr id="6" name="Footer Placeholder 5"/>
          <p:cNvSpPr>
            <a:spLocks noGrp="1"/>
          </p:cNvSpPr>
          <p:nvPr>
            <p:ph type="ftr" sz="quarter" idx="11"/>
          </p:nvPr>
        </p:nvSpPr>
        <p:spPr/>
        <p:txBody>
          <a:bodyPr/>
          <a:lstStyle/>
          <a:p>
            <a:r>
              <a:rPr lang="en-US" smtClean="0"/>
              <a:t>Chapter 4 Business Plan</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t>‹#›</a:t>
            </a:fld>
            <a:endParaRPr lang="en-US"/>
          </a:p>
        </p:txBody>
      </p:sp>
    </p:spTree>
    <p:extLst>
      <p:ext uri="{BB962C8B-B14F-4D97-AF65-F5344CB8AC3E}">
        <p14:creationId xmlns:p14="http://schemas.microsoft.com/office/powerpoint/2010/main" val="2902116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D12A236-B2A1-4BD9-9F41-73453E34B1DA}" type="datetime1">
              <a:rPr lang="en-US" smtClean="0"/>
              <a:t>16-Nov-13</a:t>
            </a:fld>
            <a:endParaRPr lang="en-US"/>
          </a:p>
        </p:txBody>
      </p:sp>
      <p:sp>
        <p:nvSpPr>
          <p:cNvPr id="8" name="Footer Placeholder 7"/>
          <p:cNvSpPr>
            <a:spLocks noGrp="1"/>
          </p:cNvSpPr>
          <p:nvPr>
            <p:ph type="ftr" sz="quarter" idx="11"/>
          </p:nvPr>
        </p:nvSpPr>
        <p:spPr/>
        <p:txBody>
          <a:bodyPr/>
          <a:lstStyle/>
          <a:p>
            <a:r>
              <a:rPr lang="en-US" smtClean="0"/>
              <a:t>Chapter 4 Business Plan</a:t>
            </a:r>
            <a:endParaRPr lang="en-US"/>
          </a:p>
        </p:txBody>
      </p:sp>
      <p:sp>
        <p:nvSpPr>
          <p:cNvPr id="9" name="Slide Number Placeholder 8"/>
          <p:cNvSpPr>
            <a:spLocks noGrp="1"/>
          </p:cNvSpPr>
          <p:nvPr>
            <p:ph type="sldNum" sz="quarter" idx="12"/>
          </p:nvPr>
        </p:nvSpPr>
        <p:spPr/>
        <p:txBody>
          <a:bodyPr/>
          <a:lstStyle/>
          <a:p>
            <a:fld id="{E2E19BCC-EB6D-4706-855E-B16354E90296}" type="slidenum">
              <a:rPr lang="en-US" smtClean="0"/>
              <a:t>‹#›</a:t>
            </a:fld>
            <a:endParaRPr lang="en-US"/>
          </a:p>
        </p:txBody>
      </p:sp>
    </p:spTree>
    <p:extLst>
      <p:ext uri="{BB962C8B-B14F-4D97-AF65-F5344CB8AC3E}">
        <p14:creationId xmlns:p14="http://schemas.microsoft.com/office/powerpoint/2010/main" val="1873893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CD1F81-00B0-496F-AC80-C20CC630FC71}" type="datetime1">
              <a:rPr lang="en-US" smtClean="0"/>
              <a:t>16-Nov-13</a:t>
            </a:fld>
            <a:endParaRPr lang="en-US"/>
          </a:p>
        </p:txBody>
      </p:sp>
      <p:sp>
        <p:nvSpPr>
          <p:cNvPr id="4" name="Footer Placeholder 3"/>
          <p:cNvSpPr>
            <a:spLocks noGrp="1"/>
          </p:cNvSpPr>
          <p:nvPr>
            <p:ph type="ftr" sz="quarter" idx="11"/>
          </p:nvPr>
        </p:nvSpPr>
        <p:spPr/>
        <p:txBody>
          <a:bodyPr/>
          <a:lstStyle/>
          <a:p>
            <a:r>
              <a:rPr lang="en-US" smtClean="0"/>
              <a:t>Chapter 4 Business Plan</a:t>
            </a:r>
            <a:endParaRPr lang="en-US"/>
          </a:p>
        </p:txBody>
      </p:sp>
      <p:sp>
        <p:nvSpPr>
          <p:cNvPr id="5" name="Slide Number Placeholder 4"/>
          <p:cNvSpPr>
            <a:spLocks noGrp="1"/>
          </p:cNvSpPr>
          <p:nvPr>
            <p:ph type="sldNum" sz="quarter" idx="12"/>
          </p:nvPr>
        </p:nvSpPr>
        <p:spPr/>
        <p:txBody>
          <a:bodyPr/>
          <a:lstStyle/>
          <a:p>
            <a:fld id="{E2E19BCC-EB6D-4706-855E-B16354E90296}" type="slidenum">
              <a:rPr lang="en-US" smtClean="0"/>
              <a:t>‹#›</a:t>
            </a:fld>
            <a:endParaRPr lang="en-US"/>
          </a:p>
        </p:txBody>
      </p:sp>
    </p:spTree>
    <p:extLst>
      <p:ext uri="{BB962C8B-B14F-4D97-AF65-F5344CB8AC3E}">
        <p14:creationId xmlns:p14="http://schemas.microsoft.com/office/powerpoint/2010/main" val="3763149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7DA2A8-95B2-4313-A24C-BB1AA561A36A}" type="datetime1">
              <a:rPr lang="en-US" smtClean="0"/>
              <a:t>16-Nov-13</a:t>
            </a:fld>
            <a:endParaRPr lang="en-US"/>
          </a:p>
        </p:txBody>
      </p:sp>
      <p:sp>
        <p:nvSpPr>
          <p:cNvPr id="3" name="Footer Placeholder 2"/>
          <p:cNvSpPr>
            <a:spLocks noGrp="1"/>
          </p:cNvSpPr>
          <p:nvPr>
            <p:ph type="ftr" sz="quarter" idx="11"/>
          </p:nvPr>
        </p:nvSpPr>
        <p:spPr/>
        <p:txBody>
          <a:bodyPr/>
          <a:lstStyle/>
          <a:p>
            <a:r>
              <a:rPr lang="en-US" smtClean="0"/>
              <a:t>Chapter 4 Business Plan</a:t>
            </a:r>
            <a:endParaRPr lang="en-US"/>
          </a:p>
        </p:txBody>
      </p:sp>
      <p:sp>
        <p:nvSpPr>
          <p:cNvPr id="4" name="Slide Number Placeholder 3"/>
          <p:cNvSpPr>
            <a:spLocks noGrp="1"/>
          </p:cNvSpPr>
          <p:nvPr>
            <p:ph type="sldNum" sz="quarter" idx="12"/>
          </p:nvPr>
        </p:nvSpPr>
        <p:spPr/>
        <p:txBody>
          <a:bodyPr/>
          <a:lstStyle/>
          <a:p>
            <a:fld id="{E2E19BCC-EB6D-4706-855E-B16354E90296}" type="slidenum">
              <a:rPr lang="en-US" smtClean="0"/>
              <a:t>‹#›</a:t>
            </a:fld>
            <a:endParaRPr lang="en-US"/>
          </a:p>
        </p:txBody>
      </p:sp>
    </p:spTree>
    <p:extLst>
      <p:ext uri="{BB962C8B-B14F-4D97-AF65-F5344CB8AC3E}">
        <p14:creationId xmlns:p14="http://schemas.microsoft.com/office/powerpoint/2010/main" val="1126882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92D836-F0CE-4F65-9065-3E64C64CC361}" type="datetime1">
              <a:rPr lang="en-US" smtClean="0"/>
              <a:t>16-Nov-13</a:t>
            </a:fld>
            <a:endParaRPr lang="en-US"/>
          </a:p>
        </p:txBody>
      </p:sp>
      <p:sp>
        <p:nvSpPr>
          <p:cNvPr id="6" name="Footer Placeholder 5"/>
          <p:cNvSpPr>
            <a:spLocks noGrp="1"/>
          </p:cNvSpPr>
          <p:nvPr>
            <p:ph type="ftr" sz="quarter" idx="11"/>
          </p:nvPr>
        </p:nvSpPr>
        <p:spPr/>
        <p:txBody>
          <a:bodyPr/>
          <a:lstStyle/>
          <a:p>
            <a:r>
              <a:rPr lang="en-US" smtClean="0"/>
              <a:t>Chapter 4 Business Plan</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t>‹#›</a:t>
            </a:fld>
            <a:endParaRPr lang="en-US"/>
          </a:p>
        </p:txBody>
      </p:sp>
    </p:spTree>
    <p:extLst>
      <p:ext uri="{BB962C8B-B14F-4D97-AF65-F5344CB8AC3E}">
        <p14:creationId xmlns:p14="http://schemas.microsoft.com/office/powerpoint/2010/main" val="3741652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2397E5-D792-4123-A245-EC1BD7A946D4}" type="datetime1">
              <a:rPr lang="en-US" smtClean="0"/>
              <a:t>16-Nov-13</a:t>
            </a:fld>
            <a:endParaRPr lang="en-US"/>
          </a:p>
        </p:txBody>
      </p:sp>
      <p:sp>
        <p:nvSpPr>
          <p:cNvPr id="6" name="Footer Placeholder 5"/>
          <p:cNvSpPr>
            <a:spLocks noGrp="1"/>
          </p:cNvSpPr>
          <p:nvPr>
            <p:ph type="ftr" sz="quarter" idx="11"/>
          </p:nvPr>
        </p:nvSpPr>
        <p:spPr/>
        <p:txBody>
          <a:bodyPr/>
          <a:lstStyle/>
          <a:p>
            <a:r>
              <a:rPr lang="en-US" smtClean="0"/>
              <a:t>Chapter 4 Business Plan</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t>‹#›</a:t>
            </a:fld>
            <a:endParaRPr lang="en-US"/>
          </a:p>
        </p:txBody>
      </p:sp>
    </p:spTree>
    <p:extLst>
      <p:ext uri="{BB962C8B-B14F-4D97-AF65-F5344CB8AC3E}">
        <p14:creationId xmlns:p14="http://schemas.microsoft.com/office/powerpoint/2010/main" val="83508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BD22A2-F630-442F-B914-53F9D1DA6A1C}" type="datetime1">
              <a:rPr lang="en-US" smtClean="0"/>
              <a:t>16-Nov-13</a:t>
            </a:fld>
            <a:endParaRPr lang="en-US"/>
          </a:p>
        </p:txBody>
      </p:sp>
      <p:sp>
        <p:nvSpPr>
          <p:cNvPr id="5" name="Footer Placeholder 4"/>
          <p:cNvSpPr>
            <a:spLocks noGrp="1"/>
          </p:cNvSpPr>
          <p:nvPr>
            <p:ph type="ftr" sz="quarter" idx="11"/>
          </p:nvPr>
        </p:nvSpPr>
        <p:spPr/>
        <p:txBody>
          <a:bodyPr/>
          <a:lstStyle/>
          <a:p>
            <a:r>
              <a:rPr lang="en-US" smtClean="0"/>
              <a:t>Chapter 4 Business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t>‹#›</a:t>
            </a:fld>
            <a:endParaRPr lang="en-US"/>
          </a:p>
        </p:txBody>
      </p:sp>
    </p:spTree>
    <p:extLst>
      <p:ext uri="{BB962C8B-B14F-4D97-AF65-F5344CB8AC3E}">
        <p14:creationId xmlns:p14="http://schemas.microsoft.com/office/powerpoint/2010/main" val="770703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CBDFB2-283B-4EDF-9BD8-2EF9D9880CE9}" type="datetime1">
              <a:rPr lang="en-US" smtClean="0"/>
              <a:t>16-Nov-13</a:t>
            </a:fld>
            <a:endParaRPr lang="en-US"/>
          </a:p>
        </p:txBody>
      </p:sp>
      <p:sp>
        <p:nvSpPr>
          <p:cNvPr id="5" name="Footer Placeholder 4"/>
          <p:cNvSpPr>
            <a:spLocks noGrp="1"/>
          </p:cNvSpPr>
          <p:nvPr>
            <p:ph type="ftr" sz="quarter" idx="11"/>
          </p:nvPr>
        </p:nvSpPr>
        <p:spPr/>
        <p:txBody>
          <a:bodyPr/>
          <a:lstStyle/>
          <a:p>
            <a:r>
              <a:rPr lang="en-US" smtClean="0"/>
              <a:t>Chapter 4 Business Plan</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t>‹#›</a:t>
            </a:fld>
            <a:endParaRPr lang="en-US"/>
          </a:p>
        </p:txBody>
      </p:sp>
    </p:spTree>
    <p:extLst>
      <p:ext uri="{BB962C8B-B14F-4D97-AF65-F5344CB8AC3E}">
        <p14:creationId xmlns:p14="http://schemas.microsoft.com/office/powerpoint/2010/main" val="2841067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0BFE8E-DADB-4FA9-B3CD-7DB3B9FBC1CA}" type="datetime1">
              <a:rPr lang="en-US" smtClean="0"/>
              <a:t>16-Nov-13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Chapter 4 Business Plan</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E19BCC-EB6D-4706-855E-B16354E90296}" type="slidenum">
              <a:rPr lang="en-US" smtClean="0"/>
              <a:t>‹#›</a:t>
            </a:fld>
            <a:endParaRPr lang="en-US"/>
          </a:p>
        </p:txBody>
      </p:sp>
    </p:spTree>
    <p:extLst>
      <p:ext uri="{BB962C8B-B14F-4D97-AF65-F5344CB8AC3E}">
        <p14:creationId xmlns:p14="http://schemas.microsoft.com/office/powerpoint/2010/main" val="4030905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ENTREPRENEURSHIP </a:t>
            </a:r>
            <a:endParaRPr lang="en-US" dirty="0"/>
          </a:p>
        </p:txBody>
      </p:sp>
      <p:sp>
        <p:nvSpPr>
          <p:cNvPr id="3" name="Content Placeholder 2"/>
          <p:cNvSpPr>
            <a:spLocks noGrp="1"/>
          </p:cNvSpPr>
          <p:nvPr>
            <p:ph idx="1"/>
          </p:nvPr>
        </p:nvSpPr>
        <p:spPr/>
        <p:txBody>
          <a:bodyPr>
            <a:normAutofit/>
          </a:bodyPr>
          <a:lstStyle/>
          <a:p>
            <a:pPr marL="0" indent="0" algn="ctr">
              <a:buNone/>
            </a:pPr>
            <a:r>
              <a:rPr lang="en-US" sz="6000" dirty="0" smtClean="0"/>
              <a:t>Lecture No</a:t>
            </a:r>
            <a:r>
              <a:rPr lang="en-US" sz="6000" smtClean="0"/>
              <a:t>: 22</a:t>
            </a:r>
            <a:endParaRPr lang="en-US" sz="2000" dirty="0" smtClean="0"/>
          </a:p>
          <a:p>
            <a:pPr marL="0" indent="0" algn="ctr">
              <a:buNone/>
            </a:pPr>
            <a:endParaRPr lang="en-US" sz="2800" dirty="0" smtClean="0"/>
          </a:p>
          <a:p>
            <a:pPr marL="0" indent="0" algn="ctr">
              <a:buNone/>
            </a:pPr>
            <a:r>
              <a:rPr lang="en-US" sz="2800" dirty="0" smtClean="0"/>
              <a:t>Resource Person:</a:t>
            </a:r>
          </a:p>
          <a:p>
            <a:pPr marL="0" indent="0" algn="ctr">
              <a:buNone/>
            </a:pPr>
            <a:r>
              <a:rPr lang="en-US" sz="3600" dirty="0" smtClean="0"/>
              <a:t>Malik </a:t>
            </a:r>
            <a:r>
              <a:rPr lang="en-US" sz="3600" dirty="0" err="1" smtClean="0"/>
              <a:t>Jawad</a:t>
            </a:r>
            <a:r>
              <a:rPr lang="en-US" sz="3600" dirty="0" smtClean="0"/>
              <a:t> </a:t>
            </a:r>
            <a:r>
              <a:rPr lang="en-US" sz="3600" dirty="0" err="1" smtClean="0"/>
              <a:t>Saboor</a:t>
            </a:r>
            <a:endParaRPr lang="en-US" sz="3600" dirty="0" smtClean="0"/>
          </a:p>
          <a:p>
            <a:pPr marL="0" indent="0" algn="ctr">
              <a:buNone/>
            </a:pPr>
            <a:r>
              <a:rPr lang="en-US" sz="2000" dirty="0" smtClean="0"/>
              <a:t>Assistant Professor</a:t>
            </a:r>
          </a:p>
          <a:p>
            <a:pPr marL="0" indent="0" algn="ctr">
              <a:buNone/>
            </a:pPr>
            <a:r>
              <a:rPr lang="en-US" sz="2000" dirty="0" smtClean="0"/>
              <a:t>Department of Management Sciences</a:t>
            </a:r>
          </a:p>
          <a:p>
            <a:pPr marL="0" indent="0" algn="ctr">
              <a:buNone/>
            </a:pPr>
            <a:r>
              <a:rPr lang="en-US" sz="2000" dirty="0" smtClean="0"/>
              <a:t>COMSATS Institute of Information Technology</a:t>
            </a:r>
          </a:p>
          <a:p>
            <a:pPr marL="0" indent="0" algn="ctr">
              <a:buNone/>
            </a:pPr>
            <a:r>
              <a:rPr lang="en-US" sz="2000" dirty="0" smtClean="0"/>
              <a:t>Islamabad.</a:t>
            </a:r>
          </a:p>
          <a:p>
            <a:pPr marL="0" indent="0">
              <a:buNone/>
            </a:pPr>
            <a:endParaRPr lang="en-US" dirty="0"/>
          </a:p>
        </p:txBody>
      </p:sp>
    </p:spTree>
    <p:extLst>
      <p:ext uri="{BB962C8B-B14F-4D97-AF65-F5344CB8AC3E}">
        <p14:creationId xmlns:p14="http://schemas.microsoft.com/office/powerpoint/2010/main" val="841980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8229600" cy="1143000"/>
          </a:xfrm>
        </p:spPr>
        <p:txBody>
          <a:bodyPr/>
          <a:lstStyle/>
          <a:p>
            <a:r>
              <a:rPr lang="en-US" dirty="0"/>
              <a:t> </a:t>
            </a:r>
            <a:r>
              <a:rPr lang="en-US" dirty="0" smtClean="0"/>
              <a:t>Previous Lecture Review</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85298"/>
            <a:ext cx="3124104" cy="3038901"/>
          </a:xfrm>
          <a:prstGeom prst="rect">
            <a:avLst/>
          </a:prstGeom>
        </p:spPr>
      </p:pic>
      <p:sp>
        <p:nvSpPr>
          <p:cNvPr id="8" name="Subtitle 2"/>
          <p:cNvSpPr txBox="1">
            <a:spLocks/>
          </p:cNvSpPr>
          <p:nvPr/>
        </p:nvSpPr>
        <p:spPr>
          <a:xfrm>
            <a:off x="206991" y="1626356"/>
            <a:ext cx="8382000" cy="469824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defRPr/>
            </a:pPr>
            <a:endParaRPr lang="en-US" dirty="0" smtClean="0"/>
          </a:p>
          <a:p>
            <a:pPr marL="457200" indent="-457200" hangingPunct="0"/>
            <a:r>
              <a:rPr lang="en-US" dirty="0" smtClean="0"/>
              <a:t>Entrepreneurs in Action</a:t>
            </a:r>
          </a:p>
          <a:p>
            <a:pPr marL="457200" indent="-457200" hangingPunct="0"/>
            <a:endParaRPr lang="en-US" dirty="0"/>
          </a:p>
          <a:p>
            <a:pPr marL="457200" indent="-457200" hangingPunct="0"/>
            <a:r>
              <a:rPr lang="en-US" smtClean="0"/>
              <a:t>Bill Gates</a:t>
            </a:r>
            <a:endParaRPr lang="en-US" dirty="0"/>
          </a:p>
          <a:p>
            <a:pPr marL="0" indent="0" hangingPunct="0">
              <a:buNone/>
            </a:pPr>
            <a:r>
              <a:rPr lang="en-US" dirty="0"/>
              <a:t>		</a:t>
            </a:r>
          </a:p>
        </p:txBody>
      </p:sp>
    </p:spTree>
    <p:extLst>
      <p:ext uri="{BB962C8B-B14F-4D97-AF65-F5344CB8AC3E}">
        <p14:creationId xmlns:p14="http://schemas.microsoft.com/office/powerpoint/2010/main" val="26457340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OBJECTIVES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3644" y="31845"/>
            <a:ext cx="2330355" cy="2330355"/>
          </a:xfrm>
          <a:prstGeom prst="rect">
            <a:avLst/>
          </a:prstGeom>
        </p:spPr>
      </p:pic>
      <p:sp>
        <p:nvSpPr>
          <p:cNvPr id="6" name="Subtitle 2"/>
          <p:cNvSpPr txBox="1">
            <a:spLocks/>
          </p:cNvSpPr>
          <p:nvPr/>
        </p:nvSpPr>
        <p:spPr>
          <a:xfrm>
            <a:off x="152400" y="1295400"/>
            <a:ext cx="8382000" cy="546024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defRPr/>
            </a:pPr>
            <a:endParaRPr lang="en-US" dirty="0" smtClean="0"/>
          </a:p>
        </p:txBody>
      </p:sp>
      <p:sp>
        <p:nvSpPr>
          <p:cNvPr id="3" name="TextBox 2"/>
          <p:cNvSpPr txBox="1"/>
          <p:nvPr/>
        </p:nvSpPr>
        <p:spPr>
          <a:xfrm>
            <a:off x="380999" y="1752600"/>
            <a:ext cx="7924801" cy="3970318"/>
          </a:xfrm>
          <a:prstGeom prst="rect">
            <a:avLst/>
          </a:prstGeom>
          <a:noFill/>
        </p:spPr>
        <p:txBody>
          <a:bodyPr wrap="square" rtlCol="0">
            <a:spAutoFit/>
          </a:bodyPr>
          <a:lstStyle/>
          <a:p>
            <a:pPr marL="571500" indent="-571500">
              <a:buFont typeface="Arial" pitchFamily="34" charset="0"/>
              <a:buChar char="•"/>
            </a:pPr>
            <a:r>
              <a:rPr lang="en-US" sz="3600" dirty="0" smtClean="0"/>
              <a:t>Define Elevator Pitch</a:t>
            </a:r>
          </a:p>
          <a:p>
            <a:pPr marL="571500" indent="-571500">
              <a:buFont typeface="Arial" pitchFamily="34" charset="0"/>
              <a:buChar char="•"/>
            </a:pPr>
            <a:endParaRPr lang="en-US" sz="3600" dirty="0" smtClean="0"/>
          </a:p>
          <a:p>
            <a:pPr marL="571500" indent="-571500">
              <a:buFont typeface="Arial" pitchFamily="34" charset="0"/>
              <a:buChar char="•"/>
            </a:pPr>
            <a:r>
              <a:rPr lang="en-US" sz="3600" dirty="0" smtClean="0"/>
              <a:t>Elevator Pitch Must Haves &amp; Cautions</a:t>
            </a:r>
          </a:p>
          <a:p>
            <a:pPr marL="571500" indent="-571500">
              <a:buFont typeface="Arial" pitchFamily="34" charset="0"/>
              <a:buChar char="•"/>
            </a:pPr>
            <a:endParaRPr lang="en-US" sz="3600" dirty="0" smtClean="0"/>
          </a:p>
          <a:p>
            <a:pPr marL="571500" indent="-571500">
              <a:buFont typeface="Arial" pitchFamily="34" charset="0"/>
              <a:buChar char="•"/>
            </a:pPr>
            <a:r>
              <a:rPr lang="en-US" sz="3600" dirty="0" smtClean="0"/>
              <a:t>Elements of Pitch</a:t>
            </a:r>
          </a:p>
          <a:p>
            <a:pPr marL="571500" indent="-571500">
              <a:buFont typeface="Arial" pitchFamily="34" charset="0"/>
              <a:buChar char="•"/>
            </a:pPr>
            <a:endParaRPr lang="en-US" sz="3600" dirty="0" smtClean="0"/>
          </a:p>
          <a:p>
            <a:pPr marL="571500" indent="-571500">
              <a:buFont typeface="Arial" pitchFamily="34" charset="0"/>
              <a:buChar char="•"/>
            </a:pPr>
            <a:r>
              <a:rPr lang="en-US" sz="3600" dirty="0"/>
              <a:t>Dragon’s Den Video</a:t>
            </a:r>
          </a:p>
        </p:txBody>
      </p:sp>
    </p:spTree>
    <p:extLst>
      <p:ext uri="{BB962C8B-B14F-4D97-AF65-F5344CB8AC3E}">
        <p14:creationId xmlns:p14="http://schemas.microsoft.com/office/powerpoint/2010/main" val="35112062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33400" y="152400"/>
            <a:ext cx="8229600" cy="1143000"/>
          </a:xfrm>
        </p:spPr>
        <p:txBody>
          <a:bodyPr/>
          <a:lstStyle/>
          <a:p>
            <a:pPr eaLnBrk="1" hangingPunct="1"/>
            <a:r>
              <a:rPr lang="en-US" dirty="0" smtClean="0"/>
              <a:t>What is an Elevator Pitch?</a:t>
            </a:r>
          </a:p>
        </p:txBody>
      </p:sp>
      <p:sp>
        <p:nvSpPr>
          <p:cNvPr id="4099" name="Rectangle 3"/>
          <p:cNvSpPr>
            <a:spLocks noGrp="1" noChangeArrowheads="1"/>
          </p:cNvSpPr>
          <p:nvPr>
            <p:ph type="body" idx="1"/>
          </p:nvPr>
        </p:nvSpPr>
        <p:spPr>
          <a:xfrm>
            <a:off x="381000" y="1295400"/>
            <a:ext cx="8229600" cy="2057400"/>
          </a:xfrm>
        </p:spPr>
        <p:txBody>
          <a:bodyPr/>
          <a:lstStyle/>
          <a:p>
            <a:pPr eaLnBrk="1" hangingPunct="1">
              <a:spcAft>
                <a:spcPct val="20000"/>
              </a:spcAft>
              <a:buFontTx/>
              <a:buNone/>
            </a:pPr>
            <a:r>
              <a:rPr lang="en-US" dirty="0" smtClean="0"/>
              <a:t>     A </a:t>
            </a:r>
            <a:r>
              <a:rPr lang="en-US" b="1" dirty="0" smtClean="0"/>
              <a:t>short</a:t>
            </a:r>
            <a:r>
              <a:rPr lang="en-US" dirty="0" smtClean="0"/>
              <a:t>, </a:t>
            </a:r>
            <a:r>
              <a:rPr lang="en-US" b="1" dirty="0" smtClean="0"/>
              <a:t>simple description</a:t>
            </a:r>
            <a:r>
              <a:rPr lang="en-US" dirty="0" smtClean="0"/>
              <a:t> of your business idea that anyone could understand by the time you ride up three floors in a typical elevator.</a:t>
            </a:r>
          </a:p>
        </p:txBody>
      </p:sp>
      <p:pic>
        <p:nvPicPr>
          <p:cNvPr id="4100" name="Picture 10" descr="MPj0385975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66078" y="3314700"/>
            <a:ext cx="204123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58778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219200" y="228600"/>
            <a:ext cx="6324600" cy="884238"/>
          </a:xfrm>
        </p:spPr>
        <p:txBody>
          <a:bodyPr/>
          <a:lstStyle/>
          <a:p>
            <a:pPr eaLnBrk="1" hangingPunct="1"/>
            <a:r>
              <a:rPr lang="en-US" dirty="0" smtClean="0"/>
              <a:t>Very Important Point</a:t>
            </a:r>
          </a:p>
        </p:txBody>
      </p:sp>
      <p:sp>
        <p:nvSpPr>
          <p:cNvPr id="5123" name="Rectangle 3"/>
          <p:cNvSpPr>
            <a:spLocks noGrp="1" noChangeArrowheads="1"/>
          </p:cNvSpPr>
          <p:nvPr>
            <p:ph type="body" idx="1"/>
          </p:nvPr>
        </p:nvSpPr>
        <p:spPr>
          <a:xfrm>
            <a:off x="228600" y="1371600"/>
            <a:ext cx="8686800" cy="4724400"/>
          </a:xfrm>
        </p:spPr>
        <p:txBody>
          <a:bodyPr>
            <a:normAutofit fontScale="92500" lnSpcReduction="20000"/>
          </a:bodyPr>
          <a:lstStyle/>
          <a:p>
            <a:pPr eaLnBrk="1" hangingPunct="1"/>
            <a:r>
              <a:rPr lang="en-US" dirty="0" smtClean="0"/>
              <a:t>An elevator pitch is </a:t>
            </a:r>
            <a:r>
              <a:rPr lang="en-US" i="1" dirty="0" smtClean="0"/>
              <a:t>not </a:t>
            </a:r>
            <a:r>
              <a:rPr lang="en-US" dirty="0" smtClean="0"/>
              <a:t>a sales pitch</a:t>
            </a:r>
          </a:p>
          <a:p>
            <a:pPr eaLnBrk="1" hangingPunct="1"/>
            <a:endParaRPr lang="en-US" dirty="0" smtClean="0"/>
          </a:p>
          <a:p>
            <a:pPr eaLnBrk="1" hangingPunct="1"/>
            <a:r>
              <a:rPr lang="en-US" dirty="0" smtClean="0"/>
              <a:t>It is NOT a pitch of a great idea, team or product</a:t>
            </a:r>
          </a:p>
          <a:p>
            <a:pPr eaLnBrk="1" hangingPunct="1"/>
            <a:endParaRPr lang="en-US" dirty="0" smtClean="0"/>
          </a:p>
          <a:p>
            <a:pPr eaLnBrk="1" hangingPunct="1"/>
            <a:r>
              <a:rPr lang="en-US" dirty="0" smtClean="0"/>
              <a:t>You ARE pitching what your business will do for customers, investors, and/or society</a:t>
            </a:r>
          </a:p>
          <a:p>
            <a:pPr eaLnBrk="1" hangingPunct="1"/>
            <a:endParaRPr lang="en-US" dirty="0" smtClean="0"/>
          </a:p>
          <a:p>
            <a:pPr eaLnBrk="1" hangingPunct="1"/>
            <a:r>
              <a:rPr lang="en-US" dirty="0" smtClean="0"/>
              <a:t>You want to pitch how your business solves a real problem or addresses a burning need that exists today</a:t>
            </a:r>
          </a:p>
        </p:txBody>
      </p:sp>
      <p:pic>
        <p:nvPicPr>
          <p:cNvPr id="5124" name="Picture 4" descr="exclamata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8641"/>
            <a:ext cx="1471428" cy="1741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8877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28600" y="304800"/>
            <a:ext cx="8839200" cy="884238"/>
          </a:xfrm>
        </p:spPr>
        <p:txBody>
          <a:bodyPr>
            <a:normAutofit fontScale="90000"/>
          </a:bodyPr>
          <a:lstStyle/>
          <a:p>
            <a:pPr eaLnBrk="1" hangingPunct="1"/>
            <a:r>
              <a:rPr lang="en-US" dirty="0" smtClean="0"/>
              <a:t>Elevator Pitch “Must Haves” and Caution</a:t>
            </a:r>
          </a:p>
        </p:txBody>
      </p:sp>
      <p:sp>
        <p:nvSpPr>
          <p:cNvPr id="6147" name="Rectangle 3"/>
          <p:cNvSpPr>
            <a:spLocks noGrp="1" noChangeArrowheads="1"/>
          </p:cNvSpPr>
          <p:nvPr>
            <p:ph type="body" idx="1"/>
          </p:nvPr>
        </p:nvSpPr>
        <p:spPr>
          <a:xfrm>
            <a:off x="990600" y="1192213"/>
            <a:ext cx="7924800" cy="4724400"/>
          </a:xfrm>
        </p:spPr>
        <p:txBody>
          <a:bodyPr>
            <a:normAutofit fontScale="85000" lnSpcReduction="10000"/>
          </a:bodyPr>
          <a:lstStyle/>
          <a:p>
            <a:pPr marL="457200" indent="-457200" eaLnBrk="1" hangingPunct="1">
              <a:spcAft>
                <a:spcPts val="2400"/>
              </a:spcAft>
              <a:buClr>
                <a:schemeClr val="tx1"/>
              </a:buClr>
              <a:buFont typeface="Wingdings" pitchFamily="2" charset="2"/>
              <a:buNone/>
            </a:pPr>
            <a:r>
              <a:rPr lang="en-US" b="1" dirty="0" smtClean="0"/>
              <a:t>	Interesting opening:  </a:t>
            </a:r>
            <a:r>
              <a:rPr lang="en-US" dirty="0" smtClean="0"/>
              <a:t>opening much immediately grab interest of recipient</a:t>
            </a:r>
          </a:p>
          <a:p>
            <a:pPr marL="457200" indent="-457200" eaLnBrk="1" hangingPunct="1">
              <a:spcAft>
                <a:spcPts val="2400"/>
              </a:spcAft>
              <a:buClr>
                <a:schemeClr val="tx1"/>
              </a:buClr>
              <a:buFont typeface="Wingdings" pitchFamily="2" charset="2"/>
              <a:buNone/>
            </a:pPr>
            <a:r>
              <a:rPr lang="en-US" b="1" dirty="0" smtClean="0"/>
              <a:t>	Passion</a:t>
            </a:r>
            <a:r>
              <a:rPr lang="en-US" dirty="0" smtClean="0"/>
              <a:t>:  if you are not excited about your idea, no one else will be</a:t>
            </a:r>
          </a:p>
          <a:p>
            <a:pPr marL="457200" indent="-457200" eaLnBrk="1" hangingPunct="1">
              <a:spcAft>
                <a:spcPts val="2400"/>
              </a:spcAft>
              <a:buClr>
                <a:schemeClr val="tx1"/>
              </a:buClr>
              <a:buFont typeface="Wingdings" pitchFamily="2" charset="2"/>
              <a:buNone/>
            </a:pPr>
            <a:r>
              <a:rPr lang="en-US" b="1" dirty="0" smtClean="0"/>
              <a:t>	Short:</a:t>
            </a:r>
            <a:r>
              <a:rPr lang="en-US" dirty="0" smtClean="0"/>
              <a:t>  you only have one minute deliver your pitch</a:t>
            </a:r>
          </a:p>
          <a:p>
            <a:pPr marL="457200" indent="-457200" eaLnBrk="1" hangingPunct="1">
              <a:spcAft>
                <a:spcPts val="2400"/>
              </a:spcAft>
              <a:buClr>
                <a:schemeClr val="tx1"/>
              </a:buClr>
              <a:buFont typeface="Wingdings" pitchFamily="2" charset="2"/>
              <a:buNone/>
            </a:pPr>
            <a:r>
              <a:rPr lang="en-US" b="1" dirty="0" smtClean="0"/>
              <a:t>	Caution</a:t>
            </a:r>
            <a:r>
              <a:rPr lang="en-US" dirty="0" smtClean="0"/>
              <a:t>:  Do not take too long to get to the pain/problem that you are solving—you could lose the listener’s attention</a:t>
            </a:r>
          </a:p>
          <a:p>
            <a:pPr marL="457200" indent="-457200" eaLnBrk="1" hangingPunct="1">
              <a:buClr>
                <a:schemeClr val="tx1"/>
              </a:buClr>
              <a:buFont typeface="Wingdings" pitchFamily="2" charset="2"/>
              <a:buNone/>
            </a:pPr>
            <a:endParaRPr lang="en-US" dirty="0" smtClean="0"/>
          </a:p>
        </p:txBody>
      </p:sp>
      <p:pic>
        <p:nvPicPr>
          <p:cNvPr id="6148" name="Picture 6" descr="MPj0407173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724400"/>
            <a:ext cx="944563"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10" descr="MPj0434033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688" y="1241425"/>
            <a:ext cx="1001712" cy="306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80632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228600" y="304800"/>
            <a:ext cx="8229600" cy="884238"/>
          </a:xfrm>
        </p:spPr>
        <p:txBody>
          <a:bodyPr/>
          <a:lstStyle/>
          <a:p>
            <a:pPr eaLnBrk="1" hangingPunct="1"/>
            <a:r>
              <a:rPr lang="en-US" dirty="0" smtClean="0"/>
              <a:t>Elements of the Pitch</a:t>
            </a:r>
          </a:p>
        </p:txBody>
      </p:sp>
      <p:sp>
        <p:nvSpPr>
          <p:cNvPr id="7171" name="Rectangle 3"/>
          <p:cNvSpPr>
            <a:spLocks noGrp="1" noChangeArrowheads="1"/>
          </p:cNvSpPr>
          <p:nvPr>
            <p:ph type="body" idx="1"/>
          </p:nvPr>
        </p:nvSpPr>
        <p:spPr/>
        <p:txBody>
          <a:bodyPr>
            <a:normAutofit fontScale="77500" lnSpcReduction="20000"/>
          </a:bodyPr>
          <a:lstStyle/>
          <a:p>
            <a:pPr marL="403225" indent="-403225" eaLnBrk="1" hangingPunct="1">
              <a:buFontTx/>
              <a:buNone/>
            </a:pPr>
            <a:r>
              <a:rPr lang="en-US" sz="2000" b="1" dirty="0" smtClean="0"/>
              <a:t>The following points are included in effective elevator pitches</a:t>
            </a:r>
          </a:p>
          <a:p>
            <a:pPr marL="857250" lvl="1" indent="-457200" eaLnBrk="1" hangingPunct="1">
              <a:spcBef>
                <a:spcPts val="1200"/>
              </a:spcBef>
              <a:spcAft>
                <a:spcPts val="600"/>
              </a:spcAft>
              <a:buFont typeface="Times New Roman" pitchFamily="18" charset="0"/>
              <a:buAutoNum type="arabicPeriod"/>
            </a:pPr>
            <a:r>
              <a:rPr lang="en-US" dirty="0" smtClean="0"/>
              <a:t>The </a:t>
            </a:r>
            <a:r>
              <a:rPr lang="en-US" b="1" dirty="0" smtClean="0">
                <a:solidFill>
                  <a:srgbClr val="FF0000"/>
                </a:solidFill>
              </a:rPr>
              <a:t>Hook</a:t>
            </a:r>
            <a:r>
              <a:rPr lang="en-US" dirty="0" smtClean="0"/>
              <a:t>:</a:t>
            </a:r>
            <a:r>
              <a:rPr lang="en-US" b="1" dirty="0" smtClean="0"/>
              <a:t>  </a:t>
            </a:r>
            <a:r>
              <a:rPr lang="en-US" dirty="0" smtClean="0"/>
              <a:t>pitch opening that grabs the listener's attention</a:t>
            </a:r>
          </a:p>
          <a:p>
            <a:pPr marL="857250" lvl="1" indent="-457200" eaLnBrk="1" hangingPunct="1">
              <a:spcBef>
                <a:spcPts val="600"/>
              </a:spcBef>
              <a:spcAft>
                <a:spcPts val="600"/>
              </a:spcAft>
              <a:buFont typeface="Times New Roman" pitchFamily="18" charset="0"/>
              <a:buAutoNum type="arabicPeriod"/>
            </a:pPr>
            <a:r>
              <a:rPr lang="en-US" dirty="0" smtClean="0"/>
              <a:t>Brief description of </a:t>
            </a:r>
            <a:r>
              <a:rPr lang="en-US" b="1" dirty="0" smtClean="0">
                <a:solidFill>
                  <a:srgbClr val="FF0000"/>
                </a:solidFill>
              </a:rPr>
              <a:t>product/service</a:t>
            </a:r>
          </a:p>
          <a:p>
            <a:pPr marL="857250" lvl="1" indent="-457200" eaLnBrk="1" hangingPunct="1">
              <a:spcBef>
                <a:spcPts val="600"/>
              </a:spcBef>
              <a:spcAft>
                <a:spcPts val="600"/>
              </a:spcAft>
              <a:buFont typeface="Times New Roman" pitchFamily="18" charset="0"/>
              <a:buAutoNum type="arabicPeriod"/>
            </a:pPr>
            <a:r>
              <a:rPr lang="en-US" dirty="0" smtClean="0"/>
              <a:t>Brief </a:t>
            </a:r>
            <a:r>
              <a:rPr lang="en-US" b="1" dirty="0" smtClean="0">
                <a:solidFill>
                  <a:srgbClr val="FF0000"/>
                </a:solidFill>
              </a:rPr>
              <a:t>target market</a:t>
            </a:r>
            <a:r>
              <a:rPr lang="en-US" b="1" dirty="0" smtClean="0"/>
              <a:t> </a:t>
            </a:r>
            <a:r>
              <a:rPr lang="en-US" dirty="0" smtClean="0"/>
              <a:t>description</a:t>
            </a:r>
          </a:p>
          <a:p>
            <a:pPr marL="857250" lvl="1" indent="-457200" eaLnBrk="1" hangingPunct="1">
              <a:spcBef>
                <a:spcPts val="600"/>
              </a:spcBef>
              <a:spcAft>
                <a:spcPts val="600"/>
              </a:spcAft>
              <a:buFont typeface="Times New Roman" pitchFamily="18" charset="0"/>
              <a:buAutoNum type="arabicPeriod"/>
            </a:pPr>
            <a:r>
              <a:rPr lang="en-US" dirty="0" smtClean="0"/>
              <a:t>Brief description of how the business is </a:t>
            </a:r>
            <a:r>
              <a:rPr lang="en-US" b="1" dirty="0" smtClean="0">
                <a:solidFill>
                  <a:srgbClr val="FF0000"/>
                </a:solidFill>
              </a:rPr>
              <a:t>different</a:t>
            </a:r>
            <a:r>
              <a:rPr lang="en-US" dirty="0" smtClean="0">
                <a:solidFill>
                  <a:srgbClr val="FF0000"/>
                </a:solidFill>
              </a:rPr>
              <a:t> </a:t>
            </a:r>
            <a:r>
              <a:rPr lang="en-US" dirty="0" smtClean="0"/>
              <a:t>from the </a:t>
            </a:r>
            <a:r>
              <a:rPr lang="en-US" b="1" dirty="0" smtClean="0">
                <a:solidFill>
                  <a:srgbClr val="FF0000"/>
                </a:solidFill>
              </a:rPr>
              <a:t>competition</a:t>
            </a:r>
          </a:p>
          <a:p>
            <a:pPr marL="857250" lvl="1" indent="-457200" eaLnBrk="1" hangingPunct="1">
              <a:spcBef>
                <a:spcPts val="600"/>
              </a:spcBef>
              <a:spcAft>
                <a:spcPts val="600"/>
              </a:spcAft>
              <a:buFont typeface="Times New Roman" pitchFamily="18" charset="0"/>
              <a:buAutoNum type="arabicPeriod"/>
            </a:pPr>
            <a:r>
              <a:rPr lang="en-US" dirty="0" smtClean="0"/>
              <a:t>Brief description of how you will </a:t>
            </a:r>
            <a:r>
              <a:rPr lang="en-US" b="1" dirty="0" smtClean="0">
                <a:solidFill>
                  <a:srgbClr val="FF0000"/>
                </a:solidFill>
              </a:rPr>
              <a:t>make money</a:t>
            </a:r>
            <a:endParaRPr lang="en-US" b="1" dirty="0" smtClean="0"/>
          </a:p>
          <a:p>
            <a:pPr marL="857250" lvl="1" indent="-457200" eaLnBrk="1" hangingPunct="1">
              <a:spcBef>
                <a:spcPts val="600"/>
              </a:spcBef>
              <a:spcAft>
                <a:spcPts val="600"/>
              </a:spcAft>
              <a:buFont typeface="Times New Roman" pitchFamily="18" charset="0"/>
              <a:buAutoNum type="arabicPeriod"/>
            </a:pPr>
            <a:r>
              <a:rPr lang="en-US" dirty="0" smtClean="0"/>
              <a:t>Brief description of the </a:t>
            </a:r>
            <a:r>
              <a:rPr lang="en-US" b="1" dirty="0" smtClean="0">
                <a:solidFill>
                  <a:srgbClr val="FF0000"/>
                </a:solidFill>
              </a:rPr>
              <a:t>resources</a:t>
            </a:r>
            <a:r>
              <a:rPr lang="en-US" dirty="0" smtClean="0">
                <a:solidFill>
                  <a:srgbClr val="FF0000"/>
                </a:solidFill>
              </a:rPr>
              <a:t> </a:t>
            </a:r>
            <a:r>
              <a:rPr lang="en-US" dirty="0" smtClean="0"/>
              <a:t>you need from </a:t>
            </a:r>
            <a:r>
              <a:rPr lang="en-US" b="1" dirty="0" smtClean="0">
                <a:solidFill>
                  <a:srgbClr val="FF0000"/>
                </a:solidFill>
              </a:rPr>
              <a:t>investors</a:t>
            </a:r>
          </a:p>
          <a:p>
            <a:pPr marL="857250" lvl="1" indent="-457200" eaLnBrk="1" hangingPunct="1">
              <a:spcBef>
                <a:spcPts val="600"/>
              </a:spcBef>
              <a:spcAft>
                <a:spcPts val="600"/>
              </a:spcAft>
              <a:buFont typeface="Times New Roman" pitchFamily="18" charset="0"/>
              <a:buAutoNum type="arabicPeriod"/>
            </a:pPr>
            <a:r>
              <a:rPr lang="en-US" dirty="0" smtClean="0"/>
              <a:t>Brief description of the </a:t>
            </a:r>
            <a:r>
              <a:rPr lang="en-US" b="1" dirty="0" smtClean="0">
                <a:solidFill>
                  <a:srgbClr val="FF0000"/>
                </a:solidFill>
              </a:rPr>
              <a:t>returns/payback</a:t>
            </a:r>
            <a:r>
              <a:rPr lang="en-US" dirty="0" smtClean="0">
                <a:solidFill>
                  <a:srgbClr val="FF0000"/>
                </a:solidFill>
              </a:rPr>
              <a:t> </a:t>
            </a:r>
            <a:r>
              <a:rPr lang="en-US" dirty="0" smtClean="0"/>
              <a:t>the investor can expect</a:t>
            </a:r>
            <a:endParaRPr lang="en-US" dirty="0" smtClean="0">
              <a:solidFill>
                <a:srgbClr val="FF0000"/>
              </a:solidFill>
            </a:endParaRPr>
          </a:p>
          <a:p>
            <a:pPr marL="857250" lvl="1" indent="-457200" eaLnBrk="1" hangingPunct="1">
              <a:spcBef>
                <a:spcPts val="600"/>
              </a:spcBef>
              <a:spcAft>
                <a:spcPts val="600"/>
              </a:spcAft>
              <a:buFont typeface="Times New Roman" pitchFamily="18" charset="0"/>
              <a:buAutoNum type="arabicPeriod"/>
            </a:pPr>
            <a:r>
              <a:rPr lang="en-US" dirty="0" smtClean="0"/>
              <a:t>Memorable tagline/pitch </a:t>
            </a:r>
            <a:r>
              <a:rPr lang="en-US" b="1" dirty="0" smtClean="0">
                <a:solidFill>
                  <a:srgbClr val="FF0000"/>
                </a:solidFill>
              </a:rPr>
              <a:t>closing</a:t>
            </a:r>
          </a:p>
        </p:txBody>
      </p:sp>
      <p:grpSp>
        <p:nvGrpSpPr>
          <p:cNvPr id="7172" name="Group 7"/>
          <p:cNvGrpSpPr>
            <a:grpSpLocks/>
          </p:cNvGrpSpPr>
          <p:nvPr/>
        </p:nvGrpSpPr>
        <p:grpSpPr bwMode="auto">
          <a:xfrm>
            <a:off x="8115300" y="2133600"/>
            <a:ext cx="876300" cy="1752600"/>
            <a:chOff x="4368" y="0"/>
            <a:chExt cx="1296" cy="1776"/>
          </a:xfrm>
        </p:grpSpPr>
        <p:pic>
          <p:nvPicPr>
            <p:cNvPr id="7173" name="Picture 4" descr="pitch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68" y="48"/>
              <a:ext cx="1256" cy="1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Rectangle 5"/>
            <p:cNvSpPr>
              <a:spLocks noChangeArrowheads="1"/>
            </p:cNvSpPr>
            <p:nvPr/>
          </p:nvSpPr>
          <p:spPr bwMode="auto">
            <a:xfrm>
              <a:off x="4368" y="0"/>
              <a:ext cx="1296" cy="1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grpSp>
    </p:spTree>
    <p:extLst>
      <p:ext uri="{BB962C8B-B14F-4D97-AF65-F5344CB8AC3E}">
        <p14:creationId xmlns:p14="http://schemas.microsoft.com/office/powerpoint/2010/main" val="17036641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81000" y="304800"/>
            <a:ext cx="8382000" cy="838200"/>
          </a:xfrm>
        </p:spPr>
        <p:txBody>
          <a:bodyPr/>
          <a:lstStyle/>
          <a:p>
            <a:pPr eaLnBrk="1" hangingPunct="1"/>
            <a:r>
              <a:rPr lang="en-US" dirty="0" smtClean="0"/>
              <a:t>The Hook/Pitch Opening</a:t>
            </a:r>
          </a:p>
        </p:txBody>
      </p:sp>
      <p:sp>
        <p:nvSpPr>
          <p:cNvPr id="8195" name="Rectangle 3"/>
          <p:cNvSpPr>
            <a:spLocks noGrp="1" noChangeArrowheads="1"/>
          </p:cNvSpPr>
          <p:nvPr>
            <p:ph type="body" idx="1"/>
          </p:nvPr>
        </p:nvSpPr>
        <p:spPr>
          <a:xfrm>
            <a:off x="381000" y="1103313"/>
            <a:ext cx="8458200" cy="5029200"/>
          </a:xfrm>
        </p:spPr>
        <p:txBody>
          <a:bodyPr>
            <a:normAutofit fontScale="92500"/>
          </a:bodyPr>
          <a:lstStyle/>
          <a:p>
            <a:pPr eaLnBrk="1" hangingPunct="1">
              <a:spcBef>
                <a:spcPct val="30000"/>
              </a:spcBef>
            </a:pPr>
            <a:r>
              <a:rPr lang="en-US" dirty="0" smtClean="0"/>
              <a:t>The hook should grab the attention of the listener and set the stage for the concept</a:t>
            </a:r>
          </a:p>
          <a:p>
            <a:pPr eaLnBrk="1" hangingPunct="1">
              <a:spcBef>
                <a:spcPct val="30000"/>
              </a:spcBef>
            </a:pPr>
            <a:r>
              <a:rPr lang="en-US" dirty="0" smtClean="0"/>
              <a:t>Many ways to do this including identifying the problem/need you address</a:t>
            </a:r>
          </a:p>
          <a:p>
            <a:pPr lvl="1" eaLnBrk="1" hangingPunct="1">
              <a:spcBef>
                <a:spcPct val="30000"/>
              </a:spcBef>
            </a:pPr>
            <a:r>
              <a:rPr lang="en-US" dirty="0" smtClean="0"/>
              <a:t>We help resolve the housing crisis</a:t>
            </a:r>
          </a:p>
          <a:p>
            <a:pPr eaLnBrk="1" hangingPunct="1">
              <a:spcBef>
                <a:spcPct val="30000"/>
              </a:spcBef>
            </a:pPr>
            <a:r>
              <a:rPr lang="en-US" dirty="0" smtClean="0"/>
              <a:t>If possible, help your listener relate to the problem</a:t>
            </a:r>
          </a:p>
          <a:p>
            <a:pPr lvl="1" eaLnBrk="1" hangingPunct="1">
              <a:spcBef>
                <a:spcPct val="30000"/>
              </a:spcBef>
            </a:pPr>
            <a:r>
              <a:rPr lang="en-US" dirty="0" smtClean="0"/>
              <a:t>Questions can be effective:  Have you ever had your cell phone fail inside a building?</a:t>
            </a:r>
          </a:p>
          <a:p>
            <a:pPr lvl="1" eaLnBrk="1" hangingPunct="1">
              <a:spcBef>
                <a:spcPct val="30000"/>
              </a:spcBef>
            </a:pPr>
            <a:r>
              <a:rPr lang="en-US" i="1" dirty="0" smtClean="0"/>
              <a:t>Very brief </a:t>
            </a:r>
            <a:r>
              <a:rPr lang="en-US" dirty="0" smtClean="0"/>
              <a:t>personal stories can also be effective openers</a:t>
            </a:r>
          </a:p>
        </p:txBody>
      </p:sp>
      <p:pic>
        <p:nvPicPr>
          <p:cNvPr id="8196" name="Picture 17" descr="MCj0333178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29600" y="2057400"/>
            <a:ext cx="636588"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85332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28600" y="304800"/>
            <a:ext cx="8686800" cy="884238"/>
          </a:xfrm>
        </p:spPr>
        <p:txBody>
          <a:bodyPr/>
          <a:lstStyle/>
          <a:p>
            <a:pPr eaLnBrk="1" hangingPunct="1"/>
            <a:r>
              <a:rPr lang="en-US" dirty="0" smtClean="0"/>
              <a:t>Product/Service Pitch</a:t>
            </a:r>
          </a:p>
        </p:txBody>
      </p:sp>
      <p:sp>
        <p:nvSpPr>
          <p:cNvPr id="9219" name="Rectangle 3"/>
          <p:cNvSpPr>
            <a:spLocks noGrp="1" noChangeArrowheads="1"/>
          </p:cNvSpPr>
          <p:nvPr>
            <p:ph type="body" idx="1"/>
          </p:nvPr>
        </p:nvSpPr>
        <p:spPr>
          <a:xfrm>
            <a:off x="228600" y="1295400"/>
            <a:ext cx="6677025" cy="4724400"/>
          </a:xfrm>
        </p:spPr>
        <p:txBody>
          <a:bodyPr/>
          <a:lstStyle/>
          <a:p>
            <a:pPr eaLnBrk="1" hangingPunct="1">
              <a:spcAft>
                <a:spcPct val="30000"/>
              </a:spcAft>
            </a:pPr>
            <a:r>
              <a:rPr lang="en-US" dirty="0" smtClean="0"/>
              <a:t>Guidelines to keep in mind when developing the product pitch:</a:t>
            </a:r>
          </a:p>
          <a:p>
            <a:pPr lvl="1" eaLnBrk="1" hangingPunct="1">
              <a:spcAft>
                <a:spcPct val="30000"/>
              </a:spcAft>
            </a:pPr>
            <a:r>
              <a:rPr lang="en-US" dirty="0" smtClean="0"/>
              <a:t>KISS – Keep It Simple, Stupid</a:t>
            </a:r>
          </a:p>
          <a:p>
            <a:pPr lvl="1" eaLnBrk="1" hangingPunct="1">
              <a:spcAft>
                <a:spcPct val="30000"/>
              </a:spcAft>
            </a:pPr>
            <a:r>
              <a:rPr lang="en-US" dirty="0" smtClean="0"/>
              <a:t>Limit technical terms/details</a:t>
            </a:r>
          </a:p>
          <a:p>
            <a:pPr lvl="1" eaLnBrk="1" hangingPunct="1">
              <a:spcAft>
                <a:spcPct val="30000"/>
              </a:spcAft>
            </a:pPr>
            <a:r>
              <a:rPr lang="en-US" dirty="0" smtClean="0"/>
              <a:t>Highlight customer benefits, not technical benefits</a:t>
            </a:r>
          </a:p>
        </p:txBody>
      </p:sp>
      <p:pic>
        <p:nvPicPr>
          <p:cNvPr id="9220" name="Picture 10" descr="MCj0351605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86600" y="1981200"/>
            <a:ext cx="1419225" cy="32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7965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152400"/>
            <a:ext cx="9144000" cy="914400"/>
          </a:xfrm>
        </p:spPr>
        <p:txBody>
          <a:bodyPr>
            <a:normAutofit fontScale="90000"/>
          </a:bodyPr>
          <a:lstStyle/>
          <a:p>
            <a:pPr eaLnBrk="1" hangingPunct="1"/>
            <a:r>
              <a:rPr lang="en-US" sz="2800" dirty="0" smtClean="0"/>
              <a:t>Geek speak: </a:t>
            </a:r>
            <a:br>
              <a:rPr lang="en-US" sz="2800" dirty="0" smtClean="0"/>
            </a:br>
            <a:r>
              <a:rPr lang="en-US" sz="2800" dirty="0" smtClean="0"/>
              <a:t>Listeners Tune Out What They don’t Understand</a:t>
            </a:r>
          </a:p>
        </p:txBody>
      </p:sp>
      <p:sp>
        <p:nvSpPr>
          <p:cNvPr id="12291" name="Rectangle 3"/>
          <p:cNvSpPr>
            <a:spLocks noGrp="1" noChangeArrowheads="1"/>
          </p:cNvSpPr>
          <p:nvPr>
            <p:ph type="body" idx="1"/>
          </p:nvPr>
        </p:nvSpPr>
        <p:spPr>
          <a:xfrm>
            <a:off x="228600" y="1295400"/>
            <a:ext cx="6435725" cy="4724400"/>
          </a:xfrm>
        </p:spPr>
        <p:txBody>
          <a:bodyPr/>
          <a:lstStyle/>
          <a:p>
            <a:pPr eaLnBrk="1" hangingPunct="1">
              <a:defRPr/>
            </a:pPr>
            <a:r>
              <a:rPr lang="en-US" dirty="0" smtClean="0">
                <a:solidFill>
                  <a:srgbClr val="FF0000"/>
                </a:solidFill>
              </a:rPr>
              <a:t>INEFFECTIVE:</a:t>
            </a:r>
          </a:p>
          <a:p>
            <a:pPr eaLnBrk="1" hangingPunct="1">
              <a:buFontTx/>
              <a:buNone/>
              <a:defRPr/>
            </a:pPr>
            <a:r>
              <a:rPr lang="en-US" sz="1600" dirty="0" smtClean="0">
                <a:solidFill>
                  <a:schemeClr val="accent4"/>
                </a:solidFill>
              </a:rPr>
              <a:t>	We provide non-penetrable </a:t>
            </a:r>
            <a:r>
              <a:rPr lang="en-US" sz="1600" dirty="0" smtClean="0">
                <a:solidFill>
                  <a:schemeClr val="accent4"/>
                </a:solidFill>
              </a:rPr>
              <a:t>debridement </a:t>
            </a:r>
            <a:r>
              <a:rPr lang="en-US" sz="1600" dirty="0" smtClean="0">
                <a:solidFill>
                  <a:schemeClr val="accent4"/>
                </a:solidFill>
              </a:rPr>
              <a:t>medical equipment technologies for lymph node excision by integrating our with our 4851-bit encryption algorithm that is integrated with the newest 245-bit Dorland operators.</a:t>
            </a:r>
          </a:p>
          <a:p>
            <a:pPr eaLnBrk="1" hangingPunct="1">
              <a:buFontTx/>
              <a:buNone/>
              <a:defRPr/>
            </a:pPr>
            <a:endParaRPr lang="en-US" sz="1600" dirty="0" smtClean="0"/>
          </a:p>
          <a:p>
            <a:pPr eaLnBrk="1" hangingPunct="1">
              <a:defRPr/>
            </a:pPr>
            <a:r>
              <a:rPr lang="en-US" dirty="0" smtClean="0">
                <a:solidFill>
                  <a:srgbClr val="339933"/>
                </a:solidFill>
              </a:rPr>
              <a:t>EFFECTIVE:</a:t>
            </a:r>
          </a:p>
          <a:p>
            <a:pPr eaLnBrk="1" hangingPunct="1">
              <a:buFontTx/>
              <a:buNone/>
              <a:defRPr/>
            </a:pPr>
            <a:r>
              <a:rPr lang="en-US" sz="1600" dirty="0" smtClean="0"/>
              <a:t>	We allow medical professionals to operate on cancer patients using the least invasive equipment on the market.</a:t>
            </a:r>
          </a:p>
        </p:txBody>
      </p:sp>
      <p:pic>
        <p:nvPicPr>
          <p:cNvPr id="11268" name="Picture 7" descr="erk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5438" y="1676400"/>
            <a:ext cx="1935162"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4897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52400" y="273050"/>
            <a:ext cx="8839200" cy="884238"/>
          </a:xfrm>
        </p:spPr>
        <p:txBody>
          <a:bodyPr>
            <a:normAutofit fontScale="90000"/>
          </a:bodyPr>
          <a:lstStyle/>
          <a:p>
            <a:pPr eaLnBrk="1" hangingPunct="1"/>
            <a:r>
              <a:rPr lang="en-US" dirty="0" smtClean="0"/>
              <a:t>Customer Benefits, Not Technical Benefits</a:t>
            </a:r>
          </a:p>
        </p:txBody>
      </p:sp>
      <p:sp>
        <p:nvSpPr>
          <p:cNvPr id="12291" name="Rectangle 3"/>
          <p:cNvSpPr>
            <a:spLocks noGrp="1" noChangeArrowheads="1"/>
          </p:cNvSpPr>
          <p:nvPr>
            <p:ph type="body" idx="1"/>
          </p:nvPr>
        </p:nvSpPr>
        <p:spPr>
          <a:xfrm>
            <a:off x="231775" y="1695450"/>
            <a:ext cx="3254375" cy="3333750"/>
          </a:xfrm>
        </p:spPr>
        <p:txBody>
          <a:bodyPr/>
          <a:lstStyle/>
          <a:p>
            <a:pPr eaLnBrk="1" hangingPunct="1"/>
            <a:r>
              <a:rPr lang="en-US" sz="1800" dirty="0" smtClean="0"/>
              <a:t>Unmatched assimilation</a:t>
            </a:r>
          </a:p>
          <a:p>
            <a:pPr eaLnBrk="1" hangingPunct="1"/>
            <a:r>
              <a:rPr lang="en-US" sz="1800" dirty="0" smtClean="0"/>
              <a:t>Dimensional attributes</a:t>
            </a:r>
          </a:p>
          <a:p>
            <a:pPr eaLnBrk="1" hangingPunct="1"/>
            <a:r>
              <a:rPr lang="en-US" sz="1800" dirty="0" smtClean="0"/>
              <a:t>Largest system </a:t>
            </a:r>
            <a:r>
              <a:rPr lang="en-US" sz="1800" dirty="0" smtClean="0"/>
              <a:t>adaptability</a:t>
            </a:r>
            <a:endParaRPr lang="en-US" sz="1800" dirty="0" smtClean="0"/>
          </a:p>
          <a:p>
            <a:pPr eaLnBrk="1" hangingPunct="1">
              <a:buFontTx/>
              <a:buNone/>
            </a:pPr>
            <a:endParaRPr lang="en-US" sz="1800" dirty="0" smtClean="0"/>
          </a:p>
          <a:p>
            <a:pPr eaLnBrk="1" hangingPunct="1">
              <a:buFontTx/>
              <a:buNone/>
            </a:pPr>
            <a:r>
              <a:rPr lang="en-US" b="1" i="1" dirty="0" smtClean="0"/>
              <a:t>       SO WHAT???</a:t>
            </a:r>
          </a:p>
        </p:txBody>
      </p:sp>
      <p:sp>
        <p:nvSpPr>
          <p:cNvPr id="12292" name="Rectangle 4"/>
          <p:cNvSpPr>
            <a:spLocks noChangeArrowheads="1"/>
          </p:cNvSpPr>
          <p:nvPr/>
        </p:nvSpPr>
        <p:spPr bwMode="auto">
          <a:xfrm>
            <a:off x="5105400" y="1676400"/>
            <a:ext cx="32004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mpd="dbl">
                <a:solidFill>
                  <a:srgbClr val="000000"/>
                </a:solidFill>
                <a:miter lim="800000"/>
                <a:headEnd/>
                <a:tailEnd/>
              </a14:hiddenLine>
            </a:ext>
          </a:extLst>
        </p:spPr>
        <p:txBody>
          <a:bodyPr/>
          <a:lstStyle/>
          <a:p>
            <a:pPr marL="342900" indent="-342900" eaLnBrk="1" hangingPunct="1">
              <a:spcBef>
                <a:spcPct val="20000"/>
              </a:spcBef>
              <a:buFontTx/>
              <a:buChar char="•"/>
            </a:pPr>
            <a:r>
              <a:rPr lang="en-US" dirty="0">
                <a:latin typeface="Times New Roman" pitchFamily="18" charset="0"/>
              </a:rPr>
              <a:t>Increase your sales</a:t>
            </a:r>
          </a:p>
          <a:p>
            <a:pPr marL="342900" indent="-342900" eaLnBrk="1" hangingPunct="1">
              <a:spcBef>
                <a:spcPct val="20000"/>
              </a:spcBef>
              <a:buFontTx/>
              <a:buChar char="•"/>
            </a:pPr>
            <a:r>
              <a:rPr lang="en-US" dirty="0">
                <a:latin typeface="Times New Roman" pitchFamily="18" charset="0"/>
              </a:rPr>
              <a:t>Increase your efficiency</a:t>
            </a:r>
          </a:p>
          <a:p>
            <a:pPr marL="342900" indent="-342900" eaLnBrk="1" hangingPunct="1">
              <a:spcBef>
                <a:spcPct val="20000"/>
              </a:spcBef>
              <a:buFontTx/>
              <a:buChar char="•"/>
            </a:pPr>
            <a:r>
              <a:rPr lang="en-US" dirty="0">
                <a:latin typeface="Times New Roman" pitchFamily="18" charset="0"/>
              </a:rPr>
              <a:t>Cut your costs by 25%</a:t>
            </a:r>
          </a:p>
        </p:txBody>
      </p:sp>
      <p:sp>
        <p:nvSpPr>
          <p:cNvPr id="12293" name="Text Box 5"/>
          <p:cNvSpPr txBox="1">
            <a:spLocks noChangeArrowheads="1"/>
          </p:cNvSpPr>
          <p:nvPr/>
        </p:nvSpPr>
        <p:spPr bwMode="auto">
          <a:xfrm>
            <a:off x="685800" y="1296988"/>
            <a:ext cx="1981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a:latin typeface="Times New Roman" pitchFamily="18" charset="0"/>
              </a:rPr>
              <a:t>Technical Benefits</a:t>
            </a:r>
          </a:p>
        </p:txBody>
      </p:sp>
      <p:sp>
        <p:nvSpPr>
          <p:cNvPr id="12294" name="Text Box 6"/>
          <p:cNvSpPr txBox="1">
            <a:spLocks noChangeArrowheads="1"/>
          </p:cNvSpPr>
          <p:nvPr/>
        </p:nvSpPr>
        <p:spPr bwMode="auto">
          <a:xfrm>
            <a:off x="5727700" y="1306513"/>
            <a:ext cx="18669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a:latin typeface="Times New Roman" pitchFamily="18" charset="0"/>
              </a:rPr>
              <a:t>Business Benefits</a:t>
            </a:r>
          </a:p>
        </p:txBody>
      </p:sp>
      <p:pic>
        <p:nvPicPr>
          <p:cNvPr id="12295" name="Picture 11" descr="C:\Documents and Settings\Administrator\Local Settings\Temporary Internet Files\Content.IE5\2Y9TCZMC\MP900442197[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038600"/>
            <a:ext cx="2057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Picture 12" descr="C:\Documents and Settings\Administrator\Local Settings\Temporary Internet Files\Content.IE5\YL9DGIQD\MP900422203[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7213" y="4038600"/>
            <a:ext cx="2058987"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14024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a:xfrm>
            <a:off x="152400" y="1371600"/>
            <a:ext cx="8534400" cy="4724400"/>
          </a:xfrm>
        </p:spPr>
        <p:txBody>
          <a:bodyPr/>
          <a:lstStyle/>
          <a:p>
            <a:pPr eaLnBrk="1" hangingPunct="1">
              <a:spcAft>
                <a:spcPct val="20000"/>
              </a:spcAft>
              <a:defRPr/>
            </a:pPr>
            <a:r>
              <a:rPr lang="en-US" sz="2000" dirty="0" smtClean="0"/>
              <a:t>Identify the problem solved or need addressed in a sentence or two</a:t>
            </a:r>
          </a:p>
          <a:p>
            <a:pPr lvl="1" eaLnBrk="1" hangingPunct="1">
              <a:spcAft>
                <a:spcPct val="20000"/>
              </a:spcAft>
              <a:defRPr/>
            </a:pPr>
            <a:r>
              <a:rPr lang="en-US" sz="1800" dirty="0" smtClean="0"/>
              <a:t>We allow any wireless technology to work inside any building that utilizes our wireless networking product</a:t>
            </a:r>
          </a:p>
          <a:p>
            <a:pPr lvl="1" eaLnBrk="1" hangingPunct="1">
              <a:spcAft>
                <a:spcPct val="20000"/>
              </a:spcAft>
              <a:buFontTx/>
              <a:buNone/>
              <a:defRPr/>
            </a:pPr>
            <a:endParaRPr lang="en-US" sz="1600" dirty="0" smtClean="0"/>
          </a:p>
          <a:p>
            <a:pPr eaLnBrk="1" hangingPunct="1">
              <a:spcAft>
                <a:spcPct val="20000"/>
              </a:spcAft>
              <a:defRPr/>
            </a:pPr>
            <a:r>
              <a:rPr lang="en-US" sz="2000" dirty="0" smtClean="0"/>
              <a:t>If possible, mention a customer who uses your product or that has expressed interest</a:t>
            </a:r>
          </a:p>
          <a:p>
            <a:pPr lvl="1" eaLnBrk="1" hangingPunct="1">
              <a:spcAft>
                <a:spcPct val="20000"/>
              </a:spcAft>
              <a:defRPr/>
            </a:pPr>
            <a:r>
              <a:rPr lang="en-US" sz="1800" dirty="0" smtClean="0"/>
              <a:t>The FAA has determined that we are the only system that can quickly screen people at security check points while also exceeding their security needs</a:t>
            </a:r>
          </a:p>
          <a:p>
            <a:pPr lvl="1" eaLnBrk="1" hangingPunct="1">
              <a:spcAft>
                <a:spcPct val="20000"/>
              </a:spcAft>
              <a:defRPr/>
            </a:pPr>
            <a:endParaRPr lang="en-US" sz="1600" dirty="0" smtClean="0"/>
          </a:p>
          <a:p>
            <a:pPr eaLnBrk="1" hangingPunct="1">
              <a:spcAft>
                <a:spcPct val="20000"/>
              </a:spcAft>
              <a:defRPr/>
            </a:pPr>
            <a:r>
              <a:rPr lang="en-US" sz="2000" dirty="0" smtClean="0"/>
              <a:t>If you do not have existing customers, quantify the size of the market you will target using numbers from a reputable source</a:t>
            </a:r>
          </a:p>
          <a:p>
            <a:pPr lvl="1" eaLnBrk="1" hangingPunct="1">
              <a:spcAft>
                <a:spcPct val="20000"/>
              </a:spcAft>
              <a:defRPr/>
            </a:pPr>
            <a:r>
              <a:rPr lang="en-US" sz="1800" dirty="0" smtClean="0"/>
              <a:t>According to the American Cancer Society, there are 5,000 hospitals in the       U.S. that need the updated radiology equipment</a:t>
            </a:r>
          </a:p>
          <a:p>
            <a:pPr lvl="1" eaLnBrk="1" hangingPunct="1">
              <a:defRPr/>
            </a:pPr>
            <a:endParaRPr lang="en-US" sz="1800" dirty="0" smtClean="0"/>
          </a:p>
          <a:p>
            <a:pPr lvl="1" eaLnBrk="1" hangingPunct="1">
              <a:defRPr/>
            </a:pPr>
            <a:endParaRPr lang="en-US" sz="1800" dirty="0" smtClean="0"/>
          </a:p>
        </p:txBody>
      </p:sp>
      <p:sp>
        <p:nvSpPr>
          <p:cNvPr id="14340" name="Rectangle 2"/>
          <p:cNvSpPr>
            <a:spLocks noGrp="1" noChangeArrowheads="1"/>
          </p:cNvSpPr>
          <p:nvPr>
            <p:ph type="title"/>
          </p:nvPr>
        </p:nvSpPr>
        <p:spPr>
          <a:xfrm>
            <a:off x="152400" y="381000"/>
            <a:ext cx="8991600" cy="533400"/>
          </a:xfrm>
        </p:spPr>
        <p:txBody>
          <a:bodyPr>
            <a:normAutofit fontScale="90000"/>
          </a:bodyPr>
          <a:lstStyle/>
          <a:p>
            <a:pPr eaLnBrk="1" hangingPunct="1">
              <a:defRPr/>
            </a:pPr>
            <a:r>
              <a:rPr lang="en-US" sz="3200" dirty="0" smtClean="0"/>
              <a:t>Target Market Description: Relate to a Need</a:t>
            </a:r>
          </a:p>
        </p:txBody>
      </p:sp>
    </p:spTree>
    <p:extLst>
      <p:ext uri="{BB962C8B-B14F-4D97-AF65-F5344CB8AC3E}">
        <p14:creationId xmlns:p14="http://schemas.microsoft.com/office/powerpoint/2010/main" val="1824037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52400" y="258763"/>
            <a:ext cx="8839200" cy="884237"/>
          </a:xfrm>
        </p:spPr>
        <p:txBody>
          <a:bodyPr/>
          <a:lstStyle/>
          <a:p>
            <a:pPr eaLnBrk="1" hangingPunct="1"/>
            <a:r>
              <a:rPr lang="en-US" dirty="0" smtClean="0"/>
              <a:t>Acknowledge Your Competition</a:t>
            </a:r>
          </a:p>
        </p:txBody>
      </p:sp>
      <p:pic>
        <p:nvPicPr>
          <p:cNvPr id="14339" name="Picture 7" descr="Big competitors squa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1295400"/>
            <a:ext cx="302577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Line 8"/>
          <p:cNvSpPr>
            <a:spLocks noChangeShapeType="1"/>
          </p:cNvSpPr>
          <p:nvPr/>
        </p:nvSpPr>
        <p:spPr bwMode="auto">
          <a:xfrm flipH="1">
            <a:off x="5562600" y="5172075"/>
            <a:ext cx="16764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41" name="Line 9"/>
          <p:cNvSpPr>
            <a:spLocks noChangeShapeType="1"/>
          </p:cNvSpPr>
          <p:nvPr/>
        </p:nvSpPr>
        <p:spPr bwMode="auto">
          <a:xfrm>
            <a:off x="1828800" y="2819400"/>
            <a:ext cx="16764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42" name="Text Box 10"/>
          <p:cNvSpPr txBox="1">
            <a:spLocks noChangeArrowheads="1"/>
          </p:cNvSpPr>
          <p:nvPr/>
        </p:nvSpPr>
        <p:spPr bwMode="auto">
          <a:xfrm>
            <a:off x="685800" y="2592388"/>
            <a:ext cx="774700" cy="3698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a:latin typeface="Times New Roman" pitchFamily="18" charset="0"/>
              </a:rPr>
              <a:t>Apple</a:t>
            </a:r>
          </a:p>
        </p:txBody>
      </p:sp>
      <p:sp>
        <p:nvSpPr>
          <p:cNvPr id="14343" name="Text Box 11"/>
          <p:cNvSpPr txBox="1">
            <a:spLocks noChangeArrowheads="1"/>
          </p:cNvSpPr>
          <p:nvPr/>
        </p:nvSpPr>
        <p:spPr bwMode="auto">
          <a:xfrm>
            <a:off x="7273925" y="4945063"/>
            <a:ext cx="600075" cy="3762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a:latin typeface="Times New Roman" pitchFamily="18" charset="0"/>
              </a:rPr>
              <a:t>You</a:t>
            </a:r>
          </a:p>
        </p:txBody>
      </p:sp>
    </p:spTree>
    <p:extLst>
      <p:ext uri="{BB962C8B-B14F-4D97-AF65-F5344CB8AC3E}">
        <p14:creationId xmlns:p14="http://schemas.microsoft.com/office/powerpoint/2010/main" val="23628811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706438"/>
            <a:ext cx="8077200" cy="436562"/>
          </a:xfrm>
        </p:spPr>
        <p:txBody>
          <a:bodyPr>
            <a:normAutofit fontScale="90000"/>
          </a:bodyPr>
          <a:lstStyle/>
          <a:p>
            <a:pPr eaLnBrk="1" hangingPunct="1"/>
            <a:r>
              <a:rPr lang="en-US" dirty="0" smtClean="0"/>
              <a:t>Briefly Acknowledge Your Competition </a:t>
            </a:r>
            <a:br>
              <a:rPr lang="en-US" dirty="0" smtClean="0"/>
            </a:br>
            <a:endParaRPr lang="en-US" dirty="0" smtClean="0"/>
          </a:p>
        </p:txBody>
      </p:sp>
      <p:sp>
        <p:nvSpPr>
          <p:cNvPr id="15363" name="Rectangle 3"/>
          <p:cNvSpPr>
            <a:spLocks noGrp="1" noChangeArrowheads="1"/>
          </p:cNvSpPr>
          <p:nvPr>
            <p:ph type="body" idx="1"/>
          </p:nvPr>
        </p:nvSpPr>
        <p:spPr>
          <a:xfrm>
            <a:off x="152400" y="1219200"/>
            <a:ext cx="8763000" cy="4724400"/>
          </a:xfrm>
        </p:spPr>
        <p:txBody>
          <a:bodyPr/>
          <a:lstStyle/>
          <a:p>
            <a:pPr eaLnBrk="1" hangingPunct="1">
              <a:lnSpc>
                <a:spcPct val="90000"/>
              </a:lnSpc>
              <a:spcBef>
                <a:spcPct val="40000"/>
              </a:spcBef>
            </a:pPr>
            <a:r>
              <a:rPr lang="en-US" dirty="0" smtClean="0"/>
              <a:t>Identify a couple of your competitors as well as what they provide</a:t>
            </a:r>
          </a:p>
          <a:p>
            <a:pPr eaLnBrk="1" hangingPunct="1">
              <a:lnSpc>
                <a:spcPct val="90000"/>
              </a:lnSpc>
              <a:spcBef>
                <a:spcPct val="40000"/>
              </a:spcBef>
              <a:buFontTx/>
              <a:buNone/>
            </a:pPr>
            <a:endParaRPr lang="en-US" sz="1200" dirty="0" smtClean="0"/>
          </a:p>
          <a:p>
            <a:pPr lvl="1" eaLnBrk="1" hangingPunct="1">
              <a:lnSpc>
                <a:spcPct val="90000"/>
              </a:lnSpc>
              <a:spcAft>
                <a:spcPct val="20000"/>
              </a:spcAft>
            </a:pPr>
            <a:r>
              <a:rPr lang="en-US" dirty="0" smtClean="0">
                <a:solidFill>
                  <a:schemeClr val="accent2"/>
                </a:solidFill>
              </a:rPr>
              <a:t>There are many vendors that provide internal wireless networks like Linksys and Cisco.</a:t>
            </a:r>
          </a:p>
          <a:p>
            <a:pPr lvl="1" eaLnBrk="1" hangingPunct="1">
              <a:lnSpc>
                <a:spcPct val="90000"/>
              </a:lnSpc>
              <a:spcBef>
                <a:spcPct val="40000"/>
              </a:spcBef>
            </a:pPr>
            <a:r>
              <a:rPr lang="en-US" dirty="0" smtClean="0">
                <a:solidFill>
                  <a:srgbClr val="339933"/>
                </a:solidFill>
              </a:rPr>
              <a:t>While no other firms offer a service package as comprehensive as ours, companies like </a:t>
            </a:r>
            <a:r>
              <a:rPr lang="en-US" dirty="0" err="1" smtClean="0">
                <a:solidFill>
                  <a:srgbClr val="339933"/>
                </a:solidFill>
              </a:rPr>
              <a:t>PetSmart</a:t>
            </a:r>
            <a:r>
              <a:rPr lang="en-US" dirty="0" smtClean="0">
                <a:solidFill>
                  <a:srgbClr val="339933"/>
                </a:solidFill>
              </a:rPr>
              <a:t> </a:t>
            </a:r>
            <a:r>
              <a:rPr lang="en-US" dirty="0" smtClean="0">
                <a:solidFill>
                  <a:srgbClr val="339933"/>
                </a:solidFill>
              </a:rPr>
              <a:t>do </a:t>
            </a:r>
            <a:r>
              <a:rPr lang="en-US" dirty="0" smtClean="0">
                <a:solidFill>
                  <a:srgbClr val="339933"/>
                </a:solidFill>
              </a:rPr>
              <a:t>offer some pet daycare and grooming options.</a:t>
            </a:r>
            <a:endParaRPr lang="en-US" dirty="0" smtClean="0">
              <a:solidFill>
                <a:schemeClr val="accent2"/>
              </a:solidFill>
            </a:endParaRPr>
          </a:p>
          <a:p>
            <a:pPr lvl="1" eaLnBrk="1" hangingPunct="1">
              <a:lnSpc>
                <a:spcPct val="90000"/>
              </a:lnSpc>
              <a:spcBef>
                <a:spcPct val="40000"/>
              </a:spcBef>
            </a:pPr>
            <a:endParaRPr lang="en-US" dirty="0" smtClean="0">
              <a:solidFill>
                <a:srgbClr val="339933"/>
              </a:solidFill>
            </a:endParaRPr>
          </a:p>
        </p:txBody>
      </p:sp>
      <p:pic>
        <p:nvPicPr>
          <p:cNvPr id="15364" name="Picture 7" descr="Olympic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4724400"/>
            <a:ext cx="2590800" cy="1726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89258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5400" y="477838"/>
            <a:ext cx="9144000" cy="436562"/>
          </a:xfrm>
        </p:spPr>
        <p:txBody>
          <a:bodyPr>
            <a:normAutofit fontScale="90000"/>
          </a:bodyPr>
          <a:lstStyle/>
          <a:p>
            <a:pPr eaLnBrk="1" hangingPunct="1"/>
            <a:r>
              <a:rPr lang="en-US" dirty="0" smtClean="0"/>
              <a:t>Neutralize Your Competition</a:t>
            </a:r>
          </a:p>
        </p:txBody>
      </p:sp>
      <p:sp>
        <p:nvSpPr>
          <p:cNvPr id="16387" name="Rectangle 3"/>
          <p:cNvSpPr>
            <a:spLocks noGrp="1" noChangeArrowheads="1"/>
          </p:cNvSpPr>
          <p:nvPr>
            <p:ph type="body" idx="1"/>
          </p:nvPr>
        </p:nvSpPr>
        <p:spPr>
          <a:xfrm>
            <a:off x="381000" y="1257300"/>
            <a:ext cx="8458200" cy="4724400"/>
          </a:xfrm>
        </p:spPr>
        <p:txBody>
          <a:bodyPr/>
          <a:lstStyle/>
          <a:p>
            <a:pPr eaLnBrk="1" hangingPunct="1">
              <a:lnSpc>
                <a:spcPct val="90000"/>
              </a:lnSpc>
              <a:spcBef>
                <a:spcPct val="40000"/>
              </a:spcBef>
            </a:pPr>
            <a:r>
              <a:rPr lang="en-US" dirty="0" smtClean="0"/>
              <a:t>Describe one or two differentiators that describe your advantage</a:t>
            </a:r>
          </a:p>
          <a:p>
            <a:pPr lvl="1" eaLnBrk="1" hangingPunct="1">
              <a:spcBef>
                <a:spcPct val="40000"/>
              </a:spcBef>
            </a:pPr>
            <a:r>
              <a:rPr lang="en-US" dirty="0" smtClean="0">
                <a:solidFill>
                  <a:srgbClr val="333399"/>
                </a:solidFill>
              </a:rPr>
              <a:t>Unlike the competitors, our firm offers customers a full-service pet daycare, grooming services, and a pet training facility that is run by world-class trainers.</a:t>
            </a:r>
          </a:p>
          <a:p>
            <a:pPr lvl="1" eaLnBrk="1" hangingPunct="1">
              <a:lnSpc>
                <a:spcPct val="90000"/>
              </a:lnSpc>
              <a:spcBef>
                <a:spcPct val="40000"/>
              </a:spcBef>
            </a:pPr>
            <a:endParaRPr lang="en-US" dirty="0" smtClean="0">
              <a:solidFill>
                <a:schemeClr val="accent2"/>
              </a:solidFill>
            </a:endParaRPr>
          </a:p>
          <a:p>
            <a:pPr lvl="1" eaLnBrk="1" hangingPunct="1">
              <a:lnSpc>
                <a:spcPct val="90000"/>
              </a:lnSpc>
              <a:spcBef>
                <a:spcPct val="40000"/>
              </a:spcBef>
            </a:pPr>
            <a:endParaRPr lang="en-US" dirty="0" smtClean="0">
              <a:solidFill>
                <a:srgbClr val="339933"/>
              </a:solidFill>
            </a:endParaRPr>
          </a:p>
        </p:txBody>
      </p:sp>
      <p:pic>
        <p:nvPicPr>
          <p:cNvPr id="16388" name="Picture 19" descr="neutraliz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9400" y="4037463"/>
            <a:ext cx="1524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20" descr="neutralize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4495800"/>
            <a:ext cx="27463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03151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52400" y="533400"/>
            <a:ext cx="8839200" cy="376238"/>
          </a:xfrm>
        </p:spPr>
        <p:txBody>
          <a:bodyPr>
            <a:normAutofit fontScale="90000"/>
          </a:bodyPr>
          <a:lstStyle/>
          <a:p>
            <a:pPr eaLnBrk="1" hangingPunct="1"/>
            <a:r>
              <a:rPr lang="en-US" dirty="0" smtClean="0"/>
              <a:t>Describe How you Make Money</a:t>
            </a:r>
          </a:p>
        </p:txBody>
      </p:sp>
      <p:sp>
        <p:nvSpPr>
          <p:cNvPr id="17411" name="Rectangle 3"/>
          <p:cNvSpPr>
            <a:spLocks noGrp="1" noChangeArrowheads="1"/>
          </p:cNvSpPr>
          <p:nvPr>
            <p:ph type="body" idx="1"/>
          </p:nvPr>
        </p:nvSpPr>
        <p:spPr>
          <a:xfrm>
            <a:off x="393700" y="1219200"/>
            <a:ext cx="7302500" cy="5029200"/>
          </a:xfrm>
        </p:spPr>
        <p:txBody>
          <a:bodyPr>
            <a:normAutofit fontScale="92500" lnSpcReduction="10000"/>
          </a:bodyPr>
          <a:lstStyle/>
          <a:p>
            <a:pPr eaLnBrk="1" hangingPunct="1"/>
            <a:r>
              <a:rPr lang="en-US" dirty="0" smtClean="0"/>
              <a:t>Describe your firm’s revenue model (e.g., how your firm earns its money)</a:t>
            </a:r>
          </a:p>
          <a:p>
            <a:pPr lvl="1" eaLnBrk="1" hangingPunct="1">
              <a:spcBef>
                <a:spcPct val="40000"/>
              </a:spcBef>
            </a:pPr>
            <a:r>
              <a:rPr lang="en-US" dirty="0" smtClean="0">
                <a:solidFill>
                  <a:schemeClr val="accent2"/>
                </a:solidFill>
              </a:rPr>
              <a:t>For grooming, customers will pay for the services rendered and for pet training and daycare, customers will have the option of different service-level packages. </a:t>
            </a:r>
          </a:p>
          <a:p>
            <a:pPr lvl="1" eaLnBrk="1" hangingPunct="1">
              <a:spcBef>
                <a:spcPct val="40000"/>
              </a:spcBef>
            </a:pPr>
            <a:r>
              <a:rPr lang="en-US" dirty="0" smtClean="0">
                <a:solidFill>
                  <a:srgbClr val="339933"/>
                </a:solidFill>
              </a:rPr>
              <a:t>We will distribute and sell our products through big box retailers as well as directly through our online store</a:t>
            </a:r>
          </a:p>
          <a:p>
            <a:pPr lvl="1" eaLnBrk="1" hangingPunct="1">
              <a:spcBef>
                <a:spcPct val="40000"/>
              </a:spcBef>
            </a:pPr>
            <a:r>
              <a:rPr lang="en-US" dirty="0" smtClean="0">
                <a:solidFill>
                  <a:srgbClr val="333399"/>
                </a:solidFill>
              </a:rPr>
              <a:t>We will license our technology to companies like Widgets Corp. to integrate into their existing digital cameras</a:t>
            </a:r>
          </a:p>
          <a:p>
            <a:pPr lvl="1" eaLnBrk="1" hangingPunct="1">
              <a:spcBef>
                <a:spcPct val="40000"/>
              </a:spcBef>
            </a:pPr>
            <a:endParaRPr lang="en-US" dirty="0" smtClean="0">
              <a:solidFill>
                <a:schemeClr val="accent2"/>
              </a:solidFill>
            </a:endParaRPr>
          </a:p>
        </p:txBody>
      </p:sp>
      <p:pic>
        <p:nvPicPr>
          <p:cNvPr id="17412" name="Picture 8" descr="MPj0438479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2819400"/>
            <a:ext cx="14478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24576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52400" y="290513"/>
            <a:ext cx="8839200" cy="776287"/>
          </a:xfrm>
        </p:spPr>
        <p:txBody>
          <a:bodyPr/>
          <a:lstStyle/>
          <a:p>
            <a:pPr eaLnBrk="1" hangingPunct="1"/>
            <a:r>
              <a:rPr lang="en-US" sz="3200" dirty="0" smtClean="0"/>
              <a:t>Investor Requirements and Returns</a:t>
            </a:r>
            <a:endParaRPr lang="en-US" sz="1600" b="0" dirty="0" smtClean="0"/>
          </a:p>
        </p:txBody>
      </p:sp>
      <p:sp>
        <p:nvSpPr>
          <p:cNvPr id="18435" name="Rectangle 3"/>
          <p:cNvSpPr>
            <a:spLocks noGrp="1" noChangeArrowheads="1"/>
          </p:cNvSpPr>
          <p:nvPr>
            <p:ph type="body" idx="1"/>
          </p:nvPr>
        </p:nvSpPr>
        <p:spPr>
          <a:xfrm>
            <a:off x="228600" y="1295400"/>
            <a:ext cx="8686800" cy="4953000"/>
          </a:xfrm>
        </p:spPr>
        <p:txBody>
          <a:bodyPr/>
          <a:lstStyle/>
          <a:p>
            <a:pPr marL="457200" indent="-457200" eaLnBrk="1" hangingPunct="1">
              <a:lnSpc>
                <a:spcPct val="90000"/>
              </a:lnSpc>
              <a:spcBef>
                <a:spcPct val="30000"/>
              </a:spcBef>
              <a:spcAft>
                <a:spcPts val="300"/>
              </a:spcAft>
              <a:buFontTx/>
              <a:buAutoNum type="arabicPeriod"/>
            </a:pPr>
            <a:r>
              <a:rPr lang="en-US" sz="2000" dirty="0" smtClean="0"/>
              <a:t>Describe the investment required at this stage of the business planning process</a:t>
            </a:r>
          </a:p>
          <a:p>
            <a:pPr marL="457200" indent="-457200" eaLnBrk="1" hangingPunct="1">
              <a:lnSpc>
                <a:spcPct val="90000"/>
              </a:lnSpc>
              <a:spcBef>
                <a:spcPct val="30000"/>
              </a:spcBef>
              <a:spcAft>
                <a:spcPts val="300"/>
              </a:spcAft>
              <a:buFontTx/>
              <a:buAutoNum type="arabicPeriod"/>
            </a:pPr>
            <a:r>
              <a:rPr lang="en-US" sz="2000" dirty="0" smtClean="0"/>
              <a:t>Describe for what purpose(s) that money will be used</a:t>
            </a:r>
          </a:p>
          <a:p>
            <a:pPr marL="457200" indent="-457200" eaLnBrk="1" hangingPunct="1">
              <a:lnSpc>
                <a:spcPct val="90000"/>
              </a:lnSpc>
              <a:spcBef>
                <a:spcPct val="30000"/>
              </a:spcBef>
              <a:spcAft>
                <a:spcPts val="300"/>
              </a:spcAft>
              <a:buFontTx/>
              <a:buAutoNum type="arabicPeriod"/>
            </a:pPr>
            <a:r>
              <a:rPr lang="en-US" sz="2000" dirty="0" smtClean="0"/>
              <a:t>Describe how, when, and with what rate of return you expect to payback investors</a:t>
            </a:r>
          </a:p>
          <a:p>
            <a:pPr marL="457200" indent="-457200" eaLnBrk="1" hangingPunct="1">
              <a:lnSpc>
                <a:spcPct val="90000"/>
              </a:lnSpc>
            </a:pPr>
            <a:endParaRPr lang="en-US" sz="1000" dirty="0" smtClean="0"/>
          </a:p>
          <a:p>
            <a:pPr marL="838200" lvl="1" indent="-381000" eaLnBrk="1" hangingPunct="1">
              <a:lnSpc>
                <a:spcPct val="90000"/>
              </a:lnSpc>
              <a:spcBef>
                <a:spcPct val="40000"/>
              </a:spcBef>
            </a:pPr>
            <a:r>
              <a:rPr lang="en-US" sz="1800" dirty="0" smtClean="0">
                <a:solidFill>
                  <a:schemeClr val="accent2"/>
                </a:solidFill>
              </a:rPr>
              <a:t>We are seeking </a:t>
            </a:r>
            <a:r>
              <a:rPr lang="en-US" sz="1800" dirty="0" smtClean="0">
                <a:solidFill>
                  <a:schemeClr val="accent2"/>
                </a:solidFill>
              </a:rPr>
              <a:t>$500,000 </a:t>
            </a:r>
            <a:r>
              <a:rPr lang="en-US" sz="1800" dirty="0" smtClean="0">
                <a:solidFill>
                  <a:schemeClr val="accent2"/>
                </a:solidFill>
              </a:rPr>
              <a:t>in initial start-up capital to fund prototype refinement, initiate initial marketing efforts, and website development.  Based on our sales estimates, we plan to pay investors back 30% in year one at 20% ROI and 70% in year two at 30% ROI.</a:t>
            </a:r>
          </a:p>
          <a:p>
            <a:pPr marL="838200" lvl="1" indent="-381000" eaLnBrk="1" hangingPunct="1">
              <a:lnSpc>
                <a:spcPct val="90000"/>
              </a:lnSpc>
              <a:spcBef>
                <a:spcPct val="40000"/>
              </a:spcBef>
            </a:pPr>
            <a:r>
              <a:rPr lang="en-US" sz="1800" dirty="0" smtClean="0">
                <a:solidFill>
                  <a:srgbClr val="339933"/>
                </a:solidFill>
              </a:rPr>
              <a:t>We are seeking a $1,500,000 investment to fund manufacturing, marketing, and initial product distribution.  Within five years, we seek to achieve an IPO, at which time investors can expect a payback at about a 20% ROI.</a:t>
            </a:r>
            <a:endParaRPr lang="en-US" sz="1800" dirty="0" smtClean="0">
              <a:solidFill>
                <a:schemeClr val="accent2"/>
              </a:solidFill>
            </a:endParaRPr>
          </a:p>
        </p:txBody>
      </p:sp>
      <p:pic>
        <p:nvPicPr>
          <p:cNvPr id="18436" name="Picture 9" descr="MPj0439328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51054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3742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447800" y="304800"/>
            <a:ext cx="6858000" cy="611188"/>
          </a:xfrm>
        </p:spPr>
        <p:txBody>
          <a:bodyPr>
            <a:normAutofit fontScale="90000"/>
          </a:bodyPr>
          <a:lstStyle/>
          <a:p>
            <a:pPr eaLnBrk="1" hangingPunct="1"/>
            <a:r>
              <a:rPr lang="en-US" dirty="0" smtClean="0"/>
              <a:t>Tagline/Pitch Closing</a:t>
            </a:r>
          </a:p>
        </p:txBody>
      </p:sp>
      <p:sp>
        <p:nvSpPr>
          <p:cNvPr id="21507" name="Rectangle 3"/>
          <p:cNvSpPr>
            <a:spLocks noGrp="1" noChangeArrowheads="1"/>
          </p:cNvSpPr>
          <p:nvPr>
            <p:ph type="body" idx="1"/>
          </p:nvPr>
        </p:nvSpPr>
        <p:spPr>
          <a:xfrm>
            <a:off x="228600" y="1295400"/>
            <a:ext cx="8042275" cy="4484688"/>
          </a:xfrm>
        </p:spPr>
        <p:txBody>
          <a:bodyPr/>
          <a:lstStyle/>
          <a:p>
            <a:pPr eaLnBrk="1" hangingPunct="1">
              <a:lnSpc>
                <a:spcPct val="90000"/>
              </a:lnSpc>
              <a:spcAft>
                <a:spcPct val="20000"/>
              </a:spcAft>
              <a:defRPr/>
            </a:pPr>
            <a:r>
              <a:rPr lang="en-US" sz="2000" dirty="0" smtClean="0"/>
              <a:t>End the pitch in a memorable way</a:t>
            </a:r>
          </a:p>
          <a:p>
            <a:pPr eaLnBrk="1" hangingPunct="1">
              <a:lnSpc>
                <a:spcPct val="90000"/>
              </a:lnSpc>
              <a:spcAft>
                <a:spcPct val="20000"/>
              </a:spcAft>
              <a:defRPr/>
            </a:pPr>
            <a:r>
              <a:rPr lang="en-US" sz="2000" dirty="0" smtClean="0"/>
              <a:t>Taglines  are often very effective:</a:t>
            </a:r>
          </a:p>
          <a:p>
            <a:pPr lvl="1" eaLnBrk="1" hangingPunct="1">
              <a:lnSpc>
                <a:spcPct val="90000"/>
              </a:lnSpc>
              <a:defRPr/>
            </a:pPr>
            <a:r>
              <a:rPr lang="en-US" sz="1800" dirty="0" smtClean="0">
                <a:solidFill>
                  <a:schemeClr val="accent2"/>
                </a:solidFill>
              </a:rPr>
              <a:t>In sum, GE brings good things to light</a:t>
            </a:r>
          </a:p>
          <a:p>
            <a:pPr lvl="1" eaLnBrk="1" hangingPunct="1">
              <a:lnSpc>
                <a:spcPct val="90000"/>
              </a:lnSpc>
              <a:buFontTx/>
              <a:buNone/>
              <a:defRPr/>
            </a:pPr>
            <a:endParaRPr lang="en-US" sz="1800" dirty="0" smtClean="0">
              <a:solidFill>
                <a:schemeClr val="accent2"/>
              </a:solidFill>
            </a:endParaRPr>
          </a:p>
          <a:p>
            <a:pPr lvl="1" eaLnBrk="1" hangingPunct="1">
              <a:lnSpc>
                <a:spcPct val="90000"/>
              </a:lnSpc>
              <a:defRPr/>
            </a:pPr>
            <a:r>
              <a:rPr lang="en-US" sz="1800" dirty="0" smtClean="0">
                <a:solidFill>
                  <a:srgbClr val="339933"/>
                </a:solidFill>
              </a:rPr>
              <a:t>Acura—the road will never the same</a:t>
            </a:r>
          </a:p>
          <a:p>
            <a:pPr lvl="1" eaLnBrk="1" hangingPunct="1">
              <a:lnSpc>
                <a:spcPct val="90000"/>
              </a:lnSpc>
              <a:buFontTx/>
              <a:buNone/>
              <a:defRPr/>
            </a:pPr>
            <a:endParaRPr lang="en-US" sz="1800" dirty="0" smtClean="0">
              <a:solidFill>
                <a:srgbClr val="339933"/>
              </a:solidFill>
            </a:endParaRPr>
          </a:p>
          <a:p>
            <a:pPr lvl="1" eaLnBrk="1" hangingPunct="1">
              <a:lnSpc>
                <a:spcPct val="90000"/>
              </a:lnSpc>
              <a:defRPr/>
            </a:pPr>
            <a:r>
              <a:rPr lang="en-US" sz="1800" dirty="0" smtClean="0">
                <a:solidFill>
                  <a:schemeClr val="accent2"/>
                </a:solidFill>
              </a:rPr>
              <a:t>Harley Davidson:  American by birth.  Rebel by choice.</a:t>
            </a:r>
          </a:p>
          <a:p>
            <a:pPr lvl="1" eaLnBrk="1" hangingPunct="1">
              <a:lnSpc>
                <a:spcPct val="90000"/>
              </a:lnSpc>
              <a:buFontTx/>
              <a:buNone/>
              <a:defRPr/>
            </a:pPr>
            <a:endParaRPr lang="en-US" sz="1800" dirty="0" smtClean="0">
              <a:solidFill>
                <a:schemeClr val="accent2"/>
              </a:solidFill>
            </a:endParaRPr>
          </a:p>
          <a:p>
            <a:pPr lvl="1" eaLnBrk="1" hangingPunct="1">
              <a:lnSpc>
                <a:spcPct val="90000"/>
              </a:lnSpc>
              <a:defRPr/>
            </a:pPr>
            <a:r>
              <a:rPr lang="en-US" sz="1800" dirty="0" smtClean="0">
                <a:solidFill>
                  <a:srgbClr val="339933"/>
                </a:solidFill>
              </a:rPr>
              <a:t>In conclusion IBM provide solutions for a small plant</a:t>
            </a:r>
          </a:p>
          <a:p>
            <a:pPr lvl="1" eaLnBrk="1" hangingPunct="1">
              <a:lnSpc>
                <a:spcPct val="90000"/>
              </a:lnSpc>
              <a:defRPr/>
            </a:pPr>
            <a:endParaRPr lang="en-US" sz="1800" dirty="0" smtClean="0">
              <a:solidFill>
                <a:srgbClr val="339933"/>
              </a:solidFill>
            </a:endParaRPr>
          </a:p>
          <a:p>
            <a:pPr eaLnBrk="1" hangingPunct="1">
              <a:lnSpc>
                <a:spcPct val="90000"/>
              </a:lnSpc>
              <a:defRPr/>
            </a:pPr>
            <a:r>
              <a:rPr lang="en-US" sz="2200" dirty="0" smtClean="0">
                <a:solidFill>
                  <a:schemeClr val="accent4"/>
                </a:solidFill>
              </a:rPr>
              <a:t>If you do not have a tagline, closing the pitch with a simple “Thank You” can also be effective and professional</a:t>
            </a:r>
          </a:p>
        </p:txBody>
      </p:sp>
    </p:spTree>
    <p:extLst>
      <p:ext uri="{BB962C8B-B14F-4D97-AF65-F5344CB8AC3E}">
        <p14:creationId xmlns:p14="http://schemas.microsoft.com/office/powerpoint/2010/main" val="23106037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type="body" idx="1"/>
          </p:nvPr>
        </p:nvSpPr>
        <p:spPr>
          <a:xfrm>
            <a:off x="457200" y="1219200"/>
            <a:ext cx="8534400" cy="4800600"/>
          </a:xfrm>
          <a:ln w="38100">
            <a:solidFill>
              <a:schemeClr val="accent1"/>
            </a:solidFill>
            <a:miter lim="800000"/>
            <a:headEnd/>
            <a:tailEnd/>
          </a:ln>
        </p:spPr>
        <p:txBody>
          <a:bodyPr/>
          <a:lstStyle/>
          <a:p>
            <a:pPr marL="225425" indent="-225425" eaLnBrk="1" hangingPunct="1">
              <a:spcBef>
                <a:spcPct val="40000"/>
              </a:spcBef>
            </a:pPr>
            <a:r>
              <a:rPr lang="en-US" sz="1500" b="1" dirty="0" smtClean="0"/>
              <a:t>Hook:  </a:t>
            </a:r>
            <a:r>
              <a:rPr lang="en-US" sz="1500" dirty="0" smtClean="0"/>
              <a:t>Have you ever had your cell phone fail inside a building?</a:t>
            </a:r>
          </a:p>
          <a:p>
            <a:pPr marL="225425" indent="-225425" eaLnBrk="1" hangingPunct="1">
              <a:spcBef>
                <a:spcPct val="40000"/>
              </a:spcBef>
            </a:pPr>
            <a:r>
              <a:rPr lang="en-US" sz="1500" b="1" dirty="0" smtClean="0"/>
              <a:t>Product:  </a:t>
            </a:r>
            <a:r>
              <a:rPr lang="en-US" sz="1500" dirty="0" smtClean="0"/>
              <a:t>We provide a wireless communications network that enables any cell phone to work anywhere inside all types buildings, while ensuring your communications are secure.</a:t>
            </a:r>
          </a:p>
          <a:p>
            <a:pPr marL="225425" indent="-225425" eaLnBrk="1" hangingPunct="1">
              <a:spcBef>
                <a:spcPct val="40000"/>
              </a:spcBef>
            </a:pPr>
            <a:r>
              <a:rPr lang="en-US" sz="1500" b="1" dirty="0" smtClean="0"/>
              <a:t>Market:  </a:t>
            </a:r>
            <a:r>
              <a:rPr lang="en-US" sz="1500" dirty="0" smtClean="0"/>
              <a:t>The FCC has determined that over 60% of the 5 million commercial buildings in the U.S. inhibit wireless or cell phone communications from within. The percentage is even higher in international markets, suggesting a huge need for better wireless communications networks.</a:t>
            </a:r>
          </a:p>
          <a:p>
            <a:pPr marL="225425" indent="-225425" eaLnBrk="1" hangingPunct="1">
              <a:spcBef>
                <a:spcPct val="40000"/>
              </a:spcBef>
            </a:pPr>
            <a:r>
              <a:rPr lang="en-US" sz="1500" b="1" dirty="0" smtClean="0"/>
              <a:t>Competition and Differentiators:  </a:t>
            </a:r>
            <a:r>
              <a:rPr lang="en-US" sz="1500" dirty="0" smtClean="0"/>
              <a:t>There are many vendors that provide internal wireless networks like Linksys and Cisco. However, we are the only vendor that enables communications to penetrate steel and other high density construction materials, which significantly reduces the cost of installation</a:t>
            </a:r>
          </a:p>
          <a:p>
            <a:pPr marL="225425" indent="-225425" eaLnBrk="1" hangingPunct="1">
              <a:spcBef>
                <a:spcPct val="40000"/>
              </a:spcBef>
            </a:pPr>
            <a:r>
              <a:rPr lang="en-US" sz="1500" b="1" dirty="0" smtClean="0"/>
              <a:t>Revenue Model:  </a:t>
            </a:r>
            <a:r>
              <a:rPr lang="en-US" sz="1500" dirty="0" smtClean="0"/>
              <a:t>We will install the wireless network in a building at no charge, and then charge a usage fee for all calls that we carry on our networks</a:t>
            </a:r>
          </a:p>
          <a:p>
            <a:pPr marL="225425" indent="-225425" eaLnBrk="1" hangingPunct="1">
              <a:spcBef>
                <a:spcPct val="40000"/>
              </a:spcBef>
            </a:pPr>
            <a:r>
              <a:rPr lang="en-US" sz="1500" b="1" dirty="0" smtClean="0"/>
              <a:t>Investment Required and Payback Estimate:  </a:t>
            </a:r>
            <a:r>
              <a:rPr lang="en-US" sz="1500" dirty="0" smtClean="0"/>
              <a:t>We are seeking a $1,500,000 investment to fund manufacturing, marketing, and initial product distribution.  Within five years, we seek to achieve an IPO, at which time investors can expect a payback at about a 20% ROI.</a:t>
            </a:r>
            <a:endParaRPr lang="en-US" sz="1500" b="1" dirty="0" smtClean="0"/>
          </a:p>
          <a:p>
            <a:pPr marL="225425" indent="-225425" eaLnBrk="1" hangingPunct="1">
              <a:spcBef>
                <a:spcPct val="40000"/>
              </a:spcBef>
            </a:pPr>
            <a:r>
              <a:rPr lang="en-US" sz="1500" b="1" dirty="0" smtClean="0"/>
              <a:t>Closing:  </a:t>
            </a:r>
            <a:r>
              <a:rPr lang="en-US" sz="1500" dirty="0" smtClean="0"/>
              <a:t>In conclusion, we make wireless communication simple and effective.</a:t>
            </a:r>
          </a:p>
        </p:txBody>
      </p:sp>
      <p:sp>
        <p:nvSpPr>
          <p:cNvPr id="20483" name="Rectangle 5"/>
          <p:cNvSpPr>
            <a:spLocks noGrp="1" noChangeArrowheads="1"/>
          </p:cNvSpPr>
          <p:nvPr>
            <p:ph type="title"/>
          </p:nvPr>
        </p:nvSpPr>
        <p:spPr>
          <a:xfrm>
            <a:off x="457200" y="152400"/>
            <a:ext cx="8229600" cy="884238"/>
          </a:xfrm>
          <a:noFill/>
        </p:spPr>
        <p:txBody>
          <a:bodyPr>
            <a:normAutofit fontScale="90000"/>
          </a:bodyPr>
          <a:lstStyle/>
          <a:p>
            <a:pPr eaLnBrk="1" hangingPunct="1"/>
            <a:r>
              <a:rPr lang="en-US" dirty="0" smtClean="0"/>
              <a:t>Elevator Pitch:  An Example</a:t>
            </a:r>
            <a:br>
              <a:rPr lang="en-US" dirty="0" smtClean="0"/>
            </a:br>
            <a:endParaRPr lang="en-US" sz="1400" b="0" dirty="0" smtClean="0"/>
          </a:p>
        </p:txBody>
      </p:sp>
    </p:spTree>
    <p:extLst>
      <p:ext uri="{BB962C8B-B14F-4D97-AF65-F5344CB8AC3E}">
        <p14:creationId xmlns:p14="http://schemas.microsoft.com/office/powerpoint/2010/main" val="21851091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dirty="0" smtClean="0"/>
              <a:t>A Final Note</a:t>
            </a:r>
          </a:p>
        </p:txBody>
      </p:sp>
      <p:sp>
        <p:nvSpPr>
          <p:cNvPr id="21507" name="Content Placeholder 2"/>
          <p:cNvSpPr>
            <a:spLocks noGrp="1"/>
          </p:cNvSpPr>
          <p:nvPr>
            <p:ph idx="1"/>
          </p:nvPr>
        </p:nvSpPr>
        <p:spPr/>
        <p:txBody>
          <a:bodyPr>
            <a:normAutofit fontScale="85000" lnSpcReduction="20000"/>
          </a:bodyPr>
          <a:lstStyle/>
          <a:p>
            <a:pPr>
              <a:spcAft>
                <a:spcPts val="1200"/>
              </a:spcAft>
            </a:pPr>
            <a:r>
              <a:rPr lang="en-US" dirty="0" smtClean="0"/>
              <a:t>The most important thing you can do is practice your pitch</a:t>
            </a:r>
          </a:p>
          <a:p>
            <a:pPr>
              <a:spcAft>
                <a:spcPts val="1200"/>
              </a:spcAft>
            </a:pPr>
            <a:r>
              <a:rPr lang="en-US" dirty="0" smtClean="0"/>
              <a:t>Remember you will be stopped at exactly one-minute</a:t>
            </a:r>
          </a:p>
          <a:p>
            <a:pPr>
              <a:spcAft>
                <a:spcPts val="1200"/>
              </a:spcAft>
            </a:pPr>
            <a:r>
              <a:rPr lang="en-US" dirty="0" smtClean="0"/>
              <a:t>The most effective pitches will not come across robotic</a:t>
            </a:r>
          </a:p>
          <a:p>
            <a:pPr>
              <a:spcAft>
                <a:spcPts val="1200"/>
              </a:spcAft>
            </a:pPr>
            <a:r>
              <a:rPr lang="en-US" dirty="0" smtClean="0"/>
              <a:t>The most effective elevator “pitchers” know their material so well that they could easily deliver it in a casual conversation with anyone</a:t>
            </a:r>
          </a:p>
          <a:p>
            <a:pPr>
              <a:spcAft>
                <a:spcPts val="1200"/>
              </a:spcAft>
            </a:pPr>
            <a:r>
              <a:rPr lang="en-US" dirty="0" smtClean="0"/>
              <a:t>In sum:</a:t>
            </a:r>
          </a:p>
          <a:p>
            <a:pPr algn="ctr">
              <a:spcAft>
                <a:spcPts val="1200"/>
              </a:spcAft>
              <a:buFontTx/>
              <a:buNone/>
            </a:pPr>
            <a:r>
              <a:rPr lang="en-US" b="1" u="sng" dirty="0" smtClean="0"/>
              <a:t>Practice, practice, practice!!  </a:t>
            </a:r>
          </a:p>
          <a:p>
            <a:pPr algn="ctr">
              <a:buFontTx/>
              <a:buNone/>
            </a:pPr>
            <a:endParaRPr lang="en-US" dirty="0" smtClean="0"/>
          </a:p>
        </p:txBody>
      </p:sp>
      <p:sp>
        <p:nvSpPr>
          <p:cNvPr id="21508" name="Rectangle 5"/>
          <p:cNvSpPr>
            <a:spLocks noChangeArrowheads="1"/>
          </p:cNvSpPr>
          <p:nvPr/>
        </p:nvSpPr>
        <p:spPr bwMode="auto">
          <a:xfrm>
            <a:off x="2286000" y="6408784"/>
            <a:ext cx="4089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en-US" sz="1400" dirty="0">
                <a:solidFill>
                  <a:schemeClr val="tx2"/>
                </a:solidFill>
                <a:latin typeface="Times New Roman" pitchFamily="18" charset="0"/>
              </a:rPr>
              <a:t>Note:  Some sections modified from Chadwick (2006)</a:t>
            </a:r>
          </a:p>
        </p:txBody>
      </p:sp>
    </p:spTree>
    <p:extLst>
      <p:ext uri="{BB962C8B-B14F-4D97-AF65-F5344CB8AC3E}">
        <p14:creationId xmlns:p14="http://schemas.microsoft.com/office/powerpoint/2010/main" val="6018277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Lecture Review</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5767" y="152400"/>
            <a:ext cx="2209800" cy="1685925"/>
          </a:xfrm>
          <a:prstGeom prst="rect">
            <a:avLst/>
          </a:prstGeom>
        </p:spPr>
      </p:pic>
      <p:sp>
        <p:nvSpPr>
          <p:cNvPr id="7" name="Subtitle 2"/>
          <p:cNvSpPr txBox="1">
            <a:spLocks/>
          </p:cNvSpPr>
          <p:nvPr/>
        </p:nvSpPr>
        <p:spPr>
          <a:xfrm>
            <a:off x="381000" y="1157288"/>
            <a:ext cx="8382000" cy="446458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defRPr/>
            </a:pPr>
            <a:endParaRPr lang="en-US" dirty="0" smtClean="0"/>
          </a:p>
          <a:p>
            <a:pPr marL="571500" indent="-571500"/>
            <a:r>
              <a:rPr lang="en-US" dirty="0"/>
              <a:t>Define Elevator Pitch</a:t>
            </a:r>
          </a:p>
          <a:p>
            <a:pPr marL="571500" indent="-571500"/>
            <a:endParaRPr lang="en-US" dirty="0"/>
          </a:p>
          <a:p>
            <a:pPr marL="571500" indent="-571500"/>
            <a:r>
              <a:rPr lang="en-US" dirty="0"/>
              <a:t>Elevator Pitch Must Haves &amp; Cautions</a:t>
            </a:r>
          </a:p>
          <a:p>
            <a:pPr marL="571500" indent="-571500"/>
            <a:endParaRPr lang="en-US" dirty="0"/>
          </a:p>
          <a:p>
            <a:pPr marL="571500" indent="-571500"/>
            <a:r>
              <a:rPr lang="en-US" dirty="0"/>
              <a:t>Elements of Pitch</a:t>
            </a:r>
          </a:p>
          <a:p>
            <a:pPr marL="571500" indent="-571500"/>
            <a:endParaRPr lang="en-US" dirty="0"/>
          </a:p>
          <a:p>
            <a:pPr marL="571500" indent="-571500"/>
            <a:r>
              <a:rPr lang="en-US" dirty="0"/>
              <a:t>Dragon’s Den Video</a:t>
            </a:r>
          </a:p>
        </p:txBody>
      </p:sp>
      <p:sp>
        <p:nvSpPr>
          <p:cNvPr id="8" name="Rectangle 5"/>
          <p:cNvSpPr>
            <a:spLocks noChangeArrowheads="1"/>
          </p:cNvSpPr>
          <p:nvPr/>
        </p:nvSpPr>
        <p:spPr bwMode="auto">
          <a:xfrm>
            <a:off x="2286000" y="6408784"/>
            <a:ext cx="4089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50000"/>
              </a:spcBef>
            </a:pPr>
            <a:r>
              <a:rPr lang="en-US" sz="1400" dirty="0">
                <a:solidFill>
                  <a:schemeClr val="tx2"/>
                </a:solidFill>
                <a:latin typeface="Times New Roman" pitchFamily="18" charset="0"/>
              </a:rPr>
              <a:t>Note:  Some sections modified from Chadwick (2006)</a:t>
            </a:r>
          </a:p>
        </p:txBody>
      </p:sp>
    </p:spTree>
    <p:extLst>
      <p:ext uri="{BB962C8B-B14F-4D97-AF65-F5344CB8AC3E}">
        <p14:creationId xmlns:p14="http://schemas.microsoft.com/office/powerpoint/2010/main" val="5813698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1017</TotalTime>
  <Words>1229</Words>
  <Application>Microsoft Office PowerPoint</Application>
  <PresentationFormat>On-screen Show (4:3)</PresentationFormat>
  <Paragraphs>163</Paragraphs>
  <Slides>21</Slides>
  <Notes>16</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ENTREPRENEURSHIP </vt:lpstr>
      <vt:lpstr> Previous Lecture Review</vt:lpstr>
      <vt:lpstr>OBJECTIVES</vt:lpstr>
      <vt:lpstr>What is an Elevator Pitch?</vt:lpstr>
      <vt:lpstr>Very Important Point</vt:lpstr>
      <vt:lpstr>Elevator Pitch “Must Haves” and Caution</vt:lpstr>
      <vt:lpstr>Elements of the Pitch</vt:lpstr>
      <vt:lpstr>The Hook/Pitch Opening</vt:lpstr>
      <vt:lpstr>Product/Service Pitch</vt:lpstr>
      <vt:lpstr>Geek speak:  Listeners Tune Out What They don’t Understand</vt:lpstr>
      <vt:lpstr>Customer Benefits, Not Technical Benefits</vt:lpstr>
      <vt:lpstr>Target Market Description: Relate to a Need</vt:lpstr>
      <vt:lpstr>Acknowledge Your Competition</vt:lpstr>
      <vt:lpstr>Briefly Acknowledge Your Competition  </vt:lpstr>
      <vt:lpstr>Neutralize Your Competition</vt:lpstr>
      <vt:lpstr>Describe How you Make Money</vt:lpstr>
      <vt:lpstr>Investor Requirements and Returns</vt:lpstr>
      <vt:lpstr>Tagline/Pitch Closing</vt:lpstr>
      <vt:lpstr>Elevator Pitch:  An Example </vt:lpstr>
      <vt:lpstr>A Final Note</vt:lpstr>
      <vt:lpstr>Lecture Review</vt:lpstr>
    </vt:vector>
  </TitlesOfParts>
  <Company>MyCompanyName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Inside the Entrepreneurial Mind: From Ideas to Reality</dc:title>
  <dc:creator>MyUserName</dc:creator>
  <cp:lastModifiedBy>MyUserName</cp:lastModifiedBy>
  <cp:revision>126</cp:revision>
  <dcterms:created xsi:type="dcterms:W3CDTF">2013-10-03T09:43:12Z</dcterms:created>
  <dcterms:modified xsi:type="dcterms:W3CDTF">2013-11-16T05:30:29Z</dcterms:modified>
</cp:coreProperties>
</file>