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96" r:id="rId2"/>
    <p:sldId id="387" r:id="rId3"/>
    <p:sldId id="386" r:id="rId4"/>
    <p:sldId id="411" r:id="rId5"/>
    <p:sldId id="414" r:id="rId6"/>
    <p:sldId id="415" r:id="rId7"/>
    <p:sldId id="416" r:id="rId8"/>
    <p:sldId id="417" r:id="rId9"/>
    <p:sldId id="418" r:id="rId10"/>
    <p:sldId id="419" r:id="rId11"/>
    <p:sldId id="420" r:id="rId12"/>
    <p:sldId id="421" r:id="rId13"/>
    <p:sldId id="422" r:id="rId14"/>
    <p:sldId id="423" r:id="rId15"/>
    <p:sldId id="424" r:id="rId16"/>
    <p:sldId id="425" r:id="rId17"/>
    <p:sldId id="426" r:id="rId18"/>
    <p:sldId id="427" r:id="rId19"/>
    <p:sldId id="428" r:id="rId20"/>
    <p:sldId id="429" r:id="rId21"/>
    <p:sldId id="431" r:id="rId22"/>
    <p:sldId id="433" r:id="rId23"/>
    <p:sldId id="434" r:id="rId24"/>
    <p:sldId id="435" r:id="rId25"/>
    <p:sldId id="436" r:id="rId26"/>
    <p:sldId id="410" r:id="rId27"/>
    <p:sldId id="388" r:id="rId28"/>
    <p:sldId id="391" r:id="rId29"/>
    <p:sldId id="395" r:id="rId30"/>
    <p:sldId id="338" r:id="rId3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23" autoAdjust="0"/>
  </p:normalViewPr>
  <p:slideViewPr>
    <p:cSldViewPr>
      <p:cViewPr varScale="1">
        <p:scale>
          <a:sx n="56" d="100"/>
          <a:sy n="56" d="100"/>
        </p:scale>
        <p:origin x="-14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5.xml"/><Relationship Id="rId1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BAC0B-035E-4930-9359-A5FA563528ED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EE39D49-70C7-4E53-BC01-A2AA09340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6114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703263"/>
            <a:ext cx="4632325" cy="3473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703263"/>
            <a:ext cx="4632325" cy="3473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9038" y="703263"/>
            <a:ext cx="4632325" cy="3473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698500"/>
            <a:ext cx="4645025" cy="34829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5A63-C784-44F2-84AA-6CD8E7D155F3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83382-E5FE-4F1A-8CFC-1010BCEE0D40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43A8F-F6F1-47F7-82E5-4F5491BCFAC0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D5395-21A3-4FF0-AC69-B5345B9D06B4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B528-29EB-4AA2-8A2B-BFA6F17C5DBA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01D91-6192-486E-BC84-B398FCFCBCAE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D7C06-FDD3-49C1-9758-46368689E5D5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294B5-8FE0-42AE-AF31-6C2D760AB092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C2A6-2BBE-42C7-84E5-4C7E3CAE6B73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570F-323D-4D1E-B58E-EA4C8ED44F7B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0986B-7A38-4D98-B983-22AC68B047E1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804AA-F5D0-4B8F-994C-665B3077B7A9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9: E-Commerce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21</a:t>
            </a: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5300" y="85299"/>
            <a:ext cx="2262404" cy="220070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905000"/>
            <a:ext cx="8382000" cy="5231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sz="2800" dirty="0"/>
              <a:t>Explain the differences in the three types of capital small businesses require: fixed, working, and growth.</a:t>
            </a:r>
          </a:p>
          <a:p>
            <a:pPr hangingPunct="0"/>
            <a:r>
              <a:rPr lang="en-US" sz="2800" dirty="0"/>
              <a:t>Describe the differences in equity capital and debt capital and the advantages and disadvantages of each.</a:t>
            </a:r>
          </a:p>
          <a:p>
            <a:pPr hangingPunct="0"/>
            <a:r>
              <a:rPr lang="en-US" sz="2800" dirty="0"/>
              <a:t>Describe the various sources of equity capital available to entrepreneurs, including personal savings, friends and relatives, angels, partners, corporations, venture capital, and public stock offerings.</a:t>
            </a:r>
          </a:p>
          <a:p>
            <a:pPr hangingPunct="0"/>
            <a:r>
              <a:rPr lang="en-US" sz="2800" dirty="0"/>
              <a:t>Describe the various sources of debt capital and the advantages and disadvantages of each.</a:t>
            </a:r>
          </a:p>
          <a:p>
            <a:pPr hangingPunct="0"/>
            <a:r>
              <a:rPr lang="en-US" sz="2800" dirty="0"/>
              <a:t>Discuss valuable methods of financing growth and expansion internally.</a:t>
            </a:r>
          </a:p>
          <a:p>
            <a:pPr hangingPunct="0"/>
            <a:endParaRPr lang="en-US" dirty="0"/>
          </a:p>
          <a:p>
            <a:pPr marL="0" indent="0" hangingPunct="0">
              <a:buNone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xmlns="" val="26457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09600" y="2057399"/>
            <a:ext cx="838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Describe the benefits of selling on the World Wide Web.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Understand the factors an entrepreneur should consider before launching into e-commerce.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Explain the twelve myths of e-commerce and how to avoid falling victim to them.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Learn the techniques of designing a killer Web site.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Entrepreneurs in Action – Bill Gates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51120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Internet: Changing the Face of Business 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sz="2800" dirty="0"/>
              <a:t>The most successful companies embrace the Internet as a mechanism for transforming their companies and for changing </a:t>
            </a:r>
            <a:r>
              <a:rPr lang="en-US" sz="2800" i="1" dirty="0"/>
              <a:t>everything</a:t>
            </a:r>
            <a:r>
              <a:rPr lang="en-US" sz="2800" dirty="0"/>
              <a:t> about the way they do business.</a:t>
            </a:r>
          </a:p>
          <a:p>
            <a:r>
              <a:rPr lang="en-US" sz="2800" dirty="0"/>
              <a:t>Business basics still apply online just as much as they do in brick-and-mortar businesses.  </a:t>
            </a:r>
          </a:p>
          <a:p>
            <a:r>
              <a:rPr lang="en-US" sz="2800" dirty="0"/>
              <a:t>In the world of e-commerce, size matters less than speed and flexibility.</a:t>
            </a:r>
          </a:p>
        </p:txBody>
      </p:sp>
    </p:spTree>
    <p:extLst>
      <p:ext uri="{BB962C8B-B14F-4D97-AF65-F5344CB8AC3E}">
        <p14:creationId xmlns:p14="http://schemas.microsoft.com/office/powerpoint/2010/main" xmlns="" val="258428730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Selling on the Web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95800"/>
          </a:xfrm>
        </p:spPr>
        <p:txBody>
          <a:bodyPr/>
          <a:lstStyle/>
          <a:p>
            <a:r>
              <a:rPr lang="en-US" sz="2800" dirty="0"/>
              <a:t>Opportunity to increase revenues and profits</a:t>
            </a:r>
          </a:p>
          <a:p>
            <a:pPr lvl="1"/>
            <a:r>
              <a:rPr lang="en-US" sz="2400" dirty="0"/>
              <a:t>Study: 72 percent of small online companies report increased sales, and 65 percent report higher profits. </a:t>
            </a:r>
          </a:p>
          <a:p>
            <a:r>
              <a:rPr lang="en-US" sz="2800" dirty="0"/>
              <a:t>Ability to expand into global markets</a:t>
            </a:r>
          </a:p>
          <a:p>
            <a:r>
              <a:rPr lang="en-US" sz="2800" dirty="0"/>
              <a:t>Ability to remain open 24 hours a day, seven days a week</a:t>
            </a:r>
          </a:p>
          <a:p>
            <a:r>
              <a:rPr lang="en-US" sz="2800" dirty="0"/>
              <a:t>Capacity to use the Web’s interactive nature to enhance customer service</a:t>
            </a:r>
          </a:p>
          <a:p>
            <a:r>
              <a:rPr lang="en-US" sz="2800" dirty="0"/>
              <a:t>Power to educate and inform</a:t>
            </a:r>
          </a:p>
        </p:txBody>
      </p:sp>
    </p:spTree>
    <p:extLst>
      <p:ext uri="{BB962C8B-B14F-4D97-AF65-F5344CB8AC3E}">
        <p14:creationId xmlns:p14="http://schemas.microsoft.com/office/powerpoint/2010/main" xmlns="" val="369957939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Selling on the Web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Ability to lower the cost of doing business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Study: 73 percent of online small companies experienced savings because of lower administrative costs.  </a:t>
            </a:r>
          </a:p>
          <a:p>
            <a:pPr>
              <a:lnSpc>
                <a:spcPct val="90000"/>
              </a:lnSpc>
            </a:pPr>
            <a:r>
              <a:rPr lang="en-US" dirty="0"/>
              <a:t>Ability to spot new business opportunities and capitalize on them</a:t>
            </a:r>
          </a:p>
          <a:p>
            <a:pPr>
              <a:lnSpc>
                <a:spcPct val="90000"/>
              </a:lnSpc>
            </a:pPr>
            <a:r>
              <a:rPr lang="en-US" dirty="0"/>
              <a:t>Ability to grow faster</a:t>
            </a:r>
          </a:p>
          <a:p>
            <a:pPr>
              <a:lnSpc>
                <a:spcPct val="90000"/>
              </a:lnSpc>
            </a:pPr>
            <a:r>
              <a:rPr lang="en-US" dirty="0"/>
              <a:t>Power to track sales results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Conversion rate – the percentage of customers to a Web site who actually make a purchase. </a:t>
            </a:r>
          </a:p>
        </p:txBody>
      </p:sp>
    </p:spTree>
    <p:extLst>
      <p:ext uri="{BB962C8B-B14F-4D97-AF65-F5344CB8AC3E}">
        <p14:creationId xmlns:p14="http://schemas.microsoft.com/office/powerpoint/2010/main" xmlns="" val="241923023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E-Commerce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70 percent of small businesses in the U.S. have a Web presence. 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Of those small business owners who do not have Web sites: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77 percent say their products and services are not suitable for selling online.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37 percent say they do not see any benefits of selling online.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Barriers: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Not knowing how or where to start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Cost and time concerns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94213" name="Picture 5" descr="j03863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935538"/>
            <a:ext cx="2819400" cy="192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431983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Factors to Consider Before Launching into E-Commerce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sz="2800" dirty="0"/>
              <a:t>How a company exploits the Web’s interconnectivity and the opportunities it creates to transform relationships with suppliers, customers, and others is crucial to its success.</a:t>
            </a:r>
          </a:p>
          <a:p>
            <a:r>
              <a:rPr lang="en-US" sz="2800" dirty="0"/>
              <a:t>Web success requires a company to develop a plan for integrating the Web into its overall strategy.</a:t>
            </a:r>
          </a:p>
        </p:txBody>
      </p:sp>
      <p:pic>
        <p:nvPicPr>
          <p:cNvPr id="93188" name="Picture 4" descr="j034138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876800"/>
            <a:ext cx="141446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3189" name="Picture 5" descr="j034138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876800"/>
            <a:ext cx="141446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797538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Factors to Consider Before Launching into E-Commerce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Developing a deep, lasting relationship with customers takes on even greater importance on the Web.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Creating a meaningful presence on the Web requires an ongoing investment of resources – time, money, energy, and talent.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Measuring the success of a Web-based sales effort is essential to remaining relevant to customers whose tastes, needs, and preferences constantly change.  </a:t>
            </a:r>
          </a:p>
        </p:txBody>
      </p:sp>
    </p:spTree>
    <p:extLst>
      <p:ext uri="{BB962C8B-B14F-4D97-AF65-F5344CB8AC3E}">
        <p14:creationId xmlns:p14="http://schemas.microsoft.com/office/powerpoint/2010/main" xmlns="" val="334875742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9600" y="228600"/>
            <a:ext cx="80772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Assessing Your Company’s Online Potential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305800" cy="4114800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Does your product have broad appeal to customers everywhere?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Do you want to sell your product to customers outside of your immediate geographic area?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Can the product you sell be delivered conveniently and economically?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Can your company realize significant cost advantages by going online?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Can you draw customers to your company’s Web site with a reasonable investment?</a:t>
            </a:r>
          </a:p>
        </p:txBody>
      </p:sp>
    </p:spTree>
    <p:extLst>
      <p:ext uri="{BB962C8B-B14F-4D97-AF65-F5344CB8AC3E}">
        <p14:creationId xmlns:p14="http://schemas.microsoft.com/office/powerpoint/2010/main" xmlns="" val="56475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Myths of E-Commerce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Myth 1: Setting up a business on the Web is easy and inexpensive.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79612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Investments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95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Setting up a Web site is only the first investment: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Redesign Web site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Buy more computer hardware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Automate or expand warehouse to meet customer demand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Integrate Web site into inventory control system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Increase customer call-center capacity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u="sng" dirty="0"/>
              <a:t>Lesson</a:t>
            </a:r>
            <a:r>
              <a:rPr lang="en-US" sz="2800" dirty="0"/>
              <a:t>: Focus on your company’s core competencies and outsource all other aspects of doing business online.  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28459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9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Myths of E-Commerce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655320" y="1400175"/>
            <a:ext cx="7772400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3200" dirty="0"/>
              <a:t>Myth 2: If I launch a site, customers will flock to it.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578186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Promotion Is the Key!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248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Print URL on everything related to your business</a:t>
            </a:r>
          </a:p>
          <a:p>
            <a:pPr>
              <a:lnSpc>
                <a:spcPct val="90000"/>
              </a:lnSpc>
            </a:pPr>
            <a:r>
              <a:rPr lang="en-US" dirty="0"/>
              <a:t>Web-based newsletters</a:t>
            </a:r>
          </a:p>
          <a:p>
            <a:pPr>
              <a:lnSpc>
                <a:spcPct val="90000"/>
              </a:lnSpc>
            </a:pPr>
            <a:r>
              <a:rPr lang="en-US" dirty="0"/>
              <a:t>Write articles that link to your company’s Web site</a:t>
            </a:r>
          </a:p>
          <a:p>
            <a:pPr>
              <a:lnSpc>
                <a:spcPct val="90000"/>
              </a:lnSpc>
            </a:pPr>
            <a:r>
              <a:rPr lang="en-US" dirty="0"/>
              <a:t>Host a customer chat room</a:t>
            </a:r>
          </a:p>
          <a:p>
            <a:pPr>
              <a:lnSpc>
                <a:spcPct val="90000"/>
              </a:lnSpc>
            </a:pPr>
            <a:r>
              <a:rPr lang="en-US" dirty="0"/>
              <a:t>Sponsor online contests</a:t>
            </a:r>
          </a:p>
          <a:p>
            <a:pPr>
              <a:lnSpc>
                <a:spcPct val="90000"/>
              </a:lnSpc>
            </a:pPr>
            <a:r>
              <a:rPr lang="en-US" dirty="0"/>
              <a:t>Establish a blog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172036" name="Picture 4" descr="j0402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827588"/>
            <a:ext cx="3048000" cy="203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9372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Myths of E-Commerce</a:t>
            </a:r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533400" y="1600200"/>
            <a:ext cx="8001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lnSpc>
                <a:spcPct val="9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3200" dirty="0"/>
              <a:t>Myth 3: Making money on the Web is easy.</a:t>
            </a:r>
          </a:p>
          <a:p>
            <a:pPr marL="342900" indent="-342900" eaLnBrk="1" hangingPunct="1">
              <a:lnSpc>
                <a:spcPct val="9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3200" dirty="0"/>
              <a:t>	</a:t>
            </a:r>
            <a:r>
              <a:rPr lang="en-US" sz="2400" dirty="0"/>
              <a:t>Study: Web retailers invest 65 percent of revenue in marketing and advertising, compared to just 4 percent for their off-line counterparts.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3200" dirty="0"/>
              <a:t>Myth 4: Privacy is not an important issue on the Web.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endParaRPr lang="en-US" sz="3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5640423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9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9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Online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24800" cy="4191000"/>
          </a:xfrm>
        </p:spPr>
        <p:txBody>
          <a:bodyPr/>
          <a:lstStyle/>
          <a:p>
            <a:r>
              <a:rPr lang="en-US" dirty="0"/>
              <a:t>Study: 80 percent of Internet users say that privacy of their personal information is either important or very important.  </a:t>
            </a:r>
          </a:p>
          <a:p>
            <a:r>
              <a:rPr lang="en-US" dirty="0"/>
              <a:t>Estimate: If online companies were able to alleviate customers’ online privacy and security issues, online retail sales would be 24 percent higher! </a:t>
            </a:r>
          </a:p>
        </p:txBody>
      </p:sp>
      <p:pic>
        <p:nvPicPr>
          <p:cNvPr id="150532" name="Picture 4" descr="j03905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062538"/>
            <a:ext cx="2514600" cy="17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388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Myths of E-Commerce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	Myth 5: The most important part of any e-commerce effort is technology.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	Myth 6: Strategy? I don’t need a strategy to sell on the Web! Just give me a Web site and the rest will take care of itself.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	Myth 7: On the Web, customer service is not as important as it is in a traditional retail store. </a:t>
            </a:r>
          </a:p>
        </p:txBody>
      </p:sp>
      <p:pic>
        <p:nvPicPr>
          <p:cNvPr id="105476" name="Picture 4" descr="j042438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207000"/>
            <a:ext cx="25146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598910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Importance of Service</a:t>
            </a:r>
            <a:br>
              <a:rPr lang="en-US" dirty="0"/>
            </a:br>
            <a:r>
              <a:rPr lang="en-US" dirty="0"/>
              <a:t>on the Web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Study: 57 percent of Web shoppers who fill their online shopping carts become frustrated and leave the site before checking out.</a:t>
            </a:r>
          </a:p>
          <a:p>
            <a:r>
              <a:rPr lang="en-US" sz="2800" dirty="0"/>
              <a:t>Result: For every $1 they spend online, customers leave behind $4.51 in abandoned shopping carts. </a:t>
            </a:r>
          </a:p>
          <a:p>
            <a:r>
              <a:rPr lang="en-US" sz="2800" dirty="0"/>
              <a:t>Reasons:</a:t>
            </a:r>
          </a:p>
          <a:p>
            <a:pPr lvl="1"/>
            <a:r>
              <a:rPr lang="en-US" sz="2400" dirty="0"/>
              <a:t>Shipping and handling charges too high</a:t>
            </a:r>
          </a:p>
          <a:p>
            <a:pPr lvl="1"/>
            <a:r>
              <a:rPr lang="en-US" sz="2400" dirty="0"/>
              <a:t>Delivery times too long</a:t>
            </a:r>
          </a:p>
          <a:p>
            <a:pPr lvl="1"/>
            <a:r>
              <a:rPr lang="en-US" sz="2400" dirty="0"/>
              <a:t>Checkout process too lengthy</a:t>
            </a:r>
          </a:p>
          <a:p>
            <a:pPr lvl="1"/>
            <a:r>
              <a:rPr lang="en-US" sz="2400" dirty="0"/>
              <a:t>Insufficient product information available</a:t>
            </a:r>
          </a:p>
          <a:p>
            <a:endParaRPr lang="en-US" sz="2800" dirty="0"/>
          </a:p>
        </p:txBody>
      </p:sp>
      <p:pic>
        <p:nvPicPr>
          <p:cNvPr id="109573" name="Picture 5" descr="j03905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72000"/>
            <a:ext cx="16319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437751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9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 bldLvl="5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 Myths of E-Commerce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	Myth 8: Flash makes a Web site better.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</a:t>
            </a:r>
            <a:r>
              <a:rPr lang="en-US" sz="2800" dirty="0"/>
              <a:t>Lesson: Simplicity rules!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Myth 9: It’s what’s up front that counts.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Myth 10: E-commerce will cause brick-and-mortar retail stores to disappear. 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Myth 11: The greatest opportunity for e-commerce lies in the retail sector.  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Myth 12: It’s too late to get on the Web.  </a:t>
            </a:r>
          </a:p>
        </p:txBody>
      </p:sp>
    </p:spTree>
    <p:extLst>
      <p:ext uri="{BB962C8B-B14F-4D97-AF65-F5344CB8AC3E}">
        <p14:creationId xmlns:p14="http://schemas.microsoft.com/office/powerpoint/2010/main" xmlns="" val="4127614161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E-Success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53400" cy="4525963"/>
          </a:xfrm>
        </p:spPr>
        <p:txBody>
          <a:bodyPr/>
          <a:lstStyle/>
          <a:p>
            <a:r>
              <a:rPr lang="en-US" dirty="0"/>
              <a:t>Focus on a market niche.</a:t>
            </a:r>
          </a:p>
          <a:p>
            <a:r>
              <a:rPr lang="en-US" dirty="0"/>
              <a:t>Develop a community.</a:t>
            </a:r>
          </a:p>
          <a:p>
            <a:r>
              <a:rPr lang="en-US" dirty="0"/>
              <a:t>Attract visitors by giving away “freebies.” </a:t>
            </a:r>
          </a:p>
          <a:p>
            <a:r>
              <a:rPr lang="en-US" dirty="0"/>
              <a:t>Make creative use of e-mail, but avoid becoming a “spammer.” </a:t>
            </a:r>
          </a:p>
        </p:txBody>
      </p:sp>
      <p:pic>
        <p:nvPicPr>
          <p:cNvPr id="124932" name="Picture 4" descr="BD0499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759325"/>
            <a:ext cx="2241550" cy="183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616769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E-Success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your Web site says “credibility.”</a:t>
            </a:r>
          </a:p>
          <a:p>
            <a:r>
              <a:rPr lang="en-US" dirty="0"/>
              <a:t>Consider forming strategic alliances.</a:t>
            </a:r>
          </a:p>
          <a:p>
            <a:r>
              <a:rPr lang="en-US" dirty="0"/>
              <a:t>Make the most of the Web’s global reach.</a:t>
            </a:r>
          </a:p>
          <a:p>
            <a:r>
              <a:rPr lang="en-US" dirty="0"/>
              <a:t>Promote your site online and offline.  </a:t>
            </a:r>
          </a:p>
          <a:p>
            <a:r>
              <a:rPr lang="en-US" dirty="0"/>
              <a:t>Develop an effective search engine optimization strategy.</a:t>
            </a:r>
          </a:p>
        </p:txBody>
      </p:sp>
      <p:pic>
        <p:nvPicPr>
          <p:cNvPr id="129028" name="Picture 4" descr="BD0499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759325"/>
            <a:ext cx="2241550" cy="183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348988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a Killer Web Site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Understand your target customer. </a:t>
            </a:r>
          </a:p>
          <a:p>
            <a:pPr>
              <a:lnSpc>
                <a:spcPct val="90000"/>
              </a:lnSpc>
            </a:pPr>
            <a:r>
              <a:rPr lang="en-US" dirty="0"/>
              <a:t>Give customers what they want. </a:t>
            </a:r>
          </a:p>
          <a:p>
            <a:pPr>
              <a:lnSpc>
                <a:spcPct val="90000"/>
              </a:lnSpc>
            </a:pPr>
            <a:r>
              <a:rPr lang="en-US" dirty="0"/>
              <a:t>Select a domain name that is consistent with the image you want to create for your company and register it.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Short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Memorable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Indicative of a company’s business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Easy to spell</a:t>
            </a:r>
          </a:p>
        </p:txBody>
      </p:sp>
      <p:pic>
        <p:nvPicPr>
          <p:cNvPr id="131076" name="Picture 4" descr="j01744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876800"/>
            <a:ext cx="2209800" cy="16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744756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a Killer Web Site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61722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Make your Web site easy to navigate.</a:t>
            </a:r>
          </a:p>
          <a:p>
            <a:pPr>
              <a:lnSpc>
                <a:spcPct val="90000"/>
              </a:lnSpc>
            </a:pPr>
            <a:r>
              <a:rPr lang="en-US" dirty="0"/>
              <a:t>Create a gift idea center.</a:t>
            </a:r>
          </a:p>
          <a:p>
            <a:pPr>
              <a:lnSpc>
                <a:spcPct val="90000"/>
              </a:lnSpc>
            </a:pPr>
            <a:r>
              <a:rPr lang="en-US" dirty="0"/>
              <a:t>Build loyalty by giving online customers a reason to return to your Web site.</a:t>
            </a:r>
          </a:p>
          <a:p>
            <a:pPr>
              <a:lnSpc>
                <a:spcPct val="90000"/>
              </a:lnSpc>
            </a:pPr>
            <a:r>
              <a:rPr lang="en-US" dirty="0"/>
              <a:t>Establish hyperlinks with other businesses, preferably those selling complementary products.</a:t>
            </a:r>
          </a:p>
        </p:txBody>
      </p:sp>
      <p:pic>
        <p:nvPicPr>
          <p:cNvPr id="132100" name="Picture 4" descr="j01744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876800"/>
            <a:ext cx="2209800" cy="16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227631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2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a Killer Web Site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6172200" cy="4343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Include an e-mail option </a:t>
            </a:r>
            <a:r>
              <a:rPr lang="en-US" dirty="0" smtClean="0"/>
              <a:t>and </a:t>
            </a:r>
            <a:r>
              <a:rPr lang="en-US" dirty="0"/>
              <a:t>a telephone number in your site.</a:t>
            </a:r>
          </a:p>
          <a:p>
            <a:pPr>
              <a:lnSpc>
                <a:spcPct val="90000"/>
              </a:lnSpc>
            </a:pPr>
            <a:r>
              <a:rPr lang="en-US" dirty="0"/>
              <a:t>Give shoppers the ability to track their orders online.</a:t>
            </a:r>
          </a:p>
          <a:p>
            <a:pPr>
              <a:lnSpc>
                <a:spcPct val="90000"/>
              </a:lnSpc>
            </a:pPr>
            <a:r>
              <a:rPr lang="en-US" dirty="0"/>
              <a:t>Offer Web shoppers a special all their own.</a:t>
            </a:r>
          </a:p>
          <a:p>
            <a:pPr>
              <a:lnSpc>
                <a:spcPct val="90000"/>
              </a:lnSpc>
            </a:pPr>
            <a:r>
              <a:rPr lang="en-US" dirty="0"/>
              <a:t>Follow a simple design.</a:t>
            </a:r>
          </a:p>
          <a:p>
            <a:pPr>
              <a:lnSpc>
                <a:spcPct val="90000"/>
              </a:lnSpc>
            </a:pPr>
            <a:r>
              <a:rPr lang="en-US" dirty="0"/>
              <a:t>Create a fast, simple checkout process.  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180228" name="Picture 4" descr="j01744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876800"/>
            <a:ext cx="2209800" cy="16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631454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a Killer Web Site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535738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Assure customers that their online transactions are secure. </a:t>
            </a:r>
          </a:p>
          <a:p>
            <a:pPr>
              <a:lnSpc>
                <a:spcPct val="90000"/>
              </a:lnSpc>
            </a:pPr>
            <a:r>
              <a:rPr lang="en-US" dirty="0"/>
              <a:t>Post shipping and handling charges up front.</a:t>
            </a:r>
          </a:p>
          <a:p>
            <a:pPr>
              <a:lnSpc>
                <a:spcPct val="90000"/>
              </a:lnSpc>
            </a:pPr>
            <a:r>
              <a:rPr lang="en-US" dirty="0"/>
              <a:t>Confirm transactions. </a:t>
            </a:r>
          </a:p>
          <a:p>
            <a:pPr>
              <a:lnSpc>
                <a:spcPct val="90000"/>
              </a:lnSpc>
            </a:pPr>
            <a:r>
              <a:rPr lang="en-US" dirty="0"/>
              <a:t>Keep your site updated.</a:t>
            </a:r>
          </a:p>
          <a:p>
            <a:pPr>
              <a:lnSpc>
                <a:spcPct val="90000"/>
              </a:lnSpc>
            </a:pPr>
            <a:r>
              <a:rPr lang="en-US" dirty="0"/>
              <a:t>Test your site often.</a:t>
            </a:r>
          </a:p>
          <a:p>
            <a:pPr>
              <a:lnSpc>
                <a:spcPct val="90000"/>
              </a:lnSpc>
            </a:pPr>
            <a:r>
              <a:rPr lang="en-US" dirty="0"/>
              <a:t>Consider hiring a professional to design your site.  </a:t>
            </a:r>
          </a:p>
        </p:txBody>
      </p:sp>
      <p:pic>
        <p:nvPicPr>
          <p:cNvPr id="134148" name="Picture 4" descr="j01744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816475"/>
            <a:ext cx="2209800" cy="16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5129320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28600"/>
            <a:ext cx="8382000" cy="1371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r>
              <a:rPr lang="en-US" sz="4200" dirty="0" smtClean="0"/>
              <a:t>Entrepreneur in Action</a:t>
            </a:r>
            <a:endParaRPr lang="en-US" sz="4200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001000" cy="3733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 smtClean="0"/>
              <a:t>Bill Gates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3048000"/>
            <a:ext cx="319361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974343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What he said:</a:t>
            </a:r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cs-CZ" dirty="0" smtClean="0"/>
              <a:t> Life is not fair – get to use it!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r>
              <a:rPr lang="cs-CZ" dirty="0"/>
              <a:t>The world won´t care about your self-esteem. The world will expect you to accomplish something before you feel good about yourself.</a:t>
            </a:r>
          </a:p>
          <a:p>
            <a:pPr eaLnBrk="1" hangingPunct="1"/>
            <a:endParaRPr lang="en-US" dirty="0" smtClean="0"/>
          </a:p>
          <a:p>
            <a:r>
              <a:rPr lang="cs-CZ" dirty="0"/>
              <a:t>You will not make </a:t>
            </a:r>
            <a:r>
              <a:rPr lang="en-US" dirty="0"/>
              <a:t>$60,0000</a:t>
            </a:r>
            <a:r>
              <a:rPr lang="cs-CZ" dirty="0"/>
              <a:t> a year right out of high school and you won´t be a vice president with a car-phone until you earn these things.</a:t>
            </a:r>
          </a:p>
          <a:p>
            <a:pPr eaLnBrk="1" hangingPunct="1"/>
            <a:endParaRPr lang="cs-CZ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81438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064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What he said:</a:t>
            </a:r>
            <a:endParaRPr lang="cs-CZ" dirty="0" smtClean="0"/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If you think your teacher is tough, wait till you get a boss.</a:t>
            </a:r>
            <a:endParaRPr lang="en-US" dirty="0" smtClean="0"/>
          </a:p>
          <a:p>
            <a:endParaRPr lang="en-US" dirty="0"/>
          </a:p>
          <a:p>
            <a:r>
              <a:rPr lang="cs-CZ" dirty="0"/>
              <a:t>Flipping burgers is not beneath your </a:t>
            </a:r>
            <a:r>
              <a:rPr lang="cs-CZ" dirty="0" smtClean="0"/>
              <a:t>dignity.</a:t>
            </a:r>
            <a:r>
              <a:rPr lang="en-US" dirty="0" smtClean="0"/>
              <a:t> </a:t>
            </a:r>
            <a:r>
              <a:rPr lang="cs-CZ" dirty="0" smtClean="0"/>
              <a:t>Your </a:t>
            </a:r>
            <a:r>
              <a:rPr lang="cs-CZ" dirty="0"/>
              <a:t>grandparents had a different word for burger-flipping: they called it opportunity</a:t>
            </a:r>
            <a:r>
              <a:rPr lang="cs-CZ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cs-CZ" dirty="0" smtClean="0"/>
              <a:t>If </a:t>
            </a:r>
            <a:r>
              <a:rPr lang="cs-CZ" dirty="0"/>
              <a:t>you mess up, it´s not your parents´fault, so don´t whine about your mistakes, learn from them.</a:t>
            </a:r>
          </a:p>
          <a:p>
            <a:pPr>
              <a:buNone/>
            </a:pPr>
            <a:endParaRPr lang="cs-CZ" dirty="0"/>
          </a:p>
          <a:p>
            <a:pPr eaLnBrk="1" hangingPunct="1">
              <a:buFont typeface="Arial" charset="0"/>
              <a:buNone/>
            </a:pPr>
            <a:endParaRPr lang="cs-CZ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5257800"/>
            <a:ext cx="1784664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952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What he said:</a:t>
            </a:r>
            <a:endParaRPr lang="cs-CZ" dirty="0" smtClean="0"/>
          </a:p>
        </p:txBody>
      </p:sp>
      <p:sp>
        <p:nvSpPr>
          <p:cNvPr id="1331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Life is not divided into semesters. You don´t get summers off, and very few employers are interested in helping you find yourself. Do that on your own time</a:t>
            </a:r>
            <a:r>
              <a:rPr lang="cs-CZ" dirty="0" smtClean="0"/>
              <a:t>.</a:t>
            </a:r>
            <a:endParaRPr lang="en-US" dirty="0" smtClean="0"/>
          </a:p>
          <a:p>
            <a:r>
              <a:rPr lang="cs-CZ" dirty="0"/>
              <a:t> Television is not real life. In real life, people actually have to leave the coffee shop and go to jobs.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5000" y="4813679"/>
            <a:ext cx="260032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14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1997839"/>
            <a:ext cx="86106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Describe the benefits of selling on the World Wide Web.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Understand the factors an entrepreneur should consider before launching into e-commerce.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Explain the twelve myths of e-commerce and how to avoid falling victim to them.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Learn the techniques of designing a killer Web site.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Entrepreneurs in Action – Bill Gates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1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1411</Words>
  <Application>Microsoft Office PowerPoint</Application>
  <PresentationFormat>On-screen Show (4:3)</PresentationFormat>
  <Paragraphs>171</Paragraphs>
  <Slides>30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ENTREPRENEURSHIP </vt:lpstr>
      <vt:lpstr> Previous Lecture Review</vt:lpstr>
      <vt:lpstr>OBJECTIVES</vt:lpstr>
      <vt:lpstr>The Internet: Changing the Face of Business </vt:lpstr>
      <vt:lpstr>Benefits of Selling on the Web</vt:lpstr>
      <vt:lpstr>Benefits of Selling on the Web</vt:lpstr>
      <vt:lpstr>E-Commerce</vt:lpstr>
      <vt:lpstr>Factors to Consider Before Launching into E-Commerce</vt:lpstr>
      <vt:lpstr>Factors to Consider Before Launching into E-Commerce</vt:lpstr>
      <vt:lpstr>Assessing Your Company’s Online Potential</vt:lpstr>
      <vt:lpstr>12 Myths of E-Commerce</vt:lpstr>
      <vt:lpstr>Follow-up Investments</vt:lpstr>
      <vt:lpstr>12 Myths of E-Commerce</vt:lpstr>
      <vt:lpstr>Promotion Is the Key!</vt:lpstr>
      <vt:lpstr>12 Myths of E-Commerce</vt:lpstr>
      <vt:lpstr>Privacy Online</vt:lpstr>
      <vt:lpstr>12 Myths of E-Commerce</vt:lpstr>
      <vt:lpstr>The Importance of Service on the Web</vt:lpstr>
      <vt:lpstr>12 Myths of E-Commerce</vt:lpstr>
      <vt:lpstr>Strategies for E-Success</vt:lpstr>
      <vt:lpstr>Strategies for E-Success</vt:lpstr>
      <vt:lpstr>Designing a Killer Web Site</vt:lpstr>
      <vt:lpstr>Designing a Killer Web Site</vt:lpstr>
      <vt:lpstr>Designing a Killer Web Site</vt:lpstr>
      <vt:lpstr>Designing a Killer Web Site</vt:lpstr>
      <vt:lpstr>Entrepreneur in Action</vt:lpstr>
      <vt:lpstr>What he said:</vt:lpstr>
      <vt:lpstr>What he said:</vt:lpstr>
      <vt:lpstr>What he said: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175</cp:revision>
  <cp:lastPrinted>2013-11-27T07:36:36Z</cp:lastPrinted>
  <dcterms:created xsi:type="dcterms:W3CDTF">2013-10-03T09:43:12Z</dcterms:created>
  <dcterms:modified xsi:type="dcterms:W3CDTF">2013-11-28T08:00:38Z</dcterms:modified>
</cp:coreProperties>
</file>