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6" r:id="rId2"/>
    <p:sldId id="387" r:id="rId3"/>
    <p:sldId id="386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2" r:id="rId17"/>
    <p:sldId id="388" r:id="rId18"/>
    <p:sldId id="353" r:id="rId19"/>
    <p:sldId id="354" r:id="rId20"/>
    <p:sldId id="356" r:id="rId21"/>
    <p:sldId id="357" r:id="rId22"/>
    <p:sldId id="358" r:id="rId23"/>
    <p:sldId id="360" r:id="rId24"/>
    <p:sldId id="362" r:id="rId25"/>
    <p:sldId id="363" r:id="rId26"/>
    <p:sldId id="364" r:id="rId27"/>
    <p:sldId id="370" r:id="rId28"/>
    <p:sldId id="371" r:id="rId29"/>
    <p:sldId id="372" r:id="rId30"/>
    <p:sldId id="373" r:id="rId31"/>
    <p:sldId id="377" r:id="rId32"/>
    <p:sldId id="338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410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7388"/>
            <a:ext cx="4568825" cy="3425825"/>
          </a:xfrm>
          <a:ln cap="flat"/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EB59-DF0B-4F91-BDC6-BA6D8DBE8D2D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71C3-79D4-46CD-8C47-F1B85473EF0B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A27FB-E84E-4CBA-AF78-C240724E3482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222F7-3D9B-4375-955A-9A4704241F43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A46CD-21DD-4427-9F7F-DCED4EA511FD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0B320-C702-438D-8C0A-68455560770B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CC12B-1F7A-4D4B-B35E-7300C3DD3D4D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6808-2D28-40CC-B93D-92B8F3830B6A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76B8A-3F8B-4E41-9770-FDC5D009BC8D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226E6-9098-4996-998F-74ACF465B569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F68C9-D029-4500-9050-C02EB2885A2A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1F05F-7DF9-4613-939A-5553F8FCA2CB}" type="datetime1">
              <a:rPr lang="en-US" smtClean="0"/>
              <a:pPr/>
              <a:t>11/16/2013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13: Sources of Funds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20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275" y="1981200"/>
            <a:ext cx="8382000" cy="44645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/>
              <a:t>Myths &amp; Tips about Franchising</a:t>
            </a:r>
          </a:p>
          <a:p>
            <a:pPr hangingPunct="0"/>
            <a:r>
              <a:rPr lang="en-US" dirty="0"/>
              <a:t>Understand the importance of preparing a financial plan.</a:t>
            </a:r>
          </a:p>
          <a:p>
            <a:pPr hangingPunct="0"/>
            <a:r>
              <a:rPr lang="en-US" dirty="0"/>
              <a:t>Projected Financial Statements- Mistakes.</a:t>
            </a:r>
          </a:p>
          <a:p>
            <a:pPr hangingPunct="0"/>
            <a:r>
              <a:rPr lang="en-US" dirty="0"/>
              <a:t>Understand the basic financial statements through ratio analysis.</a:t>
            </a:r>
          </a:p>
          <a:p>
            <a:pPr hangingPunct="0"/>
            <a:r>
              <a:rPr lang="en-US" dirty="0"/>
              <a:t>Conduct a breakeven analysis for a small company.</a:t>
            </a:r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/>
              <a:t>Explain the differences in the three types of capital small businesses require: fixed, working, and growth.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differences in equity capital and debt capital and the advantages and disadvantages of each.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equity capital available to entrepreneurs, including personal savings, friends and relatives, angels, partners, corporations, venture capital, and public stock offerings.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debt capital and the advantages and disadvantages of each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Raising Capital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5334000" cy="3276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Raising capital to launch or expand a business is a challenge.</a:t>
            </a:r>
          </a:p>
          <a:p>
            <a:pPr>
              <a:lnSpc>
                <a:spcPct val="90000"/>
              </a:lnSpc>
            </a:pPr>
            <a:r>
              <a:rPr lang="en-US" dirty="0"/>
              <a:t>Many entrepreneurs are caught in the “credit crunch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6150" name="Picture 6" descr="j039879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62200"/>
            <a:ext cx="244951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534637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The “Secrets” to Successful Financing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1. Choosing the right sources of capital is a decision that will influence a company for a lifetime.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2. The money is out there; the key is knowing where to look.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3.  Raising money takes time and effort.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4. Creativity counts.  Entrepreneurs have to be as creative in their searches for capital as they are in developing their business ideas.</a:t>
            </a:r>
          </a:p>
        </p:txBody>
      </p:sp>
    </p:spTree>
    <p:extLst>
      <p:ext uri="{BB962C8B-B14F-4D97-AF65-F5344CB8AC3E}">
        <p14:creationId xmlns:p14="http://schemas.microsoft.com/office/powerpoint/2010/main" xmlns="" val="212501573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The “Secrets” to Successful Financing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5. The World Wide Web puts at entrepreneur’s fingertips vast resources of information that can lead to financing.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6. Be thoroughly prepared before approaching lenders and investors. 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/>
              <a:t>7. Entrepreneurs should not underestimate the importance of making sure that the “chemistry” among themselves, their companies, and their funding sources is a good one.  </a:t>
            </a:r>
          </a:p>
        </p:txBody>
      </p:sp>
    </p:spTree>
    <p:extLst>
      <p:ext uri="{BB962C8B-B14F-4D97-AF65-F5344CB8AC3E}">
        <p14:creationId xmlns:p14="http://schemas.microsoft.com/office/powerpoint/2010/main" xmlns="" val="216856663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Layered Financing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5486400" cy="3276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Layering – piecing together capital from multiple sources. 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Entrepreneurs </a:t>
            </a:r>
            <a:r>
              <a:rPr lang="en-US" dirty="0"/>
              <a:t>must cast a wide net to capture the financing they need to launch their businesses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0357" name="Picture 5" descr="j039876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239553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1787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06538" y="411163"/>
            <a:ext cx="5808662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Three Types of Capital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86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u="sng" dirty="0"/>
              <a:t>Fixed</a:t>
            </a:r>
            <a:r>
              <a:rPr lang="en-US" sz="2800" dirty="0"/>
              <a:t> - used to purchase the permanent or fixed assets of the business (e.g., buildings, land, equipment, and others).</a:t>
            </a:r>
          </a:p>
          <a:p>
            <a:pPr>
              <a:lnSpc>
                <a:spcPct val="90000"/>
              </a:lnSpc>
            </a:pPr>
            <a:r>
              <a:rPr lang="en-US" sz="2800" u="sng" dirty="0"/>
              <a:t>Working</a:t>
            </a:r>
            <a:r>
              <a:rPr lang="en-US" sz="2800" dirty="0"/>
              <a:t> - used to support the small company's normal short-term operations (e.g., buy inventory, pay bills, wages, or salaries, and others).</a:t>
            </a:r>
          </a:p>
          <a:p>
            <a:pPr>
              <a:lnSpc>
                <a:spcPct val="90000"/>
              </a:lnSpc>
            </a:pPr>
            <a:r>
              <a:rPr lang="en-US" sz="2800" u="sng" dirty="0"/>
              <a:t>Growth</a:t>
            </a:r>
            <a:r>
              <a:rPr lang="en-US" sz="2800" dirty="0"/>
              <a:t> - used to help the small business expand or change its primary direction.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801688" y="1371600"/>
            <a:ext cx="7539037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marL="315913" indent="-315913" defTabSz="841375">
              <a:lnSpc>
                <a:spcPct val="114000"/>
              </a:lnSpc>
              <a:spcAft>
                <a:spcPct val="57000"/>
              </a:spcAft>
            </a:pPr>
            <a:r>
              <a:rPr lang="en-US" sz="2800" b="1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Capital</a:t>
            </a:r>
            <a:r>
              <a:rPr lang="en-US" sz="2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is any form of wealth employed to produce more wealth for a firm.</a:t>
            </a:r>
          </a:p>
        </p:txBody>
      </p:sp>
    </p:spTree>
    <p:extLst>
      <p:ext uri="{BB962C8B-B14F-4D97-AF65-F5344CB8AC3E}">
        <p14:creationId xmlns:p14="http://schemas.microsoft.com/office/powerpoint/2010/main" xmlns="" val="208662918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419350" y="411163"/>
            <a:ext cx="4814888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Equity Capital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524000"/>
            <a:ext cx="7343775" cy="441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Represents the personal investment of the owner(s) in the business.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Is called </a:t>
            </a:r>
            <a:r>
              <a:rPr lang="en-US" sz="2800" i="1" dirty="0"/>
              <a:t>risk capital </a:t>
            </a:r>
            <a:r>
              <a:rPr lang="en-US" sz="2800" dirty="0"/>
              <a:t>because investors assume the risk of losing their money if the business fails.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Does </a:t>
            </a:r>
            <a:r>
              <a:rPr lang="en-US" sz="2800" i="1" dirty="0"/>
              <a:t>not</a:t>
            </a:r>
            <a:r>
              <a:rPr lang="en-US" sz="2800" dirty="0"/>
              <a:t> have to be repaid with interest like a loan does.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Means that an entrepreneur must give up some ownership in the company to outside investors.</a:t>
            </a:r>
          </a:p>
        </p:txBody>
      </p:sp>
    </p:spTree>
    <p:extLst>
      <p:ext uri="{BB962C8B-B14F-4D97-AF65-F5344CB8AC3E}">
        <p14:creationId xmlns:p14="http://schemas.microsoft.com/office/powerpoint/2010/main" xmlns="" val="423204103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70100" y="487363"/>
            <a:ext cx="4598988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Debt Capital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9163" y="1577975"/>
            <a:ext cx="6243637" cy="43656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Must be repaid with interest.</a:t>
            </a:r>
          </a:p>
          <a:p>
            <a:r>
              <a:rPr lang="en-US" sz="2800" dirty="0"/>
              <a:t>Is carried as a liability on the company’s balance sheet.</a:t>
            </a:r>
          </a:p>
          <a:p>
            <a:r>
              <a:rPr lang="en-US" sz="2800" dirty="0"/>
              <a:t>Can be just as difficult to secure as equity financing, even though sources of debt financing are more numerous.</a:t>
            </a:r>
          </a:p>
          <a:p>
            <a:r>
              <a:rPr lang="en-US" sz="2800" dirty="0"/>
              <a:t>Can be expensive, especially for small companies, because of the risk/return tradeoff.</a:t>
            </a:r>
          </a:p>
        </p:txBody>
      </p:sp>
      <p:pic>
        <p:nvPicPr>
          <p:cNvPr id="30725" name="Picture 5" descr="CG1B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230"/>
            <a:ext cx="2286000" cy="1523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9975638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uiExpand="1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14400" y="533400"/>
            <a:ext cx="7162800" cy="762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Sources of Equity Financing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Personal savings</a:t>
            </a:r>
          </a:p>
          <a:p>
            <a:pPr>
              <a:lnSpc>
                <a:spcPct val="90000"/>
              </a:lnSpc>
            </a:pPr>
            <a:r>
              <a:rPr lang="en-US" dirty="0"/>
              <a:t>Friends and family members</a:t>
            </a:r>
          </a:p>
          <a:p>
            <a:pPr>
              <a:lnSpc>
                <a:spcPct val="90000"/>
              </a:lnSpc>
            </a:pPr>
            <a:r>
              <a:rPr lang="en-US" dirty="0"/>
              <a:t>Angels</a:t>
            </a:r>
          </a:p>
          <a:p>
            <a:pPr>
              <a:lnSpc>
                <a:spcPct val="90000"/>
              </a:lnSpc>
            </a:pPr>
            <a:r>
              <a:rPr lang="en-US" dirty="0"/>
              <a:t>Partners</a:t>
            </a:r>
          </a:p>
          <a:p>
            <a:pPr>
              <a:lnSpc>
                <a:spcPct val="90000"/>
              </a:lnSpc>
            </a:pPr>
            <a:r>
              <a:rPr lang="en-US" dirty="0"/>
              <a:t>Corporations</a:t>
            </a:r>
          </a:p>
          <a:p>
            <a:pPr>
              <a:lnSpc>
                <a:spcPct val="90000"/>
              </a:lnSpc>
            </a:pPr>
            <a:r>
              <a:rPr lang="en-US" dirty="0"/>
              <a:t>Venture capital companies</a:t>
            </a:r>
          </a:p>
          <a:p>
            <a:pPr>
              <a:lnSpc>
                <a:spcPct val="90000"/>
              </a:lnSpc>
            </a:pPr>
            <a:r>
              <a:rPr lang="en-US" dirty="0"/>
              <a:t>Public stock </a:t>
            </a:r>
            <a:r>
              <a:rPr lang="en-US" dirty="0" smtClean="0"/>
              <a:t>sale</a:t>
            </a:r>
          </a:p>
        </p:txBody>
      </p:sp>
      <p:pic>
        <p:nvPicPr>
          <p:cNvPr id="11270" name="Picture 6" descr="BS0191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19400"/>
            <a:ext cx="2514600" cy="248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4079751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627313" y="554038"/>
            <a:ext cx="4284662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Personal Savings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6925" y="1636713"/>
            <a:ext cx="5832475" cy="40020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The </a:t>
            </a:r>
            <a:r>
              <a:rPr lang="en-US" sz="2800" i="1" dirty="0"/>
              <a:t>first</a:t>
            </a:r>
            <a:r>
              <a:rPr lang="en-US" sz="2800" dirty="0"/>
              <a:t> place an entrepreneur should look for money. 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The most common source of equity capital for starting a business</a:t>
            </a:r>
            <a:r>
              <a:rPr lang="en-US" sz="2800" dirty="0" smtClean="0"/>
              <a:t>.</a:t>
            </a: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Outside investors and lenders expect entrepreneurs to put some of their own capital into the business </a:t>
            </a:r>
            <a:r>
              <a:rPr lang="en-US" sz="2800" i="1" dirty="0"/>
              <a:t>before</a:t>
            </a:r>
            <a:r>
              <a:rPr lang="en-US" sz="2800" dirty="0"/>
              <a:t> investing theirs.</a:t>
            </a:r>
          </a:p>
        </p:txBody>
      </p:sp>
      <p:pic>
        <p:nvPicPr>
          <p:cNvPr id="13317" name="Picture 5" descr="j03089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800600"/>
            <a:ext cx="2286000" cy="1516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979476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22350" y="411163"/>
            <a:ext cx="7180263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Friends and Family Members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8363" y="1420813"/>
            <a:ext cx="6446837" cy="48275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After emptying their own pockets, entrepreneurs should turn to those most likely to invest in the business: friends and family members.</a:t>
            </a:r>
          </a:p>
          <a:p>
            <a:r>
              <a:rPr lang="en-US" dirty="0"/>
              <a:t>Careful!!!  Inherent dangers lurk in family/friendly business deals, </a:t>
            </a:r>
            <a:r>
              <a:rPr lang="en-US" i="1" dirty="0"/>
              <a:t>especially</a:t>
            </a:r>
            <a:r>
              <a:rPr lang="en-US" dirty="0"/>
              <a:t> those that flop.</a:t>
            </a:r>
          </a:p>
        </p:txBody>
      </p:sp>
      <p:pic>
        <p:nvPicPr>
          <p:cNvPr id="15365" name="Picture 5" descr="j0213519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11663"/>
            <a:ext cx="226377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2975633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5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22350" y="411163"/>
            <a:ext cx="7180263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Friends and Family Members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848600" cy="482758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Guidelines for family and friendship financing: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Consider the impact of the investment on everyone involved.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Keep the arrangement “strictly business.”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Settle the details up front.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Never accept more than investors can afford to lose.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Create a written contract.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Treat the money as “bridge financing.”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Develop a payment schedule that suits both parties. 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Have an exit plan.  </a:t>
            </a:r>
          </a:p>
        </p:txBody>
      </p:sp>
      <p:pic>
        <p:nvPicPr>
          <p:cNvPr id="53253" name="Picture 5" descr="j0213519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5494338"/>
            <a:ext cx="1349375" cy="136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8654459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uiExpand="1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09925" y="346075"/>
            <a:ext cx="2724150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Angels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267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Private investors who invest in emerging  entrepreneurial companies.</a:t>
            </a:r>
          </a:p>
          <a:p>
            <a:r>
              <a:rPr lang="en-US" dirty="0"/>
              <a:t>Fastest growing segment of the small business capital market. </a:t>
            </a:r>
          </a:p>
          <a:p>
            <a:r>
              <a:rPr lang="en-US" dirty="0"/>
              <a:t>An excellent source of “patient money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17414" name="Picture 6" descr="CG1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9813" y="0"/>
            <a:ext cx="1754187" cy="18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3857202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09925" y="346075"/>
            <a:ext cx="2724150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Angels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80000"/>
              </a:lnSpc>
            </a:pPr>
            <a:r>
              <a:rPr lang="en-US" sz="2800" dirty="0"/>
              <a:t>The typical angel: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Invests in companies at the seed or startup stages.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Accepts 10 percent of the proposals presented to him.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Makes an average of two investments every three years.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Has invested an average of $80,000 in 3.5 businesses. 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90 percent are satisfied with their investments. 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Key: finding them! 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Network!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Look nearby, a 50- to 100-mile radius.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r>
              <a:rPr lang="en-US" sz="2400" dirty="0"/>
              <a:t>Informal angel “clusters” and networks</a:t>
            </a:r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pic>
        <p:nvPicPr>
          <p:cNvPr id="55301" name="Picture 5" descr="bd0524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463" y="0"/>
            <a:ext cx="1760537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1639440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09925" y="346075"/>
            <a:ext cx="2724150" cy="558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 smtClean="0"/>
              <a:t>Partners</a:t>
            </a:r>
            <a:endParaRPr lang="en-US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648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Partner may Brings in: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Capital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Expertise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US" sz="2800" dirty="0" smtClean="0"/>
              <a:t>Complimentary Skills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General/Sleeping</a:t>
            </a:r>
            <a:endParaRPr lang="en-US" sz="2800" dirty="0"/>
          </a:p>
          <a:p>
            <a:pPr lvl="1">
              <a:lnSpc>
                <a:spcPct val="80000"/>
              </a:lnSpc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9539849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Venture Capital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percent of all venture capital investments come from corporations.</a:t>
            </a:r>
          </a:p>
          <a:p>
            <a:r>
              <a:rPr lang="en-US" dirty="0"/>
              <a:t>About 300 large corporations across the globe invest in start-up companies.</a:t>
            </a:r>
          </a:p>
          <a:p>
            <a:r>
              <a:rPr lang="en-US" dirty="0"/>
              <a:t>Capital infusions are just one benefit; corporate partners may share marketing and technical expertise.  </a:t>
            </a:r>
          </a:p>
        </p:txBody>
      </p:sp>
    </p:spTree>
    <p:extLst>
      <p:ext uri="{BB962C8B-B14F-4D97-AF65-F5344CB8AC3E}">
        <p14:creationId xmlns:p14="http://schemas.microsoft.com/office/powerpoint/2010/main" xmlns="" val="170027466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Venture Capital Companies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6962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 smtClean="0"/>
              <a:t>Private for Profit Organizations.</a:t>
            </a:r>
          </a:p>
          <a:p>
            <a:endParaRPr lang="en-US" dirty="0"/>
          </a:p>
          <a:p>
            <a:r>
              <a:rPr lang="en-US" dirty="0"/>
              <a:t>Business plans are subjected to an </a:t>
            </a:r>
            <a:r>
              <a:rPr lang="en-US" i="1" dirty="0"/>
              <a:t>extremely</a:t>
            </a:r>
            <a:r>
              <a:rPr lang="en-US" dirty="0"/>
              <a:t> rigorous review - less than 1 percent accepted.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4038600"/>
            <a:ext cx="2143125" cy="2143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0" y="4343400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113503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Venture Capital Companies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772400" cy="495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Most venture capitalists take an active role in managing the companies in which they invest.</a:t>
            </a:r>
          </a:p>
          <a:p>
            <a:pPr>
              <a:lnSpc>
                <a:spcPct val="90000"/>
              </a:lnSpc>
            </a:pPr>
            <a:r>
              <a:rPr lang="en-US" dirty="0"/>
              <a:t>Many venture capitalists focus their investments in specific industries with which they are familiar.</a:t>
            </a:r>
          </a:p>
          <a:p>
            <a:pPr>
              <a:lnSpc>
                <a:spcPct val="90000"/>
              </a:lnSpc>
            </a:pPr>
            <a:r>
              <a:rPr lang="en-US" dirty="0"/>
              <a:t>Venture capitalists typically purchase between 20 percent and 40 percent of a company but in some cases will buy 70 percent or more. 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0" y="3048000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6967968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Venture Capital Companies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772400" cy="495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dirty="0"/>
              <a:t>Most often, venture capitalists invest in a company across several stages.</a:t>
            </a:r>
          </a:p>
          <a:p>
            <a:pPr>
              <a:lnSpc>
                <a:spcPct val="90000"/>
              </a:lnSpc>
            </a:pPr>
            <a:r>
              <a:rPr lang="en-US" dirty="0"/>
              <a:t>On average, 98 percent of venture capital goes to: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Early stage investments (companies in the early stages of development).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Expansion stage investments (companies in the rapid growth phase).</a:t>
            </a:r>
          </a:p>
          <a:p>
            <a:pPr>
              <a:lnSpc>
                <a:spcPct val="90000"/>
              </a:lnSpc>
            </a:pPr>
            <a:r>
              <a:rPr lang="en-US" dirty="0"/>
              <a:t>Only 2 percent of venture capital goes to businesses in the startup or seed phase.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8600" y="5638800"/>
            <a:ext cx="1071563" cy="10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4040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uiExpand="1" build="p" bldLvl="2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762000"/>
            <a:ext cx="6553200" cy="12096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sz="4100" dirty="0"/>
              <a:t>What Do Venture Capital</a:t>
            </a:r>
            <a:br>
              <a:rPr lang="en-US" sz="4100" dirty="0"/>
            </a:br>
            <a:r>
              <a:rPr lang="en-US" sz="4100" dirty="0"/>
              <a:t>Companies Look For?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2438400"/>
            <a:ext cx="5646738" cy="32289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Competent management</a:t>
            </a:r>
          </a:p>
          <a:p>
            <a:r>
              <a:rPr lang="en-US" dirty="0"/>
              <a:t>Competitive edge</a:t>
            </a:r>
          </a:p>
          <a:p>
            <a:r>
              <a:rPr lang="en-US" dirty="0"/>
              <a:t>Growth industry</a:t>
            </a:r>
          </a:p>
          <a:p>
            <a:r>
              <a:rPr lang="en-US" dirty="0"/>
              <a:t>Viable exit strategy</a:t>
            </a:r>
          </a:p>
          <a:p>
            <a:r>
              <a:rPr lang="en-US" dirty="0"/>
              <a:t>Intangibles factors</a:t>
            </a:r>
          </a:p>
        </p:txBody>
      </p:sp>
      <p:pic>
        <p:nvPicPr>
          <p:cNvPr id="20485" name="Picture 5" descr="j01402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33800"/>
            <a:ext cx="2212975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894224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Public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 public offering (IPO) - when a company raises capital by selling shares of its stock to the public for the first time.  </a:t>
            </a:r>
          </a:p>
        </p:txBody>
      </p:sp>
      <p:pic>
        <p:nvPicPr>
          <p:cNvPr id="63492" name="Picture 4" descr="j039929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053013"/>
            <a:ext cx="2255838" cy="180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0774235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IPO Candidates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848600" cy="4114800"/>
          </a:xfrm>
        </p:spPr>
        <p:txBody>
          <a:bodyPr/>
          <a:lstStyle/>
          <a:p>
            <a:r>
              <a:rPr lang="en-US" sz="3000" dirty="0"/>
              <a:t>Consistently high growth rates</a:t>
            </a:r>
          </a:p>
          <a:p>
            <a:r>
              <a:rPr lang="en-US" sz="3000" dirty="0"/>
              <a:t>Strong record of earnings</a:t>
            </a:r>
          </a:p>
          <a:p>
            <a:r>
              <a:rPr lang="en-US" sz="3000" dirty="0"/>
              <a:t>3 to 5 years of audited financial statements that meet or exceed SEC standards</a:t>
            </a:r>
          </a:p>
          <a:p>
            <a:r>
              <a:rPr lang="en-US" sz="3000" dirty="0"/>
              <a:t>Solid position in a rapidly growing industry</a:t>
            </a:r>
          </a:p>
          <a:p>
            <a:r>
              <a:rPr lang="en-US" sz="3000" dirty="0"/>
              <a:t>Sound management team with experience and a strong board of directors</a:t>
            </a:r>
          </a:p>
        </p:txBody>
      </p:sp>
    </p:spTree>
    <p:extLst>
      <p:ext uri="{BB962C8B-B14F-4D97-AF65-F5344CB8AC3E}">
        <p14:creationId xmlns:p14="http://schemas.microsoft.com/office/powerpoint/2010/main" xmlns="" val="406107565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uiExpand="1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615950"/>
            <a:ext cx="8382000" cy="5556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Advantages of “Going Public”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6363" y="1643063"/>
            <a:ext cx="6408737" cy="414813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sz="2800" dirty="0"/>
              <a:t>Ability to raise large amounts of capital</a:t>
            </a:r>
          </a:p>
          <a:p>
            <a:r>
              <a:rPr lang="en-US" sz="2800" dirty="0"/>
              <a:t>Improved corporate image</a:t>
            </a:r>
          </a:p>
          <a:p>
            <a:r>
              <a:rPr lang="en-US" sz="2800" dirty="0"/>
              <a:t>Improved access to future financing</a:t>
            </a:r>
          </a:p>
          <a:p>
            <a:r>
              <a:rPr lang="en-US" sz="2800" dirty="0"/>
              <a:t>Attracting and retaining key employees</a:t>
            </a:r>
          </a:p>
          <a:p>
            <a:r>
              <a:rPr lang="en-US" sz="2800" dirty="0"/>
              <a:t>Using stock for acquisitions</a:t>
            </a:r>
            <a:endParaRPr lang="en-US" sz="2800" dirty="0">
              <a:latin typeface="Monotype Sorts" pitchFamily="2" charset="2"/>
            </a:endParaRPr>
          </a:p>
          <a:p>
            <a:r>
              <a:rPr lang="en-US" sz="2800" dirty="0"/>
              <a:t>Listing on a stock exchange</a:t>
            </a:r>
          </a:p>
        </p:txBody>
      </p:sp>
      <p:pic>
        <p:nvPicPr>
          <p:cNvPr id="22532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03" t="20070" r="39325" b="32951"/>
          <a:stretch>
            <a:fillRect/>
          </a:stretch>
        </p:blipFill>
        <p:spPr bwMode="auto">
          <a:xfrm>
            <a:off x="6986588" y="4265613"/>
            <a:ext cx="1395412" cy="188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884887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615950"/>
            <a:ext cx="8296275" cy="5556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Disadvantages of “Going Public”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8938" y="1801813"/>
            <a:ext cx="5961062" cy="42179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lnSpc>
                <a:spcPct val="90000"/>
              </a:lnSpc>
            </a:pPr>
            <a:r>
              <a:rPr lang="en-US" sz="2800" dirty="0"/>
              <a:t>Dilution of founder’s ownership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Loss of control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Loss of privacy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Reporting to the SEC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Filing expenses</a:t>
            </a:r>
            <a:endParaRPr lang="en-US" sz="2800" dirty="0">
              <a:latin typeface="Monotype Sort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Accountability to shareholders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Pressure for short-term performance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Timing</a:t>
            </a:r>
          </a:p>
        </p:txBody>
      </p:sp>
      <p:pic>
        <p:nvPicPr>
          <p:cNvPr id="24580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721" t="21228" r="40883" b="28886"/>
          <a:stretch>
            <a:fillRect/>
          </a:stretch>
        </p:blipFill>
        <p:spPr bwMode="auto">
          <a:xfrm>
            <a:off x="7310438" y="4424363"/>
            <a:ext cx="1300162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114972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151063" y="493713"/>
            <a:ext cx="5002212" cy="55721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 smtClean="0"/>
              <a:t>Sources of Debt Capital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2797" y="2743200"/>
            <a:ext cx="6248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Short-term loans</a:t>
            </a:r>
          </a:p>
          <a:p>
            <a:pPr lvl="1"/>
            <a:r>
              <a:rPr lang="en-US" dirty="0"/>
              <a:t>Commercial loans</a:t>
            </a:r>
          </a:p>
          <a:p>
            <a:pPr lvl="1"/>
            <a:r>
              <a:rPr lang="en-US" dirty="0"/>
              <a:t>Lines of credit</a:t>
            </a:r>
          </a:p>
          <a:p>
            <a:pPr lvl="1"/>
            <a:r>
              <a:rPr lang="en-US" dirty="0"/>
              <a:t>Floor planning</a:t>
            </a:r>
          </a:p>
          <a:p>
            <a:r>
              <a:rPr lang="en-US" dirty="0"/>
              <a:t>Intermediate and long-term loans</a:t>
            </a:r>
          </a:p>
          <a:p>
            <a:pPr lvl="1"/>
            <a:r>
              <a:rPr lang="en-US" dirty="0"/>
              <a:t>Installment loans and contracts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5988" y="1419225"/>
            <a:ext cx="7618412" cy="125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50" tIns="17463" rIns="44450" bIns="17463">
            <a:spAutoFit/>
          </a:bodyPr>
          <a:lstStyle/>
          <a:p>
            <a:pPr marL="315913" indent="-315913" defTabSz="841375">
              <a:lnSpc>
                <a:spcPct val="128000"/>
              </a:lnSpc>
              <a:spcAft>
                <a:spcPct val="64000"/>
              </a:spcAft>
            </a:pPr>
            <a:r>
              <a:rPr lang="en-US" sz="2800" dirty="0"/>
              <a:t>Commercial </a:t>
            </a:r>
            <a:r>
              <a:rPr lang="en-US" sz="2800" dirty="0" smtClean="0"/>
              <a:t>Banks:</a:t>
            </a:r>
            <a:endParaRPr lang="en-US" sz="2800" dirty="0" smtClean="0">
              <a:latin typeface="Tms Rmn" charset="0"/>
            </a:endParaRPr>
          </a:p>
          <a:p>
            <a:pPr marL="315913" indent="-315913" defTabSz="841375">
              <a:lnSpc>
                <a:spcPct val="128000"/>
              </a:lnSpc>
              <a:spcAft>
                <a:spcPct val="64000"/>
              </a:spcAft>
            </a:pPr>
            <a:r>
              <a:rPr lang="en-US" sz="2000" dirty="0" smtClean="0">
                <a:latin typeface="Tms Rmn" charset="0"/>
              </a:rPr>
              <a:t>...</a:t>
            </a:r>
            <a:r>
              <a:rPr lang="en-US" sz="2000" dirty="0">
                <a:latin typeface="Tms Rmn" charset="0"/>
              </a:rPr>
              <a:t>the heart of the financial market for small businesses!</a:t>
            </a:r>
          </a:p>
        </p:txBody>
      </p:sp>
      <p:pic>
        <p:nvPicPr>
          <p:cNvPr id="38920" name="Picture 8" descr="j02810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514600"/>
            <a:ext cx="1706563" cy="283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0186067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bldLvl="5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Six Most Common Reasons Bankers Reject Small Business Loans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“Our bank doesn’t make small business loans.”  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Before applying for a loan, research banks to find out which ones seek the type of loan you need. 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 dirty="0"/>
              <a:t>“I don’t know enough about you or your business.”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Develop a detailed business plan to present to the banker.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0" y="50101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925843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uiExpand="1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Six Most Common Reasons Bankers Reject Small Business Loans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3.</a:t>
            </a:r>
            <a:r>
              <a:rPr lang="en-US" sz="2800" dirty="0"/>
              <a:t>  “You haven’t told me why you need the money.”  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Your business plan should explain how much money you need and how you plan to use it.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4.</a:t>
            </a:r>
            <a:r>
              <a:rPr lang="en-US" sz="2000" dirty="0">
                <a:solidFill>
                  <a:schemeClr val="tx2"/>
                </a:solidFill>
              </a:rPr>
              <a:t>	</a:t>
            </a:r>
            <a:r>
              <a:rPr lang="en-US" sz="2800" dirty="0"/>
              <a:t>“Your numbers don’t support your loan request.”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Include a cash flow forecast in your business plan.  </a:t>
            </a:r>
          </a:p>
        </p:txBody>
      </p:sp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046538" y="1447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45720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937534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uiExpand="1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Six Most Common Reasons Bankers Reject Small Business Loans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5.</a:t>
            </a:r>
            <a:r>
              <a:rPr lang="en-US" sz="2800" dirty="0"/>
              <a:t>  “You don’t have enough collateral.”  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Be prepared to pledge your company’s assets – and perhaps your personal assets – as collateral for the loan.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000" dirty="0">
                <a:solidFill>
                  <a:schemeClr val="hlink"/>
                </a:solidFill>
              </a:rPr>
              <a:t>6.</a:t>
            </a:r>
            <a:r>
              <a:rPr lang="en-US" sz="2000" dirty="0">
                <a:solidFill>
                  <a:schemeClr val="tx2"/>
                </a:solidFill>
              </a:rPr>
              <a:t>	</a:t>
            </a:r>
            <a:r>
              <a:rPr lang="en-US" sz="2800" dirty="0"/>
              <a:t>“Your business does not support the loan on its own.”</a:t>
            </a:r>
            <a:br>
              <a:rPr lang="en-US" sz="2800" dirty="0"/>
            </a:br>
            <a:r>
              <a:rPr lang="en-US" sz="2800" u="sng" dirty="0"/>
              <a:t>Cure</a:t>
            </a:r>
            <a:r>
              <a:rPr lang="en-US" sz="2800" dirty="0"/>
              <a:t>: Be prepared to provide a personal guarantee on the loan.    </a:t>
            </a: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4046538" y="1447800"/>
            <a:ext cx="1050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77025" y="82867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316621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uiExpand="1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06538" y="542925"/>
            <a:ext cx="6049962" cy="55562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Sources of Debt Capital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229600" cy="1006475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>
              <a:buSzPct val="75000"/>
            </a:pPr>
            <a:r>
              <a:rPr lang="en-US" dirty="0"/>
              <a:t>Commercial banks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584200" y="2533650"/>
            <a:ext cx="7772400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6038" rIns="88900" bIns="46038"/>
          <a:lstStyle/>
          <a:p>
            <a:pPr marL="457200" indent="-457200" defTabSz="892175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Vendor financing (trade credit)</a:t>
            </a:r>
          </a:p>
          <a:p>
            <a:pPr marL="457200" indent="-457200" defTabSz="892175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Equipment suppliers</a:t>
            </a:r>
          </a:p>
          <a:p>
            <a:pPr marL="457200" indent="-457200" defTabSz="892175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Commercial finance companies</a:t>
            </a:r>
          </a:p>
          <a:p>
            <a:pPr marL="457200" indent="-457200" defTabSz="892175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Saving and loan associations</a:t>
            </a:r>
          </a:p>
        </p:txBody>
      </p:sp>
      <p:sp>
        <p:nvSpPr>
          <p:cNvPr id="73734" name="Rectangle 6"/>
          <p:cNvSpPr>
            <a:spLocks noChangeArrowheads="1"/>
          </p:cNvSpPr>
          <p:nvPr/>
        </p:nvSpPr>
        <p:spPr bwMode="auto">
          <a:xfrm>
            <a:off x="579438" y="1981200"/>
            <a:ext cx="777240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6038" rIns="88900" bIns="46038"/>
          <a:lstStyle/>
          <a:p>
            <a:pPr marL="457200" indent="-457200" defTabSz="892175">
              <a:spcBef>
                <a:spcPct val="20000"/>
              </a:spcBef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3200" dirty="0"/>
              <a:t>Asset-based lenders</a:t>
            </a:r>
          </a:p>
        </p:txBody>
      </p:sp>
      <p:grpSp>
        <p:nvGrpSpPr>
          <p:cNvPr id="73737" name="Group 9"/>
          <p:cNvGrpSpPr>
            <a:grpSpLocks/>
          </p:cNvGrpSpPr>
          <p:nvPr/>
        </p:nvGrpSpPr>
        <p:grpSpPr bwMode="auto">
          <a:xfrm>
            <a:off x="6858000" y="4267200"/>
            <a:ext cx="1711325" cy="2343150"/>
            <a:chOff x="3792" y="1056"/>
            <a:chExt cx="1078" cy="1476"/>
          </a:xfrm>
        </p:grpSpPr>
        <p:pic>
          <p:nvPicPr>
            <p:cNvPr id="73735" name="Picture 7" descr="PE03848_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056"/>
              <a:ext cx="1078" cy="14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736" name="Text Box 8"/>
            <p:cNvSpPr txBox="1">
              <a:spLocks noChangeArrowheads="1"/>
            </p:cNvSpPr>
            <p:nvPr/>
          </p:nvSpPr>
          <p:spPr bwMode="auto">
            <a:xfrm>
              <a:off x="4272" y="1488"/>
              <a:ext cx="3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latin typeface="Times New Roman" pitchFamily="18" charset="0"/>
                </a:rPr>
                <a:t>$$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05525834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37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737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737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737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uiExpand="1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5621867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381000" y="1157288"/>
            <a:ext cx="8382000" cy="44645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/>
              <a:t>Explain the differences in the three types of capital small businesses require: fixed, working, and growth.</a:t>
            </a:r>
          </a:p>
          <a:p>
            <a:pPr hangingPunct="0"/>
            <a:r>
              <a:rPr lang="en-US" dirty="0"/>
              <a:t>Describe the differences in equity capital and debt capital and the advantages and disadvantages of each.</a:t>
            </a:r>
          </a:p>
          <a:p>
            <a:pPr hangingPunct="0"/>
            <a:r>
              <a:rPr lang="en-US" dirty="0"/>
              <a:t>Describe the various sources of equity capital available to entrepreneurs, including personal savings, friends and relatives, angels, partners, corporations, venture capital, and public stock offerings.</a:t>
            </a:r>
          </a:p>
          <a:p>
            <a:pPr hangingPunct="0"/>
            <a:r>
              <a:rPr lang="en-US" dirty="0"/>
              <a:t>Describe the various sources of debt capital and the advantages and disadvantages of each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1414</Words>
  <Application>Microsoft Office PowerPoint</Application>
  <PresentationFormat>On-screen Show (4:3)</PresentationFormat>
  <Paragraphs>185</Paragraphs>
  <Slides>32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ENTREPRENEURSHIP </vt:lpstr>
      <vt:lpstr> Previous Lecture Review</vt:lpstr>
      <vt:lpstr>OBJECTIVES</vt:lpstr>
      <vt:lpstr>Raising Capital</vt:lpstr>
      <vt:lpstr>The “Secrets” to Successful Financing</vt:lpstr>
      <vt:lpstr>The “Secrets” to Successful Financing</vt:lpstr>
      <vt:lpstr>Layered Financing</vt:lpstr>
      <vt:lpstr>Three Types of Capital</vt:lpstr>
      <vt:lpstr>Equity Capital</vt:lpstr>
      <vt:lpstr>Debt Capital</vt:lpstr>
      <vt:lpstr>Sources of Equity Financing</vt:lpstr>
      <vt:lpstr>Personal Savings</vt:lpstr>
      <vt:lpstr>Friends and Family Members</vt:lpstr>
      <vt:lpstr>Friends and Family Members</vt:lpstr>
      <vt:lpstr>Angels</vt:lpstr>
      <vt:lpstr>Angels</vt:lpstr>
      <vt:lpstr>Partners</vt:lpstr>
      <vt:lpstr>Corporate Venture Capital</vt:lpstr>
      <vt:lpstr>Venture Capital Companies</vt:lpstr>
      <vt:lpstr>Venture Capital Companies</vt:lpstr>
      <vt:lpstr>Venture Capital Companies</vt:lpstr>
      <vt:lpstr>What Do Venture Capital Companies Look For?</vt:lpstr>
      <vt:lpstr>Going Public</vt:lpstr>
      <vt:lpstr>Successful IPO Candidates</vt:lpstr>
      <vt:lpstr>Advantages of “Going Public”</vt:lpstr>
      <vt:lpstr>Disadvantages of “Going Public”</vt:lpstr>
      <vt:lpstr>Sources of Debt Capital</vt:lpstr>
      <vt:lpstr>Six Most Common Reasons Bankers Reject Small Business Loans</vt:lpstr>
      <vt:lpstr>Six Most Common Reasons Bankers Reject Small Business Loans</vt:lpstr>
      <vt:lpstr>Six Most Common Reasons Bankers Reject Small Business Loans</vt:lpstr>
      <vt:lpstr>Sources of Debt Capital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Administrator</cp:lastModifiedBy>
  <cp:revision>158</cp:revision>
  <dcterms:created xsi:type="dcterms:W3CDTF">2013-10-03T09:43:12Z</dcterms:created>
  <dcterms:modified xsi:type="dcterms:W3CDTF">2013-11-16T11:54:22Z</dcterms:modified>
</cp:coreProperties>
</file>