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96" r:id="rId2"/>
    <p:sldId id="297" r:id="rId3"/>
    <p:sldId id="300" r:id="rId4"/>
    <p:sldId id="348" r:id="rId5"/>
    <p:sldId id="349" r:id="rId6"/>
    <p:sldId id="350" r:id="rId7"/>
    <p:sldId id="351" r:id="rId8"/>
    <p:sldId id="352" r:id="rId9"/>
    <p:sldId id="353" r:id="rId10"/>
    <p:sldId id="302" r:id="rId11"/>
    <p:sldId id="344" r:id="rId12"/>
    <p:sldId id="303" r:id="rId13"/>
    <p:sldId id="343" r:id="rId14"/>
    <p:sldId id="340" r:id="rId15"/>
    <p:sldId id="341" r:id="rId16"/>
    <p:sldId id="342" r:id="rId17"/>
    <p:sldId id="339" r:id="rId18"/>
    <p:sldId id="345" r:id="rId19"/>
    <p:sldId id="305" r:id="rId20"/>
    <p:sldId id="306" r:id="rId21"/>
    <p:sldId id="307" r:id="rId22"/>
    <p:sldId id="308" r:id="rId23"/>
    <p:sldId id="309" r:id="rId24"/>
    <p:sldId id="310" r:id="rId25"/>
    <p:sldId id="311" r:id="rId26"/>
    <p:sldId id="312" r:id="rId27"/>
    <p:sldId id="313" r:id="rId28"/>
    <p:sldId id="314" r:id="rId29"/>
    <p:sldId id="315" r:id="rId30"/>
    <p:sldId id="316" r:id="rId31"/>
    <p:sldId id="317" r:id="rId32"/>
    <p:sldId id="318" r:id="rId33"/>
    <p:sldId id="319" r:id="rId34"/>
    <p:sldId id="320" r:id="rId35"/>
    <p:sldId id="321" r:id="rId36"/>
    <p:sldId id="346" r:id="rId37"/>
    <p:sldId id="334" r:id="rId38"/>
    <p:sldId id="335" r:id="rId39"/>
    <p:sldId id="337" r:id="rId40"/>
    <p:sldId id="338"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94671" autoAdjust="0"/>
  </p:normalViewPr>
  <p:slideViewPr>
    <p:cSldViewPr>
      <p:cViewPr varScale="1">
        <p:scale>
          <a:sx n="74" d="100"/>
          <a:sy n="74" d="100"/>
        </p:scale>
        <p:origin x="-1182" y="-102"/>
      </p:cViewPr>
      <p:guideLst>
        <p:guide orient="horz" pos="2160"/>
        <p:guide pos="2880"/>
      </p:guideLst>
    </p:cSldViewPr>
  </p:slideViewPr>
  <p:outlineViewPr>
    <p:cViewPr>
      <p:scale>
        <a:sx n="33" d="100"/>
        <a:sy n="33" d="100"/>
      </p:scale>
      <p:origin x="0" y="25806"/>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85B88A-C841-402B-B2F9-EDF798484FBC}" type="datetimeFigureOut">
              <a:rPr lang="en-US" smtClean="0"/>
              <a:pPr/>
              <a:t>11/11/2013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E3A5EB-6F79-4447-ABC5-06DD99348053}" type="slidenum">
              <a:rPr lang="en-US" smtClean="0"/>
              <a:pPr/>
              <a:t>‹#›</a:t>
            </a:fld>
            <a:endParaRPr lang="en-US"/>
          </a:p>
        </p:txBody>
      </p:sp>
    </p:spTree>
    <p:extLst>
      <p:ext uri="{BB962C8B-B14F-4D97-AF65-F5344CB8AC3E}">
        <p14:creationId xmlns:p14="http://schemas.microsoft.com/office/powerpoint/2010/main" xmlns="" val="22778252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a:noFill/>
        </p:spPr>
        <p:txBody>
          <a:bodyPr/>
          <a:lstStyle>
            <a:lvl1pPr>
              <a:defRPr>
                <a:solidFill>
                  <a:schemeClr val="tx1"/>
                </a:solidFill>
                <a:latin typeface="Garamond" pitchFamily="18" charset="0"/>
              </a:defRPr>
            </a:lvl1pPr>
            <a:lvl2pPr marL="742909" indent="-285734">
              <a:defRPr>
                <a:solidFill>
                  <a:schemeClr val="tx1"/>
                </a:solidFill>
                <a:latin typeface="Garamond" pitchFamily="18" charset="0"/>
              </a:defRPr>
            </a:lvl2pPr>
            <a:lvl3pPr marL="1142937" indent="-228587">
              <a:defRPr>
                <a:solidFill>
                  <a:schemeClr val="tx1"/>
                </a:solidFill>
                <a:latin typeface="Garamond" pitchFamily="18" charset="0"/>
              </a:defRPr>
            </a:lvl3pPr>
            <a:lvl4pPr marL="1600112" indent="-228587">
              <a:defRPr>
                <a:solidFill>
                  <a:schemeClr val="tx1"/>
                </a:solidFill>
                <a:latin typeface="Garamond" pitchFamily="18" charset="0"/>
              </a:defRPr>
            </a:lvl4pPr>
            <a:lvl5pPr marL="2057287" indent="-228587">
              <a:defRPr>
                <a:solidFill>
                  <a:schemeClr val="tx1"/>
                </a:solidFill>
                <a:latin typeface="Garamond" pitchFamily="18" charset="0"/>
              </a:defRPr>
            </a:lvl5pPr>
            <a:lvl6pPr marL="2514461" indent="-228587" eaLnBrk="0" fontAlgn="base" hangingPunct="0">
              <a:spcBef>
                <a:spcPct val="0"/>
              </a:spcBef>
              <a:spcAft>
                <a:spcPct val="0"/>
              </a:spcAft>
              <a:defRPr>
                <a:solidFill>
                  <a:schemeClr val="tx1"/>
                </a:solidFill>
                <a:latin typeface="Garamond" pitchFamily="18" charset="0"/>
              </a:defRPr>
            </a:lvl6pPr>
            <a:lvl7pPr marL="2971635" indent="-228587" eaLnBrk="0" fontAlgn="base" hangingPunct="0">
              <a:spcBef>
                <a:spcPct val="0"/>
              </a:spcBef>
              <a:spcAft>
                <a:spcPct val="0"/>
              </a:spcAft>
              <a:defRPr>
                <a:solidFill>
                  <a:schemeClr val="tx1"/>
                </a:solidFill>
                <a:latin typeface="Garamond" pitchFamily="18" charset="0"/>
              </a:defRPr>
            </a:lvl7pPr>
            <a:lvl8pPr marL="3428810" indent="-228587" eaLnBrk="0" fontAlgn="base" hangingPunct="0">
              <a:spcBef>
                <a:spcPct val="0"/>
              </a:spcBef>
              <a:spcAft>
                <a:spcPct val="0"/>
              </a:spcAft>
              <a:defRPr>
                <a:solidFill>
                  <a:schemeClr val="tx1"/>
                </a:solidFill>
                <a:latin typeface="Garamond" pitchFamily="18" charset="0"/>
              </a:defRPr>
            </a:lvl8pPr>
            <a:lvl9pPr marL="3885985" indent="-228587" eaLnBrk="0" fontAlgn="base" hangingPunct="0">
              <a:spcBef>
                <a:spcPct val="0"/>
              </a:spcBef>
              <a:spcAft>
                <a:spcPct val="0"/>
              </a:spcAft>
              <a:defRPr>
                <a:solidFill>
                  <a:schemeClr val="tx1"/>
                </a:solidFill>
                <a:latin typeface="Garamond" pitchFamily="18" charset="0"/>
              </a:defRPr>
            </a:lvl9pPr>
          </a:lstStyle>
          <a:p>
            <a:r>
              <a:rPr lang="en-US">
                <a:latin typeface="Arial" pitchFamily="34" charset="0"/>
              </a:rPr>
              <a:t>Chapter 6: Franchising</a:t>
            </a:r>
          </a:p>
        </p:txBody>
      </p:sp>
      <p:sp>
        <p:nvSpPr>
          <p:cNvPr id="39939" name="Rectangle 7"/>
          <p:cNvSpPr>
            <a:spLocks noGrp="1" noChangeArrowheads="1"/>
          </p:cNvSpPr>
          <p:nvPr>
            <p:ph type="sldNum" sz="quarter" idx="5"/>
          </p:nvPr>
        </p:nvSpPr>
        <p:spPr>
          <a:noFill/>
        </p:spPr>
        <p:txBody>
          <a:bodyPr/>
          <a:lstStyle>
            <a:lvl1pPr>
              <a:defRPr>
                <a:solidFill>
                  <a:schemeClr val="tx1"/>
                </a:solidFill>
                <a:latin typeface="Garamond" pitchFamily="18" charset="0"/>
              </a:defRPr>
            </a:lvl1pPr>
            <a:lvl2pPr marL="742909" indent="-285734">
              <a:defRPr>
                <a:solidFill>
                  <a:schemeClr val="tx1"/>
                </a:solidFill>
                <a:latin typeface="Garamond" pitchFamily="18" charset="0"/>
              </a:defRPr>
            </a:lvl2pPr>
            <a:lvl3pPr marL="1142937" indent="-228587">
              <a:defRPr>
                <a:solidFill>
                  <a:schemeClr val="tx1"/>
                </a:solidFill>
                <a:latin typeface="Garamond" pitchFamily="18" charset="0"/>
              </a:defRPr>
            </a:lvl3pPr>
            <a:lvl4pPr marL="1600112" indent="-228587">
              <a:defRPr>
                <a:solidFill>
                  <a:schemeClr val="tx1"/>
                </a:solidFill>
                <a:latin typeface="Garamond" pitchFamily="18" charset="0"/>
              </a:defRPr>
            </a:lvl4pPr>
            <a:lvl5pPr marL="2057287" indent="-228587">
              <a:defRPr>
                <a:solidFill>
                  <a:schemeClr val="tx1"/>
                </a:solidFill>
                <a:latin typeface="Garamond" pitchFamily="18" charset="0"/>
              </a:defRPr>
            </a:lvl5pPr>
            <a:lvl6pPr marL="2514461" indent="-228587" eaLnBrk="0" fontAlgn="base" hangingPunct="0">
              <a:spcBef>
                <a:spcPct val="0"/>
              </a:spcBef>
              <a:spcAft>
                <a:spcPct val="0"/>
              </a:spcAft>
              <a:defRPr>
                <a:solidFill>
                  <a:schemeClr val="tx1"/>
                </a:solidFill>
                <a:latin typeface="Garamond" pitchFamily="18" charset="0"/>
              </a:defRPr>
            </a:lvl6pPr>
            <a:lvl7pPr marL="2971635" indent="-228587" eaLnBrk="0" fontAlgn="base" hangingPunct="0">
              <a:spcBef>
                <a:spcPct val="0"/>
              </a:spcBef>
              <a:spcAft>
                <a:spcPct val="0"/>
              </a:spcAft>
              <a:defRPr>
                <a:solidFill>
                  <a:schemeClr val="tx1"/>
                </a:solidFill>
                <a:latin typeface="Garamond" pitchFamily="18" charset="0"/>
              </a:defRPr>
            </a:lvl7pPr>
            <a:lvl8pPr marL="3428810" indent="-228587" eaLnBrk="0" fontAlgn="base" hangingPunct="0">
              <a:spcBef>
                <a:spcPct val="0"/>
              </a:spcBef>
              <a:spcAft>
                <a:spcPct val="0"/>
              </a:spcAft>
              <a:defRPr>
                <a:solidFill>
                  <a:schemeClr val="tx1"/>
                </a:solidFill>
                <a:latin typeface="Garamond" pitchFamily="18" charset="0"/>
              </a:defRPr>
            </a:lvl8pPr>
            <a:lvl9pPr marL="3885985" indent="-228587" eaLnBrk="0" fontAlgn="base" hangingPunct="0">
              <a:spcBef>
                <a:spcPct val="0"/>
              </a:spcBef>
              <a:spcAft>
                <a:spcPct val="0"/>
              </a:spcAft>
              <a:defRPr>
                <a:solidFill>
                  <a:schemeClr val="tx1"/>
                </a:solidFill>
                <a:latin typeface="Garamond" pitchFamily="18" charset="0"/>
              </a:defRPr>
            </a:lvl9pPr>
          </a:lstStyle>
          <a:p>
            <a:fld id="{B8E97AE0-DBCF-40CE-B53E-87D7F3C9CD98}" type="slidenum">
              <a:rPr lang="en-US">
                <a:latin typeface="Arial" pitchFamily="34" charset="0"/>
              </a:rPr>
              <a:pPr/>
              <a:t>4</a:t>
            </a:fld>
            <a:endParaRPr lang="en-US">
              <a:latin typeface="Arial" pitchFamily="34" charset="0"/>
            </a:endParaRPr>
          </a:p>
        </p:txBody>
      </p:sp>
      <p:sp>
        <p:nvSpPr>
          <p:cNvPr id="39940" name="Rectangle 2"/>
          <p:cNvSpPr>
            <a:spLocks noGrp="1" noRot="1" noChangeAspect="1" noChangeArrowheads="1" noTextEdit="1"/>
          </p:cNvSpPr>
          <p:nvPr>
            <p:ph type="sldImg"/>
          </p:nvPr>
        </p:nvSpPr>
        <p:spPr>
          <a:xfrm>
            <a:off x="1156978" y="687050"/>
            <a:ext cx="4544046" cy="3425877"/>
          </a:xfrm>
          <a:ln/>
        </p:spPr>
      </p:sp>
      <p:sp>
        <p:nvSpPr>
          <p:cNvPr id="39941"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hdr" sz="quarter"/>
          </p:nvPr>
        </p:nvSpPr>
        <p:spPr>
          <a:noFill/>
        </p:spPr>
        <p:txBody>
          <a:bodyPr/>
          <a:lstStyle>
            <a:lvl1pPr>
              <a:defRPr>
                <a:solidFill>
                  <a:schemeClr val="tx1"/>
                </a:solidFill>
                <a:latin typeface="Garamond" pitchFamily="18" charset="0"/>
              </a:defRPr>
            </a:lvl1pPr>
            <a:lvl2pPr marL="742909" indent="-285734">
              <a:defRPr>
                <a:solidFill>
                  <a:schemeClr val="tx1"/>
                </a:solidFill>
                <a:latin typeface="Garamond" pitchFamily="18" charset="0"/>
              </a:defRPr>
            </a:lvl2pPr>
            <a:lvl3pPr marL="1142937" indent="-228587">
              <a:defRPr>
                <a:solidFill>
                  <a:schemeClr val="tx1"/>
                </a:solidFill>
                <a:latin typeface="Garamond" pitchFamily="18" charset="0"/>
              </a:defRPr>
            </a:lvl3pPr>
            <a:lvl4pPr marL="1600112" indent="-228587">
              <a:defRPr>
                <a:solidFill>
                  <a:schemeClr val="tx1"/>
                </a:solidFill>
                <a:latin typeface="Garamond" pitchFamily="18" charset="0"/>
              </a:defRPr>
            </a:lvl4pPr>
            <a:lvl5pPr marL="2057287" indent="-228587">
              <a:defRPr>
                <a:solidFill>
                  <a:schemeClr val="tx1"/>
                </a:solidFill>
                <a:latin typeface="Garamond" pitchFamily="18" charset="0"/>
              </a:defRPr>
            </a:lvl5pPr>
            <a:lvl6pPr marL="2514461" indent="-228587" eaLnBrk="0" fontAlgn="base" hangingPunct="0">
              <a:spcBef>
                <a:spcPct val="0"/>
              </a:spcBef>
              <a:spcAft>
                <a:spcPct val="0"/>
              </a:spcAft>
              <a:defRPr>
                <a:solidFill>
                  <a:schemeClr val="tx1"/>
                </a:solidFill>
                <a:latin typeface="Garamond" pitchFamily="18" charset="0"/>
              </a:defRPr>
            </a:lvl6pPr>
            <a:lvl7pPr marL="2971635" indent="-228587" eaLnBrk="0" fontAlgn="base" hangingPunct="0">
              <a:spcBef>
                <a:spcPct val="0"/>
              </a:spcBef>
              <a:spcAft>
                <a:spcPct val="0"/>
              </a:spcAft>
              <a:defRPr>
                <a:solidFill>
                  <a:schemeClr val="tx1"/>
                </a:solidFill>
                <a:latin typeface="Garamond" pitchFamily="18" charset="0"/>
              </a:defRPr>
            </a:lvl7pPr>
            <a:lvl8pPr marL="3428810" indent="-228587" eaLnBrk="0" fontAlgn="base" hangingPunct="0">
              <a:spcBef>
                <a:spcPct val="0"/>
              </a:spcBef>
              <a:spcAft>
                <a:spcPct val="0"/>
              </a:spcAft>
              <a:defRPr>
                <a:solidFill>
                  <a:schemeClr val="tx1"/>
                </a:solidFill>
                <a:latin typeface="Garamond" pitchFamily="18" charset="0"/>
              </a:defRPr>
            </a:lvl8pPr>
            <a:lvl9pPr marL="3885985" indent="-228587" eaLnBrk="0" fontAlgn="base" hangingPunct="0">
              <a:spcBef>
                <a:spcPct val="0"/>
              </a:spcBef>
              <a:spcAft>
                <a:spcPct val="0"/>
              </a:spcAft>
              <a:defRPr>
                <a:solidFill>
                  <a:schemeClr val="tx1"/>
                </a:solidFill>
                <a:latin typeface="Garamond" pitchFamily="18" charset="0"/>
              </a:defRPr>
            </a:lvl9pPr>
          </a:lstStyle>
          <a:p>
            <a:r>
              <a:rPr lang="en-US">
                <a:latin typeface="Arial" pitchFamily="34" charset="0"/>
              </a:rPr>
              <a:t>Chapter 6: Franchising</a:t>
            </a:r>
          </a:p>
        </p:txBody>
      </p:sp>
      <p:sp>
        <p:nvSpPr>
          <p:cNvPr id="40963" name="Rectangle 7"/>
          <p:cNvSpPr>
            <a:spLocks noGrp="1" noChangeArrowheads="1"/>
          </p:cNvSpPr>
          <p:nvPr>
            <p:ph type="sldNum" sz="quarter" idx="5"/>
          </p:nvPr>
        </p:nvSpPr>
        <p:spPr>
          <a:noFill/>
        </p:spPr>
        <p:txBody>
          <a:bodyPr/>
          <a:lstStyle>
            <a:lvl1pPr>
              <a:defRPr>
                <a:solidFill>
                  <a:schemeClr val="tx1"/>
                </a:solidFill>
                <a:latin typeface="Garamond" pitchFamily="18" charset="0"/>
              </a:defRPr>
            </a:lvl1pPr>
            <a:lvl2pPr marL="742909" indent="-285734">
              <a:defRPr>
                <a:solidFill>
                  <a:schemeClr val="tx1"/>
                </a:solidFill>
                <a:latin typeface="Garamond" pitchFamily="18" charset="0"/>
              </a:defRPr>
            </a:lvl2pPr>
            <a:lvl3pPr marL="1142937" indent="-228587">
              <a:defRPr>
                <a:solidFill>
                  <a:schemeClr val="tx1"/>
                </a:solidFill>
                <a:latin typeface="Garamond" pitchFamily="18" charset="0"/>
              </a:defRPr>
            </a:lvl3pPr>
            <a:lvl4pPr marL="1600112" indent="-228587">
              <a:defRPr>
                <a:solidFill>
                  <a:schemeClr val="tx1"/>
                </a:solidFill>
                <a:latin typeface="Garamond" pitchFamily="18" charset="0"/>
              </a:defRPr>
            </a:lvl4pPr>
            <a:lvl5pPr marL="2057287" indent="-228587">
              <a:defRPr>
                <a:solidFill>
                  <a:schemeClr val="tx1"/>
                </a:solidFill>
                <a:latin typeface="Garamond" pitchFamily="18" charset="0"/>
              </a:defRPr>
            </a:lvl5pPr>
            <a:lvl6pPr marL="2514461" indent="-228587" eaLnBrk="0" fontAlgn="base" hangingPunct="0">
              <a:spcBef>
                <a:spcPct val="0"/>
              </a:spcBef>
              <a:spcAft>
                <a:spcPct val="0"/>
              </a:spcAft>
              <a:defRPr>
                <a:solidFill>
                  <a:schemeClr val="tx1"/>
                </a:solidFill>
                <a:latin typeface="Garamond" pitchFamily="18" charset="0"/>
              </a:defRPr>
            </a:lvl6pPr>
            <a:lvl7pPr marL="2971635" indent="-228587" eaLnBrk="0" fontAlgn="base" hangingPunct="0">
              <a:spcBef>
                <a:spcPct val="0"/>
              </a:spcBef>
              <a:spcAft>
                <a:spcPct val="0"/>
              </a:spcAft>
              <a:defRPr>
                <a:solidFill>
                  <a:schemeClr val="tx1"/>
                </a:solidFill>
                <a:latin typeface="Garamond" pitchFamily="18" charset="0"/>
              </a:defRPr>
            </a:lvl7pPr>
            <a:lvl8pPr marL="3428810" indent="-228587" eaLnBrk="0" fontAlgn="base" hangingPunct="0">
              <a:spcBef>
                <a:spcPct val="0"/>
              </a:spcBef>
              <a:spcAft>
                <a:spcPct val="0"/>
              </a:spcAft>
              <a:defRPr>
                <a:solidFill>
                  <a:schemeClr val="tx1"/>
                </a:solidFill>
                <a:latin typeface="Garamond" pitchFamily="18" charset="0"/>
              </a:defRPr>
            </a:lvl8pPr>
            <a:lvl9pPr marL="3885985" indent="-228587" eaLnBrk="0" fontAlgn="base" hangingPunct="0">
              <a:spcBef>
                <a:spcPct val="0"/>
              </a:spcBef>
              <a:spcAft>
                <a:spcPct val="0"/>
              </a:spcAft>
              <a:defRPr>
                <a:solidFill>
                  <a:schemeClr val="tx1"/>
                </a:solidFill>
                <a:latin typeface="Garamond" pitchFamily="18" charset="0"/>
              </a:defRPr>
            </a:lvl9pPr>
          </a:lstStyle>
          <a:p>
            <a:fld id="{366BCE53-9D19-4E6A-8DB7-85BC5E5C2E08}" type="slidenum">
              <a:rPr lang="en-US">
                <a:latin typeface="Arial" pitchFamily="34" charset="0"/>
              </a:rPr>
              <a:pPr/>
              <a:t>5</a:t>
            </a:fld>
            <a:endParaRPr lang="en-US">
              <a:latin typeface="Arial" pitchFamily="34" charset="0"/>
            </a:endParaRPr>
          </a:p>
        </p:txBody>
      </p:sp>
      <p:sp>
        <p:nvSpPr>
          <p:cNvPr id="40964" name="Rectangle 2"/>
          <p:cNvSpPr>
            <a:spLocks noGrp="1" noRot="1" noChangeAspect="1" noChangeArrowheads="1" noTextEdit="1"/>
          </p:cNvSpPr>
          <p:nvPr>
            <p:ph type="sldImg"/>
          </p:nvPr>
        </p:nvSpPr>
        <p:spPr>
          <a:xfrm>
            <a:off x="1156978" y="687050"/>
            <a:ext cx="4544046" cy="3425877"/>
          </a:xfrm>
          <a:ln/>
        </p:spPr>
      </p:sp>
      <p:sp>
        <p:nvSpPr>
          <p:cNvPr id="40965"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a:noFill/>
        </p:spPr>
        <p:txBody>
          <a:bodyPr/>
          <a:lstStyle>
            <a:lvl1pPr>
              <a:defRPr>
                <a:solidFill>
                  <a:schemeClr val="tx1"/>
                </a:solidFill>
                <a:latin typeface="Garamond" pitchFamily="18" charset="0"/>
              </a:defRPr>
            </a:lvl1pPr>
            <a:lvl2pPr marL="742909" indent="-285734">
              <a:defRPr>
                <a:solidFill>
                  <a:schemeClr val="tx1"/>
                </a:solidFill>
                <a:latin typeface="Garamond" pitchFamily="18" charset="0"/>
              </a:defRPr>
            </a:lvl2pPr>
            <a:lvl3pPr marL="1142937" indent="-228587">
              <a:defRPr>
                <a:solidFill>
                  <a:schemeClr val="tx1"/>
                </a:solidFill>
                <a:latin typeface="Garamond" pitchFamily="18" charset="0"/>
              </a:defRPr>
            </a:lvl3pPr>
            <a:lvl4pPr marL="1600112" indent="-228587">
              <a:defRPr>
                <a:solidFill>
                  <a:schemeClr val="tx1"/>
                </a:solidFill>
                <a:latin typeface="Garamond" pitchFamily="18" charset="0"/>
              </a:defRPr>
            </a:lvl4pPr>
            <a:lvl5pPr marL="2057287" indent="-228587">
              <a:defRPr>
                <a:solidFill>
                  <a:schemeClr val="tx1"/>
                </a:solidFill>
                <a:latin typeface="Garamond" pitchFamily="18" charset="0"/>
              </a:defRPr>
            </a:lvl5pPr>
            <a:lvl6pPr marL="2514461" indent="-228587" eaLnBrk="0" fontAlgn="base" hangingPunct="0">
              <a:spcBef>
                <a:spcPct val="0"/>
              </a:spcBef>
              <a:spcAft>
                <a:spcPct val="0"/>
              </a:spcAft>
              <a:defRPr>
                <a:solidFill>
                  <a:schemeClr val="tx1"/>
                </a:solidFill>
                <a:latin typeface="Garamond" pitchFamily="18" charset="0"/>
              </a:defRPr>
            </a:lvl6pPr>
            <a:lvl7pPr marL="2971635" indent="-228587" eaLnBrk="0" fontAlgn="base" hangingPunct="0">
              <a:spcBef>
                <a:spcPct val="0"/>
              </a:spcBef>
              <a:spcAft>
                <a:spcPct val="0"/>
              </a:spcAft>
              <a:defRPr>
                <a:solidFill>
                  <a:schemeClr val="tx1"/>
                </a:solidFill>
                <a:latin typeface="Garamond" pitchFamily="18" charset="0"/>
              </a:defRPr>
            </a:lvl7pPr>
            <a:lvl8pPr marL="3428810" indent="-228587" eaLnBrk="0" fontAlgn="base" hangingPunct="0">
              <a:spcBef>
                <a:spcPct val="0"/>
              </a:spcBef>
              <a:spcAft>
                <a:spcPct val="0"/>
              </a:spcAft>
              <a:defRPr>
                <a:solidFill>
                  <a:schemeClr val="tx1"/>
                </a:solidFill>
                <a:latin typeface="Garamond" pitchFamily="18" charset="0"/>
              </a:defRPr>
            </a:lvl8pPr>
            <a:lvl9pPr marL="3885985" indent="-228587" eaLnBrk="0" fontAlgn="base" hangingPunct="0">
              <a:spcBef>
                <a:spcPct val="0"/>
              </a:spcBef>
              <a:spcAft>
                <a:spcPct val="0"/>
              </a:spcAft>
              <a:defRPr>
                <a:solidFill>
                  <a:schemeClr val="tx1"/>
                </a:solidFill>
                <a:latin typeface="Garamond" pitchFamily="18" charset="0"/>
              </a:defRPr>
            </a:lvl9pPr>
          </a:lstStyle>
          <a:p>
            <a:r>
              <a:rPr lang="en-US">
                <a:latin typeface="Arial" pitchFamily="34" charset="0"/>
              </a:rPr>
              <a:t>Chapter 6: Franchising</a:t>
            </a:r>
          </a:p>
        </p:txBody>
      </p:sp>
      <p:sp>
        <p:nvSpPr>
          <p:cNvPr id="41987" name="Rectangle 7"/>
          <p:cNvSpPr>
            <a:spLocks noGrp="1" noChangeArrowheads="1"/>
          </p:cNvSpPr>
          <p:nvPr>
            <p:ph type="sldNum" sz="quarter" idx="5"/>
          </p:nvPr>
        </p:nvSpPr>
        <p:spPr>
          <a:noFill/>
        </p:spPr>
        <p:txBody>
          <a:bodyPr/>
          <a:lstStyle>
            <a:lvl1pPr>
              <a:defRPr>
                <a:solidFill>
                  <a:schemeClr val="tx1"/>
                </a:solidFill>
                <a:latin typeface="Garamond" pitchFamily="18" charset="0"/>
              </a:defRPr>
            </a:lvl1pPr>
            <a:lvl2pPr marL="742909" indent="-285734">
              <a:defRPr>
                <a:solidFill>
                  <a:schemeClr val="tx1"/>
                </a:solidFill>
                <a:latin typeface="Garamond" pitchFamily="18" charset="0"/>
              </a:defRPr>
            </a:lvl2pPr>
            <a:lvl3pPr marL="1142937" indent="-228587">
              <a:defRPr>
                <a:solidFill>
                  <a:schemeClr val="tx1"/>
                </a:solidFill>
                <a:latin typeface="Garamond" pitchFamily="18" charset="0"/>
              </a:defRPr>
            </a:lvl3pPr>
            <a:lvl4pPr marL="1600112" indent="-228587">
              <a:defRPr>
                <a:solidFill>
                  <a:schemeClr val="tx1"/>
                </a:solidFill>
                <a:latin typeface="Garamond" pitchFamily="18" charset="0"/>
              </a:defRPr>
            </a:lvl4pPr>
            <a:lvl5pPr marL="2057287" indent="-228587">
              <a:defRPr>
                <a:solidFill>
                  <a:schemeClr val="tx1"/>
                </a:solidFill>
                <a:latin typeface="Garamond" pitchFamily="18" charset="0"/>
              </a:defRPr>
            </a:lvl5pPr>
            <a:lvl6pPr marL="2514461" indent="-228587" eaLnBrk="0" fontAlgn="base" hangingPunct="0">
              <a:spcBef>
                <a:spcPct val="0"/>
              </a:spcBef>
              <a:spcAft>
                <a:spcPct val="0"/>
              </a:spcAft>
              <a:defRPr>
                <a:solidFill>
                  <a:schemeClr val="tx1"/>
                </a:solidFill>
                <a:latin typeface="Garamond" pitchFamily="18" charset="0"/>
              </a:defRPr>
            </a:lvl6pPr>
            <a:lvl7pPr marL="2971635" indent="-228587" eaLnBrk="0" fontAlgn="base" hangingPunct="0">
              <a:spcBef>
                <a:spcPct val="0"/>
              </a:spcBef>
              <a:spcAft>
                <a:spcPct val="0"/>
              </a:spcAft>
              <a:defRPr>
                <a:solidFill>
                  <a:schemeClr val="tx1"/>
                </a:solidFill>
                <a:latin typeface="Garamond" pitchFamily="18" charset="0"/>
              </a:defRPr>
            </a:lvl7pPr>
            <a:lvl8pPr marL="3428810" indent="-228587" eaLnBrk="0" fontAlgn="base" hangingPunct="0">
              <a:spcBef>
                <a:spcPct val="0"/>
              </a:spcBef>
              <a:spcAft>
                <a:spcPct val="0"/>
              </a:spcAft>
              <a:defRPr>
                <a:solidFill>
                  <a:schemeClr val="tx1"/>
                </a:solidFill>
                <a:latin typeface="Garamond" pitchFamily="18" charset="0"/>
              </a:defRPr>
            </a:lvl8pPr>
            <a:lvl9pPr marL="3885985" indent="-228587" eaLnBrk="0" fontAlgn="base" hangingPunct="0">
              <a:spcBef>
                <a:spcPct val="0"/>
              </a:spcBef>
              <a:spcAft>
                <a:spcPct val="0"/>
              </a:spcAft>
              <a:defRPr>
                <a:solidFill>
                  <a:schemeClr val="tx1"/>
                </a:solidFill>
                <a:latin typeface="Garamond" pitchFamily="18" charset="0"/>
              </a:defRPr>
            </a:lvl9pPr>
          </a:lstStyle>
          <a:p>
            <a:fld id="{9CED98FB-6F15-4D25-A288-E4F76D7168AA}" type="slidenum">
              <a:rPr lang="en-US">
                <a:latin typeface="Arial" pitchFamily="34" charset="0"/>
              </a:rPr>
              <a:pPr/>
              <a:t>6</a:t>
            </a:fld>
            <a:endParaRPr lang="en-US">
              <a:latin typeface="Arial" pitchFamily="34" charset="0"/>
            </a:endParaRPr>
          </a:p>
        </p:txBody>
      </p:sp>
      <p:sp>
        <p:nvSpPr>
          <p:cNvPr id="41988" name="Rectangle 2"/>
          <p:cNvSpPr>
            <a:spLocks noGrp="1" noRot="1" noChangeAspect="1" noChangeArrowheads="1" noTextEdit="1"/>
          </p:cNvSpPr>
          <p:nvPr>
            <p:ph type="sldImg"/>
          </p:nvPr>
        </p:nvSpPr>
        <p:spPr>
          <a:xfrm>
            <a:off x="1156978" y="687050"/>
            <a:ext cx="4544046" cy="3425877"/>
          </a:xfrm>
          <a:ln/>
        </p:spPr>
      </p:sp>
      <p:sp>
        <p:nvSpPr>
          <p:cNvPr id="41989"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a:noFill/>
        </p:spPr>
        <p:txBody>
          <a:bodyPr/>
          <a:lstStyle>
            <a:lvl1pPr>
              <a:defRPr>
                <a:solidFill>
                  <a:schemeClr val="tx1"/>
                </a:solidFill>
                <a:latin typeface="Garamond" pitchFamily="18" charset="0"/>
              </a:defRPr>
            </a:lvl1pPr>
            <a:lvl2pPr marL="742909" indent="-285734">
              <a:defRPr>
                <a:solidFill>
                  <a:schemeClr val="tx1"/>
                </a:solidFill>
                <a:latin typeface="Garamond" pitchFamily="18" charset="0"/>
              </a:defRPr>
            </a:lvl2pPr>
            <a:lvl3pPr marL="1142937" indent="-228587">
              <a:defRPr>
                <a:solidFill>
                  <a:schemeClr val="tx1"/>
                </a:solidFill>
                <a:latin typeface="Garamond" pitchFamily="18" charset="0"/>
              </a:defRPr>
            </a:lvl3pPr>
            <a:lvl4pPr marL="1600112" indent="-228587">
              <a:defRPr>
                <a:solidFill>
                  <a:schemeClr val="tx1"/>
                </a:solidFill>
                <a:latin typeface="Garamond" pitchFamily="18" charset="0"/>
              </a:defRPr>
            </a:lvl4pPr>
            <a:lvl5pPr marL="2057287" indent="-228587">
              <a:defRPr>
                <a:solidFill>
                  <a:schemeClr val="tx1"/>
                </a:solidFill>
                <a:latin typeface="Garamond" pitchFamily="18" charset="0"/>
              </a:defRPr>
            </a:lvl5pPr>
            <a:lvl6pPr marL="2514461" indent="-228587" eaLnBrk="0" fontAlgn="base" hangingPunct="0">
              <a:spcBef>
                <a:spcPct val="0"/>
              </a:spcBef>
              <a:spcAft>
                <a:spcPct val="0"/>
              </a:spcAft>
              <a:defRPr>
                <a:solidFill>
                  <a:schemeClr val="tx1"/>
                </a:solidFill>
                <a:latin typeface="Garamond" pitchFamily="18" charset="0"/>
              </a:defRPr>
            </a:lvl6pPr>
            <a:lvl7pPr marL="2971635" indent="-228587" eaLnBrk="0" fontAlgn="base" hangingPunct="0">
              <a:spcBef>
                <a:spcPct val="0"/>
              </a:spcBef>
              <a:spcAft>
                <a:spcPct val="0"/>
              </a:spcAft>
              <a:defRPr>
                <a:solidFill>
                  <a:schemeClr val="tx1"/>
                </a:solidFill>
                <a:latin typeface="Garamond" pitchFamily="18" charset="0"/>
              </a:defRPr>
            </a:lvl7pPr>
            <a:lvl8pPr marL="3428810" indent="-228587" eaLnBrk="0" fontAlgn="base" hangingPunct="0">
              <a:spcBef>
                <a:spcPct val="0"/>
              </a:spcBef>
              <a:spcAft>
                <a:spcPct val="0"/>
              </a:spcAft>
              <a:defRPr>
                <a:solidFill>
                  <a:schemeClr val="tx1"/>
                </a:solidFill>
                <a:latin typeface="Garamond" pitchFamily="18" charset="0"/>
              </a:defRPr>
            </a:lvl8pPr>
            <a:lvl9pPr marL="3885985" indent="-228587" eaLnBrk="0" fontAlgn="base" hangingPunct="0">
              <a:spcBef>
                <a:spcPct val="0"/>
              </a:spcBef>
              <a:spcAft>
                <a:spcPct val="0"/>
              </a:spcAft>
              <a:defRPr>
                <a:solidFill>
                  <a:schemeClr val="tx1"/>
                </a:solidFill>
                <a:latin typeface="Garamond" pitchFamily="18" charset="0"/>
              </a:defRPr>
            </a:lvl9pPr>
          </a:lstStyle>
          <a:p>
            <a:r>
              <a:rPr lang="en-US">
                <a:latin typeface="Arial" pitchFamily="34" charset="0"/>
              </a:rPr>
              <a:t>Chapter 6: Franchising</a:t>
            </a:r>
          </a:p>
        </p:txBody>
      </p:sp>
      <p:sp>
        <p:nvSpPr>
          <p:cNvPr id="44035" name="Rectangle 7"/>
          <p:cNvSpPr>
            <a:spLocks noGrp="1" noChangeArrowheads="1"/>
          </p:cNvSpPr>
          <p:nvPr>
            <p:ph type="sldNum" sz="quarter" idx="5"/>
          </p:nvPr>
        </p:nvSpPr>
        <p:spPr>
          <a:noFill/>
        </p:spPr>
        <p:txBody>
          <a:bodyPr/>
          <a:lstStyle>
            <a:lvl1pPr>
              <a:defRPr>
                <a:solidFill>
                  <a:schemeClr val="tx1"/>
                </a:solidFill>
                <a:latin typeface="Garamond" pitchFamily="18" charset="0"/>
              </a:defRPr>
            </a:lvl1pPr>
            <a:lvl2pPr marL="742909" indent="-285734">
              <a:defRPr>
                <a:solidFill>
                  <a:schemeClr val="tx1"/>
                </a:solidFill>
                <a:latin typeface="Garamond" pitchFamily="18" charset="0"/>
              </a:defRPr>
            </a:lvl2pPr>
            <a:lvl3pPr marL="1142937" indent="-228587">
              <a:defRPr>
                <a:solidFill>
                  <a:schemeClr val="tx1"/>
                </a:solidFill>
                <a:latin typeface="Garamond" pitchFamily="18" charset="0"/>
              </a:defRPr>
            </a:lvl3pPr>
            <a:lvl4pPr marL="1600112" indent="-228587">
              <a:defRPr>
                <a:solidFill>
                  <a:schemeClr val="tx1"/>
                </a:solidFill>
                <a:latin typeface="Garamond" pitchFamily="18" charset="0"/>
              </a:defRPr>
            </a:lvl4pPr>
            <a:lvl5pPr marL="2057287" indent="-228587">
              <a:defRPr>
                <a:solidFill>
                  <a:schemeClr val="tx1"/>
                </a:solidFill>
                <a:latin typeface="Garamond" pitchFamily="18" charset="0"/>
              </a:defRPr>
            </a:lvl5pPr>
            <a:lvl6pPr marL="2514461" indent="-228587" eaLnBrk="0" fontAlgn="base" hangingPunct="0">
              <a:spcBef>
                <a:spcPct val="0"/>
              </a:spcBef>
              <a:spcAft>
                <a:spcPct val="0"/>
              </a:spcAft>
              <a:defRPr>
                <a:solidFill>
                  <a:schemeClr val="tx1"/>
                </a:solidFill>
                <a:latin typeface="Garamond" pitchFamily="18" charset="0"/>
              </a:defRPr>
            </a:lvl6pPr>
            <a:lvl7pPr marL="2971635" indent="-228587" eaLnBrk="0" fontAlgn="base" hangingPunct="0">
              <a:spcBef>
                <a:spcPct val="0"/>
              </a:spcBef>
              <a:spcAft>
                <a:spcPct val="0"/>
              </a:spcAft>
              <a:defRPr>
                <a:solidFill>
                  <a:schemeClr val="tx1"/>
                </a:solidFill>
                <a:latin typeface="Garamond" pitchFamily="18" charset="0"/>
              </a:defRPr>
            </a:lvl7pPr>
            <a:lvl8pPr marL="3428810" indent="-228587" eaLnBrk="0" fontAlgn="base" hangingPunct="0">
              <a:spcBef>
                <a:spcPct val="0"/>
              </a:spcBef>
              <a:spcAft>
                <a:spcPct val="0"/>
              </a:spcAft>
              <a:defRPr>
                <a:solidFill>
                  <a:schemeClr val="tx1"/>
                </a:solidFill>
                <a:latin typeface="Garamond" pitchFamily="18" charset="0"/>
              </a:defRPr>
            </a:lvl8pPr>
            <a:lvl9pPr marL="3885985" indent="-228587" eaLnBrk="0" fontAlgn="base" hangingPunct="0">
              <a:spcBef>
                <a:spcPct val="0"/>
              </a:spcBef>
              <a:spcAft>
                <a:spcPct val="0"/>
              </a:spcAft>
              <a:defRPr>
                <a:solidFill>
                  <a:schemeClr val="tx1"/>
                </a:solidFill>
                <a:latin typeface="Garamond" pitchFamily="18" charset="0"/>
              </a:defRPr>
            </a:lvl9pPr>
          </a:lstStyle>
          <a:p>
            <a:fld id="{75CF96E5-EDDB-454B-BA42-6DF4245CE7B9}" type="slidenum">
              <a:rPr lang="en-US">
                <a:latin typeface="Arial" pitchFamily="34" charset="0"/>
              </a:rPr>
              <a:pPr/>
              <a:t>7</a:t>
            </a:fld>
            <a:endParaRPr lang="en-US">
              <a:latin typeface="Arial" pitchFamily="34" charset="0"/>
            </a:endParaRPr>
          </a:p>
        </p:txBody>
      </p:sp>
      <p:sp>
        <p:nvSpPr>
          <p:cNvPr id="44036" name="Rectangle 2"/>
          <p:cNvSpPr>
            <a:spLocks noGrp="1" noRot="1" noChangeAspect="1" noChangeArrowheads="1" noTextEdit="1"/>
          </p:cNvSpPr>
          <p:nvPr>
            <p:ph type="sldImg"/>
          </p:nvPr>
        </p:nvSpPr>
        <p:spPr>
          <a:xfrm>
            <a:off x="1146175" y="687388"/>
            <a:ext cx="4565650" cy="3425825"/>
          </a:xfrm>
          <a:ln w="12700" cap="flat">
            <a:solidFill>
              <a:schemeClr val="tx1"/>
            </a:solidFill>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a:noFill/>
        </p:spPr>
        <p:txBody>
          <a:bodyPr/>
          <a:lstStyle>
            <a:lvl1pPr>
              <a:defRPr>
                <a:solidFill>
                  <a:schemeClr val="tx1"/>
                </a:solidFill>
                <a:latin typeface="Garamond" pitchFamily="18" charset="0"/>
              </a:defRPr>
            </a:lvl1pPr>
            <a:lvl2pPr marL="742909" indent="-285734">
              <a:defRPr>
                <a:solidFill>
                  <a:schemeClr val="tx1"/>
                </a:solidFill>
                <a:latin typeface="Garamond" pitchFamily="18" charset="0"/>
              </a:defRPr>
            </a:lvl2pPr>
            <a:lvl3pPr marL="1142937" indent="-228587">
              <a:defRPr>
                <a:solidFill>
                  <a:schemeClr val="tx1"/>
                </a:solidFill>
                <a:latin typeface="Garamond" pitchFamily="18" charset="0"/>
              </a:defRPr>
            </a:lvl3pPr>
            <a:lvl4pPr marL="1600112" indent="-228587">
              <a:defRPr>
                <a:solidFill>
                  <a:schemeClr val="tx1"/>
                </a:solidFill>
                <a:latin typeface="Garamond" pitchFamily="18" charset="0"/>
              </a:defRPr>
            </a:lvl4pPr>
            <a:lvl5pPr marL="2057287" indent="-228587">
              <a:defRPr>
                <a:solidFill>
                  <a:schemeClr val="tx1"/>
                </a:solidFill>
                <a:latin typeface="Garamond" pitchFamily="18" charset="0"/>
              </a:defRPr>
            </a:lvl5pPr>
            <a:lvl6pPr marL="2514461" indent="-228587" eaLnBrk="0" fontAlgn="base" hangingPunct="0">
              <a:spcBef>
                <a:spcPct val="0"/>
              </a:spcBef>
              <a:spcAft>
                <a:spcPct val="0"/>
              </a:spcAft>
              <a:defRPr>
                <a:solidFill>
                  <a:schemeClr val="tx1"/>
                </a:solidFill>
                <a:latin typeface="Garamond" pitchFamily="18" charset="0"/>
              </a:defRPr>
            </a:lvl6pPr>
            <a:lvl7pPr marL="2971635" indent="-228587" eaLnBrk="0" fontAlgn="base" hangingPunct="0">
              <a:spcBef>
                <a:spcPct val="0"/>
              </a:spcBef>
              <a:spcAft>
                <a:spcPct val="0"/>
              </a:spcAft>
              <a:defRPr>
                <a:solidFill>
                  <a:schemeClr val="tx1"/>
                </a:solidFill>
                <a:latin typeface="Garamond" pitchFamily="18" charset="0"/>
              </a:defRPr>
            </a:lvl7pPr>
            <a:lvl8pPr marL="3428810" indent="-228587" eaLnBrk="0" fontAlgn="base" hangingPunct="0">
              <a:spcBef>
                <a:spcPct val="0"/>
              </a:spcBef>
              <a:spcAft>
                <a:spcPct val="0"/>
              </a:spcAft>
              <a:defRPr>
                <a:solidFill>
                  <a:schemeClr val="tx1"/>
                </a:solidFill>
                <a:latin typeface="Garamond" pitchFamily="18" charset="0"/>
              </a:defRPr>
            </a:lvl8pPr>
            <a:lvl9pPr marL="3885985" indent="-228587" eaLnBrk="0" fontAlgn="base" hangingPunct="0">
              <a:spcBef>
                <a:spcPct val="0"/>
              </a:spcBef>
              <a:spcAft>
                <a:spcPct val="0"/>
              </a:spcAft>
              <a:defRPr>
                <a:solidFill>
                  <a:schemeClr val="tx1"/>
                </a:solidFill>
                <a:latin typeface="Garamond" pitchFamily="18" charset="0"/>
              </a:defRPr>
            </a:lvl9pPr>
          </a:lstStyle>
          <a:p>
            <a:r>
              <a:rPr lang="en-US">
                <a:latin typeface="Arial" pitchFamily="34" charset="0"/>
              </a:rPr>
              <a:t>Chapter 6: Franchising</a:t>
            </a:r>
          </a:p>
        </p:txBody>
      </p:sp>
      <p:sp>
        <p:nvSpPr>
          <p:cNvPr id="45059" name="Rectangle 7"/>
          <p:cNvSpPr>
            <a:spLocks noGrp="1" noChangeArrowheads="1"/>
          </p:cNvSpPr>
          <p:nvPr>
            <p:ph type="sldNum" sz="quarter" idx="5"/>
          </p:nvPr>
        </p:nvSpPr>
        <p:spPr>
          <a:noFill/>
        </p:spPr>
        <p:txBody>
          <a:bodyPr/>
          <a:lstStyle>
            <a:lvl1pPr>
              <a:defRPr>
                <a:solidFill>
                  <a:schemeClr val="tx1"/>
                </a:solidFill>
                <a:latin typeface="Garamond" pitchFamily="18" charset="0"/>
              </a:defRPr>
            </a:lvl1pPr>
            <a:lvl2pPr marL="742909" indent="-285734">
              <a:defRPr>
                <a:solidFill>
                  <a:schemeClr val="tx1"/>
                </a:solidFill>
                <a:latin typeface="Garamond" pitchFamily="18" charset="0"/>
              </a:defRPr>
            </a:lvl2pPr>
            <a:lvl3pPr marL="1142937" indent="-228587">
              <a:defRPr>
                <a:solidFill>
                  <a:schemeClr val="tx1"/>
                </a:solidFill>
                <a:latin typeface="Garamond" pitchFamily="18" charset="0"/>
              </a:defRPr>
            </a:lvl3pPr>
            <a:lvl4pPr marL="1600112" indent="-228587">
              <a:defRPr>
                <a:solidFill>
                  <a:schemeClr val="tx1"/>
                </a:solidFill>
                <a:latin typeface="Garamond" pitchFamily="18" charset="0"/>
              </a:defRPr>
            </a:lvl4pPr>
            <a:lvl5pPr marL="2057287" indent="-228587">
              <a:defRPr>
                <a:solidFill>
                  <a:schemeClr val="tx1"/>
                </a:solidFill>
                <a:latin typeface="Garamond" pitchFamily="18" charset="0"/>
              </a:defRPr>
            </a:lvl5pPr>
            <a:lvl6pPr marL="2514461" indent="-228587" eaLnBrk="0" fontAlgn="base" hangingPunct="0">
              <a:spcBef>
                <a:spcPct val="0"/>
              </a:spcBef>
              <a:spcAft>
                <a:spcPct val="0"/>
              </a:spcAft>
              <a:defRPr>
                <a:solidFill>
                  <a:schemeClr val="tx1"/>
                </a:solidFill>
                <a:latin typeface="Garamond" pitchFamily="18" charset="0"/>
              </a:defRPr>
            </a:lvl6pPr>
            <a:lvl7pPr marL="2971635" indent="-228587" eaLnBrk="0" fontAlgn="base" hangingPunct="0">
              <a:spcBef>
                <a:spcPct val="0"/>
              </a:spcBef>
              <a:spcAft>
                <a:spcPct val="0"/>
              </a:spcAft>
              <a:defRPr>
                <a:solidFill>
                  <a:schemeClr val="tx1"/>
                </a:solidFill>
                <a:latin typeface="Garamond" pitchFamily="18" charset="0"/>
              </a:defRPr>
            </a:lvl7pPr>
            <a:lvl8pPr marL="3428810" indent="-228587" eaLnBrk="0" fontAlgn="base" hangingPunct="0">
              <a:spcBef>
                <a:spcPct val="0"/>
              </a:spcBef>
              <a:spcAft>
                <a:spcPct val="0"/>
              </a:spcAft>
              <a:defRPr>
                <a:solidFill>
                  <a:schemeClr val="tx1"/>
                </a:solidFill>
                <a:latin typeface="Garamond" pitchFamily="18" charset="0"/>
              </a:defRPr>
            </a:lvl8pPr>
            <a:lvl9pPr marL="3885985" indent="-228587" eaLnBrk="0" fontAlgn="base" hangingPunct="0">
              <a:spcBef>
                <a:spcPct val="0"/>
              </a:spcBef>
              <a:spcAft>
                <a:spcPct val="0"/>
              </a:spcAft>
              <a:defRPr>
                <a:solidFill>
                  <a:schemeClr val="tx1"/>
                </a:solidFill>
                <a:latin typeface="Garamond" pitchFamily="18" charset="0"/>
              </a:defRPr>
            </a:lvl9pPr>
          </a:lstStyle>
          <a:p>
            <a:fld id="{B3DA3BD4-A940-464A-BD56-1ED0360A51B0}" type="slidenum">
              <a:rPr lang="en-US">
                <a:latin typeface="Arial" pitchFamily="34" charset="0"/>
              </a:rPr>
              <a:pPr/>
              <a:t>8</a:t>
            </a:fld>
            <a:endParaRPr lang="en-US">
              <a:latin typeface="Arial" pitchFamily="34" charset="0"/>
            </a:endParaRPr>
          </a:p>
        </p:txBody>
      </p:sp>
      <p:sp>
        <p:nvSpPr>
          <p:cNvPr id="45060" name="Rectangle 2"/>
          <p:cNvSpPr>
            <a:spLocks noGrp="1" noRot="1" noChangeAspect="1" noChangeArrowheads="1" noTextEdit="1"/>
          </p:cNvSpPr>
          <p:nvPr>
            <p:ph type="sldImg"/>
          </p:nvPr>
        </p:nvSpPr>
        <p:spPr>
          <a:xfrm>
            <a:off x="1146175" y="687388"/>
            <a:ext cx="4565650" cy="3425825"/>
          </a:xfrm>
          <a:ln w="12700" cap="flat">
            <a:solidFill>
              <a:schemeClr val="tx1"/>
            </a:solidFill>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a:noFill/>
        </p:spPr>
        <p:txBody>
          <a:bodyPr/>
          <a:lstStyle>
            <a:lvl1pPr>
              <a:defRPr>
                <a:solidFill>
                  <a:schemeClr val="tx1"/>
                </a:solidFill>
                <a:latin typeface="Garamond" pitchFamily="18" charset="0"/>
              </a:defRPr>
            </a:lvl1pPr>
            <a:lvl2pPr marL="742909" indent="-285734">
              <a:defRPr>
                <a:solidFill>
                  <a:schemeClr val="tx1"/>
                </a:solidFill>
                <a:latin typeface="Garamond" pitchFamily="18" charset="0"/>
              </a:defRPr>
            </a:lvl2pPr>
            <a:lvl3pPr marL="1142937" indent="-228587">
              <a:defRPr>
                <a:solidFill>
                  <a:schemeClr val="tx1"/>
                </a:solidFill>
                <a:latin typeface="Garamond" pitchFamily="18" charset="0"/>
              </a:defRPr>
            </a:lvl3pPr>
            <a:lvl4pPr marL="1600112" indent="-228587">
              <a:defRPr>
                <a:solidFill>
                  <a:schemeClr val="tx1"/>
                </a:solidFill>
                <a:latin typeface="Garamond" pitchFamily="18" charset="0"/>
              </a:defRPr>
            </a:lvl4pPr>
            <a:lvl5pPr marL="2057287" indent="-228587">
              <a:defRPr>
                <a:solidFill>
                  <a:schemeClr val="tx1"/>
                </a:solidFill>
                <a:latin typeface="Garamond" pitchFamily="18" charset="0"/>
              </a:defRPr>
            </a:lvl5pPr>
            <a:lvl6pPr marL="2514461" indent="-228587" eaLnBrk="0" fontAlgn="base" hangingPunct="0">
              <a:spcBef>
                <a:spcPct val="0"/>
              </a:spcBef>
              <a:spcAft>
                <a:spcPct val="0"/>
              </a:spcAft>
              <a:defRPr>
                <a:solidFill>
                  <a:schemeClr val="tx1"/>
                </a:solidFill>
                <a:latin typeface="Garamond" pitchFamily="18" charset="0"/>
              </a:defRPr>
            </a:lvl6pPr>
            <a:lvl7pPr marL="2971635" indent="-228587" eaLnBrk="0" fontAlgn="base" hangingPunct="0">
              <a:spcBef>
                <a:spcPct val="0"/>
              </a:spcBef>
              <a:spcAft>
                <a:spcPct val="0"/>
              </a:spcAft>
              <a:defRPr>
                <a:solidFill>
                  <a:schemeClr val="tx1"/>
                </a:solidFill>
                <a:latin typeface="Garamond" pitchFamily="18" charset="0"/>
              </a:defRPr>
            </a:lvl7pPr>
            <a:lvl8pPr marL="3428810" indent="-228587" eaLnBrk="0" fontAlgn="base" hangingPunct="0">
              <a:spcBef>
                <a:spcPct val="0"/>
              </a:spcBef>
              <a:spcAft>
                <a:spcPct val="0"/>
              </a:spcAft>
              <a:defRPr>
                <a:solidFill>
                  <a:schemeClr val="tx1"/>
                </a:solidFill>
                <a:latin typeface="Garamond" pitchFamily="18" charset="0"/>
              </a:defRPr>
            </a:lvl8pPr>
            <a:lvl9pPr marL="3885985" indent="-228587" eaLnBrk="0" fontAlgn="base" hangingPunct="0">
              <a:spcBef>
                <a:spcPct val="0"/>
              </a:spcBef>
              <a:spcAft>
                <a:spcPct val="0"/>
              </a:spcAft>
              <a:defRPr>
                <a:solidFill>
                  <a:schemeClr val="tx1"/>
                </a:solidFill>
                <a:latin typeface="Garamond" pitchFamily="18" charset="0"/>
              </a:defRPr>
            </a:lvl9pPr>
          </a:lstStyle>
          <a:p>
            <a:r>
              <a:rPr lang="en-US">
                <a:latin typeface="Arial" pitchFamily="34" charset="0"/>
              </a:rPr>
              <a:t>Chapter 6: Franchising</a:t>
            </a:r>
          </a:p>
        </p:txBody>
      </p:sp>
      <p:sp>
        <p:nvSpPr>
          <p:cNvPr id="46083" name="Rectangle 7"/>
          <p:cNvSpPr>
            <a:spLocks noGrp="1" noChangeArrowheads="1"/>
          </p:cNvSpPr>
          <p:nvPr>
            <p:ph type="sldNum" sz="quarter" idx="5"/>
          </p:nvPr>
        </p:nvSpPr>
        <p:spPr>
          <a:noFill/>
        </p:spPr>
        <p:txBody>
          <a:bodyPr/>
          <a:lstStyle>
            <a:lvl1pPr>
              <a:defRPr>
                <a:solidFill>
                  <a:schemeClr val="tx1"/>
                </a:solidFill>
                <a:latin typeface="Garamond" pitchFamily="18" charset="0"/>
              </a:defRPr>
            </a:lvl1pPr>
            <a:lvl2pPr marL="742909" indent="-285734">
              <a:defRPr>
                <a:solidFill>
                  <a:schemeClr val="tx1"/>
                </a:solidFill>
                <a:latin typeface="Garamond" pitchFamily="18" charset="0"/>
              </a:defRPr>
            </a:lvl2pPr>
            <a:lvl3pPr marL="1142937" indent="-228587">
              <a:defRPr>
                <a:solidFill>
                  <a:schemeClr val="tx1"/>
                </a:solidFill>
                <a:latin typeface="Garamond" pitchFamily="18" charset="0"/>
              </a:defRPr>
            </a:lvl3pPr>
            <a:lvl4pPr marL="1600112" indent="-228587">
              <a:defRPr>
                <a:solidFill>
                  <a:schemeClr val="tx1"/>
                </a:solidFill>
                <a:latin typeface="Garamond" pitchFamily="18" charset="0"/>
              </a:defRPr>
            </a:lvl4pPr>
            <a:lvl5pPr marL="2057287" indent="-228587">
              <a:defRPr>
                <a:solidFill>
                  <a:schemeClr val="tx1"/>
                </a:solidFill>
                <a:latin typeface="Garamond" pitchFamily="18" charset="0"/>
              </a:defRPr>
            </a:lvl5pPr>
            <a:lvl6pPr marL="2514461" indent="-228587" eaLnBrk="0" fontAlgn="base" hangingPunct="0">
              <a:spcBef>
                <a:spcPct val="0"/>
              </a:spcBef>
              <a:spcAft>
                <a:spcPct val="0"/>
              </a:spcAft>
              <a:defRPr>
                <a:solidFill>
                  <a:schemeClr val="tx1"/>
                </a:solidFill>
                <a:latin typeface="Garamond" pitchFamily="18" charset="0"/>
              </a:defRPr>
            </a:lvl6pPr>
            <a:lvl7pPr marL="2971635" indent="-228587" eaLnBrk="0" fontAlgn="base" hangingPunct="0">
              <a:spcBef>
                <a:spcPct val="0"/>
              </a:spcBef>
              <a:spcAft>
                <a:spcPct val="0"/>
              </a:spcAft>
              <a:defRPr>
                <a:solidFill>
                  <a:schemeClr val="tx1"/>
                </a:solidFill>
                <a:latin typeface="Garamond" pitchFamily="18" charset="0"/>
              </a:defRPr>
            </a:lvl7pPr>
            <a:lvl8pPr marL="3428810" indent="-228587" eaLnBrk="0" fontAlgn="base" hangingPunct="0">
              <a:spcBef>
                <a:spcPct val="0"/>
              </a:spcBef>
              <a:spcAft>
                <a:spcPct val="0"/>
              </a:spcAft>
              <a:defRPr>
                <a:solidFill>
                  <a:schemeClr val="tx1"/>
                </a:solidFill>
                <a:latin typeface="Garamond" pitchFamily="18" charset="0"/>
              </a:defRPr>
            </a:lvl8pPr>
            <a:lvl9pPr marL="3885985" indent="-228587" eaLnBrk="0" fontAlgn="base" hangingPunct="0">
              <a:spcBef>
                <a:spcPct val="0"/>
              </a:spcBef>
              <a:spcAft>
                <a:spcPct val="0"/>
              </a:spcAft>
              <a:defRPr>
                <a:solidFill>
                  <a:schemeClr val="tx1"/>
                </a:solidFill>
                <a:latin typeface="Garamond" pitchFamily="18" charset="0"/>
              </a:defRPr>
            </a:lvl9pPr>
          </a:lstStyle>
          <a:p>
            <a:fld id="{06589FE4-A2E4-486F-AB12-92FE537381B8}" type="slidenum">
              <a:rPr lang="en-US">
                <a:latin typeface="Arial" pitchFamily="34" charset="0"/>
              </a:rPr>
              <a:pPr/>
              <a:t>9</a:t>
            </a:fld>
            <a:endParaRPr lang="en-US">
              <a:latin typeface="Arial" pitchFamily="34" charset="0"/>
            </a:endParaRPr>
          </a:p>
        </p:txBody>
      </p:sp>
      <p:sp>
        <p:nvSpPr>
          <p:cNvPr id="46084" name="Rectangle 2"/>
          <p:cNvSpPr>
            <a:spLocks noGrp="1" noRot="1" noChangeAspect="1" noChangeArrowheads="1" noTextEdit="1"/>
          </p:cNvSpPr>
          <p:nvPr>
            <p:ph type="sldImg"/>
          </p:nvPr>
        </p:nvSpPr>
        <p:spPr>
          <a:xfrm>
            <a:off x="1156978" y="687050"/>
            <a:ext cx="4544046" cy="3425877"/>
          </a:xfrm>
          <a:ln/>
        </p:spPr>
      </p:sp>
      <p:sp>
        <p:nvSpPr>
          <p:cNvPr id="46085"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spect="1" noChangeArrowheads="1" noTextEdit="1"/>
          </p:cNvSpPr>
          <p:nvPr>
            <p:ph type="sldImg"/>
          </p:nvPr>
        </p:nvSpPr>
        <p:spPr>
          <a:ln cap="flat"/>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a:ln cap="flat"/>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a:ln cap="flat"/>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a:ln cap="flat"/>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a:ln cap="flat"/>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a:ln cap="flat"/>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a:ln cap="flat"/>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a:ln cap="flat"/>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a:ln cap="flat"/>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bwMode="auto">
          <a:xfrm>
            <a:off x="1144588" y="687388"/>
            <a:ext cx="4568825" cy="3425825"/>
          </a:xfrm>
          <a:prstGeom prst="rect">
            <a:avLst/>
          </a:prstGeom>
          <a:solidFill>
            <a:srgbClr val="FFFFFF"/>
          </a:solidFill>
          <a:ln>
            <a:solidFill>
              <a:srgbClr val="000000"/>
            </a:solidFill>
            <a:miter lim="800000"/>
            <a:headEnd/>
            <a:tailEnd/>
          </a:ln>
        </p:spPr>
      </p:sp>
      <p:sp>
        <p:nvSpPr>
          <p:cNvPr id="39939"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bwMode="auto">
          <a:xfrm>
            <a:off x="1144588" y="687388"/>
            <a:ext cx="4568825" cy="3425825"/>
          </a:xfrm>
          <a:prstGeom prst="rect">
            <a:avLst/>
          </a:prstGeom>
          <a:solidFill>
            <a:srgbClr val="FFFFFF"/>
          </a:solidFill>
          <a:ln>
            <a:solidFill>
              <a:srgbClr val="000000"/>
            </a:solidFill>
            <a:miter lim="800000"/>
            <a:headEnd/>
            <a:tailEnd/>
          </a:ln>
        </p:spPr>
      </p:sp>
      <p:sp>
        <p:nvSpPr>
          <p:cNvPr id="44035"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bwMode="auto">
          <a:xfrm>
            <a:off x="1144588" y="687388"/>
            <a:ext cx="4568825" cy="3425825"/>
          </a:xfrm>
          <a:prstGeom prst="rect">
            <a:avLst/>
          </a:prstGeom>
          <a:solidFill>
            <a:srgbClr val="FFFFFF"/>
          </a:solidFill>
          <a:ln>
            <a:solidFill>
              <a:srgbClr val="000000"/>
            </a:solidFill>
            <a:miter lim="800000"/>
            <a:headEnd/>
            <a:tailEnd/>
          </a:ln>
        </p:spPr>
      </p:sp>
      <p:sp>
        <p:nvSpPr>
          <p:cNvPr id="4198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bwMode="auto">
          <a:xfrm>
            <a:off x="1144588" y="687388"/>
            <a:ext cx="4568825" cy="3425825"/>
          </a:xfrm>
          <a:prstGeom prst="rect">
            <a:avLst/>
          </a:prstGeom>
          <a:solidFill>
            <a:srgbClr val="FFFFFF"/>
          </a:solidFill>
          <a:ln>
            <a:solidFill>
              <a:srgbClr val="000000"/>
            </a:solidFill>
            <a:miter lim="800000"/>
            <a:headEnd/>
            <a:tailEnd/>
          </a:ln>
        </p:spPr>
      </p:sp>
      <p:sp>
        <p:nvSpPr>
          <p:cNvPr id="4608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bwMode="auto">
          <a:xfrm>
            <a:off x="1144588" y="687388"/>
            <a:ext cx="4568825" cy="3425825"/>
          </a:xfrm>
          <a:prstGeom prst="rect">
            <a:avLst/>
          </a:prstGeom>
          <a:solidFill>
            <a:srgbClr val="FFFFFF"/>
          </a:solidFill>
          <a:ln>
            <a:solidFill>
              <a:srgbClr val="000000"/>
            </a:solidFill>
            <a:miter lim="800000"/>
            <a:headEnd/>
            <a:tailEnd/>
          </a:ln>
        </p:spPr>
      </p:sp>
      <p:sp>
        <p:nvSpPr>
          <p:cNvPr id="48131"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bwMode="auto">
          <a:xfrm>
            <a:off x="1144588" y="687388"/>
            <a:ext cx="4568825" cy="3425825"/>
          </a:xfrm>
          <a:prstGeom prst="rect">
            <a:avLst/>
          </a:prstGeom>
          <a:solidFill>
            <a:srgbClr val="FFFFFF"/>
          </a:solidFill>
          <a:ln>
            <a:solidFill>
              <a:srgbClr val="000000"/>
            </a:solidFill>
            <a:miter lim="800000"/>
            <a:headEnd/>
            <a:tailEnd/>
          </a:ln>
        </p:spPr>
      </p:sp>
      <p:sp>
        <p:nvSpPr>
          <p:cNvPr id="50179"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bwMode="auto">
          <a:xfrm>
            <a:off x="1144588" y="687388"/>
            <a:ext cx="4568825" cy="3425825"/>
          </a:xfrm>
          <a:prstGeom prst="rect">
            <a:avLst/>
          </a:prstGeom>
          <a:solidFill>
            <a:srgbClr val="FFFFFF"/>
          </a:solidFill>
          <a:ln>
            <a:solidFill>
              <a:srgbClr val="000000"/>
            </a:solidFill>
            <a:miter lim="800000"/>
            <a:headEnd/>
            <a:tailEnd/>
          </a:ln>
        </p:spPr>
      </p:sp>
      <p:sp>
        <p:nvSpPr>
          <p:cNvPr id="5222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bwMode="auto">
          <a:xfrm>
            <a:off x="1144588" y="687388"/>
            <a:ext cx="4568825" cy="3425825"/>
          </a:xfrm>
          <a:prstGeom prst="rect">
            <a:avLst/>
          </a:prstGeom>
          <a:solidFill>
            <a:srgbClr val="FFFFFF"/>
          </a:solidFill>
          <a:ln>
            <a:solidFill>
              <a:srgbClr val="000000"/>
            </a:solidFill>
            <a:miter lim="800000"/>
            <a:headEnd/>
            <a:tailEnd/>
          </a:ln>
        </p:spPr>
      </p:sp>
      <p:sp>
        <p:nvSpPr>
          <p:cNvPr id="5632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bwMode="auto">
          <a:xfrm>
            <a:off x="1144588" y="687388"/>
            <a:ext cx="4568825" cy="3425825"/>
          </a:xfrm>
          <a:prstGeom prst="rect">
            <a:avLst/>
          </a:prstGeom>
          <a:solidFill>
            <a:srgbClr val="FFFFFF"/>
          </a:solidFill>
          <a:ln>
            <a:solidFill>
              <a:srgbClr val="000000"/>
            </a:solidFill>
            <a:miter lim="800000"/>
            <a:headEnd/>
            <a:tailEnd/>
          </a:ln>
        </p:spPr>
      </p:sp>
      <p:sp>
        <p:nvSpPr>
          <p:cNvPr id="58371"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spect="1" noChangeArrowheads="1" noTextEdit="1"/>
          </p:cNvSpPr>
          <p:nvPr>
            <p:ph type="sldImg"/>
          </p:nvPr>
        </p:nvSpPr>
        <p:spPr>
          <a:ln cap="flat"/>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a:ln cap="flat"/>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spect="1" noChangeArrowheads="1" noTextEdit="1"/>
          </p:cNvSpPr>
          <p:nvPr>
            <p:ph type="sldImg"/>
          </p:nvPr>
        </p:nvSpPr>
        <p:spPr>
          <a:xfrm>
            <a:off x="1143000" y="687388"/>
            <a:ext cx="4568825" cy="3425825"/>
          </a:xfrm>
          <a:ln cap="flat"/>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C65DABF-9E7B-4A73-A870-A1DF3978D7B2}" type="datetime1">
              <a:rPr lang="en-US" smtClean="0"/>
              <a:pPr/>
              <a:t>11/11/2013</a:t>
            </a:fld>
            <a:endParaRPr lang="en-US"/>
          </a:p>
        </p:txBody>
      </p:sp>
      <p:sp>
        <p:nvSpPr>
          <p:cNvPr id="5" name="Footer Placeholder 4"/>
          <p:cNvSpPr>
            <a:spLocks noGrp="1"/>
          </p:cNvSpPr>
          <p:nvPr>
            <p:ph type="ftr" sz="quarter" idx="11"/>
          </p:nvPr>
        </p:nvSpPr>
        <p:spPr/>
        <p:txBody>
          <a:bodyPr/>
          <a:lstStyle/>
          <a:p>
            <a:r>
              <a:rPr lang="en-US" smtClean="0"/>
              <a:t>CHapter 11: Financial Plan</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2594157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11D37A-0A85-4FA5-8AE6-344EB1C3DC69}" type="datetime1">
              <a:rPr lang="en-US" smtClean="0"/>
              <a:pPr/>
              <a:t>11/11/2013</a:t>
            </a:fld>
            <a:endParaRPr lang="en-US"/>
          </a:p>
        </p:txBody>
      </p:sp>
      <p:sp>
        <p:nvSpPr>
          <p:cNvPr id="5" name="Footer Placeholder 4"/>
          <p:cNvSpPr>
            <a:spLocks noGrp="1"/>
          </p:cNvSpPr>
          <p:nvPr>
            <p:ph type="ftr" sz="quarter" idx="11"/>
          </p:nvPr>
        </p:nvSpPr>
        <p:spPr/>
        <p:txBody>
          <a:bodyPr/>
          <a:lstStyle/>
          <a:p>
            <a:r>
              <a:rPr lang="en-US" smtClean="0"/>
              <a:t>CHapter 11: Financial Plan</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953092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9D0DF41-47AF-442A-805C-3F025E3CEFB3}" type="datetime1">
              <a:rPr lang="en-US" smtClean="0"/>
              <a:pPr/>
              <a:t>11/11/2013</a:t>
            </a:fld>
            <a:endParaRPr lang="en-US"/>
          </a:p>
        </p:txBody>
      </p:sp>
      <p:sp>
        <p:nvSpPr>
          <p:cNvPr id="5" name="Footer Placeholder 4"/>
          <p:cNvSpPr>
            <a:spLocks noGrp="1"/>
          </p:cNvSpPr>
          <p:nvPr>
            <p:ph type="ftr" sz="quarter" idx="11"/>
          </p:nvPr>
        </p:nvSpPr>
        <p:spPr/>
        <p:txBody>
          <a:bodyPr/>
          <a:lstStyle/>
          <a:p>
            <a:r>
              <a:rPr lang="en-US" smtClean="0"/>
              <a:t>CHapter 11: Financial Plan</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3672462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CDBFC1C-56B0-45F6-B770-D43701CE1F47}" type="datetime1">
              <a:rPr lang="en-US" smtClean="0"/>
              <a:pPr/>
              <a:t>11/11/2013</a:t>
            </a:fld>
            <a:endParaRPr lang="en-US"/>
          </a:p>
        </p:txBody>
      </p:sp>
      <p:sp>
        <p:nvSpPr>
          <p:cNvPr id="6" name="Footer Placeholder 5"/>
          <p:cNvSpPr>
            <a:spLocks noGrp="1"/>
          </p:cNvSpPr>
          <p:nvPr>
            <p:ph type="ftr" sz="quarter" idx="11"/>
          </p:nvPr>
        </p:nvSpPr>
        <p:spPr/>
        <p:txBody>
          <a:bodyPr/>
          <a:lstStyle/>
          <a:p>
            <a:r>
              <a:rPr lang="en-US" smtClean="0"/>
              <a:t>CHapter 11: Financial Plan</a:t>
            </a:r>
            <a:endParaRPr lang="en-US"/>
          </a:p>
        </p:txBody>
      </p:sp>
      <p:sp>
        <p:nvSpPr>
          <p:cNvPr id="7" name="Slide Number Placeholder 6"/>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29021168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711B376-0F42-457A-B19C-058AE60A27D0}" type="datetime1">
              <a:rPr lang="en-US" smtClean="0"/>
              <a:pPr/>
              <a:t>11/11/2013</a:t>
            </a:fld>
            <a:endParaRPr lang="en-US"/>
          </a:p>
        </p:txBody>
      </p:sp>
      <p:sp>
        <p:nvSpPr>
          <p:cNvPr id="8" name="Footer Placeholder 7"/>
          <p:cNvSpPr>
            <a:spLocks noGrp="1"/>
          </p:cNvSpPr>
          <p:nvPr>
            <p:ph type="ftr" sz="quarter" idx="11"/>
          </p:nvPr>
        </p:nvSpPr>
        <p:spPr/>
        <p:txBody>
          <a:bodyPr/>
          <a:lstStyle/>
          <a:p>
            <a:r>
              <a:rPr lang="en-US" smtClean="0"/>
              <a:t>CHapter 11: Financial Plan</a:t>
            </a:r>
            <a:endParaRPr lang="en-US"/>
          </a:p>
        </p:txBody>
      </p:sp>
      <p:sp>
        <p:nvSpPr>
          <p:cNvPr id="9" name="Slide Number Placeholder 8"/>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1873893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78649F7-8D8B-43B8-AEB2-87B1A5B0687A}" type="datetime1">
              <a:rPr lang="en-US" smtClean="0"/>
              <a:pPr/>
              <a:t>11/11/2013</a:t>
            </a:fld>
            <a:endParaRPr lang="en-US"/>
          </a:p>
        </p:txBody>
      </p:sp>
      <p:sp>
        <p:nvSpPr>
          <p:cNvPr id="4" name="Footer Placeholder 3"/>
          <p:cNvSpPr>
            <a:spLocks noGrp="1"/>
          </p:cNvSpPr>
          <p:nvPr>
            <p:ph type="ftr" sz="quarter" idx="11"/>
          </p:nvPr>
        </p:nvSpPr>
        <p:spPr/>
        <p:txBody>
          <a:bodyPr/>
          <a:lstStyle/>
          <a:p>
            <a:r>
              <a:rPr lang="en-US" smtClean="0"/>
              <a:t>CHapter 11: Financial Plan</a:t>
            </a:r>
            <a:endParaRPr lang="en-US"/>
          </a:p>
        </p:txBody>
      </p:sp>
      <p:sp>
        <p:nvSpPr>
          <p:cNvPr id="5" name="Slide Number Placeholder 4"/>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3763149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EF0E8F-BF7C-4EDC-8BD1-97577F5B35A7}" type="datetime1">
              <a:rPr lang="en-US" smtClean="0"/>
              <a:pPr/>
              <a:t>11/11/2013</a:t>
            </a:fld>
            <a:endParaRPr lang="en-US"/>
          </a:p>
        </p:txBody>
      </p:sp>
      <p:sp>
        <p:nvSpPr>
          <p:cNvPr id="3" name="Footer Placeholder 2"/>
          <p:cNvSpPr>
            <a:spLocks noGrp="1"/>
          </p:cNvSpPr>
          <p:nvPr>
            <p:ph type="ftr" sz="quarter" idx="11"/>
          </p:nvPr>
        </p:nvSpPr>
        <p:spPr/>
        <p:txBody>
          <a:bodyPr/>
          <a:lstStyle/>
          <a:p>
            <a:r>
              <a:rPr lang="en-US" smtClean="0"/>
              <a:t>CHapter 11: Financial Plan</a:t>
            </a:r>
            <a:endParaRPr lang="en-US"/>
          </a:p>
        </p:txBody>
      </p:sp>
      <p:sp>
        <p:nvSpPr>
          <p:cNvPr id="4" name="Slide Number Placeholder 3"/>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1126882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C470F8-22FD-4C7B-9B0F-10F67CCC4C7E}" type="datetime1">
              <a:rPr lang="en-US" smtClean="0"/>
              <a:pPr/>
              <a:t>11/11/2013</a:t>
            </a:fld>
            <a:endParaRPr lang="en-US"/>
          </a:p>
        </p:txBody>
      </p:sp>
      <p:sp>
        <p:nvSpPr>
          <p:cNvPr id="6" name="Footer Placeholder 5"/>
          <p:cNvSpPr>
            <a:spLocks noGrp="1"/>
          </p:cNvSpPr>
          <p:nvPr>
            <p:ph type="ftr" sz="quarter" idx="11"/>
          </p:nvPr>
        </p:nvSpPr>
        <p:spPr/>
        <p:txBody>
          <a:bodyPr/>
          <a:lstStyle/>
          <a:p>
            <a:r>
              <a:rPr lang="en-US" smtClean="0"/>
              <a:t>CHapter 11: Financial Plan</a:t>
            </a:r>
            <a:endParaRPr lang="en-US"/>
          </a:p>
        </p:txBody>
      </p:sp>
      <p:sp>
        <p:nvSpPr>
          <p:cNvPr id="7" name="Slide Number Placeholder 6"/>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3741652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906317-A52E-4D31-89A9-A87175CEEE51}" type="datetime1">
              <a:rPr lang="en-US" smtClean="0"/>
              <a:pPr/>
              <a:t>11/11/2013</a:t>
            </a:fld>
            <a:endParaRPr lang="en-US"/>
          </a:p>
        </p:txBody>
      </p:sp>
      <p:sp>
        <p:nvSpPr>
          <p:cNvPr id="6" name="Footer Placeholder 5"/>
          <p:cNvSpPr>
            <a:spLocks noGrp="1"/>
          </p:cNvSpPr>
          <p:nvPr>
            <p:ph type="ftr" sz="quarter" idx="11"/>
          </p:nvPr>
        </p:nvSpPr>
        <p:spPr/>
        <p:txBody>
          <a:bodyPr/>
          <a:lstStyle/>
          <a:p>
            <a:r>
              <a:rPr lang="en-US" smtClean="0"/>
              <a:t>CHapter 11: Financial Plan</a:t>
            </a:r>
            <a:endParaRPr lang="en-US"/>
          </a:p>
        </p:txBody>
      </p:sp>
      <p:sp>
        <p:nvSpPr>
          <p:cNvPr id="7" name="Slide Number Placeholder 6"/>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835080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9D0188-47FE-460B-B764-DDE4361C339C}" type="datetime1">
              <a:rPr lang="en-US" smtClean="0"/>
              <a:pPr/>
              <a:t>11/11/2013</a:t>
            </a:fld>
            <a:endParaRPr lang="en-US"/>
          </a:p>
        </p:txBody>
      </p:sp>
      <p:sp>
        <p:nvSpPr>
          <p:cNvPr id="5" name="Footer Placeholder 4"/>
          <p:cNvSpPr>
            <a:spLocks noGrp="1"/>
          </p:cNvSpPr>
          <p:nvPr>
            <p:ph type="ftr" sz="quarter" idx="11"/>
          </p:nvPr>
        </p:nvSpPr>
        <p:spPr/>
        <p:txBody>
          <a:bodyPr/>
          <a:lstStyle/>
          <a:p>
            <a:r>
              <a:rPr lang="en-US" smtClean="0"/>
              <a:t>CHapter 11: Financial Plan</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770703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92A73C-EE1D-4A66-A792-1B4CE4642FF1}" type="datetime1">
              <a:rPr lang="en-US" smtClean="0"/>
              <a:pPr/>
              <a:t>11/11/2013</a:t>
            </a:fld>
            <a:endParaRPr lang="en-US"/>
          </a:p>
        </p:txBody>
      </p:sp>
      <p:sp>
        <p:nvSpPr>
          <p:cNvPr id="5" name="Footer Placeholder 4"/>
          <p:cNvSpPr>
            <a:spLocks noGrp="1"/>
          </p:cNvSpPr>
          <p:nvPr>
            <p:ph type="ftr" sz="quarter" idx="11"/>
          </p:nvPr>
        </p:nvSpPr>
        <p:spPr/>
        <p:txBody>
          <a:bodyPr/>
          <a:lstStyle/>
          <a:p>
            <a:r>
              <a:rPr lang="en-US" smtClean="0"/>
              <a:t>CHapter 11: Financial Plan</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28410677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endParaRPr lang="en-US"/>
          </a:p>
        </p:txBody>
      </p:sp>
      <p:sp>
        <p:nvSpPr>
          <p:cNvPr id="4" name="Slide Number Placeholder 3"/>
          <p:cNvSpPr>
            <a:spLocks noGrp="1"/>
          </p:cNvSpPr>
          <p:nvPr>
            <p:ph type="sldNum" sz="quarter" idx="10"/>
          </p:nvPr>
        </p:nvSpPr>
        <p:spPr>
          <a:xfrm>
            <a:off x="7010400" y="6381750"/>
            <a:ext cx="2133600" cy="476250"/>
          </a:xfrm>
        </p:spPr>
        <p:txBody>
          <a:bodyPr/>
          <a:lstStyle>
            <a:lvl1pPr>
              <a:defRPr/>
            </a:lvl1pPr>
          </a:lstStyle>
          <a:p>
            <a:fld id="{18F5673E-0C1D-41E5-97DF-0999858298EE}" type="slidenum">
              <a:rPr lang="en-US"/>
              <a:pPr/>
              <a:t>‹#›</a:t>
            </a:fld>
            <a:endParaRPr lang="en-US"/>
          </a:p>
        </p:txBody>
      </p:sp>
      <p:sp>
        <p:nvSpPr>
          <p:cNvPr id="5" name="Footer Placeholder 4"/>
          <p:cNvSpPr>
            <a:spLocks noGrp="1"/>
          </p:cNvSpPr>
          <p:nvPr>
            <p:ph type="ftr" sz="quarter" idx="11"/>
          </p:nvPr>
        </p:nvSpPr>
        <p:spPr>
          <a:xfrm>
            <a:off x="0" y="6381750"/>
            <a:ext cx="2895600" cy="476250"/>
          </a:xfrm>
        </p:spPr>
        <p:txBody>
          <a:bodyPr/>
          <a:lstStyle>
            <a:lvl1pPr>
              <a:defRPr/>
            </a:lvl1pPr>
          </a:lstStyle>
          <a:p>
            <a:r>
              <a:rPr lang="en-US"/>
              <a:t>CHapter 11: Financial Plan</a:t>
            </a:r>
          </a:p>
        </p:txBody>
      </p:sp>
    </p:spTree>
    <p:extLst>
      <p:ext uri="{BB962C8B-B14F-4D97-AF65-F5344CB8AC3E}">
        <p14:creationId xmlns:p14="http://schemas.microsoft.com/office/powerpoint/2010/main" xmlns="" val="20758701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3"/>
          <p:cNvSpPr>
            <a:spLocks noGrp="1" noChangeArrowheads="1"/>
          </p:cNvSpPr>
          <p:nvPr>
            <p:ph type="sldNum" sz="quarter" idx="10"/>
          </p:nvPr>
        </p:nvSpPr>
        <p:spPr>
          <a:ln/>
        </p:spPr>
        <p:txBody>
          <a:bodyPr/>
          <a:lstStyle>
            <a:lvl1pPr>
              <a:defRPr/>
            </a:lvl1pPr>
          </a:lstStyle>
          <a:p>
            <a:pPr>
              <a:defRPr/>
            </a:pPr>
            <a:fld id="{C0624F48-404E-4DD8-A8FD-8DA1DB1ED349}" type="slidenum">
              <a:rPr lang="en-US"/>
              <a:pPr>
                <a:defRPr/>
              </a:pPr>
              <a:t>‹#›</a:t>
            </a:fld>
            <a:endParaRPr lang="en-US"/>
          </a:p>
        </p:txBody>
      </p:sp>
      <p:sp>
        <p:nvSpPr>
          <p:cNvPr id="6" name="Rectangle 14"/>
          <p:cNvSpPr>
            <a:spLocks noGrp="1" noChangeArrowheads="1"/>
          </p:cNvSpPr>
          <p:nvPr>
            <p:ph type="ftr" sz="quarter" idx="11"/>
          </p:nvPr>
        </p:nvSpPr>
        <p:spPr>
          <a:ln/>
        </p:spPr>
        <p:txBody>
          <a:bodyPr/>
          <a:lstStyle>
            <a:lvl1pPr>
              <a:defRPr/>
            </a:lvl1pPr>
          </a:lstStyle>
          <a:p>
            <a:pPr>
              <a:defRPr/>
            </a:pPr>
            <a:r>
              <a:rPr lang="en-US"/>
              <a:t>Chapter 6: Franchising</a:t>
            </a:r>
          </a:p>
        </p:txBody>
      </p:sp>
    </p:spTree>
    <p:extLst>
      <p:ext uri="{BB962C8B-B14F-4D97-AF65-F5344CB8AC3E}">
        <p14:creationId xmlns:p14="http://schemas.microsoft.com/office/powerpoint/2010/main" xmlns="" val="109787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6F318F-435C-468B-84B3-AEAC56F15FAB}" type="datetime1">
              <a:rPr lang="en-US" smtClean="0"/>
              <a:pPr/>
              <a:t>11/11/2013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CHapter 11: Financial Plan</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4030905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w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ENTREPRENEURSHIP </a:t>
            </a:r>
            <a:endParaRPr lang="en-US" dirty="0"/>
          </a:p>
        </p:txBody>
      </p:sp>
      <p:sp>
        <p:nvSpPr>
          <p:cNvPr id="3" name="Content Placeholder 2"/>
          <p:cNvSpPr>
            <a:spLocks noGrp="1"/>
          </p:cNvSpPr>
          <p:nvPr>
            <p:ph idx="1"/>
          </p:nvPr>
        </p:nvSpPr>
        <p:spPr/>
        <p:txBody>
          <a:bodyPr>
            <a:normAutofit/>
          </a:bodyPr>
          <a:lstStyle/>
          <a:p>
            <a:pPr marL="0" indent="0" algn="ctr">
              <a:buNone/>
            </a:pPr>
            <a:r>
              <a:rPr lang="en-US" sz="6000" dirty="0" smtClean="0"/>
              <a:t>Lecture No: 19</a:t>
            </a:r>
          </a:p>
          <a:p>
            <a:pPr marL="0" indent="0">
              <a:buNone/>
            </a:pPr>
            <a:endParaRPr lang="en-US" sz="2000" dirty="0" smtClean="0"/>
          </a:p>
          <a:p>
            <a:pPr marL="0" indent="0" algn="ctr">
              <a:buNone/>
            </a:pPr>
            <a:endParaRPr lang="en-US" sz="2800" dirty="0" smtClean="0"/>
          </a:p>
          <a:p>
            <a:pPr marL="0" indent="0" algn="ctr">
              <a:buNone/>
            </a:pPr>
            <a:r>
              <a:rPr lang="en-US" sz="2800" dirty="0" smtClean="0"/>
              <a:t>Resource Person:</a:t>
            </a:r>
          </a:p>
          <a:p>
            <a:pPr marL="0" indent="0" algn="ctr">
              <a:buNone/>
            </a:pPr>
            <a:r>
              <a:rPr lang="en-US" sz="3600" dirty="0" smtClean="0"/>
              <a:t>Malik </a:t>
            </a:r>
            <a:r>
              <a:rPr lang="en-US" sz="3600" dirty="0" err="1" smtClean="0"/>
              <a:t>Jawad</a:t>
            </a:r>
            <a:r>
              <a:rPr lang="en-US" sz="3600" dirty="0" smtClean="0"/>
              <a:t> </a:t>
            </a:r>
            <a:r>
              <a:rPr lang="en-US" sz="3600" dirty="0" err="1" smtClean="0"/>
              <a:t>Saboor</a:t>
            </a:r>
            <a:endParaRPr lang="en-US" sz="3600" dirty="0" smtClean="0"/>
          </a:p>
          <a:p>
            <a:pPr marL="0" indent="0" algn="ctr">
              <a:buNone/>
            </a:pPr>
            <a:r>
              <a:rPr lang="en-US" sz="2000" dirty="0" smtClean="0"/>
              <a:t>Assistant Professor</a:t>
            </a:r>
          </a:p>
          <a:p>
            <a:pPr marL="0" indent="0" algn="ctr">
              <a:buNone/>
            </a:pPr>
            <a:r>
              <a:rPr lang="en-US" sz="2000" dirty="0" smtClean="0"/>
              <a:t>Department of Management Sciences</a:t>
            </a:r>
          </a:p>
          <a:p>
            <a:pPr marL="0" indent="0" algn="ctr">
              <a:buNone/>
            </a:pPr>
            <a:r>
              <a:rPr lang="en-US" sz="2000" dirty="0" smtClean="0"/>
              <a:t>COMSATS Institute of Information Technology</a:t>
            </a:r>
          </a:p>
          <a:p>
            <a:pPr marL="0" indent="0" algn="ctr">
              <a:buNone/>
            </a:pPr>
            <a:r>
              <a:rPr lang="en-US" sz="2000" dirty="0" smtClean="0"/>
              <a:t>Islamabad.</a:t>
            </a:r>
          </a:p>
          <a:p>
            <a:pPr marL="0" indent="0">
              <a:buNone/>
            </a:pPr>
            <a:endParaRPr lang="en-US" dirty="0"/>
          </a:p>
        </p:txBody>
      </p:sp>
    </p:spTree>
    <p:extLst>
      <p:ext uri="{BB962C8B-B14F-4D97-AF65-F5344CB8AC3E}">
        <p14:creationId xmlns:p14="http://schemas.microsoft.com/office/powerpoint/2010/main" xmlns="" val="841980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8229600" cy="1143000"/>
          </a:xfrm>
        </p:spPr>
        <p:txBody>
          <a:bodyPr/>
          <a:lstStyle/>
          <a:p>
            <a:r>
              <a:rPr lang="en-US" dirty="0"/>
              <a:t> </a:t>
            </a:r>
            <a:r>
              <a:rPr lang="en-US" dirty="0" smtClean="0"/>
              <a:t>Previous Lecture Review</a:t>
            </a: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943600" y="85298"/>
            <a:ext cx="3124104" cy="3038901"/>
          </a:xfrm>
          <a:prstGeom prst="rect">
            <a:avLst/>
          </a:prstGeom>
        </p:spPr>
      </p:pic>
      <p:sp>
        <p:nvSpPr>
          <p:cNvPr id="8" name="Subtitle 2"/>
          <p:cNvSpPr txBox="1">
            <a:spLocks/>
          </p:cNvSpPr>
          <p:nvPr/>
        </p:nvSpPr>
        <p:spPr>
          <a:xfrm>
            <a:off x="206991" y="1626356"/>
            <a:ext cx="8382000" cy="469824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defRPr/>
            </a:pPr>
            <a:endParaRPr lang="en-US" dirty="0" smtClean="0"/>
          </a:p>
          <a:p>
            <a:pPr hangingPunct="0"/>
            <a:r>
              <a:rPr lang="en-US" dirty="0"/>
              <a:t>Define Franchising.</a:t>
            </a:r>
          </a:p>
          <a:p>
            <a:pPr hangingPunct="0"/>
            <a:r>
              <a:rPr lang="en-US" dirty="0"/>
              <a:t>Explain the benefits and the </a:t>
            </a:r>
            <a:endParaRPr lang="en-US" dirty="0" smtClean="0"/>
          </a:p>
          <a:p>
            <a:pPr marL="0" indent="0" hangingPunct="0">
              <a:buNone/>
            </a:pPr>
            <a:r>
              <a:rPr lang="en-US" dirty="0" smtClean="0"/>
              <a:t>   drawbacks </a:t>
            </a:r>
            <a:r>
              <a:rPr lang="en-US" dirty="0"/>
              <a:t>of buying a franchise.</a:t>
            </a:r>
          </a:p>
          <a:p>
            <a:pPr hangingPunct="0"/>
            <a:r>
              <a:rPr lang="en-US" dirty="0" smtClean="0"/>
              <a:t>Discuss </a:t>
            </a:r>
            <a:r>
              <a:rPr lang="en-US" dirty="0"/>
              <a:t>the right way to buy a franchise.</a:t>
            </a:r>
          </a:p>
          <a:p>
            <a:pPr hangingPunct="0"/>
            <a:r>
              <a:rPr lang="en-US" dirty="0"/>
              <a:t>Outline the major trends shaping franchising.</a:t>
            </a:r>
          </a:p>
          <a:p>
            <a:pPr marL="0" indent="0" hangingPunct="0">
              <a:buNone/>
            </a:pPr>
            <a:r>
              <a:rPr lang="en-US" dirty="0"/>
              <a:t>		</a:t>
            </a:r>
          </a:p>
        </p:txBody>
      </p:sp>
    </p:spTree>
    <p:extLst>
      <p:ext uri="{BB962C8B-B14F-4D97-AF65-F5344CB8AC3E}">
        <p14:creationId xmlns:p14="http://schemas.microsoft.com/office/powerpoint/2010/main" xmlns="" val="14796375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9021" y="328282"/>
            <a:ext cx="7772400" cy="1470025"/>
          </a:xfrm>
        </p:spPr>
        <p:txBody>
          <a:bodyPr/>
          <a:lstStyle/>
          <a:p>
            <a:r>
              <a:rPr lang="en-US" dirty="0" smtClean="0"/>
              <a:t>OBJECTIVES</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813644" y="31845"/>
            <a:ext cx="2330355" cy="2330355"/>
          </a:xfrm>
          <a:prstGeom prst="rect">
            <a:avLst/>
          </a:prstGeom>
        </p:spPr>
      </p:pic>
      <p:sp>
        <p:nvSpPr>
          <p:cNvPr id="6" name="Subtitle 2"/>
          <p:cNvSpPr txBox="1">
            <a:spLocks/>
          </p:cNvSpPr>
          <p:nvPr/>
        </p:nvSpPr>
        <p:spPr>
          <a:xfrm>
            <a:off x="152400" y="1295400"/>
            <a:ext cx="8382000" cy="546024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defRPr/>
            </a:pPr>
            <a:endParaRPr lang="en-US" dirty="0" smtClean="0"/>
          </a:p>
          <a:p>
            <a:pPr hangingPunct="0"/>
            <a:endParaRPr lang="en-US" dirty="0" smtClean="0"/>
          </a:p>
          <a:p>
            <a:pPr hangingPunct="0"/>
            <a:r>
              <a:rPr lang="en-US" dirty="0" smtClean="0"/>
              <a:t>Myths &amp; Tips about Franchising</a:t>
            </a:r>
          </a:p>
          <a:p>
            <a:pPr hangingPunct="0"/>
            <a:r>
              <a:rPr lang="en-US" dirty="0" smtClean="0"/>
              <a:t>Understand </a:t>
            </a:r>
            <a:r>
              <a:rPr lang="en-US" dirty="0"/>
              <a:t>the importance of preparing a financial plan.</a:t>
            </a:r>
          </a:p>
          <a:p>
            <a:pPr hangingPunct="0"/>
            <a:r>
              <a:rPr lang="en-US" dirty="0" smtClean="0"/>
              <a:t>Projected Financial Statements- Mistakes.</a:t>
            </a:r>
            <a:endParaRPr lang="en-US" dirty="0"/>
          </a:p>
          <a:p>
            <a:pPr hangingPunct="0"/>
            <a:r>
              <a:rPr lang="en-US" dirty="0" smtClean="0"/>
              <a:t>Understand </a:t>
            </a:r>
            <a:r>
              <a:rPr lang="en-US" dirty="0"/>
              <a:t>the basic financial statements through ratio </a:t>
            </a:r>
            <a:r>
              <a:rPr lang="en-US"/>
              <a:t>analysis</a:t>
            </a:r>
            <a:r>
              <a:rPr lang="en-US" smtClean="0"/>
              <a:t>.</a:t>
            </a:r>
            <a:endParaRPr lang="en-US" dirty="0"/>
          </a:p>
        </p:txBody>
      </p:sp>
    </p:spTree>
    <p:extLst>
      <p:ext uri="{BB962C8B-B14F-4D97-AF65-F5344CB8AC3E}">
        <p14:creationId xmlns:p14="http://schemas.microsoft.com/office/powerpoint/2010/main" xmlns="" val="42911872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Rot="1" noChangeArrowheads="1"/>
          </p:cNvSpPr>
          <p:nvPr>
            <p:ph type="title"/>
          </p:nvPr>
        </p:nvSpPr>
        <p:spPr/>
        <p:txBody>
          <a:bodyPr/>
          <a:lstStyle/>
          <a:p>
            <a:pPr eaLnBrk="1" hangingPunct="1">
              <a:defRPr/>
            </a:pPr>
            <a:r>
              <a:rPr lang="en-US" dirty="0" smtClean="0"/>
              <a:t>Ten Myths of Franchising</a:t>
            </a:r>
          </a:p>
        </p:txBody>
      </p:sp>
      <p:sp>
        <p:nvSpPr>
          <p:cNvPr id="14339" name="Rectangle 3"/>
          <p:cNvSpPr>
            <a:spLocks noGrp="1" noChangeArrowheads="1"/>
          </p:cNvSpPr>
          <p:nvPr>
            <p:ph type="body" idx="1"/>
          </p:nvPr>
        </p:nvSpPr>
        <p:spPr>
          <a:xfrm>
            <a:off x="457200" y="1905000"/>
            <a:ext cx="8229600" cy="4221163"/>
          </a:xfrm>
        </p:spPr>
        <p:txBody>
          <a:bodyPr/>
          <a:lstStyle/>
          <a:p>
            <a:pPr marL="609600" indent="-609600" defTabSz="892175" eaLnBrk="1" hangingPunct="1">
              <a:lnSpc>
                <a:spcPct val="90000"/>
              </a:lnSpc>
              <a:buFont typeface="Wingdings" pitchFamily="2" charset="2"/>
              <a:buNone/>
              <a:defRPr/>
            </a:pPr>
            <a:r>
              <a:rPr lang="en-US" sz="2800" dirty="0" smtClean="0"/>
              <a:t>1. Franchising is the safest way to go into business because franchises never fail.</a:t>
            </a:r>
          </a:p>
          <a:p>
            <a:pPr marL="609600" indent="-609600" defTabSz="892175" eaLnBrk="1" hangingPunct="1">
              <a:lnSpc>
                <a:spcPct val="90000"/>
              </a:lnSpc>
              <a:buFont typeface="Wingdings" pitchFamily="2" charset="2"/>
              <a:buNone/>
              <a:defRPr/>
            </a:pPr>
            <a:r>
              <a:rPr lang="en-US" sz="2800" dirty="0" smtClean="0"/>
              <a:t>2. I’ll be able to open my franchise for less money than the franchiser estimates.  </a:t>
            </a:r>
          </a:p>
          <a:p>
            <a:pPr marL="609600" indent="-609600" defTabSz="892175" eaLnBrk="1" hangingPunct="1">
              <a:lnSpc>
                <a:spcPct val="90000"/>
              </a:lnSpc>
              <a:buFont typeface="Wingdings" pitchFamily="2" charset="2"/>
              <a:buNone/>
              <a:defRPr/>
            </a:pPr>
            <a:r>
              <a:rPr lang="en-US" sz="2800" dirty="0" smtClean="0"/>
              <a:t>3. The bigger the franchise organization, the more successful I’ll be.  </a:t>
            </a:r>
          </a:p>
          <a:p>
            <a:pPr marL="609600" indent="-609600" defTabSz="892175" eaLnBrk="1" hangingPunct="1">
              <a:lnSpc>
                <a:spcPct val="90000"/>
              </a:lnSpc>
              <a:buFont typeface="Wingdings" pitchFamily="2" charset="2"/>
              <a:buNone/>
              <a:defRPr/>
            </a:pPr>
            <a:r>
              <a:rPr lang="en-US" sz="2800" dirty="0" smtClean="0"/>
              <a:t>4. I’ll use 80 percent of the franchiser’s business system, but I’ll improve upon it by substituting my experience and know-how.  </a:t>
            </a:r>
          </a:p>
          <a:p>
            <a:pPr marL="609600" indent="-609600" defTabSz="892175" eaLnBrk="1" hangingPunct="1">
              <a:lnSpc>
                <a:spcPct val="90000"/>
              </a:lnSpc>
              <a:defRPr/>
            </a:pPr>
            <a:endParaRPr lang="en-US" sz="2800" dirty="0" smtClean="0"/>
          </a:p>
        </p:txBody>
      </p:sp>
      <p:pic>
        <p:nvPicPr>
          <p:cNvPr id="2" name="Picture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588155" y="5295209"/>
            <a:ext cx="1555845" cy="1562791"/>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6696359" y="1137882"/>
            <a:ext cx="2466975" cy="838200"/>
          </a:xfrm>
          <a:prstGeom prst="rect">
            <a:avLst/>
          </a:prstGeom>
        </p:spPr>
      </p:pic>
    </p:spTree>
    <p:extLst>
      <p:ext uri="{BB962C8B-B14F-4D97-AF65-F5344CB8AC3E}">
        <p14:creationId xmlns:p14="http://schemas.microsoft.com/office/powerpoint/2010/main" xmlns="" val="2001347658"/>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wipe(left)">
                                      <p:cBhvr>
                                        <p:cTn id="7" dur="500"/>
                                        <p:tgtEl>
                                          <p:spTgt spid="1433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339">
                                            <p:txEl>
                                              <p:pRg st="1" end="1"/>
                                            </p:txEl>
                                          </p:spTgt>
                                        </p:tgtEl>
                                        <p:attrNameLst>
                                          <p:attrName>style.visibility</p:attrName>
                                        </p:attrNameLst>
                                      </p:cBhvr>
                                      <p:to>
                                        <p:strVal val="visible"/>
                                      </p:to>
                                    </p:set>
                                    <p:animEffect transition="in" filter="wipe(left)">
                                      <p:cBhvr>
                                        <p:cTn id="12" dur="500"/>
                                        <p:tgtEl>
                                          <p:spTgt spid="1433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4339">
                                            <p:txEl>
                                              <p:pRg st="2" end="2"/>
                                            </p:txEl>
                                          </p:spTgt>
                                        </p:tgtEl>
                                        <p:attrNameLst>
                                          <p:attrName>style.visibility</p:attrName>
                                        </p:attrNameLst>
                                      </p:cBhvr>
                                      <p:to>
                                        <p:strVal val="visible"/>
                                      </p:to>
                                    </p:set>
                                    <p:animEffect transition="in" filter="wipe(left)">
                                      <p:cBhvr>
                                        <p:cTn id="17" dur="500"/>
                                        <p:tgtEl>
                                          <p:spTgt spid="1433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4339">
                                            <p:txEl>
                                              <p:pRg st="3" end="3"/>
                                            </p:txEl>
                                          </p:spTgt>
                                        </p:tgtEl>
                                        <p:attrNameLst>
                                          <p:attrName>style.visibility</p:attrName>
                                        </p:attrNameLst>
                                      </p:cBhvr>
                                      <p:to>
                                        <p:strVal val="visible"/>
                                      </p:to>
                                    </p:set>
                                    <p:animEffect transition="in" filter="wipe(left)">
                                      <p:cBhvr>
                                        <p:cTn id="22" dur="500"/>
                                        <p:tgtEl>
                                          <p:spTgt spid="1433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p:txBody>
          <a:bodyPr/>
          <a:lstStyle/>
          <a:p>
            <a:pPr eaLnBrk="1" hangingPunct="1">
              <a:defRPr/>
            </a:pPr>
            <a:r>
              <a:rPr lang="en-US" dirty="0" smtClean="0"/>
              <a:t>Ten Myths of Franchising</a:t>
            </a:r>
          </a:p>
        </p:txBody>
      </p:sp>
      <p:sp>
        <p:nvSpPr>
          <p:cNvPr id="16387" name="Rectangle 3"/>
          <p:cNvSpPr>
            <a:spLocks noGrp="1" noChangeArrowheads="1"/>
          </p:cNvSpPr>
          <p:nvPr>
            <p:ph type="body" idx="1"/>
          </p:nvPr>
        </p:nvSpPr>
        <p:spPr>
          <a:xfrm>
            <a:off x="457200" y="2209800"/>
            <a:ext cx="8229600" cy="3916363"/>
          </a:xfrm>
        </p:spPr>
        <p:txBody>
          <a:bodyPr/>
          <a:lstStyle/>
          <a:p>
            <a:pPr marL="609600" indent="-609600" defTabSz="892175" eaLnBrk="1" hangingPunct="1">
              <a:buFont typeface="Wingdings" pitchFamily="2" charset="2"/>
              <a:buNone/>
              <a:defRPr/>
            </a:pPr>
            <a:r>
              <a:rPr lang="en-US" sz="2800" dirty="0" smtClean="0"/>
              <a:t>5. All franchises are the same.</a:t>
            </a:r>
          </a:p>
          <a:p>
            <a:pPr marL="609600" indent="-609600" defTabSz="892175" eaLnBrk="1" hangingPunct="1">
              <a:buFont typeface="Wingdings" pitchFamily="2" charset="2"/>
              <a:buNone/>
              <a:defRPr/>
            </a:pPr>
            <a:r>
              <a:rPr lang="en-US" sz="2800" dirty="0" smtClean="0"/>
              <a:t>6. I don’t have to be a hands-on manager. I can be an absentee owner and still be very successful.    </a:t>
            </a:r>
          </a:p>
          <a:p>
            <a:pPr marL="609600" indent="-609600" defTabSz="892175" eaLnBrk="1" hangingPunct="1">
              <a:buFont typeface="Wingdings" pitchFamily="2" charset="2"/>
              <a:buNone/>
              <a:defRPr/>
            </a:pPr>
            <a:r>
              <a:rPr lang="en-US" sz="2800" dirty="0" smtClean="0"/>
              <a:t>7. Anyone can be a satisfied, successful franchise owner.    </a:t>
            </a:r>
          </a:p>
          <a:p>
            <a:pPr marL="609600" indent="-609600" defTabSz="892175" eaLnBrk="1" hangingPunct="1">
              <a:buFont typeface="Wingdings" pitchFamily="2" charset="2"/>
              <a:buNone/>
              <a:defRPr/>
            </a:pPr>
            <a:endParaRPr lang="en-US" sz="2800" dirty="0" smtClean="0"/>
          </a:p>
        </p:txBody>
      </p:sp>
      <p:sp>
        <p:nvSpPr>
          <p:cNvPr id="16388" name="Rectangle 4"/>
          <p:cNvSpPr>
            <a:spLocks noChangeArrowheads="1"/>
          </p:cNvSpPr>
          <p:nvPr/>
        </p:nvSpPr>
        <p:spPr bwMode="auto">
          <a:xfrm>
            <a:off x="3937000" y="1295400"/>
            <a:ext cx="1270000" cy="3095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508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44450" tIns="17463" rIns="44450" bIns="17463">
            <a:spAutoFit/>
          </a:bodyPr>
          <a:lstStyle/>
          <a:p>
            <a:pPr defTabSz="841375">
              <a:defRPr/>
            </a:pPr>
            <a:r>
              <a:rPr lang="en-US" b="1">
                <a:effectLst>
                  <a:outerShdw blurRad="38100" dist="38100" dir="2700000" algn="tl">
                    <a:srgbClr val="000000"/>
                  </a:outerShdw>
                </a:effectLst>
                <a:latin typeface="Tms Rmn" charset="0"/>
              </a:rPr>
              <a:t>(Continued)</a:t>
            </a:r>
          </a:p>
        </p:txBody>
      </p:sp>
      <p:pic>
        <p:nvPicPr>
          <p:cNvPr id="2" name="Picture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781800" y="4495800"/>
            <a:ext cx="2133600" cy="2143125"/>
          </a:xfrm>
          <a:prstGeom prst="rect">
            <a:avLst/>
          </a:prstGeom>
        </p:spPr>
      </p:pic>
    </p:spTree>
    <p:extLst>
      <p:ext uri="{BB962C8B-B14F-4D97-AF65-F5344CB8AC3E}">
        <p14:creationId xmlns:p14="http://schemas.microsoft.com/office/powerpoint/2010/main" xmlns="" val="944357958"/>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wipe(left)">
                                      <p:cBhvr>
                                        <p:cTn id="7" dur="500"/>
                                        <p:tgtEl>
                                          <p:spTgt spid="1638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387">
                                            <p:txEl>
                                              <p:pRg st="1" end="1"/>
                                            </p:txEl>
                                          </p:spTgt>
                                        </p:tgtEl>
                                        <p:attrNameLst>
                                          <p:attrName>style.visibility</p:attrName>
                                        </p:attrNameLst>
                                      </p:cBhvr>
                                      <p:to>
                                        <p:strVal val="visible"/>
                                      </p:to>
                                    </p:set>
                                    <p:animEffect transition="in" filter="wipe(left)">
                                      <p:cBhvr>
                                        <p:cTn id="12" dur="500"/>
                                        <p:tgtEl>
                                          <p:spTgt spid="1638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387">
                                            <p:txEl>
                                              <p:pRg st="2" end="2"/>
                                            </p:txEl>
                                          </p:spTgt>
                                        </p:tgtEl>
                                        <p:attrNameLst>
                                          <p:attrName>style.visibility</p:attrName>
                                        </p:attrNameLst>
                                      </p:cBhvr>
                                      <p:to>
                                        <p:strVal val="visible"/>
                                      </p:to>
                                    </p:set>
                                    <p:animEffect transition="in" filter="wipe(left)">
                                      <p:cBhvr>
                                        <p:cTn id="17" dur="500"/>
                                        <p:tgtEl>
                                          <p:spTgt spid="163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Rectangle 2"/>
          <p:cNvSpPr>
            <a:spLocks noGrp="1" noRot="1" noChangeArrowheads="1"/>
          </p:cNvSpPr>
          <p:nvPr>
            <p:ph type="title"/>
          </p:nvPr>
        </p:nvSpPr>
        <p:spPr/>
        <p:txBody>
          <a:bodyPr/>
          <a:lstStyle/>
          <a:p>
            <a:pPr eaLnBrk="1" hangingPunct="1">
              <a:defRPr/>
            </a:pPr>
            <a:r>
              <a:rPr lang="en-US" dirty="0" smtClean="0"/>
              <a:t>Ten Myths of Franchising</a:t>
            </a:r>
          </a:p>
        </p:txBody>
      </p:sp>
      <p:sp>
        <p:nvSpPr>
          <p:cNvPr id="3" name="Rectangle 3"/>
          <p:cNvSpPr>
            <a:spLocks noGrp="1" noChangeArrowheads="1"/>
          </p:cNvSpPr>
          <p:nvPr>
            <p:ph type="body" idx="1"/>
          </p:nvPr>
        </p:nvSpPr>
        <p:spPr>
          <a:xfrm>
            <a:off x="457200" y="1905000"/>
            <a:ext cx="8229600" cy="4221163"/>
          </a:xfrm>
        </p:spPr>
        <p:txBody>
          <a:bodyPr/>
          <a:lstStyle/>
          <a:p>
            <a:pPr marL="609600" indent="-609600" defTabSz="892175" eaLnBrk="1" hangingPunct="1">
              <a:buFont typeface="Wingdings" pitchFamily="2" charset="2"/>
              <a:buNone/>
              <a:defRPr/>
            </a:pPr>
            <a:r>
              <a:rPr lang="en-US" sz="2800" dirty="0" smtClean="0"/>
              <a:t>8. Franchising is the cheapest way to get into business for yourself.  </a:t>
            </a:r>
          </a:p>
          <a:p>
            <a:pPr marL="609600" indent="-609600" defTabSz="892175" eaLnBrk="1" hangingPunct="1">
              <a:buFont typeface="Wingdings" pitchFamily="2" charset="2"/>
              <a:buNone/>
              <a:defRPr/>
            </a:pPr>
            <a:r>
              <a:rPr lang="en-US" sz="2800" dirty="0" smtClean="0"/>
              <a:t>9. The franchiser will solve my business problems for me; after all, that’s why I pay an ongoing royalty fee.      </a:t>
            </a:r>
          </a:p>
          <a:p>
            <a:pPr marL="609600" indent="-609600" defTabSz="892175" eaLnBrk="1" hangingPunct="1">
              <a:buFont typeface="Wingdings" pitchFamily="2" charset="2"/>
              <a:buNone/>
              <a:defRPr/>
            </a:pPr>
            <a:r>
              <a:rPr lang="en-US" sz="2800" dirty="0" smtClean="0"/>
              <a:t>10. Once I open my franchise, I’ll be able to run things the way </a:t>
            </a:r>
            <a:r>
              <a:rPr lang="en-US" sz="2800" i="1" dirty="0" smtClean="0"/>
              <a:t>I</a:t>
            </a:r>
            <a:r>
              <a:rPr lang="en-US" sz="2800" dirty="0" smtClean="0"/>
              <a:t> want to.      </a:t>
            </a:r>
          </a:p>
          <a:p>
            <a:pPr marL="609600" indent="-609600" defTabSz="892175" eaLnBrk="1" hangingPunct="1">
              <a:buFont typeface="Wingdings" pitchFamily="2" charset="2"/>
              <a:buNone/>
              <a:defRPr/>
            </a:pPr>
            <a:endParaRPr lang="en-US" sz="2800" dirty="0" smtClean="0"/>
          </a:p>
        </p:txBody>
      </p:sp>
      <p:sp>
        <p:nvSpPr>
          <p:cNvPr id="18436" name="Rectangle 4"/>
          <p:cNvSpPr>
            <a:spLocks noChangeArrowheads="1"/>
          </p:cNvSpPr>
          <p:nvPr/>
        </p:nvSpPr>
        <p:spPr bwMode="auto">
          <a:xfrm>
            <a:off x="3937000" y="1295400"/>
            <a:ext cx="1270000" cy="3095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508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44450" tIns="17463" rIns="44450" bIns="17463">
            <a:spAutoFit/>
          </a:bodyPr>
          <a:lstStyle/>
          <a:p>
            <a:pPr defTabSz="841375">
              <a:defRPr/>
            </a:pPr>
            <a:r>
              <a:rPr lang="en-US" b="1">
                <a:effectLst>
                  <a:outerShdw blurRad="38100" dist="38100" dir="2700000" algn="tl">
                    <a:srgbClr val="000000"/>
                  </a:outerShdw>
                </a:effectLst>
                <a:latin typeface="Tms Rmn" charset="0"/>
              </a:rPr>
              <a:t>(Continued)</a:t>
            </a:r>
          </a:p>
        </p:txBody>
      </p:sp>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705600" y="4714875"/>
            <a:ext cx="2133600" cy="2143125"/>
          </a:xfrm>
          <a:prstGeom prst="rect">
            <a:avLst/>
          </a:prstGeom>
        </p:spPr>
      </p:pic>
    </p:spTree>
    <p:extLst>
      <p:ext uri="{BB962C8B-B14F-4D97-AF65-F5344CB8AC3E}">
        <p14:creationId xmlns:p14="http://schemas.microsoft.com/office/powerpoint/2010/main" xmlns="" val="2395909905"/>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Rectangle 2"/>
          <p:cNvSpPr>
            <a:spLocks noGrp="1" noRot="1" noChangeArrowheads="1"/>
          </p:cNvSpPr>
          <p:nvPr>
            <p:ph type="title"/>
          </p:nvPr>
        </p:nvSpPr>
        <p:spPr>
          <a:xfrm>
            <a:off x="609600" y="358775"/>
            <a:ext cx="8077200" cy="936625"/>
          </a:xfrm>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lstStyle/>
          <a:p>
            <a:pPr eaLnBrk="1" hangingPunct="1">
              <a:defRPr/>
            </a:pPr>
            <a:r>
              <a:rPr lang="en-US" dirty="0" smtClean="0"/>
              <a:t>Detecting Dishonest Franchisers</a:t>
            </a:r>
          </a:p>
        </p:txBody>
      </p:sp>
      <p:sp>
        <p:nvSpPr>
          <p:cNvPr id="3" name="Rectangle 3"/>
          <p:cNvSpPr>
            <a:spLocks noGrp="1" noChangeArrowheads="1"/>
          </p:cNvSpPr>
          <p:nvPr>
            <p:ph type="body" idx="1"/>
          </p:nvPr>
        </p:nvSpPr>
        <p:spPr>
          <a:xfrm>
            <a:off x="609600" y="1828800"/>
            <a:ext cx="7391400" cy="4724400"/>
          </a:xfrm>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lstStyle/>
          <a:p>
            <a:pPr eaLnBrk="1" hangingPunct="1">
              <a:defRPr/>
            </a:pPr>
            <a:r>
              <a:rPr lang="en-US" sz="2400" dirty="0" smtClean="0"/>
              <a:t>Claims that the contract is “standard; no need to read it.”</a:t>
            </a:r>
          </a:p>
          <a:p>
            <a:pPr eaLnBrk="1" hangingPunct="1">
              <a:defRPr/>
            </a:pPr>
            <a:r>
              <a:rPr lang="en-US" sz="2400" dirty="0" smtClean="0"/>
              <a:t>Failure to provide a copy of the required disclosure documents.</a:t>
            </a:r>
          </a:p>
          <a:p>
            <a:pPr eaLnBrk="1" hangingPunct="1">
              <a:defRPr/>
            </a:pPr>
            <a:r>
              <a:rPr lang="en-US" sz="2400" dirty="0" smtClean="0"/>
              <a:t>Marginally successful prototype or no prototype.</a:t>
            </a:r>
          </a:p>
          <a:p>
            <a:pPr eaLnBrk="1" hangingPunct="1">
              <a:defRPr/>
            </a:pPr>
            <a:r>
              <a:rPr lang="en-US" sz="2400" dirty="0" smtClean="0"/>
              <a:t>Poorly prepared operations manual.</a:t>
            </a:r>
          </a:p>
          <a:p>
            <a:pPr eaLnBrk="1" hangingPunct="1">
              <a:defRPr/>
            </a:pPr>
            <a:r>
              <a:rPr lang="en-US" sz="2400" dirty="0" smtClean="0"/>
              <a:t>Promises of future earnings with no documentation.</a:t>
            </a:r>
          </a:p>
          <a:p>
            <a:pPr eaLnBrk="1" hangingPunct="1">
              <a:defRPr/>
            </a:pPr>
            <a:r>
              <a:rPr lang="en-US" sz="2400" dirty="0" smtClean="0"/>
              <a:t>High franchisee turnover or termination rate.</a:t>
            </a:r>
          </a:p>
          <a:p>
            <a:pPr eaLnBrk="1" hangingPunct="1">
              <a:defRPr/>
            </a:pPr>
            <a:r>
              <a:rPr lang="en-US" sz="2400" dirty="0" smtClean="0"/>
              <a:t>Unusual amount of litigation by franchisees.</a:t>
            </a:r>
          </a:p>
          <a:p>
            <a:pPr eaLnBrk="1" hangingPunct="1">
              <a:buFont typeface="Wingdings" pitchFamily="2" charset="2"/>
              <a:buNone/>
              <a:defRPr/>
            </a:pPr>
            <a:endParaRPr lang="en-US" sz="2400" dirty="0" smtClean="0"/>
          </a:p>
        </p:txBody>
      </p:sp>
      <p:graphicFrame>
        <p:nvGraphicFramePr>
          <p:cNvPr id="20486" name="Object 4">
            <a:hlinkClick r:id="" action="ppaction://ole?verb=0"/>
          </p:cNvPr>
          <p:cNvGraphicFramePr>
            <a:graphicFrameLocks/>
          </p:cNvGraphicFramePr>
          <p:nvPr/>
        </p:nvGraphicFramePr>
        <p:xfrm>
          <a:off x="7162800" y="4724400"/>
          <a:ext cx="1981200" cy="2133600"/>
        </p:xfrm>
        <a:graphic>
          <a:graphicData uri="http://schemas.openxmlformats.org/presentationml/2006/ole">
            <p:oleObj spid="_x0000_s1030" name="GALLERY" r:id="rId4" imgW="6550762" imgH="6937553" progId="">
              <p:embed/>
            </p:oleObj>
          </a:graphicData>
        </a:graphic>
      </p:graphicFrame>
    </p:spTree>
    <p:extLst>
      <p:ext uri="{BB962C8B-B14F-4D97-AF65-F5344CB8AC3E}">
        <p14:creationId xmlns:p14="http://schemas.microsoft.com/office/powerpoint/2010/main" xmlns="" val="2774328539"/>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Rot="1" noChangeArrowheads="1"/>
          </p:cNvSpPr>
          <p:nvPr>
            <p:ph type="title"/>
          </p:nvPr>
        </p:nvSpPr>
        <p:spPr>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lstStyle/>
          <a:p>
            <a:pPr eaLnBrk="1" hangingPunct="1">
              <a:defRPr/>
            </a:pPr>
            <a:r>
              <a:rPr lang="en-US" dirty="0" smtClean="0"/>
              <a:t>Detecting Dishonest Franchisers</a:t>
            </a:r>
          </a:p>
        </p:txBody>
      </p:sp>
      <p:sp>
        <p:nvSpPr>
          <p:cNvPr id="22531" name="Rectangle 3"/>
          <p:cNvSpPr>
            <a:spLocks noGrp="1" noChangeArrowheads="1"/>
          </p:cNvSpPr>
          <p:nvPr>
            <p:ph type="body" sz="half" idx="1"/>
          </p:nvPr>
        </p:nvSpPr>
        <p:spPr>
          <a:xfrm>
            <a:off x="457200" y="1905000"/>
            <a:ext cx="8001000" cy="3810000"/>
          </a:xfrm>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lstStyle/>
          <a:p>
            <a:pPr eaLnBrk="1" hangingPunct="1">
              <a:lnSpc>
                <a:spcPct val="90000"/>
              </a:lnSpc>
              <a:defRPr/>
            </a:pPr>
            <a:r>
              <a:rPr lang="en-US" sz="2400" dirty="0" smtClean="0"/>
              <a:t>Attempts to discourage your attorney from evaluating the contract before signing it.</a:t>
            </a:r>
          </a:p>
          <a:p>
            <a:pPr eaLnBrk="1" hangingPunct="1">
              <a:lnSpc>
                <a:spcPct val="90000"/>
              </a:lnSpc>
              <a:defRPr/>
            </a:pPr>
            <a:r>
              <a:rPr lang="en-US" sz="2400" dirty="0" smtClean="0"/>
              <a:t>No written documentation.</a:t>
            </a:r>
          </a:p>
          <a:p>
            <a:pPr eaLnBrk="1" hangingPunct="1">
              <a:lnSpc>
                <a:spcPct val="90000"/>
              </a:lnSpc>
              <a:defRPr/>
            </a:pPr>
            <a:r>
              <a:rPr lang="en-US" sz="2400" dirty="0" smtClean="0"/>
              <a:t>A high pressure sale.  </a:t>
            </a:r>
          </a:p>
          <a:p>
            <a:pPr eaLnBrk="1" hangingPunct="1">
              <a:lnSpc>
                <a:spcPct val="90000"/>
              </a:lnSpc>
              <a:defRPr/>
            </a:pPr>
            <a:r>
              <a:rPr lang="en-US" sz="2400" dirty="0" smtClean="0"/>
              <a:t>Claims to be exempt from federal disclosure laws.</a:t>
            </a:r>
          </a:p>
          <a:p>
            <a:pPr eaLnBrk="1" hangingPunct="1">
              <a:lnSpc>
                <a:spcPct val="90000"/>
              </a:lnSpc>
              <a:defRPr/>
            </a:pPr>
            <a:r>
              <a:rPr lang="en-US" sz="2400" dirty="0" smtClean="0"/>
              <a:t>“Get rich quick” schemes, promising huge profits with minimal effort.</a:t>
            </a:r>
          </a:p>
          <a:p>
            <a:pPr eaLnBrk="1" hangingPunct="1">
              <a:lnSpc>
                <a:spcPct val="90000"/>
              </a:lnSpc>
              <a:defRPr/>
            </a:pPr>
            <a:r>
              <a:rPr lang="en-US" sz="2400" dirty="0" smtClean="0"/>
              <a:t>Reluctance to provide a list of existing franchisees.</a:t>
            </a:r>
          </a:p>
          <a:p>
            <a:pPr eaLnBrk="1" hangingPunct="1">
              <a:lnSpc>
                <a:spcPct val="90000"/>
              </a:lnSpc>
              <a:defRPr/>
            </a:pPr>
            <a:r>
              <a:rPr lang="en-US" sz="2400" dirty="0" smtClean="0"/>
              <a:t>Evasive, vague answers to your questions.</a:t>
            </a:r>
          </a:p>
        </p:txBody>
      </p:sp>
      <p:sp>
        <p:nvSpPr>
          <p:cNvPr id="22532" name="Rectangle 4"/>
          <p:cNvSpPr>
            <a:spLocks noChangeArrowheads="1"/>
          </p:cNvSpPr>
          <p:nvPr/>
        </p:nvSpPr>
        <p:spPr bwMode="auto">
          <a:xfrm>
            <a:off x="3886200" y="1371600"/>
            <a:ext cx="1371600" cy="3095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508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44450" tIns="17463" rIns="44450" bIns="17463">
            <a:spAutoFit/>
          </a:bodyPr>
          <a:lstStyle/>
          <a:p>
            <a:pPr defTabSz="841375">
              <a:defRPr/>
            </a:pPr>
            <a:r>
              <a:rPr lang="en-US" b="1">
                <a:effectLst>
                  <a:outerShdw blurRad="38100" dist="38100" dir="2700000" algn="tl">
                    <a:srgbClr val="000000"/>
                  </a:outerShdw>
                </a:effectLst>
                <a:latin typeface="Tms Rmn" charset="0"/>
              </a:rPr>
              <a:t>(Continued)</a:t>
            </a:r>
          </a:p>
        </p:txBody>
      </p:sp>
      <p:graphicFrame>
        <p:nvGraphicFramePr>
          <p:cNvPr id="21511" name="Object 8">
            <a:hlinkClick r:id="" action="ppaction://ole?verb=0"/>
          </p:cNvPr>
          <p:cNvGraphicFramePr>
            <a:graphicFrameLocks noGrp="1"/>
          </p:cNvGraphicFramePr>
          <p:nvPr>
            <p:ph sz="half" idx="2"/>
          </p:nvPr>
        </p:nvGraphicFramePr>
        <p:xfrm>
          <a:off x="7239000" y="4953000"/>
          <a:ext cx="1905000" cy="1905000"/>
        </p:xfrm>
        <a:graphic>
          <a:graphicData uri="http://schemas.openxmlformats.org/presentationml/2006/ole">
            <p:oleObj spid="_x0000_s2054" name="GALLERY" r:id="rId4" imgW="6550762" imgH="6937553" progId="">
              <p:embed/>
            </p:oleObj>
          </a:graphicData>
        </a:graphic>
      </p:graphicFrame>
    </p:spTree>
    <p:extLst>
      <p:ext uri="{BB962C8B-B14F-4D97-AF65-F5344CB8AC3E}">
        <p14:creationId xmlns:p14="http://schemas.microsoft.com/office/powerpoint/2010/main" xmlns="" val="1404020414"/>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Effect transition="in" filter="wipe(left)">
                                      <p:cBhvr>
                                        <p:cTn id="7" dur="500"/>
                                        <p:tgtEl>
                                          <p:spTgt spid="2253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2531">
                                            <p:txEl>
                                              <p:pRg st="1" end="1"/>
                                            </p:txEl>
                                          </p:spTgt>
                                        </p:tgtEl>
                                        <p:attrNameLst>
                                          <p:attrName>style.visibility</p:attrName>
                                        </p:attrNameLst>
                                      </p:cBhvr>
                                      <p:to>
                                        <p:strVal val="visible"/>
                                      </p:to>
                                    </p:set>
                                    <p:animEffect transition="in" filter="wipe(left)">
                                      <p:cBhvr>
                                        <p:cTn id="12" dur="500"/>
                                        <p:tgtEl>
                                          <p:spTgt spid="2253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2531">
                                            <p:txEl>
                                              <p:pRg st="2" end="2"/>
                                            </p:txEl>
                                          </p:spTgt>
                                        </p:tgtEl>
                                        <p:attrNameLst>
                                          <p:attrName>style.visibility</p:attrName>
                                        </p:attrNameLst>
                                      </p:cBhvr>
                                      <p:to>
                                        <p:strVal val="visible"/>
                                      </p:to>
                                    </p:set>
                                    <p:animEffect transition="in" filter="wipe(left)">
                                      <p:cBhvr>
                                        <p:cTn id="17" dur="500"/>
                                        <p:tgtEl>
                                          <p:spTgt spid="2253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2531">
                                            <p:txEl>
                                              <p:pRg st="3" end="3"/>
                                            </p:txEl>
                                          </p:spTgt>
                                        </p:tgtEl>
                                        <p:attrNameLst>
                                          <p:attrName>style.visibility</p:attrName>
                                        </p:attrNameLst>
                                      </p:cBhvr>
                                      <p:to>
                                        <p:strVal val="visible"/>
                                      </p:to>
                                    </p:set>
                                    <p:animEffect transition="in" filter="wipe(left)">
                                      <p:cBhvr>
                                        <p:cTn id="22" dur="500"/>
                                        <p:tgtEl>
                                          <p:spTgt spid="2253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2531">
                                            <p:txEl>
                                              <p:pRg st="4" end="4"/>
                                            </p:txEl>
                                          </p:spTgt>
                                        </p:tgtEl>
                                        <p:attrNameLst>
                                          <p:attrName>style.visibility</p:attrName>
                                        </p:attrNameLst>
                                      </p:cBhvr>
                                      <p:to>
                                        <p:strVal val="visible"/>
                                      </p:to>
                                    </p:set>
                                    <p:animEffect transition="in" filter="wipe(left)">
                                      <p:cBhvr>
                                        <p:cTn id="27" dur="500"/>
                                        <p:tgtEl>
                                          <p:spTgt spid="22531">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2531">
                                            <p:txEl>
                                              <p:pRg st="5" end="5"/>
                                            </p:txEl>
                                          </p:spTgt>
                                        </p:tgtEl>
                                        <p:attrNameLst>
                                          <p:attrName>style.visibility</p:attrName>
                                        </p:attrNameLst>
                                      </p:cBhvr>
                                      <p:to>
                                        <p:strVal val="visible"/>
                                      </p:to>
                                    </p:set>
                                    <p:animEffect transition="in" filter="wipe(left)">
                                      <p:cBhvr>
                                        <p:cTn id="32" dur="500"/>
                                        <p:tgtEl>
                                          <p:spTgt spid="22531">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2531">
                                            <p:txEl>
                                              <p:pRg st="6" end="6"/>
                                            </p:txEl>
                                          </p:spTgt>
                                        </p:tgtEl>
                                        <p:attrNameLst>
                                          <p:attrName>style.visibility</p:attrName>
                                        </p:attrNameLst>
                                      </p:cBhvr>
                                      <p:to>
                                        <p:strVal val="visible"/>
                                      </p:to>
                                    </p:set>
                                    <p:animEffect transition="in" filter="wipe(left)">
                                      <p:cBhvr>
                                        <p:cTn id="37" dur="500"/>
                                        <p:tgtEl>
                                          <p:spTgt spid="2253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Rot="1" noChangeArrowheads="1"/>
          </p:cNvSpPr>
          <p:nvPr>
            <p:ph type="title"/>
          </p:nvPr>
        </p:nvSpPr>
        <p:spPr>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lstStyle/>
          <a:p>
            <a:pPr eaLnBrk="1" hangingPunct="1">
              <a:defRPr/>
            </a:pPr>
            <a:r>
              <a:rPr lang="en-US" dirty="0" smtClean="0"/>
              <a:t>The </a:t>
            </a:r>
            <a:r>
              <a:rPr lang="en-US" i="1" dirty="0" smtClean="0"/>
              <a:t>Right</a:t>
            </a:r>
            <a:r>
              <a:rPr lang="en-US" dirty="0" smtClean="0"/>
              <a:t> Way to Buy a Franchise</a:t>
            </a:r>
          </a:p>
        </p:txBody>
      </p:sp>
      <p:sp>
        <p:nvSpPr>
          <p:cNvPr id="24579" name="Rectangle 3"/>
          <p:cNvSpPr>
            <a:spLocks noGrp="1" noChangeArrowheads="1"/>
          </p:cNvSpPr>
          <p:nvPr>
            <p:ph type="body" idx="1"/>
          </p:nvPr>
        </p:nvSpPr>
        <p:spPr>
          <a:xfrm>
            <a:off x="457200" y="2133600"/>
            <a:ext cx="8001000" cy="4267200"/>
          </a:xfrm>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lstStyle/>
          <a:p>
            <a:pPr eaLnBrk="1" hangingPunct="1">
              <a:defRPr/>
            </a:pPr>
            <a:r>
              <a:rPr lang="en-US" sz="2800" dirty="0" smtClean="0"/>
              <a:t>Evaluate yourself - What do you like and dislike?</a:t>
            </a:r>
          </a:p>
          <a:p>
            <a:pPr eaLnBrk="1" hangingPunct="1">
              <a:defRPr/>
            </a:pPr>
            <a:r>
              <a:rPr lang="en-US" sz="2800" dirty="0" smtClean="0"/>
              <a:t>Research your market.</a:t>
            </a:r>
          </a:p>
          <a:p>
            <a:pPr eaLnBrk="1" hangingPunct="1">
              <a:defRPr/>
            </a:pPr>
            <a:r>
              <a:rPr lang="en-US" sz="2800" dirty="0" smtClean="0"/>
              <a:t>Consider your franchise options.</a:t>
            </a:r>
          </a:p>
          <a:p>
            <a:pPr eaLnBrk="1" hangingPunct="1">
              <a:defRPr/>
            </a:pPr>
            <a:r>
              <a:rPr lang="en-US" sz="2800" dirty="0" smtClean="0"/>
              <a:t>Talk to existing franchisees.</a:t>
            </a:r>
          </a:p>
          <a:p>
            <a:pPr eaLnBrk="1" hangingPunct="1">
              <a:defRPr/>
            </a:pPr>
            <a:r>
              <a:rPr lang="en-US" sz="2800" dirty="0" smtClean="0"/>
              <a:t>Ask the franchiser some tough questions.</a:t>
            </a:r>
          </a:p>
          <a:p>
            <a:pPr eaLnBrk="1" hangingPunct="1">
              <a:defRPr/>
            </a:pPr>
            <a:r>
              <a:rPr lang="en-US" sz="2800" dirty="0" smtClean="0"/>
              <a:t>Make your choice.</a:t>
            </a:r>
          </a:p>
        </p:txBody>
      </p:sp>
      <p:pic>
        <p:nvPicPr>
          <p:cNvPr id="2" name="Picture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170588" y="2590801"/>
            <a:ext cx="1744811" cy="175260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6096000" y="4792320"/>
            <a:ext cx="1467720" cy="2065680"/>
          </a:xfrm>
          <a:prstGeom prst="rect">
            <a:avLst/>
          </a:prstGeom>
        </p:spPr>
      </p:pic>
    </p:spTree>
    <p:extLst>
      <p:ext uri="{BB962C8B-B14F-4D97-AF65-F5344CB8AC3E}">
        <p14:creationId xmlns:p14="http://schemas.microsoft.com/office/powerpoint/2010/main" xmlns="" val="3711072289"/>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wipe(left)">
                                      <p:cBhvr>
                                        <p:cTn id="7" dur="500"/>
                                        <p:tgtEl>
                                          <p:spTgt spid="2457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4579">
                                            <p:txEl>
                                              <p:pRg st="1" end="1"/>
                                            </p:txEl>
                                          </p:spTgt>
                                        </p:tgtEl>
                                        <p:attrNameLst>
                                          <p:attrName>style.visibility</p:attrName>
                                        </p:attrNameLst>
                                      </p:cBhvr>
                                      <p:to>
                                        <p:strVal val="visible"/>
                                      </p:to>
                                    </p:set>
                                    <p:animEffect transition="in" filter="wipe(left)">
                                      <p:cBhvr>
                                        <p:cTn id="12" dur="500"/>
                                        <p:tgtEl>
                                          <p:spTgt spid="2457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4579">
                                            <p:txEl>
                                              <p:pRg st="2" end="2"/>
                                            </p:txEl>
                                          </p:spTgt>
                                        </p:tgtEl>
                                        <p:attrNameLst>
                                          <p:attrName>style.visibility</p:attrName>
                                        </p:attrNameLst>
                                      </p:cBhvr>
                                      <p:to>
                                        <p:strVal val="visible"/>
                                      </p:to>
                                    </p:set>
                                    <p:animEffect transition="in" filter="wipe(left)">
                                      <p:cBhvr>
                                        <p:cTn id="17" dur="500"/>
                                        <p:tgtEl>
                                          <p:spTgt spid="2457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4579">
                                            <p:txEl>
                                              <p:pRg st="3" end="3"/>
                                            </p:txEl>
                                          </p:spTgt>
                                        </p:tgtEl>
                                        <p:attrNameLst>
                                          <p:attrName>style.visibility</p:attrName>
                                        </p:attrNameLst>
                                      </p:cBhvr>
                                      <p:to>
                                        <p:strVal val="visible"/>
                                      </p:to>
                                    </p:set>
                                    <p:animEffect transition="in" filter="wipe(left)">
                                      <p:cBhvr>
                                        <p:cTn id="22" dur="500"/>
                                        <p:tgtEl>
                                          <p:spTgt spid="2457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4579">
                                            <p:txEl>
                                              <p:pRg st="4" end="4"/>
                                            </p:txEl>
                                          </p:spTgt>
                                        </p:tgtEl>
                                        <p:attrNameLst>
                                          <p:attrName>style.visibility</p:attrName>
                                        </p:attrNameLst>
                                      </p:cBhvr>
                                      <p:to>
                                        <p:strVal val="visible"/>
                                      </p:to>
                                    </p:set>
                                    <p:animEffect transition="in" filter="wipe(left)">
                                      <p:cBhvr>
                                        <p:cTn id="27" dur="500"/>
                                        <p:tgtEl>
                                          <p:spTgt spid="2457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4579">
                                            <p:txEl>
                                              <p:pRg st="5" end="5"/>
                                            </p:txEl>
                                          </p:spTgt>
                                        </p:tgtEl>
                                        <p:attrNameLst>
                                          <p:attrName>style.visibility</p:attrName>
                                        </p:attrNameLst>
                                      </p:cBhvr>
                                      <p:to>
                                        <p:strVal val="visible"/>
                                      </p:to>
                                    </p:set>
                                    <p:animEffect transition="in" filter="wipe(left)">
                                      <p:cBhvr>
                                        <p:cTn id="32" dur="500"/>
                                        <p:tgtEl>
                                          <p:spTgt spid="2457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rrowheads="1"/>
          </p:cNvSpPr>
          <p:nvPr>
            <p:ph type="title"/>
          </p:nvPr>
        </p:nvSpPr>
        <p:spPr>
          <a:xfrm>
            <a:off x="1425575" y="384175"/>
            <a:ext cx="6777038" cy="558800"/>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normAutofit fontScale="90000"/>
          </a:bodyPr>
          <a:lstStyle/>
          <a:p>
            <a:r>
              <a:rPr lang="en-US" dirty="0"/>
              <a:t>Financial Reporting</a:t>
            </a:r>
          </a:p>
        </p:txBody>
      </p:sp>
      <p:sp>
        <p:nvSpPr>
          <p:cNvPr id="6147" name="Rectangle 3"/>
          <p:cNvSpPr>
            <a:spLocks noChangeArrowheads="1"/>
          </p:cNvSpPr>
          <p:nvPr/>
        </p:nvSpPr>
        <p:spPr bwMode="auto">
          <a:xfrm>
            <a:off x="609600" y="1406525"/>
            <a:ext cx="7467600" cy="4765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8900" tIns="46038" rIns="88900" bIns="46038"/>
          <a:lstStyle/>
          <a:p>
            <a:pPr marL="334963" indent="-334963" defTabSz="892175">
              <a:spcBef>
                <a:spcPct val="20000"/>
              </a:spcBef>
              <a:buClr>
                <a:schemeClr val="hlink"/>
              </a:buClr>
              <a:buSzPct val="75000"/>
              <a:buFont typeface="Monotype Sorts" pitchFamily="2" charset="2"/>
              <a:buChar char="n"/>
            </a:pPr>
            <a:r>
              <a:rPr lang="en-US" sz="2600" b="1" dirty="0">
                <a:latin typeface="Times New Roman" pitchFamily="18" charset="0"/>
              </a:rPr>
              <a:t>Common mistake among business owners: Failing to collect and analyze basic financial data.</a:t>
            </a:r>
          </a:p>
          <a:p>
            <a:pPr marL="334963" indent="-334963" defTabSz="892175">
              <a:spcBef>
                <a:spcPct val="20000"/>
              </a:spcBef>
              <a:buClr>
                <a:schemeClr val="hlink"/>
              </a:buClr>
              <a:buSzPct val="75000"/>
              <a:buFont typeface="Monotype Sorts" pitchFamily="2" charset="2"/>
              <a:buChar char="n"/>
            </a:pPr>
            <a:r>
              <a:rPr lang="en-US" sz="2600" b="1" dirty="0">
                <a:latin typeface="Times New Roman" pitchFamily="18" charset="0"/>
              </a:rPr>
              <a:t>One-third of entrepreneurs run their companies without any kind of financial plan.</a:t>
            </a:r>
          </a:p>
          <a:p>
            <a:pPr marL="334963" indent="-334963" defTabSz="892175">
              <a:spcBef>
                <a:spcPct val="20000"/>
              </a:spcBef>
              <a:buClr>
                <a:schemeClr val="hlink"/>
              </a:buClr>
              <a:buSzPct val="75000"/>
              <a:buFont typeface="Monotype Sorts" pitchFamily="2" charset="2"/>
              <a:buChar char="n"/>
            </a:pPr>
            <a:r>
              <a:rPr lang="en-US" sz="2600" b="1" dirty="0">
                <a:latin typeface="Times New Roman" pitchFamily="18" charset="0"/>
              </a:rPr>
              <a:t>Only 11 percent of business owners analyze their companies’ financial statements as part of the managerial planning process.  </a:t>
            </a:r>
          </a:p>
          <a:p>
            <a:pPr marL="334963" indent="-334963" defTabSz="892175">
              <a:spcBef>
                <a:spcPct val="20000"/>
              </a:spcBef>
              <a:buClr>
                <a:schemeClr val="hlink"/>
              </a:buClr>
              <a:buSzPct val="75000"/>
              <a:buFont typeface="Monotype Sorts" pitchFamily="2" charset="2"/>
              <a:buChar char="n"/>
            </a:pPr>
            <a:r>
              <a:rPr lang="en-US" sz="2600" b="1" dirty="0">
                <a:latin typeface="Times New Roman" pitchFamily="18" charset="0"/>
              </a:rPr>
              <a:t>Financial planning is essential to running a successful business and is not that difficult!</a:t>
            </a:r>
          </a:p>
        </p:txBody>
      </p:sp>
      <p:pic>
        <p:nvPicPr>
          <p:cNvPr id="6148" name="Picture 4" descr="BS01030_"/>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781800" y="5556250"/>
            <a:ext cx="1981200" cy="13017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19261607"/>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wipe(left)">
                                      <p:cBhvr>
                                        <p:cTn id="7" dur="500"/>
                                        <p:tgtEl>
                                          <p:spTgt spid="6147">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147">
                                            <p:txEl>
                                              <p:pRg st="1" end="1"/>
                                            </p:txEl>
                                          </p:spTgt>
                                        </p:tgtEl>
                                        <p:attrNameLst>
                                          <p:attrName>style.visibility</p:attrName>
                                        </p:attrNameLst>
                                      </p:cBhvr>
                                      <p:to>
                                        <p:strVal val="visible"/>
                                      </p:to>
                                    </p:set>
                                    <p:animEffect transition="in" filter="wipe(left)">
                                      <p:cBhvr>
                                        <p:cTn id="10" dur="500"/>
                                        <p:tgtEl>
                                          <p:spTgt spid="6147">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6147">
                                            <p:txEl>
                                              <p:pRg st="2" end="2"/>
                                            </p:txEl>
                                          </p:spTgt>
                                        </p:tgtEl>
                                        <p:attrNameLst>
                                          <p:attrName>style.visibility</p:attrName>
                                        </p:attrNameLst>
                                      </p:cBhvr>
                                      <p:to>
                                        <p:strVal val="visible"/>
                                      </p:to>
                                    </p:set>
                                    <p:animEffect transition="in" filter="wipe(left)">
                                      <p:cBhvr>
                                        <p:cTn id="13" dur="500"/>
                                        <p:tgtEl>
                                          <p:spTgt spid="6147">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6147">
                                            <p:txEl>
                                              <p:pRg st="3" end="3"/>
                                            </p:txEl>
                                          </p:spTgt>
                                        </p:tgtEl>
                                        <p:attrNameLst>
                                          <p:attrName>style.visibility</p:attrName>
                                        </p:attrNameLst>
                                      </p:cBhvr>
                                      <p:to>
                                        <p:strVal val="visible"/>
                                      </p:to>
                                    </p:set>
                                    <p:animEffect transition="in" filter="wipe(left)">
                                      <p:cBhvr>
                                        <p:cTn id="16" dur="500"/>
                                        <p:tgtEl>
                                          <p:spTgt spid="61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uiExpand="1"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rrowheads="1"/>
          </p:cNvSpPr>
          <p:nvPr>
            <p:ph type="title"/>
          </p:nvPr>
        </p:nvSpPr>
        <p:spPr>
          <a:xfrm>
            <a:off x="1425575" y="384175"/>
            <a:ext cx="6777038" cy="558800"/>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normAutofit fontScale="90000"/>
          </a:bodyPr>
          <a:lstStyle/>
          <a:p>
            <a:r>
              <a:rPr lang="en-US" dirty="0"/>
              <a:t>Basic Financial Reports</a:t>
            </a:r>
          </a:p>
        </p:txBody>
      </p:sp>
      <p:sp>
        <p:nvSpPr>
          <p:cNvPr id="99331" name="Rectangle 3"/>
          <p:cNvSpPr>
            <a:spLocks noChangeArrowheads="1"/>
          </p:cNvSpPr>
          <p:nvPr/>
        </p:nvSpPr>
        <p:spPr bwMode="auto">
          <a:xfrm>
            <a:off x="457200" y="1406525"/>
            <a:ext cx="8153400" cy="4765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8900" tIns="46038" rIns="88900" bIns="46038"/>
          <a:lstStyle/>
          <a:p>
            <a:pPr marL="342900" indent="-342900" defTabSz="892175">
              <a:spcBef>
                <a:spcPct val="20000"/>
              </a:spcBef>
              <a:buClr>
                <a:schemeClr val="tx2"/>
              </a:buClr>
              <a:buSzPct val="75000"/>
              <a:buFont typeface="Arial" pitchFamily="34" charset="0"/>
              <a:buChar char="•"/>
            </a:pPr>
            <a:r>
              <a:rPr lang="en-US" sz="2400" u="sng" dirty="0">
                <a:latin typeface="Times New Roman" pitchFamily="18" charset="0"/>
              </a:rPr>
              <a:t>Balance Sheet</a:t>
            </a:r>
            <a:r>
              <a:rPr lang="en-US" sz="2400" dirty="0">
                <a:latin typeface="Times New Roman" pitchFamily="18" charset="0"/>
              </a:rPr>
              <a:t> – “Snapshot.”  Estimates the firm’s worth on a given date; built on the accounting equation: </a:t>
            </a:r>
            <a:br>
              <a:rPr lang="en-US" sz="2400" dirty="0">
                <a:latin typeface="Times New Roman" pitchFamily="18" charset="0"/>
              </a:rPr>
            </a:br>
            <a:r>
              <a:rPr lang="en-US" sz="2400" dirty="0">
                <a:latin typeface="Times New Roman" pitchFamily="18" charset="0"/>
              </a:rPr>
              <a:t>        Assets  =  Liabilities  +  Owner’s </a:t>
            </a:r>
            <a:r>
              <a:rPr lang="en-US" sz="2400" dirty="0" smtClean="0">
                <a:latin typeface="Times New Roman" pitchFamily="18" charset="0"/>
              </a:rPr>
              <a:t>Equity</a:t>
            </a:r>
          </a:p>
          <a:p>
            <a:pPr marL="342900" indent="-342900" defTabSz="892175">
              <a:spcBef>
                <a:spcPct val="20000"/>
              </a:spcBef>
              <a:buClr>
                <a:schemeClr val="tx2"/>
              </a:buClr>
              <a:buSzPct val="75000"/>
              <a:buFont typeface="Arial" pitchFamily="34" charset="0"/>
              <a:buChar char="•"/>
            </a:pPr>
            <a:endParaRPr lang="en-US" sz="2400" dirty="0">
              <a:latin typeface="Times New Roman" pitchFamily="18" charset="0"/>
            </a:endParaRPr>
          </a:p>
          <a:p>
            <a:pPr marL="342900" indent="-342900" defTabSz="892175">
              <a:spcBef>
                <a:spcPct val="20000"/>
              </a:spcBef>
              <a:buClr>
                <a:schemeClr val="tx2"/>
              </a:buClr>
              <a:buSzPct val="75000"/>
              <a:buFont typeface="Arial" pitchFamily="34" charset="0"/>
              <a:buChar char="•"/>
            </a:pPr>
            <a:r>
              <a:rPr lang="en-US" sz="2400" dirty="0">
                <a:latin typeface="Times New Roman" pitchFamily="18" charset="0"/>
              </a:rPr>
              <a:t>Assets: </a:t>
            </a:r>
            <a:r>
              <a:rPr lang="en-US" sz="2400" dirty="0" smtClean="0">
                <a:latin typeface="Times New Roman" pitchFamily="18" charset="0"/>
              </a:rPr>
              <a:t>Items </a:t>
            </a:r>
            <a:r>
              <a:rPr lang="en-US" sz="2400" dirty="0">
                <a:latin typeface="Times New Roman" pitchFamily="18" charset="0"/>
              </a:rPr>
              <a:t>of value owned or controlled by the business that contributes towards generating revenue</a:t>
            </a:r>
            <a:r>
              <a:rPr lang="en-US" sz="2400" dirty="0" smtClean="0">
                <a:latin typeface="Times New Roman" pitchFamily="18" charset="0"/>
              </a:rPr>
              <a:t>.</a:t>
            </a:r>
          </a:p>
          <a:p>
            <a:pPr marL="342900" indent="-342900" defTabSz="892175">
              <a:spcBef>
                <a:spcPct val="20000"/>
              </a:spcBef>
              <a:buClr>
                <a:schemeClr val="tx2"/>
              </a:buClr>
              <a:buSzPct val="75000"/>
              <a:buFont typeface="Arial" pitchFamily="34" charset="0"/>
              <a:buChar char="•"/>
            </a:pPr>
            <a:endParaRPr lang="en-US" sz="2400" dirty="0">
              <a:latin typeface="Times New Roman" pitchFamily="18" charset="0"/>
            </a:endParaRPr>
          </a:p>
          <a:p>
            <a:pPr marL="342900" indent="-342900" defTabSz="892175">
              <a:spcBef>
                <a:spcPct val="20000"/>
              </a:spcBef>
              <a:buClr>
                <a:schemeClr val="tx2"/>
              </a:buClr>
              <a:buSzPct val="75000"/>
              <a:buFont typeface="Arial" pitchFamily="34" charset="0"/>
              <a:buChar char="•"/>
            </a:pPr>
            <a:r>
              <a:rPr lang="en-US" sz="2400" dirty="0" smtClean="0">
                <a:latin typeface="Times New Roman" pitchFamily="18" charset="0"/>
              </a:rPr>
              <a:t>Liabilities</a:t>
            </a:r>
            <a:r>
              <a:rPr lang="en-US" sz="2400" dirty="0">
                <a:latin typeface="Times New Roman" pitchFamily="18" charset="0"/>
              </a:rPr>
              <a:t>: Liabilities are the financial obligations or debts of the business and include claims that </a:t>
            </a:r>
            <a:r>
              <a:rPr lang="en-US" sz="2400" dirty="0" smtClean="0">
                <a:latin typeface="Times New Roman" pitchFamily="18" charset="0"/>
              </a:rPr>
              <a:t>creditors.</a:t>
            </a:r>
          </a:p>
          <a:p>
            <a:pPr marL="342900" indent="-342900" defTabSz="892175">
              <a:spcBef>
                <a:spcPct val="20000"/>
              </a:spcBef>
              <a:buClr>
                <a:schemeClr val="tx2"/>
              </a:buClr>
              <a:buSzPct val="75000"/>
              <a:buFont typeface="Arial" pitchFamily="34" charset="0"/>
              <a:buChar char="•"/>
            </a:pPr>
            <a:r>
              <a:rPr lang="en-US" sz="2400" dirty="0" smtClean="0">
                <a:latin typeface="Times New Roman" pitchFamily="18" charset="0"/>
              </a:rPr>
              <a:t>Capital</a:t>
            </a:r>
            <a:r>
              <a:rPr lang="en-US" sz="2400" dirty="0">
                <a:latin typeface="Times New Roman" pitchFamily="18" charset="0"/>
              </a:rPr>
              <a:t>: Equity includes the initial and ongoing capital investments made by the owners, retained </a:t>
            </a:r>
            <a:r>
              <a:rPr lang="en-US" sz="2400" dirty="0" smtClean="0">
                <a:latin typeface="Times New Roman" pitchFamily="18" charset="0"/>
              </a:rPr>
              <a:t>earnings</a:t>
            </a:r>
          </a:p>
          <a:p>
            <a:pPr defTabSz="892175">
              <a:spcBef>
                <a:spcPct val="20000"/>
              </a:spcBef>
              <a:buClr>
                <a:schemeClr val="tx2"/>
              </a:buClr>
              <a:buSzPct val="75000"/>
            </a:pPr>
            <a:r>
              <a:rPr lang="en-US" sz="2400" dirty="0">
                <a:latin typeface="Times New Roman" pitchFamily="18" charset="0"/>
              </a:rPr>
              <a:t> </a:t>
            </a:r>
            <a:r>
              <a:rPr lang="en-US" sz="2400" dirty="0" smtClean="0">
                <a:latin typeface="Times New Roman" pitchFamily="18" charset="0"/>
              </a:rPr>
              <a:t>    </a:t>
            </a:r>
            <a:r>
              <a:rPr lang="en-US" sz="2400" dirty="0">
                <a:latin typeface="Times New Roman" pitchFamily="18" charset="0"/>
              </a:rPr>
              <a:t>(or accumulated losses), and reserves.  </a:t>
            </a:r>
          </a:p>
        </p:txBody>
      </p:sp>
      <p:pic>
        <p:nvPicPr>
          <p:cNvPr id="99332" name="Picture 4"/>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086600" y="5013325"/>
            <a:ext cx="1676400" cy="1844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094025474"/>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9331">
                                            <p:txEl>
                                              <p:pRg st="0" end="0"/>
                                            </p:txEl>
                                          </p:spTgt>
                                        </p:tgtEl>
                                        <p:attrNameLst>
                                          <p:attrName>style.visibility</p:attrName>
                                        </p:attrNameLst>
                                      </p:cBhvr>
                                      <p:to>
                                        <p:strVal val="visible"/>
                                      </p:to>
                                    </p:set>
                                    <p:animEffect transition="in" filter="wipe(left)">
                                      <p:cBhvr>
                                        <p:cTn id="7" dur="500"/>
                                        <p:tgtEl>
                                          <p:spTgt spid="99331">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99331">
                                            <p:txEl>
                                              <p:pRg st="2" end="2"/>
                                            </p:txEl>
                                          </p:spTgt>
                                        </p:tgtEl>
                                        <p:attrNameLst>
                                          <p:attrName>style.visibility</p:attrName>
                                        </p:attrNameLst>
                                      </p:cBhvr>
                                      <p:to>
                                        <p:strVal val="visible"/>
                                      </p:to>
                                    </p:set>
                                    <p:animEffect transition="in" filter="wipe(left)">
                                      <p:cBhvr>
                                        <p:cTn id="10" dur="500"/>
                                        <p:tgtEl>
                                          <p:spTgt spid="99331">
                                            <p:txEl>
                                              <p:pRg st="2" end="2"/>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99331">
                                            <p:txEl>
                                              <p:pRg st="4" end="4"/>
                                            </p:txEl>
                                          </p:spTgt>
                                        </p:tgtEl>
                                        <p:attrNameLst>
                                          <p:attrName>style.visibility</p:attrName>
                                        </p:attrNameLst>
                                      </p:cBhvr>
                                      <p:to>
                                        <p:strVal val="visible"/>
                                      </p:to>
                                    </p:set>
                                    <p:animEffect transition="in" filter="wipe(left)">
                                      <p:cBhvr>
                                        <p:cTn id="13" dur="500"/>
                                        <p:tgtEl>
                                          <p:spTgt spid="99331">
                                            <p:txEl>
                                              <p:pRg st="4" end="4"/>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99331">
                                            <p:txEl>
                                              <p:pRg st="5" end="5"/>
                                            </p:txEl>
                                          </p:spTgt>
                                        </p:tgtEl>
                                        <p:attrNameLst>
                                          <p:attrName>style.visibility</p:attrName>
                                        </p:attrNameLst>
                                      </p:cBhvr>
                                      <p:to>
                                        <p:strVal val="visible"/>
                                      </p:to>
                                    </p:set>
                                    <p:animEffect transition="in" filter="wipe(left)">
                                      <p:cBhvr>
                                        <p:cTn id="16" dur="500"/>
                                        <p:tgtEl>
                                          <p:spTgt spid="99331">
                                            <p:txEl>
                                              <p:pRg st="5" end="5"/>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99331">
                                            <p:txEl>
                                              <p:pRg st="6" end="6"/>
                                            </p:txEl>
                                          </p:spTgt>
                                        </p:tgtEl>
                                        <p:attrNameLst>
                                          <p:attrName>style.visibility</p:attrName>
                                        </p:attrNameLst>
                                      </p:cBhvr>
                                      <p:to>
                                        <p:strVal val="visible"/>
                                      </p:to>
                                    </p:set>
                                    <p:animEffect transition="in" filter="wipe(left)">
                                      <p:cBhvr>
                                        <p:cTn id="19" dur="500"/>
                                        <p:tgtEl>
                                          <p:spTgt spid="9933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1" grpId="0" uiExpand="1"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rrowheads="1"/>
          </p:cNvSpPr>
          <p:nvPr>
            <p:ph type="title"/>
          </p:nvPr>
        </p:nvSpPr>
        <p:spPr>
          <a:xfrm>
            <a:off x="1425575" y="384175"/>
            <a:ext cx="6777038" cy="558800"/>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normAutofit fontScale="90000"/>
          </a:bodyPr>
          <a:lstStyle/>
          <a:p>
            <a:r>
              <a:rPr lang="en-US" dirty="0"/>
              <a:t>Basic Financial Reports</a:t>
            </a:r>
          </a:p>
        </p:txBody>
      </p:sp>
      <p:sp>
        <p:nvSpPr>
          <p:cNvPr id="99331" name="Rectangle 3"/>
          <p:cNvSpPr>
            <a:spLocks noChangeArrowheads="1"/>
          </p:cNvSpPr>
          <p:nvPr/>
        </p:nvSpPr>
        <p:spPr bwMode="auto">
          <a:xfrm>
            <a:off x="457200" y="1406525"/>
            <a:ext cx="8153400" cy="4765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8900" tIns="46038" rIns="88900" bIns="46038"/>
          <a:lstStyle/>
          <a:p>
            <a:pPr marL="334963" indent="-334963" defTabSz="892175">
              <a:spcBef>
                <a:spcPct val="20000"/>
              </a:spcBef>
              <a:buClr>
                <a:schemeClr val="tx2"/>
              </a:buClr>
              <a:buSzPct val="75000"/>
              <a:buFont typeface="Monotype Sorts" pitchFamily="2" charset="2"/>
              <a:buChar char="n"/>
            </a:pPr>
            <a:r>
              <a:rPr lang="en-US" sz="2400" u="sng" dirty="0" smtClean="0">
                <a:latin typeface="Times New Roman" pitchFamily="18" charset="0"/>
              </a:rPr>
              <a:t>Income </a:t>
            </a:r>
            <a:r>
              <a:rPr lang="en-US" sz="2400" u="sng" dirty="0">
                <a:latin typeface="Times New Roman" pitchFamily="18" charset="0"/>
              </a:rPr>
              <a:t>Statement</a:t>
            </a:r>
            <a:r>
              <a:rPr lang="en-US" sz="2400" dirty="0">
                <a:latin typeface="Times New Roman" pitchFamily="18" charset="0"/>
              </a:rPr>
              <a:t> – “Moving picture.”  Compares the firm’s expenses against its revenue over a period of time to show its net income (or loss):</a:t>
            </a:r>
            <a:br>
              <a:rPr lang="en-US" sz="2400" dirty="0">
                <a:latin typeface="Times New Roman" pitchFamily="18" charset="0"/>
              </a:rPr>
            </a:br>
            <a:r>
              <a:rPr lang="en-US" sz="2400" dirty="0">
                <a:latin typeface="Times New Roman" pitchFamily="18" charset="0"/>
              </a:rPr>
              <a:t>           Net Income  =  Sales Revenue  -  </a:t>
            </a:r>
            <a:r>
              <a:rPr lang="en-US" sz="2400" dirty="0" smtClean="0">
                <a:latin typeface="Times New Roman" pitchFamily="18" charset="0"/>
              </a:rPr>
              <a:t>Expenses</a:t>
            </a:r>
          </a:p>
          <a:p>
            <a:pPr marL="334963" indent="-334963" defTabSz="892175">
              <a:spcBef>
                <a:spcPct val="20000"/>
              </a:spcBef>
              <a:buClr>
                <a:schemeClr val="tx2"/>
              </a:buClr>
              <a:buSzPct val="75000"/>
              <a:buFont typeface="Monotype Sorts" pitchFamily="2" charset="2"/>
              <a:buChar char="n"/>
            </a:pPr>
            <a:endParaRPr lang="en-US" sz="2400" dirty="0">
              <a:latin typeface="Times New Roman" pitchFamily="18" charset="0"/>
            </a:endParaRPr>
          </a:p>
          <a:p>
            <a:pPr marL="334963" indent="-334963" defTabSz="892175">
              <a:spcBef>
                <a:spcPct val="20000"/>
              </a:spcBef>
              <a:buClr>
                <a:schemeClr val="tx2"/>
              </a:buClr>
              <a:buSzPct val="75000"/>
              <a:buFont typeface="Monotype Sorts" pitchFamily="2" charset="2"/>
              <a:buChar char="n"/>
            </a:pPr>
            <a:r>
              <a:rPr lang="en-US" sz="2400" dirty="0" smtClean="0">
                <a:latin typeface="Times New Roman" pitchFamily="18" charset="0"/>
              </a:rPr>
              <a:t>Revenue</a:t>
            </a:r>
          </a:p>
          <a:p>
            <a:pPr marL="334963" indent="-334963" defTabSz="892175">
              <a:spcBef>
                <a:spcPct val="20000"/>
              </a:spcBef>
              <a:buClr>
                <a:schemeClr val="tx2"/>
              </a:buClr>
              <a:buSzPct val="75000"/>
              <a:buFont typeface="Monotype Sorts" pitchFamily="2" charset="2"/>
              <a:buChar char="n"/>
            </a:pPr>
            <a:endParaRPr lang="en-US" sz="2400" dirty="0">
              <a:latin typeface="Times New Roman" pitchFamily="18" charset="0"/>
            </a:endParaRPr>
          </a:p>
          <a:p>
            <a:pPr marL="334963" indent="-334963" defTabSz="892175">
              <a:spcBef>
                <a:spcPct val="20000"/>
              </a:spcBef>
              <a:buClr>
                <a:schemeClr val="tx2"/>
              </a:buClr>
              <a:buSzPct val="75000"/>
              <a:buFont typeface="Monotype Sorts" pitchFamily="2" charset="2"/>
              <a:buChar char="n"/>
            </a:pPr>
            <a:r>
              <a:rPr lang="en-US" sz="2400" dirty="0" smtClean="0">
                <a:latin typeface="Times New Roman" pitchFamily="18" charset="0"/>
              </a:rPr>
              <a:t>Expenses</a:t>
            </a:r>
            <a:endParaRPr lang="en-US" sz="2400" dirty="0">
              <a:latin typeface="Times New Roman" pitchFamily="18" charset="0"/>
            </a:endParaRPr>
          </a:p>
          <a:p>
            <a:pPr defTabSz="892175">
              <a:spcBef>
                <a:spcPct val="20000"/>
              </a:spcBef>
              <a:buClr>
                <a:schemeClr val="tx2"/>
              </a:buClr>
              <a:buSzPct val="75000"/>
            </a:pPr>
            <a:endParaRPr lang="en-US" sz="2400" dirty="0">
              <a:latin typeface="Times New Roman" pitchFamily="18" charset="0"/>
            </a:endParaRPr>
          </a:p>
        </p:txBody>
      </p:sp>
      <p:pic>
        <p:nvPicPr>
          <p:cNvPr id="99332" name="Picture 4"/>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086600" y="5013325"/>
            <a:ext cx="1676400" cy="1844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038367031"/>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9331">
                                            <p:txEl>
                                              <p:pRg st="0" end="0"/>
                                            </p:txEl>
                                          </p:spTgt>
                                        </p:tgtEl>
                                        <p:attrNameLst>
                                          <p:attrName>style.visibility</p:attrName>
                                        </p:attrNameLst>
                                      </p:cBhvr>
                                      <p:to>
                                        <p:strVal val="visible"/>
                                      </p:to>
                                    </p:set>
                                    <p:animEffect transition="in" filter="wipe(left)">
                                      <p:cBhvr>
                                        <p:cTn id="7" dur="500"/>
                                        <p:tgtEl>
                                          <p:spTgt spid="99331">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99331">
                                            <p:txEl>
                                              <p:pRg st="2" end="2"/>
                                            </p:txEl>
                                          </p:spTgt>
                                        </p:tgtEl>
                                        <p:attrNameLst>
                                          <p:attrName>style.visibility</p:attrName>
                                        </p:attrNameLst>
                                      </p:cBhvr>
                                      <p:to>
                                        <p:strVal val="visible"/>
                                      </p:to>
                                    </p:set>
                                    <p:animEffect transition="in" filter="wipe(left)">
                                      <p:cBhvr>
                                        <p:cTn id="10" dur="500"/>
                                        <p:tgtEl>
                                          <p:spTgt spid="99331">
                                            <p:txEl>
                                              <p:pRg st="2" end="2"/>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99331">
                                            <p:txEl>
                                              <p:pRg st="4" end="4"/>
                                            </p:txEl>
                                          </p:spTgt>
                                        </p:tgtEl>
                                        <p:attrNameLst>
                                          <p:attrName>style.visibility</p:attrName>
                                        </p:attrNameLst>
                                      </p:cBhvr>
                                      <p:to>
                                        <p:strVal val="visible"/>
                                      </p:to>
                                    </p:set>
                                    <p:animEffect transition="in" filter="wipe(left)">
                                      <p:cBhvr>
                                        <p:cTn id="13" dur="500"/>
                                        <p:tgtEl>
                                          <p:spTgt spid="9933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1" grpId="0" uiExpand="1"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rrowheads="1"/>
          </p:cNvSpPr>
          <p:nvPr>
            <p:ph type="title"/>
          </p:nvPr>
        </p:nvSpPr>
        <p:spPr>
          <a:xfrm>
            <a:off x="1425575" y="384175"/>
            <a:ext cx="6777038" cy="558800"/>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normAutofit fontScale="90000"/>
          </a:bodyPr>
          <a:lstStyle/>
          <a:p>
            <a:r>
              <a:rPr lang="en-US" dirty="0"/>
              <a:t>Basic Financial Reports</a:t>
            </a:r>
          </a:p>
        </p:txBody>
      </p:sp>
      <p:sp>
        <p:nvSpPr>
          <p:cNvPr id="99331" name="Rectangle 3"/>
          <p:cNvSpPr>
            <a:spLocks noChangeArrowheads="1"/>
          </p:cNvSpPr>
          <p:nvPr/>
        </p:nvSpPr>
        <p:spPr bwMode="auto">
          <a:xfrm>
            <a:off x="457200" y="1406525"/>
            <a:ext cx="8153400" cy="4765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8900" tIns="46038" rIns="88900" bIns="46038"/>
          <a:lstStyle/>
          <a:p>
            <a:pPr marL="334963" indent="-334963" defTabSz="892175">
              <a:spcBef>
                <a:spcPct val="20000"/>
              </a:spcBef>
              <a:buClr>
                <a:schemeClr val="tx2"/>
              </a:buClr>
              <a:buSzPct val="75000"/>
              <a:buFont typeface="Monotype Sorts" pitchFamily="2" charset="2"/>
              <a:buChar char="n"/>
            </a:pPr>
            <a:r>
              <a:rPr lang="en-US" sz="2400" u="sng" dirty="0" smtClean="0">
                <a:latin typeface="Times New Roman" pitchFamily="18" charset="0"/>
              </a:rPr>
              <a:t>Statement </a:t>
            </a:r>
            <a:r>
              <a:rPr lang="en-US" sz="2400" u="sng" dirty="0">
                <a:latin typeface="Times New Roman" pitchFamily="18" charset="0"/>
              </a:rPr>
              <a:t>of Cash Flows</a:t>
            </a:r>
            <a:r>
              <a:rPr lang="en-US" sz="2400" dirty="0">
                <a:latin typeface="Times New Roman" pitchFamily="18" charset="0"/>
              </a:rPr>
              <a:t> – shows the change in the firm's working capital over a period of time by listing the </a:t>
            </a:r>
            <a:r>
              <a:rPr lang="en-US" sz="2400" i="1" dirty="0">
                <a:latin typeface="Times New Roman" pitchFamily="18" charset="0"/>
              </a:rPr>
              <a:t>sources</a:t>
            </a:r>
            <a:r>
              <a:rPr lang="en-US" sz="2400" dirty="0">
                <a:latin typeface="Times New Roman" pitchFamily="18" charset="0"/>
              </a:rPr>
              <a:t> of funds and the </a:t>
            </a:r>
            <a:r>
              <a:rPr lang="en-US" sz="2400" i="1" dirty="0">
                <a:latin typeface="Times New Roman" pitchFamily="18" charset="0"/>
              </a:rPr>
              <a:t>uses</a:t>
            </a:r>
            <a:r>
              <a:rPr lang="en-US" sz="2400" dirty="0">
                <a:latin typeface="Times New Roman" pitchFamily="18" charset="0"/>
              </a:rPr>
              <a:t> of these funds</a:t>
            </a:r>
            <a:r>
              <a:rPr lang="en-US" sz="2400" dirty="0" smtClean="0">
                <a:latin typeface="Times New Roman" pitchFamily="18" charset="0"/>
              </a:rPr>
              <a:t>.</a:t>
            </a:r>
          </a:p>
          <a:p>
            <a:pPr marL="334963" indent="-334963" defTabSz="892175">
              <a:spcBef>
                <a:spcPct val="20000"/>
              </a:spcBef>
              <a:buClr>
                <a:schemeClr val="tx2"/>
              </a:buClr>
              <a:buSzPct val="75000"/>
              <a:buFont typeface="Monotype Sorts" pitchFamily="2" charset="2"/>
              <a:buChar char="n"/>
            </a:pPr>
            <a:r>
              <a:rPr lang="en-US" sz="2400" dirty="0" smtClean="0">
                <a:latin typeface="Times New Roman" pitchFamily="18" charset="0"/>
              </a:rPr>
              <a:t>Records Cash Flow from </a:t>
            </a:r>
          </a:p>
          <a:p>
            <a:pPr marL="334963" indent="-334963" defTabSz="892175">
              <a:spcBef>
                <a:spcPct val="20000"/>
              </a:spcBef>
              <a:buClr>
                <a:schemeClr val="tx2"/>
              </a:buClr>
              <a:buSzPct val="75000"/>
              <a:buFont typeface="Monotype Sorts" pitchFamily="2" charset="2"/>
              <a:buChar char="n"/>
            </a:pPr>
            <a:endParaRPr lang="en-US" sz="2400" dirty="0">
              <a:latin typeface="Times New Roman" pitchFamily="18" charset="0"/>
            </a:endParaRPr>
          </a:p>
          <a:p>
            <a:pPr marL="334963" indent="-334963" defTabSz="892175">
              <a:spcBef>
                <a:spcPct val="20000"/>
              </a:spcBef>
              <a:buClr>
                <a:schemeClr val="tx2"/>
              </a:buClr>
              <a:buSzPct val="75000"/>
              <a:buFont typeface="Monotype Sorts" pitchFamily="2" charset="2"/>
              <a:buChar char="n"/>
            </a:pPr>
            <a:r>
              <a:rPr lang="en-US" sz="2400" dirty="0" smtClean="0">
                <a:latin typeface="Times New Roman" pitchFamily="18" charset="0"/>
              </a:rPr>
              <a:t>Operating Activities</a:t>
            </a:r>
          </a:p>
          <a:p>
            <a:pPr marL="334963" indent="-334963" defTabSz="892175">
              <a:spcBef>
                <a:spcPct val="20000"/>
              </a:spcBef>
              <a:buClr>
                <a:schemeClr val="tx2"/>
              </a:buClr>
              <a:buSzPct val="75000"/>
              <a:buFont typeface="Monotype Sorts" pitchFamily="2" charset="2"/>
              <a:buChar char="n"/>
            </a:pPr>
            <a:endParaRPr lang="en-US" sz="2400" dirty="0">
              <a:latin typeface="Times New Roman" pitchFamily="18" charset="0"/>
            </a:endParaRPr>
          </a:p>
          <a:p>
            <a:pPr marL="334963" indent="-334963" defTabSz="892175">
              <a:spcBef>
                <a:spcPct val="20000"/>
              </a:spcBef>
              <a:buClr>
                <a:schemeClr val="tx2"/>
              </a:buClr>
              <a:buSzPct val="75000"/>
              <a:buFont typeface="Monotype Sorts" pitchFamily="2" charset="2"/>
              <a:buChar char="n"/>
            </a:pPr>
            <a:r>
              <a:rPr lang="en-US" sz="2400" dirty="0" smtClean="0">
                <a:latin typeface="Times New Roman" pitchFamily="18" charset="0"/>
              </a:rPr>
              <a:t>Investment Activities</a:t>
            </a:r>
          </a:p>
          <a:p>
            <a:pPr marL="334963" indent="-334963" defTabSz="892175">
              <a:spcBef>
                <a:spcPct val="20000"/>
              </a:spcBef>
              <a:buClr>
                <a:schemeClr val="tx2"/>
              </a:buClr>
              <a:buSzPct val="75000"/>
              <a:buFont typeface="Monotype Sorts" pitchFamily="2" charset="2"/>
              <a:buChar char="n"/>
            </a:pPr>
            <a:endParaRPr lang="en-US" sz="2400" dirty="0">
              <a:latin typeface="Times New Roman" pitchFamily="18" charset="0"/>
            </a:endParaRPr>
          </a:p>
          <a:p>
            <a:pPr marL="334963" indent="-334963" defTabSz="892175">
              <a:spcBef>
                <a:spcPct val="20000"/>
              </a:spcBef>
              <a:buClr>
                <a:schemeClr val="tx2"/>
              </a:buClr>
              <a:buSzPct val="75000"/>
              <a:buFont typeface="Monotype Sorts" pitchFamily="2" charset="2"/>
              <a:buChar char="n"/>
            </a:pPr>
            <a:r>
              <a:rPr lang="en-US" sz="2400" dirty="0" smtClean="0">
                <a:latin typeface="Times New Roman" pitchFamily="18" charset="0"/>
              </a:rPr>
              <a:t>Financing Activities</a:t>
            </a:r>
            <a:endParaRPr lang="en-US" sz="2400" dirty="0">
              <a:latin typeface="Times New Roman" pitchFamily="18" charset="0"/>
            </a:endParaRPr>
          </a:p>
        </p:txBody>
      </p:sp>
      <p:pic>
        <p:nvPicPr>
          <p:cNvPr id="99332" name="Picture 4"/>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086600" y="5013325"/>
            <a:ext cx="1676400" cy="1844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12549127"/>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9331">
                                            <p:txEl>
                                              <p:pRg st="0" end="0"/>
                                            </p:txEl>
                                          </p:spTgt>
                                        </p:tgtEl>
                                        <p:attrNameLst>
                                          <p:attrName>style.visibility</p:attrName>
                                        </p:attrNameLst>
                                      </p:cBhvr>
                                      <p:to>
                                        <p:strVal val="visible"/>
                                      </p:to>
                                    </p:set>
                                    <p:animEffect transition="in" filter="wipe(left)">
                                      <p:cBhvr>
                                        <p:cTn id="7" dur="500"/>
                                        <p:tgtEl>
                                          <p:spTgt spid="99331">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99331">
                                            <p:txEl>
                                              <p:pRg st="1" end="1"/>
                                            </p:txEl>
                                          </p:spTgt>
                                        </p:tgtEl>
                                        <p:attrNameLst>
                                          <p:attrName>style.visibility</p:attrName>
                                        </p:attrNameLst>
                                      </p:cBhvr>
                                      <p:to>
                                        <p:strVal val="visible"/>
                                      </p:to>
                                    </p:set>
                                    <p:animEffect transition="in" filter="wipe(left)">
                                      <p:cBhvr>
                                        <p:cTn id="10" dur="500"/>
                                        <p:tgtEl>
                                          <p:spTgt spid="99331">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99331">
                                            <p:txEl>
                                              <p:pRg st="3" end="3"/>
                                            </p:txEl>
                                          </p:spTgt>
                                        </p:tgtEl>
                                        <p:attrNameLst>
                                          <p:attrName>style.visibility</p:attrName>
                                        </p:attrNameLst>
                                      </p:cBhvr>
                                      <p:to>
                                        <p:strVal val="visible"/>
                                      </p:to>
                                    </p:set>
                                    <p:animEffect transition="in" filter="wipe(left)">
                                      <p:cBhvr>
                                        <p:cTn id="13" dur="500"/>
                                        <p:tgtEl>
                                          <p:spTgt spid="99331">
                                            <p:txEl>
                                              <p:pRg st="3" end="3"/>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99331">
                                            <p:txEl>
                                              <p:pRg st="5" end="5"/>
                                            </p:txEl>
                                          </p:spTgt>
                                        </p:tgtEl>
                                        <p:attrNameLst>
                                          <p:attrName>style.visibility</p:attrName>
                                        </p:attrNameLst>
                                      </p:cBhvr>
                                      <p:to>
                                        <p:strVal val="visible"/>
                                      </p:to>
                                    </p:set>
                                    <p:animEffect transition="in" filter="wipe(left)">
                                      <p:cBhvr>
                                        <p:cTn id="16" dur="500"/>
                                        <p:tgtEl>
                                          <p:spTgt spid="99331">
                                            <p:txEl>
                                              <p:pRg st="5" end="5"/>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99331">
                                            <p:txEl>
                                              <p:pRg st="7" end="7"/>
                                            </p:txEl>
                                          </p:spTgt>
                                        </p:tgtEl>
                                        <p:attrNameLst>
                                          <p:attrName>style.visibility</p:attrName>
                                        </p:attrNameLst>
                                      </p:cBhvr>
                                      <p:to>
                                        <p:strVal val="visible"/>
                                      </p:to>
                                    </p:set>
                                    <p:animEffect transition="in" filter="wipe(left)">
                                      <p:cBhvr>
                                        <p:cTn id="19" dur="500"/>
                                        <p:tgtEl>
                                          <p:spTgt spid="9933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1" grpId="0" uiExpand="1"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rrowheads="1"/>
          </p:cNvSpPr>
          <p:nvPr>
            <p:ph type="title"/>
          </p:nvPr>
        </p:nvSpPr>
        <p:spPr>
          <a:xfrm>
            <a:off x="304800" y="384175"/>
            <a:ext cx="8305800" cy="606425"/>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normAutofit fontScale="90000"/>
          </a:bodyPr>
          <a:lstStyle/>
          <a:p>
            <a:r>
              <a:rPr lang="en-US" sz="4000" dirty="0" smtClean="0"/>
              <a:t>Projected Financial Statements- Mistakes</a:t>
            </a:r>
            <a:r>
              <a:rPr lang="en-US" dirty="0" smtClean="0"/>
              <a:t/>
            </a:r>
            <a:br>
              <a:rPr lang="en-US" dirty="0" smtClean="0"/>
            </a:br>
            <a:endParaRPr lang="en-US" dirty="0"/>
          </a:p>
        </p:txBody>
      </p:sp>
      <p:sp>
        <p:nvSpPr>
          <p:cNvPr id="101379" name="Rectangle 3"/>
          <p:cNvSpPr>
            <a:spLocks noChangeArrowheads="1"/>
          </p:cNvSpPr>
          <p:nvPr/>
        </p:nvSpPr>
        <p:spPr bwMode="auto">
          <a:xfrm>
            <a:off x="609600" y="1406525"/>
            <a:ext cx="7467600" cy="4765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8900" tIns="46038" rIns="88900" bIns="46038"/>
          <a:lstStyle/>
          <a:p>
            <a:pPr marL="334963" indent="-334963" defTabSz="892175">
              <a:spcBef>
                <a:spcPct val="20000"/>
              </a:spcBef>
              <a:buClr>
                <a:schemeClr val="hlink"/>
              </a:buClr>
              <a:buSzPct val="75000"/>
              <a:buFont typeface="Monotype Sorts" pitchFamily="2" charset="2"/>
              <a:buChar char="n"/>
            </a:pPr>
            <a:endParaRPr lang="en-US" sz="2600" b="1" dirty="0">
              <a:latin typeface="Times New Roman" pitchFamily="18" charset="0"/>
            </a:endParaRPr>
          </a:p>
        </p:txBody>
      </p:sp>
      <p:pic>
        <p:nvPicPr>
          <p:cNvPr id="101381" name="Picture 5" descr="j039705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638800" y="4725988"/>
            <a:ext cx="1716088" cy="1709737"/>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extBox 1"/>
          <p:cNvSpPr txBox="1"/>
          <p:nvPr/>
        </p:nvSpPr>
        <p:spPr>
          <a:xfrm>
            <a:off x="1295400" y="1219200"/>
            <a:ext cx="7620000" cy="4247317"/>
          </a:xfrm>
          <a:prstGeom prst="rect">
            <a:avLst/>
          </a:prstGeom>
          <a:noFill/>
        </p:spPr>
        <p:txBody>
          <a:bodyPr wrap="square" rtlCol="0">
            <a:spAutoFit/>
          </a:bodyPr>
          <a:lstStyle/>
          <a:p>
            <a:pPr marL="285750" indent="-285750">
              <a:buFont typeface="Arial" pitchFamily="34" charset="0"/>
              <a:buChar char="•"/>
            </a:pPr>
            <a:r>
              <a:rPr lang="en-US" sz="3600" dirty="0"/>
              <a:t>Stating “These are </a:t>
            </a:r>
            <a:r>
              <a:rPr lang="en-US" sz="3600" dirty="0" smtClean="0"/>
              <a:t>Conservative”</a:t>
            </a:r>
          </a:p>
          <a:p>
            <a:pPr marL="285750" indent="-285750">
              <a:buFont typeface="Arial" pitchFamily="34" charset="0"/>
              <a:buChar char="•"/>
            </a:pPr>
            <a:endParaRPr lang="en-US" sz="3600" dirty="0"/>
          </a:p>
          <a:p>
            <a:pPr marL="285750" indent="-285750">
              <a:buFont typeface="Arial" pitchFamily="34" charset="0"/>
              <a:buChar char="•"/>
            </a:pPr>
            <a:r>
              <a:rPr lang="en-US" sz="3600" dirty="0"/>
              <a:t>No Assumptions Listed </a:t>
            </a:r>
            <a:endParaRPr lang="en-US" sz="3600" dirty="0" smtClean="0"/>
          </a:p>
          <a:p>
            <a:pPr marL="285750" indent="-285750">
              <a:buFont typeface="Arial" pitchFamily="34" charset="0"/>
              <a:buChar char="•"/>
            </a:pPr>
            <a:endParaRPr lang="en-US" sz="3600" dirty="0"/>
          </a:p>
          <a:p>
            <a:pPr marL="285750" indent="-285750">
              <a:buFont typeface="Arial" pitchFamily="34" charset="0"/>
              <a:buChar char="•"/>
            </a:pPr>
            <a:r>
              <a:rPr lang="en-US" sz="3600" dirty="0"/>
              <a:t>Top Down </a:t>
            </a:r>
            <a:r>
              <a:rPr lang="en-US" sz="3600" dirty="0" smtClean="0"/>
              <a:t>Assumptions</a:t>
            </a:r>
          </a:p>
          <a:p>
            <a:pPr marL="285750" indent="-285750">
              <a:buFont typeface="Arial" pitchFamily="34" charset="0"/>
              <a:buChar char="•"/>
            </a:pPr>
            <a:endParaRPr lang="en-US" sz="3600" dirty="0"/>
          </a:p>
          <a:p>
            <a:pPr marL="285750" indent="-285750">
              <a:buFont typeface="Arial" pitchFamily="34" charset="0"/>
              <a:buChar char="•"/>
            </a:pPr>
            <a:r>
              <a:rPr lang="en-US" sz="3600" dirty="0"/>
              <a:t>No Scenario </a:t>
            </a:r>
          </a:p>
          <a:p>
            <a:endParaRPr lang="en-US" dirty="0"/>
          </a:p>
        </p:txBody>
      </p:sp>
    </p:spTree>
    <p:extLst>
      <p:ext uri="{BB962C8B-B14F-4D97-AF65-F5344CB8AC3E}">
        <p14:creationId xmlns:p14="http://schemas.microsoft.com/office/powerpoint/2010/main" xmlns="" val="417508770"/>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nodePh="1">
                                  <p:stCondLst>
                                    <p:cond delay="0"/>
                                  </p:stCondLst>
                                  <p:endCondLst>
                                    <p:cond evt="begin" delay="0">
                                      <p:tn val="5"/>
                                    </p:cond>
                                  </p:endCondLst>
                                  <p:childTnLst>
                                    <p:set>
                                      <p:cBhvr>
                                        <p:cTn id="6" dur="1" fill="hold">
                                          <p:stCondLst>
                                            <p:cond delay="0"/>
                                          </p:stCondLst>
                                        </p:cTn>
                                        <p:tgtEl>
                                          <p:spTgt spid="101379">
                                            <p:txEl>
                                              <p:pRg st="0" end="0"/>
                                            </p:txEl>
                                          </p:spTgt>
                                        </p:tgtEl>
                                        <p:attrNameLst>
                                          <p:attrName>style.visibility</p:attrName>
                                        </p:attrNameLst>
                                      </p:cBhvr>
                                      <p:to>
                                        <p:strVal val="visible"/>
                                      </p:to>
                                    </p:set>
                                    <p:animEffect transition="in" filter="wipe(left)">
                                      <p:cBhvr>
                                        <p:cTn id="7" dur="500"/>
                                        <p:tgtEl>
                                          <p:spTgt spid="10137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79"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rrowheads="1"/>
          </p:cNvSpPr>
          <p:nvPr>
            <p:ph type="title"/>
          </p:nvPr>
        </p:nvSpPr>
        <p:spPr>
          <a:xfrm>
            <a:off x="304800" y="384175"/>
            <a:ext cx="8305800" cy="606425"/>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normAutofit fontScale="90000"/>
          </a:bodyPr>
          <a:lstStyle/>
          <a:p>
            <a:r>
              <a:rPr lang="en-US" sz="4000" dirty="0" smtClean="0"/>
              <a:t>Projected Financial Statements- Mistakes</a:t>
            </a:r>
            <a:r>
              <a:rPr lang="en-US" dirty="0" smtClean="0"/>
              <a:t/>
            </a:r>
            <a:br>
              <a:rPr lang="en-US" dirty="0" smtClean="0"/>
            </a:br>
            <a:endParaRPr lang="en-US" dirty="0"/>
          </a:p>
        </p:txBody>
      </p:sp>
      <p:sp>
        <p:nvSpPr>
          <p:cNvPr id="101379" name="Rectangle 3"/>
          <p:cNvSpPr>
            <a:spLocks noChangeArrowheads="1"/>
          </p:cNvSpPr>
          <p:nvPr/>
        </p:nvSpPr>
        <p:spPr bwMode="auto">
          <a:xfrm>
            <a:off x="609600" y="1406525"/>
            <a:ext cx="7467600" cy="4765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8900" tIns="46038" rIns="88900" bIns="46038"/>
          <a:lstStyle/>
          <a:p>
            <a:pPr marL="334963" indent="-334963" defTabSz="892175">
              <a:spcBef>
                <a:spcPct val="20000"/>
              </a:spcBef>
              <a:buClr>
                <a:schemeClr val="hlink"/>
              </a:buClr>
              <a:buSzPct val="75000"/>
              <a:buFont typeface="Monotype Sorts" pitchFamily="2" charset="2"/>
              <a:buChar char="n"/>
            </a:pPr>
            <a:endParaRPr lang="en-US" sz="2600" b="1" dirty="0">
              <a:latin typeface="Times New Roman" pitchFamily="18" charset="0"/>
            </a:endParaRPr>
          </a:p>
        </p:txBody>
      </p:sp>
      <p:pic>
        <p:nvPicPr>
          <p:cNvPr id="101381" name="Picture 5" descr="j039705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086600" y="4953000"/>
            <a:ext cx="1716088" cy="1709737"/>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extBox 1"/>
          <p:cNvSpPr txBox="1"/>
          <p:nvPr/>
        </p:nvSpPr>
        <p:spPr>
          <a:xfrm>
            <a:off x="1295400" y="1219200"/>
            <a:ext cx="7620000" cy="4247317"/>
          </a:xfrm>
          <a:prstGeom prst="rect">
            <a:avLst/>
          </a:prstGeom>
          <a:noFill/>
        </p:spPr>
        <p:txBody>
          <a:bodyPr wrap="square" rtlCol="0">
            <a:spAutoFit/>
          </a:bodyPr>
          <a:lstStyle/>
          <a:p>
            <a:pPr marL="571500" indent="-571500">
              <a:buFont typeface="Arial" pitchFamily="34" charset="0"/>
              <a:buChar char="•"/>
            </a:pPr>
            <a:r>
              <a:rPr lang="en-US" sz="3600" dirty="0"/>
              <a:t>Assumptions Not Based on </a:t>
            </a:r>
            <a:r>
              <a:rPr lang="en-US" sz="3600" dirty="0" smtClean="0"/>
              <a:t>Data</a:t>
            </a:r>
          </a:p>
          <a:p>
            <a:pPr marL="571500" indent="-571500">
              <a:buFont typeface="Arial" pitchFamily="34" charset="0"/>
              <a:buChar char="•"/>
            </a:pPr>
            <a:endParaRPr lang="en-US" sz="3600" dirty="0"/>
          </a:p>
          <a:p>
            <a:pPr marL="571500" indent="-571500">
              <a:buFont typeface="Arial" pitchFamily="34" charset="0"/>
              <a:buChar char="•"/>
            </a:pPr>
            <a:r>
              <a:rPr lang="en-US" sz="3600" dirty="0"/>
              <a:t>No Written Explanation </a:t>
            </a:r>
            <a:endParaRPr lang="en-US" sz="3600" dirty="0" smtClean="0"/>
          </a:p>
          <a:p>
            <a:pPr marL="571500" indent="-571500">
              <a:buFont typeface="Arial" pitchFamily="34" charset="0"/>
              <a:buChar char="•"/>
            </a:pPr>
            <a:endParaRPr lang="en-US" sz="3600" dirty="0"/>
          </a:p>
          <a:p>
            <a:pPr marL="571500" indent="-571500">
              <a:buFont typeface="Arial" pitchFamily="34" charset="0"/>
              <a:buChar char="•"/>
            </a:pPr>
            <a:r>
              <a:rPr lang="en-US" sz="3600" dirty="0"/>
              <a:t>No Bad Debt Expense </a:t>
            </a:r>
            <a:endParaRPr lang="en-US" sz="3600" dirty="0" smtClean="0"/>
          </a:p>
          <a:p>
            <a:pPr marL="571500" indent="-571500">
              <a:buFont typeface="Arial" pitchFamily="34" charset="0"/>
              <a:buChar char="•"/>
            </a:pPr>
            <a:endParaRPr lang="en-US" sz="3600" dirty="0"/>
          </a:p>
          <a:p>
            <a:pPr marL="571500" indent="-571500">
              <a:buFont typeface="Arial" pitchFamily="34" charset="0"/>
              <a:buChar char="•"/>
            </a:pPr>
            <a:r>
              <a:rPr lang="en-US" sz="3600" dirty="0"/>
              <a:t>Excluding Loan Payments </a:t>
            </a:r>
          </a:p>
          <a:p>
            <a:endParaRPr lang="en-US" dirty="0"/>
          </a:p>
        </p:txBody>
      </p:sp>
    </p:spTree>
    <p:extLst>
      <p:ext uri="{BB962C8B-B14F-4D97-AF65-F5344CB8AC3E}">
        <p14:creationId xmlns:p14="http://schemas.microsoft.com/office/powerpoint/2010/main" xmlns="" val="1324796530"/>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nodePh="1">
                                  <p:stCondLst>
                                    <p:cond delay="0"/>
                                  </p:stCondLst>
                                  <p:endCondLst>
                                    <p:cond evt="begin" delay="0">
                                      <p:tn val="5"/>
                                    </p:cond>
                                  </p:endCondLst>
                                  <p:childTnLst>
                                    <p:set>
                                      <p:cBhvr>
                                        <p:cTn id="6" dur="1" fill="hold">
                                          <p:stCondLst>
                                            <p:cond delay="0"/>
                                          </p:stCondLst>
                                        </p:cTn>
                                        <p:tgtEl>
                                          <p:spTgt spid="101379">
                                            <p:txEl>
                                              <p:pRg st="0" end="0"/>
                                            </p:txEl>
                                          </p:spTgt>
                                        </p:tgtEl>
                                        <p:attrNameLst>
                                          <p:attrName>style.visibility</p:attrName>
                                        </p:attrNameLst>
                                      </p:cBhvr>
                                      <p:to>
                                        <p:strVal val="visible"/>
                                      </p:to>
                                    </p:set>
                                    <p:animEffect transition="in" filter="wipe(left)">
                                      <p:cBhvr>
                                        <p:cTn id="7" dur="500"/>
                                        <p:tgtEl>
                                          <p:spTgt spid="10137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79"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rrowheads="1"/>
          </p:cNvSpPr>
          <p:nvPr>
            <p:ph type="title"/>
          </p:nvPr>
        </p:nvSpPr>
        <p:spPr>
          <a:xfrm>
            <a:off x="304800" y="384175"/>
            <a:ext cx="8305800" cy="606425"/>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normAutofit fontScale="90000"/>
          </a:bodyPr>
          <a:lstStyle/>
          <a:p>
            <a:r>
              <a:rPr lang="en-US" sz="4000" dirty="0" smtClean="0"/>
              <a:t>Projected Financial Statements- Mistakes</a:t>
            </a:r>
            <a:r>
              <a:rPr lang="en-US" dirty="0" smtClean="0"/>
              <a:t/>
            </a:r>
            <a:br>
              <a:rPr lang="en-US" dirty="0" smtClean="0"/>
            </a:br>
            <a:endParaRPr lang="en-US" dirty="0"/>
          </a:p>
        </p:txBody>
      </p:sp>
      <p:sp>
        <p:nvSpPr>
          <p:cNvPr id="101379" name="Rectangle 3"/>
          <p:cNvSpPr>
            <a:spLocks noChangeArrowheads="1"/>
          </p:cNvSpPr>
          <p:nvPr/>
        </p:nvSpPr>
        <p:spPr bwMode="auto">
          <a:xfrm>
            <a:off x="609600" y="1406525"/>
            <a:ext cx="7467600" cy="4765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8900" tIns="46038" rIns="88900" bIns="46038"/>
          <a:lstStyle/>
          <a:p>
            <a:pPr marL="334963" indent="-334963" defTabSz="892175">
              <a:spcBef>
                <a:spcPct val="20000"/>
              </a:spcBef>
              <a:buClr>
                <a:schemeClr val="hlink"/>
              </a:buClr>
              <a:buSzPct val="75000"/>
              <a:buFont typeface="Monotype Sorts" pitchFamily="2" charset="2"/>
              <a:buChar char="n"/>
            </a:pPr>
            <a:endParaRPr lang="en-US" sz="2600" b="1" dirty="0">
              <a:latin typeface="Times New Roman" pitchFamily="18" charset="0"/>
            </a:endParaRPr>
          </a:p>
        </p:txBody>
      </p:sp>
      <p:pic>
        <p:nvPicPr>
          <p:cNvPr id="101381" name="Picture 5" descr="j039705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086600" y="4953000"/>
            <a:ext cx="1716088" cy="1709737"/>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340566" y="990600"/>
            <a:ext cx="7620000" cy="4770537"/>
          </a:xfrm>
          <a:prstGeom prst="rect">
            <a:avLst/>
          </a:prstGeom>
          <a:noFill/>
        </p:spPr>
        <p:txBody>
          <a:bodyPr wrap="square" rtlCol="0">
            <a:spAutoFit/>
          </a:bodyPr>
          <a:lstStyle/>
          <a:p>
            <a:pPr marL="571500" indent="-571500">
              <a:buFont typeface="Arial" pitchFamily="34" charset="0"/>
              <a:buChar char="•"/>
            </a:pPr>
            <a:r>
              <a:rPr lang="en-US" sz="4000" dirty="0"/>
              <a:t>Excluding Taxes </a:t>
            </a:r>
            <a:endParaRPr lang="en-US" sz="4000" dirty="0" smtClean="0"/>
          </a:p>
          <a:p>
            <a:pPr marL="571500" indent="-571500">
              <a:buFont typeface="Arial" pitchFamily="34" charset="0"/>
              <a:buChar char="•"/>
            </a:pPr>
            <a:endParaRPr lang="en-US" sz="4000" dirty="0"/>
          </a:p>
          <a:p>
            <a:pPr marL="571500" indent="-571500">
              <a:buFont typeface="Arial" pitchFamily="34" charset="0"/>
              <a:buChar char="•"/>
            </a:pPr>
            <a:r>
              <a:rPr lang="en-US" sz="4000" dirty="0"/>
              <a:t>Excluding Depreciation </a:t>
            </a:r>
            <a:endParaRPr lang="en-US" sz="4000" dirty="0" smtClean="0"/>
          </a:p>
          <a:p>
            <a:pPr marL="571500" indent="-571500">
              <a:buFont typeface="Arial" pitchFamily="34" charset="0"/>
              <a:buChar char="•"/>
            </a:pPr>
            <a:endParaRPr lang="en-US" sz="4000" dirty="0"/>
          </a:p>
          <a:p>
            <a:pPr marL="571500" indent="-571500">
              <a:buFont typeface="Arial" pitchFamily="34" charset="0"/>
              <a:buChar char="•"/>
            </a:pPr>
            <a:r>
              <a:rPr lang="en-US" sz="4000" dirty="0"/>
              <a:t>No Breakeven </a:t>
            </a:r>
            <a:r>
              <a:rPr lang="en-US" sz="4000" dirty="0" smtClean="0"/>
              <a:t>Analysis</a:t>
            </a:r>
          </a:p>
          <a:p>
            <a:pPr marL="571500" indent="-571500">
              <a:buFont typeface="Arial" pitchFamily="34" charset="0"/>
              <a:buChar char="•"/>
            </a:pPr>
            <a:endParaRPr lang="en-US" sz="4000" dirty="0"/>
          </a:p>
          <a:p>
            <a:pPr marL="571500" indent="-571500">
              <a:buFont typeface="Arial" pitchFamily="34" charset="0"/>
              <a:buChar char="•"/>
            </a:pPr>
            <a:r>
              <a:rPr lang="en-US" sz="4000" dirty="0"/>
              <a:t>Excluding Founder Salary</a:t>
            </a:r>
          </a:p>
          <a:p>
            <a:pPr marL="342900" indent="-342900">
              <a:buFont typeface="Arial" pitchFamily="34" charset="0"/>
              <a:buChar char="•"/>
            </a:pPr>
            <a:endParaRPr lang="en-US" sz="2400" dirty="0"/>
          </a:p>
        </p:txBody>
      </p:sp>
    </p:spTree>
    <p:extLst>
      <p:ext uri="{BB962C8B-B14F-4D97-AF65-F5344CB8AC3E}">
        <p14:creationId xmlns:p14="http://schemas.microsoft.com/office/powerpoint/2010/main" xmlns="" val="269915528"/>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nodePh="1">
                                  <p:stCondLst>
                                    <p:cond delay="0"/>
                                  </p:stCondLst>
                                  <p:endCondLst>
                                    <p:cond evt="begin" delay="0">
                                      <p:tn val="5"/>
                                    </p:cond>
                                  </p:endCondLst>
                                  <p:childTnLst>
                                    <p:set>
                                      <p:cBhvr>
                                        <p:cTn id="6" dur="1" fill="hold">
                                          <p:stCondLst>
                                            <p:cond delay="0"/>
                                          </p:stCondLst>
                                        </p:cTn>
                                        <p:tgtEl>
                                          <p:spTgt spid="101379">
                                            <p:txEl>
                                              <p:pRg st="0" end="0"/>
                                            </p:txEl>
                                          </p:spTgt>
                                        </p:tgtEl>
                                        <p:attrNameLst>
                                          <p:attrName>style.visibility</p:attrName>
                                        </p:attrNameLst>
                                      </p:cBhvr>
                                      <p:to>
                                        <p:strVal val="visible"/>
                                      </p:to>
                                    </p:set>
                                    <p:animEffect transition="in" filter="wipe(left)">
                                      <p:cBhvr>
                                        <p:cTn id="7" dur="500"/>
                                        <p:tgtEl>
                                          <p:spTgt spid="10137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79"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rrowheads="1"/>
          </p:cNvSpPr>
          <p:nvPr>
            <p:ph type="title"/>
          </p:nvPr>
        </p:nvSpPr>
        <p:spPr>
          <a:xfrm>
            <a:off x="1425575" y="384175"/>
            <a:ext cx="6777038" cy="558800"/>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normAutofit fontScale="90000"/>
          </a:bodyPr>
          <a:lstStyle/>
          <a:p>
            <a:r>
              <a:rPr lang="en-US" dirty="0"/>
              <a:t>Ratio Analysis</a:t>
            </a:r>
          </a:p>
        </p:txBody>
      </p:sp>
      <p:sp>
        <p:nvSpPr>
          <p:cNvPr id="101379" name="Rectangle 3"/>
          <p:cNvSpPr>
            <a:spLocks noChangeArrowheads="1"/>
          </p:cNvSpPr>
          <p:nvPr/>
        </p:nvSpPr>
        <p:spPr bwMode="auto">
          <a:xfrm>
            <a:off x="609600" y="1406525"/>
            <a:ext cx="7467600" cy="4765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8900" tIns="46038" rIns="88900" bIns="46038"/>
          <a:lstStyle/>
          <a:p>
            <a:pPr marL="334963" indent="-334963" defTabSz="892175">
              <a:spcBef>
                <a:spcPct val="20000"/>
              </a:spcBef>
              <a:buClr>
                <a:schemeClr val="hlink"/>
              </a:buClr>
              <a:buSzPct val="75000"/>
              <a:buFont typeface="Monotype Sorts" pitchFamily="2" charset="2"/>
              <a:buChar char="n"/>
            </a:pPr>
            <a:r>
              <a:rPr lang="en-US" sz="2600" b="1" dirty="0">
                <a:latin typeface="Times New Roman" pitchFamily="18" charset="0"/>
              </a:rPr>
              <a:t>A method of expressing the relationships between any two elements on financial statements.</a:t>
            </a:r>
          </a:p>
          <a:p>
            <a:pPr marL="334963" indent="-334963" defTabSz="892175">
              <a:spcBef>
                <a:spcPct val="20000"/>
              </a:spcBef>
              <a:buClr>
                <a:schemeClr val="hlink"/>
              </a:buClr>
              <a:buSzPct val="75000"/>
              <a:buFont typeface="Monotype Sorts" pitchFamily="2" charset="2"/>
              <a:buChar char="n"/>
            </a:pPr>
            <a:r>
              <a:rPr lang="en-US" sz="2600" b="1" dirty="0">
                <a:latin typeface="Times New Roman" pitchFamily="18" charset="0"/>
              </a:rPr>
              <a:t>Important barometers of a company’s financial position.</a:t>
            </a:r>
          </a:p>
          <a:p>
            <a:pPr marL="334963" indent="-334963" defTabSz="892175">
              <a:spcBef>
                <a:spcPct val="20000"/>
              </a:spcBef>
              <a:buClr>
                <a:schemeClr val="hlink"/>
              </a:buClr>
              <a:buSzPct val="75000"/>
              <a:buFont typeface="Monotype Sorts" pitchFamily="2" charset="2"/>
              <a:buChar char="n"/>
            </a:pPr>
            <a:r>
              <a:rPr lang="en-US" sz="2600" b="1" dirty="0">
                <a:latin typeface="Times New Roman" pitchFamily="18" charset="0"/>
              </a:rPr>
              <a:t>Study: Only 27 percent of small business owners compute financial ratios and use them to manage their businesses.  </a:t>
            </a:r>
          </a:p>
        </p:txBody>
      </p:sp>
      <p:pic>
        <p:nvPicPr>
          <p:cNvPr id="101381" name="Picture 5" descr="j039705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638800" y="4725988"/>
            <a:ext cx="1716088" cy="170973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316676878"/>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1379">
                                            <p:txEl>
                                              <p:pRg st="0" end="0"/>
                                            </p:txEl>
                                          </p:spTgt>
                                        </p:tgtEl>
                                        <p:attrNameLst>
                                          <p:attrName>style.visibility</p:attrName>
                                        </p:attrNameLst>
                                      </p:cBhvr>
                                      <p:to>
                                        <p:strVal val="visible"/>
                                      </p:to>
                                    </p:set>
                                    <p:animEffect transition="in" filter="wipe(left)">
                                      <p:cBhvr>
                                        <p:cTn id="7" dur="500"/>
                                        <p:tgtEl>
                                          <p:spTgt spid="101379">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01379">
                                            <p:txEl>
                                              <p:pRg st="1" end="1"/>
                                            </p:txEl>
                                          </p:spTgt>
                                        </p:tgtEl>
                                        <p:attrNameLst>
                                          <p:attrName>style.visibility</p:attrName>
                                        </p:attrNameLst>
                                      </p:cBhvr>
                                      <p:to>
                                        <p:strVal val="visible"/>
                                      </p:to>
                                    </p:set>
                                    <p:animEffect transition="in" filter="wipe(left)">
                                      <p:cBhvr>
                                        <p:cTn id="10" dur="500"/>
                                        <p:tgtEl>
                                          <p:spTgt spid="101379">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01379">
                                            <p:txEl>
                                              <p:pRg st="2" end="2"/>
                                            </p:txEl>
                                          </p:spTgt>
                                        </p:tgtEl>
                                        <p:attrNameLst>
                                          <p:attrName>style.visibility</p:attrName>
                                        </p:attrNameLst>
                                      </p:cBhvr>
                                      <p:to>
                                        <p:strVal val="visible"/>
                                      </p:to>
                                    </p:set>
                                    <p:animEffect transition="in" filter="wipe(left)">
                                      <p:cBhvr>
                                        <p:cTn id="13" dur="500"/>
                                        <p:tgtEl>
                                          <p:spTgt spid="10137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79" grpId="0" uiExpand="1"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rrowheads="1"/>
          </p:cNvSpPr>
          <p:nvPr>
            <p:ph type="title"/>
          </p:nvPr>
        </p:nvSpPr>
        <p:spPr>
          <a:xfrm>
            <a:off x="1425575" y="384175"/>
            <a:ext cx="6777038" cy="558800"/>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normAutofit fontScale="90000"/>
          </a:bodyPr>
          <a:lstStyle/>
          <a:p>
            <a:r>
              <a:rPr lang="en-US" dirty="0" smtClean="0"/>
              <a:t>Advantages of Ratio </a:t>
            </a:r>
            <a:r>
              <a:rPr lang="en-US" dirty="0"/>
              <a:t>Analysis</a:t>
            </a:r>
          </a:p>
        </p:txBody>
      </p:sp>
      <p:sp>
        <p:nvSpPr>
          <p:cNvPr id="101379" name="Rectangle 3"/>
          <p:cNvSpPr>
            <a:spLocks noChangeArrowheads="1"/>
          </p:cNvSpPr>
          <p:nvPr/>
        </p:nvSpPr>
        <p:spPr bwMode="auto">
          <a:xfrm>
            <a:off x="609600" y="1406525"/>
            <a:ext cx="7467600" cy="4765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8900" tIns="46038" rIns="88900" bIns="46038"/>
          <a:lstStyle/>
          <a:p>
            <a:pPr marL="457200" indent="-457200">
              <a:buFont typeface="Arial" pitchFamily="34" charset="0"/>
              <a:buChar char="•"/>
            </a:pPr>
            <a:r>
              <a:rPr lang="en-US" sz="2800" dirty="0"/>
              <a:t>It simplifies the financial statements.</a:t>
            </a:r>
          </a:p>
          <a:p>
            <a:pPr marL="457200" indent="-457200">
              <a:buFont typeface="Arial" pitchFamily="34" charset="0"/>
              <a:buChar char="•"/>
            </a:pPr>
            <a:r>
              <a:rPr lang="en-US" sz="2800" dirty="0"/>
              <a:t>It helps in comparing companies of different size with each other.</a:t>
            </a:r>
          </a:p>
          <a:p>
            <a:pPr marL="457200" indent="-457200">
              <a:buFont typeface="Arial" pitchFamily="34" charset="0"/>
              <a:buChar char="•"/>
            </a:pPr>
            <a:r>
              <a:rPr lang="en-US" sz="2800" dirty="0"/>
              <a:t>It helps in trend analysis which involves comparing a single company over a period.</a:t>
            </a:r>
          </a:p>
          <a:p>
            <a:pPr marL="457200" indent="-457200">
              <a:buFont typeface="Arial" pitchFamily="34" charset="0"/>
              <a:buChar char="•"/>
            </a:pPr>
            <a:r>
              <a:rPr lang="en-US" sz="2800" dirty="0"/>
              <a:t>It highlights important information in simple form quickly. A user can judge a company by just looking at few numbers instead of reading the whole financial statements.</a:t>
            </a:r>
          </a:p>
          <a:p>
            <a:pPr marL="334963" indent="-334963" defTabSz="892175">
              <a:spcBef>
                <a:spcPct val="20000"/>
              </a:spcBef>
              <a:buClr>
                <a:schemeClr val="hlink"/>
              </a:buClr>
              <a:buSzPct val="75000"/>
              <a:buFont typeface="Monotype Sorts" pitchFamily="2" charset="2"/>
              <a:buChar char="n"/>
            </a:pPr>
            <a:endParaRPr lang="en-US" sz="2600" b="1" dirty="0">
              <a:latin typeface="Times New Roman" pitchFamily="18" charset="0"/>
            </a:endParaRPr>
          </a:p>
        </p:txBody>
      </p:sp>
      <p:pic>
        <p:nvPicPr>
          <p:cNvPr id="101381" name="Picture 5" descr="j039705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934200" y="5148263"/>
            <a:ext cx="1716088" cy="170973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479577328"/>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1379">
                                            <p:txEl>
                                              <p:pRg st="0" end="0"/>
                                            </p:txEl>
                                          </p:spTgt>
                                        </p:tgtEl>
                                        <p:attrNameLst>
                                          <p:attrName>style.visibility</p:attrName>
                                        </p:attrNameLst>
                                      </p:cBhvr>
                                      <p:to>
                                        <p:strVal val="visible"/>
                                      </p:to>
                                    </p:set>
                                    <p:animEffect transition="in" filter="wipe(left)">
                                      <p:cBhvr>
                                        <p:cTn id="7" dur="500"/>
                                        <p:tgtEl>
                                          <p:spTgt spid="101379">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01379">
                                            <p:txEl>
                                              <p:pRg st="1" end="1"/>
                                            </p:txEl>
                                          </p:spTgt>
                                        </p:tgtEl>
                                        <p:attrNameLst>
                                          <p:attrName>style.visibility</p:attrName>
                                        </p:attrNameLst>
                                      </p:cBhvr>
                                      <p:to>
                                        <p:strVal val="visible"/>
                                      </p:to>
                                    </p:set>
                                    <p:animEffect transition="in" filter="wipe(left)">
                                      <p:cBhvr>
                                        <p:cTn id="10" dur="500"/>
                                        <p:tgtEl>
                                          <p:spTgt spid="101379">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01379">
                                            <p:txEl>
                                              <p:pRg st="2" end="2"/>
                                            </p:txEl>
                                          </p:spTgt>
                                        </p:tgtEl>
                                        <p:attrNameLst>
                                          <p:attrName>style.visibility</p:attrName>
                                        </p:attrNameLst>
                                      </p:cBhvr>
                                      <p:to>
                                        <p:strVal val="visible"/>
                                      </p:to>
                                    </p:set>
                                    <p:animEffect transition="in" filter="wipe(left)">
                                      <p:cBhvr>
                                        <p:cTn id="13" dur="500"/>
                                        <p:tgtEl>
                                          <p:spTgt spid="101379">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01379">
                                            <p:txEl>
                                              <p:pRg st="3" end="3"/>
                                            </p:txEl>
                                          </p:spTgt>
                                        </p:tgtEl>
                                        <p:attrNameLst>
                                          <p:attrName>style.visibility</p:attrName>
                                        </p:attrNameLst>
                                      </p:cBhvr>
                                      <p:to>
                                        <p:strVal val="visible"/>
                                      </p:to>
                                    </p:set>
                                    <p:animEffect transition="in" filter="wipe(left)">
                                      <p:cBhvr>
                                        <p:cTn id="16" dur="500"/>
                                        <p:tgtEl>
                                          <p:spTgt spid="10137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79" grpId="0" uiExpand="1"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Rot="1" noChangeArrowheads="1"/>
          </p:cNvSpPr>
          <p:nvPr>
            <p:ph type="title"/>
          </p:nvPr>
        </p:nvSpPr>
        <p:spPr/>
        <p:txBody>
          <a:bodyPr/>
          <a:lstStyle/>
          <a:p>
            <a:r>
              <a:rPr lang="en-US" dirty="0"/>
              <a:t>Twelve Key Ratios</a:t>
            </a:r>
          </a:p>
        </p:txBody>
      </p:sp>
      <p:sp>
        <p:nvSpPr>
          <p:cNvPr id="32772" name="Rectangle 4"/>
          <p:cNvSpPr>
            <a:spLocks noGrp="1" noChangeArrowheads="1"/>
          </p:cNvSpPr>
          <p:nvPr>
            <p:ph type="body" idx="1"/>
          </p:nvPr>
        </p:nvSpPr>
        <p:spPr>
          <a:xfrm>
            <a:off x="228600" y="1524000"/>
            <a:ext cx="8610600" cy="4419600"/>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lstStyle/>
          <a:p>
            <a:pPr>
              <a:buFont typeface="Wingdings" pitchFamily="2" charset="2"/>
              <a:buNone/>
            </a:pPr>
            <a:r>
              <a:rPr lang="en-US" sz="2500" dirty="0">
                <a:latin typeface="Tms Rmn" charset="0"/>
              </a:rPr>
              <a:t>	</a:t>
            </a:r>
            <a:r>
              <a:rPr lang="en-US" sz="2500" u="sng" dirty="0">
                <a:latin typeface="Tms Rmn" charset="0"/>
              </a:rPr>
              <a:t>Liquidity Ratios</a:t>
            </a:r>
            <a:r>
              <a:rPr lang="en-US" sz="2500" dirty="0">
                <a:latin typeface="Tms Rmn" charset="0"/>
              </a:rPr>
              <a:t> - Tell whether or not a small business will be able to meet its maturing obligations as they come due.</a:t>
            </a:r>
          </a:p>
          <a:p>
            <a:pPr>
              <a:buFont typeface="Wingdings" pitchFamily="2" charset="2"/>
              <a:buNone/>
            </a:pPr>
            <a:r>
              <a:rPr lang="en-US" sz="2500" dirty="0">
                <a:latin typeface="Tms Rmn" charset="0"/>
              </a:rPr>
              <a:t>1. </a:t>
            </a:r>
            <a:r>
              <a:rPr lang="en-US" sz="2500" u="sng" dirty="0">
                <a:latin typeface="Tms Rmn" charset="0"/>
              </a:rPr>
              <a:t>Current Ratio</a:t>
            </a:r>
            <a:r>
              <a:rPr lang="en-US" sz="2500" dirty="0">
                <a:latin typeface="Tms Rmn" charset="0"/>
              </a:rPr>
              <a:t> - Measures solvency by showing the firm's ability to pay current liabilities out of current assets.</a:t>
            </a:r>
          </a:p>
          <a:p>
            <a:pPr>
              <a:buFont typeface="Wingdings" pitchFamily="2" charset="2"/>
              <a:buNone/>
            </a:pPr>
            <a:endParaRPr lang="en-US" sz="2500" dirty="0">
              <a:latin typeface="Tms Rmn" charset="0"/>
            </a:endParaRPr>
          </a:p>
          <a:p>
            <a:pPr>
              <a:buFont typeface="Wingdings" pitchFamily="2" charset="2"/>
              <a:buNone/>
            </a:pPr>
            <a:r>
              <a:rPr lang="en-US" sz="2200" dirty="0">
                <a:latin typeface="Tms Rmn" charset="0"/>
              </a:rPr>
              <a:t>	Current Ratio =  </a:t>
            </a:r>
            <a:r>
              <a:rPr lang="en-US" sz="2200" u="sng" dirty="0">
                <a:latin typeface="Tms Rmn" charset="0"/>
              </a:rPr>
              <a:t>   Current Assets    </a:t>
            </a:r>
            <a:r>
              <a:rPr lang="en-US" sz="2200" dirty="0">
                <a:latin typeface="Tms Rmn" charset="0"/>
              </a:rPr>
              <a:t> </a:t>
            </a:r>
            <a:r>
              <a:rPr lang="en-US" sz="2200" dirty="0" smtClean="0">
                <a:latin typeface="Tms Rmn" charset="0"/>
              </a:rPr>
              <a:t> </a:t>
            </a:r>
            <a:r>
              <a:rPr lang="en-US" sz="2200" dirty="0">
                <a:latin typeface="Tms Rmn" charset="0"/>
              </a:rPr>
              <a:t/>
            </a:r>
            <a:br>
              <a:rPr lang="en-US" sz="2200" dirty="0">
                <a:latin typeface="Tms Rmn" charset="0"/>
              </a:rPr>
            </a:br>
            <a:r>
              <a:rPr lang="en-US" sz="2200" dirty="0">
                <a:latin typeface="Tms Rmn" charset="0"/>
              </a:rPr>
              <a:t>		      	Current Liabilities     </a:t>
            </a:r>
          </a:p>
          <a:p>
            <a:pPr>
              <a:buFont typeface="Wingdings" pitchFamily="2" charset="2"/>
              <a:buNone/>
            </a:pPr>
            <a:endParaRPr lang="en-US" sz="2500" dirty="0">
              <a:latin typeface="Tms Rmn" charset="0"/>
            </a:endParaRPr>
          </a:p>
        </p:txBody>
      </p:sp>
    </p:spTree>
    <p:extLst>
      <p:ext uri="{BB962C8B-B14F-4D97-AF65-F5344CB8AC3E}">
        <p14:creationId xmlns:p14="http://schemas.microsoft.com/office/powerpoint/2010/main" xmlns="" val="4005516250"/>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2772">
                                            <p:txEl>
                                              <p:pRg st="0" end="0"/>
                                            </p:txEl>
                                          </p:spTgt>
                                        </p:tgtEl>
                                        <p:attrNameLst>
                                          <p:attrName>style.visibility</p:attrName>
                                        </p:attrNameLst>
                                      </p:cBhvr>
                                      <p:to>
                                        <p:strVal val="visible"/>
                                      </p:to>
                                    </p:set>
                                    <p:animEffect transition="in" filter="wipe(left)">
                                      <p:cBhvr>
                                        <p:cTn id="7" dur="500"/>
                                        <p:tgtEl>
                                          <p:spTgt spid="32772">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2772">
                                            <p:txEl>
                                              <p:pRg st="1" end="1"/>
                                            </p:txEl>
                                          </p:spTgt>
                                        </p:tgtEl>
                                        <p:attrNameLst>
                                          <p:attrName>style.visibility</p:attrName>
                                        </p:attrNameLst>
                                      </p:cBhvr>
                                      <p:to>
                                        <p:strVal val="visible"/>
                                      </p:to>
                                    </p:set>
                                    <p:animEffect transition="in" filter="wipe(left)">
                                      <p:cBhvr>
                                        <p:cTn id="10" dur="500"/>
                                        <p:tgtEl>
                                          <p:spTgt spid="32772">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2772">
                                            <p:txEl>
                                              <p:pRg st="3" end="3"/>
                                            </p:txEl>
                                          </p:spTgt>
                                        </p:tgtEl>
                                        <p:attrNameLst>
                                          <p:attrName>style.visibility</p:attrName>
                                        </p:attrNameLst>
                                      </p:cBhvr>
                                      <p:to>
                                        <p:strVal val="visible"/>
                                      </p:to>
                                    </p:set>
                                    <p:animEffect transition="in" filter="wipe(left)">
                                      <p:cBhvr>
                                        <p:cTn id="13" dur="500"/>
                                        <p:tgtEl>
                                          <p:spTgt spid="3277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2" grpId="0" uiExpand="1"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Rot="1" noChangeArrowheads="1"/>
          </p:cNvSpPr>
          <p:nvPr>
            <p:ph type="title"/>
          </p:nvPr>
        </p:nvSpPr>
        <p:spPr/>
        <p:txBody>
          <a:bodyPr/>
          <a:lstStyle/>
          <a:p>
            <a:r>
              <a:rPr lang="en-US" dirty="0"/>
              <a:t>Twelve Key Ratios</a:t>
            </a:r>
          </a:p>
        </p:txBody>
      </p:sp>
      <p:sp>
        <p:nvSpPr>
          <p:cNvPr id="35843" name="Rectangle 3"/>
          <p:cNvSpPr>
            <a:spLocks noGrp="1" noChangeArrowheads="1"/>
          </p:cNvSpPr>
          <p:nvPr>
            <p:ph type="body" idx="1"/>
          </p:nvPr>
        </p:nvSpPr>
        <p:spPr>
          <a:xfrm>
            <a:off x="228600" y="1524000"/>
            <a:ext cx="8458200" cy="4419600"/>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lstStyle/>
          <a:p>
            <a:pPr>
              <a:buFont typeface="Wingdings" pitchFamily="2" charset="2"/>
              <a:buNone/>
            </a:pPr>
            <a:r>
              <a:rPr lang="en-US" sz="2500" dirty="0">
                <a:latin typeface="Tms Rmn" charset="0"/>
              </a:rPr>
              <a:t>	</a:t>
            </a:r>
            <a:r>
              <a:rPr lang="en-US" sz="2500" u="sng" dirty="0">
                <a:latin typeface="Tms Rmn" charset="0"/>
              </a:rPr>
              <a:t>Liquidity Ratios</a:t>
            </a:r>
            <a:r>
              <a:rPr lang="en-US" sz="2500" dirty="0">
                <a:latin typeface="Tms Rmn" charset="0"/>
              </a:rPr>
              <a:t> - Tell whether or not a small business will be able to meet its maturing obligations as they come due.</a:t>
            </a:r>
          </a:p>
          <a:p>
            <a:pPr>
              <a:buFont typeface="Wingdings" pitchFamily="2" charset="2"/>
              <a:buNone/>
            </a:pPr>
            <a:r>
              <a:rPr lang="en-US" sz="2500" dirty="0">
                <a:latin typeface="Tms Rmn" charset="0"/>
              </a:rPr>
              <a:t>2. </a:t>
            </a:r>
            <a:r>
              <a:rPr lang="en-US" sz="2500" u="sng" dirty="0">
                <a:latin typeface="Tms Rmn" charset="0"/>
              </a:rPr>
              <a:t>Quick Ratio</a:t>
            </a:r>
            <a:r>
              <a:rPr lang="en-US" sz="2500" dirty="0">
                <a:latin typeface="Tms Rmn" charset="0"/>
              </a:rPr>
              <a:t> - Shows the extent to which a firm’s most liquid assets cover its current liabilities.</a:t>
            </a:r>
          </a:p>
          <a:p>
            <a:pPr>
              <a:buFont typeface="Wingdings" pitchFamily="2" charset="2"/>
              <a:buNone/>
            </a:pPr>
            <a:endParaRPr lang="en-US" sz="2500" dirty="0">
              <a:latin typeface="Tms Rmn" charset="0"/>
            </a:endParaRPr>
          </a:p>
          <a:p>
            <a:pPr>
              <a:buFont typeface="Wingdings" pitchFamily="2" charset="2"/>
              <a:buNone/>
            </a:pPr>
            <a:r>
              <a:rPr lang="en-US" sz="2200" dirty="0">
                <a:latin typeface="Tms Rmn" charset="0"/>
              </a:rPr>
              <a:t>	Quick Ratio =      </a:t>
            </a:r>
            <a:r>
              <a:rPr lang="en-US" sz="2200" u="sng" dirty="0">
                <a:latin typeface="Tms Rmn" charset="0"/>
              </a:rPr>
              <a:t>  Quick Assets    </a:t>
            </a:r>
            <a:r>
              <a:rPr lang="en-US" sz="2200" dirty="0">
                <a:latin typeface="Tms Rmn" charset="0"/>
              </a:rPr>
              <a:t> </a:t>
            </a:r>
            <a:r>
              <a:rPr lang="en-US" sz="2200" dirty="0" smtClean="0">
                <a:latin typeface="Tms Rmn" charset="0"/>
              </a:rPr>
              <a:t>				</a:t>
            </a:r>
            <a:r>
              <a:rPr lang="en-US" sz="2200" dirty="0">
                <a:latin typeface="Tms Rmn" charset="0"/>
              </a:rPr>
              <a:t>		     </a:t>
            </a:r>
            <a:r>
              <a:rPr lang="en-US" sz="2200" dirty="0" smtClean="0">
                <a:latin typeface="Tms Rmn" charset="0"/>
              </a:rPr>
              <a:t>     Current Liabilities   </a:t>
            </a:r>
            <a:endParaRPr lang="en-US" sz="2200" dirty="0">
              <a:latin typeface="Tms Rmn" charset="0"/>
            </a:endParaRPr>
          </a:p>
          <a:p>
            <a:pPr>
              <a:buFont typeface="Wingdings" pitchFamily="2" charset="2"/>
              <a:buNone/>
            </a:pPr>
            <a:endParaRPr lang="en-US" sz="2500" dirty="0">
              <a:latin typeface="Tms Rmn" charset="0"/>
            </a:endParaRPr>
          </a:p>
        </p:txBody>
      </p:sp>
    </p:spTree>
    <p:extLst>
      <p:ext uri="{BB962C8B-B14F-4D97-AF65-F5344CB8AC3E}">
        <p14:creationId xmlns:p14="http://schemas.microsoft.com/office/powerpoint/2010/main" xmlns="" val="4105594680"/>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animEffect transition="in" filter="wipe(left)">
                                      <p:cBhvr>
                                        <p:cTn id="7" dur="500"/>
                                        <p:tgtEl>
                                          <p:spTgt spid="3584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5843">
                                            <p:txEl>
                                              <p:pRg st="1" end="1"/>
                                            </p:txEl>
                                          </p:spTgt>
                                        </p:tgtEl>
                                        <p:attrNameLst>
                                          <p:attrName>style.visibility</p:attrName>
                                        </p:attrNameLst>
                                      </p:cBhvr>
                                      <p:to>
                                        <p:strVal val="visible"/>
                                      </p:to>
                                    </p:set>
                                    <p:animEffect transition="in" filter="wipe(left)">
                                      <p:cBhvr>
                                        <p:cTn id="10" dur="500"/>
                                        <p:tgtEl>
                                          <p:spTgt spid="35843">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5843">
                                            <p:txEl>
                                              <p:pRg st="3" end="3"/>
                                            </p:txEl>
                                          </p:spTgt>
                                        </p:tgtEl>
                                        <p:attrNameLst>
                                          <p:attrName>style.visibility</p:attrName>
                                        </p:attrNameLst>
                                      </p:cBhvr>
                                      <p:to>
                                        <p:strVal val="visible"/>
                                      </p:to>
                                    </p:set>
                                    <p:animEffect transition="in" filter="wipe(left)">
                                      <p:cBhvr>
                                        <p:cTn id="13" dur="500"/>
                                        <p:tgtEl>
                                          <p:spTgt spid="3584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uiExpand="1"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426" name="Rectangle 2"/>
          <p:cNvSpPr>
            <a:spLocks noGrp="1" noRot="1" noChangeArrowheads="1"/>
          </p:cNvSpPr>
          <p:nvPr>
            <p:ph type="title"/>
          </p:nvPr>
        </p:nvSpPr>
        <p:spPr/>
        <p:txBody>
          <a:bodyPr/>
          <a:lstStyle/>
          <a:p>
            <a:r>
              <a:rPr lang="en-US" dirty="0"/>
              <a:t>Twelve Key Ratios</a:t>
            </a:r>
          </a:p>
        </p:txBody>
      </p:sp>
      <p:sp>
        <p:nvSpPr>
          <p:cNvPr id="103427" name="Rectangle 3"/>
          <p:cNvSpPr>
            <a:spLocks noGrp="1" noChangeArrowheads="1"/>
          </p:cNvSpPr>
          <p:nvPr>
            <p:ph type="body" idx="1"/>
          </p:nvPr>
        </p:nvSpPr>
        <p:spPr>
          <a:xfrm>
            <a:off x="685800" y="1524000"/>
            <a:ext cx="7772400" cy="2667000"/>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lstStyle/>
          <a:p>
            <a:pPr marL="334963" indent="-334963" defTabSz="892175">
              <a:lnSpc>
                <a:spcPct val="90000"/>
              </a:lnSpc>
            </a:pPr>
            <a:r>
              <a:rPr lang="en-US" sz="2800" u="sng" dirty="0">
                <a:latin typeface="Times New Roman" pitchFamily="18" charset="0"/>
              </a:rPr>
              <a:t>Leverage Ratios</a:t>
            </a:r>
            <a:r>
              <a:rPr lang="en-US" sz="2800" dirty="0">
                <a:latin typeface="Times New Roman" pitchFamily="18" charset="0"/>
              </a:rPr>
              <a:t> - Measure the financing provided by the firm's owners against that supplied by its creditors; a gauge of the depth of the company's debt.</a:t>
            </a:r>
          </a:p>
          <a:p>
            <a:pPr marL="334963" indent="-334963" defTabSz="892175">
              <a:lnSpc>
                <a:spcPct val="90000"/>
              </a:lnSpc>
            </a:pPr>
            <a:r>
              <a:rPr lang="en-US" sz="2800" dirty="0">
                <a:latin typeface="Times New Roman" pitchFamily="18" charset="0"/>
              </a:rPr>
              <a:t>Careful!! Debt is a powerful tool, but, like dynamite, you must handle it carefully!</a:t>
            </a:r>
          </a:p>
          <a:p>
            <a:pPr marL="334963" indent="-334963" defTabSz="892175">
              <a:lnSpc>
                <a:spcPct val="90000"/>
              </a:lnSpc>
              <a:buFont typeface="Wingdings" pitchFamily="2" charset="2"/>
              <a:buNone/>
            </a:pPr>
            <a:endParaRPr lang="en-US" sz="2800" dirty="0">
              <a:latin typeface="Times New Roman" pitchFamily="18" charset="0"/>
            </a:endParaRPr>
          </a:p>
        </p:txBody>
      </p:sp>
      <p:pic>
        <p:nvPicPr>
          <p:cNvPr id="103433" name="Picture 9" descr="so01644_"/>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562600" y="4170363"/>
            <a:ext cx="2452688" cy="231616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807873977"/>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3427">
                                            <p:txEl>
                                              <p:pRg st="0" end="0"/>
                                            </p:txEl>
                                          </p:spTgt>
                                        </p:tgtEl>
                                        <p:attrNameLst>
                                          <p:attrName>style.visibility</p:attrName>
                                        </p:attrNameLst>
                                      </p:cBhvr>
                                      <p:to>
                                        <p:strVal val="visible"/>
                                      </p:to>
                                    </p:set>
                                    <p:animEffect transition="in" filter="wipe(left)">
                                      <p:cBhvr>
                                        <p:cTn id="7" dur="500"/>
                                        <p:tgtEl>
                                          <p:spTgt spid="103427">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03427">
                                            <p:txEl>
                                              <p:pRg st="1" end="1"/>
                                            </p:txEl>
                                          </p:spTgt>
                                        </p:tgtEl>
                                        <p:attrNameLst>
                                          <p:attrName>style.visibility</p:attrName>
                                        </p:attrNameLst>
                                      </p:cBhvr>
                                      <p:to>
                                        <p:strVal val="visible"/>
                                      </p:to>
                                    </p:set>
                                    <p:animEffect transition="in" filter="wipe(left)">
                                      <p:cBhvr>
                                        <p:cTn id="10" dur="500"/>
                                        <p:tgtEl>
                                          <p:spTgt spid="103427">
                                            <p:txEl>
                                              <p:pRg st="1" end="1"/>
                                            </p:txEl>
                                          </p:spTgt>
                                        </p:tgtEl>
                                      </p:cBhvr>
                                    </p:animEffect>
                                  </p:childTnLst>
                                </p:cTn>
                              </p:par>
                              <p:par>
                                <p:cTn id="11" presetID="1" presetClass="entr" presetSubtype="0" fill="hold" nodeType="withEffect">
                                  <p:stCondLst>
                                    <p:cond delay="0"/>
                                  </p:stCondLst>
                                  <p:childTnLst>
                                    <p:set>
                                      <p:cBhvr>
                                        <p:cTn id="12" dur="1" fill="hold">
                                          <p:stCondLst>
                                            <p:cond delay="0"/>
                                          </p:stCondLst>
                                        </p:cTn>
                                        <p:tgtEl>
                                          <p:spTgt spid="1034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7" grpId="0" uiExpand="1"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Rot="1" noChangeArrowheads="1"/>
          </p:cNvSpPr>
          <p:nvPr>
            <p:ph type="title"/>
          </p:nvPr>
        </p:nvSpPr>
        <p:spPr/>
        <p:txBody>
          <a:bodyPr/>
          <a:lstStyle/>
          <a:p>
            <a:r>
              <a:rPr lang="en-US" dirty="0"/>
              <a:t>Twelve Key Ratios</a:t>
            </a:r>
          </a:p>
        </p:txBody>
      </p:sp>
      <p:sp>
        <p:nvSpPr>
          <p:cNvPr id="38915" name="Rectangle 3"/>
          <p:cNvSpPr>
            <a:spLocks noGrp="1" noChangeArrowheads="1"/>
          </p:cNvSpPr>
          <p:nvPr>
            <p:ph type="body" idx="1"/>
          </p:nvPr>
        </p:nvSpPr>
        <p:spPr>
          <a:xfrm>
            <a:off x="304800" y="1524000"/>
            <a:ext cx="8382000" cy="4419600"/>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lstStyle/>
          <a:p>
            <a:pPr>
              <a:buFont typeface="Wingdings" pitchFamily="2" charset="2"/>
              <a:buNone/>
            </a:pPr>
            <a:r>
              <a:rPr lang="en-US" sz="2900" dirty="0">
                <a:latin typeface="Tms Rmn" charset="0"/>
              </a:rPr>
              <a:t>	</a:t>
            </a:r>
            <a:r>
              <a:rPr lang="en-US" sz="2500" u="sng" dirty="0">
                <a:latin typeface="Tms Rmn" charset="0"/>
              </a:rPr>
              <a:t>Leverage Ratios</a:t>
            </a:r>
            <a:r>
              <a:rPr lang="en-US" sz="2500" dirty="0">
                <a:latin typeface="Tms Rmn" charset="0"/>
              </a:rPr>
              <a:t> - Measure the financing provided by a firm’s owners against that supplied by its creditors; a gauge of the depth of the company’s debt.</a:t>
            </a:r>
          </a:p>
          <a:p>
            <a:pPr>
              <a:buFont typeface="Wingdings" pitchFamily="2" charset="2"/>
              <a:buNone/>
            </a:pPr>
            <a:r>
              <a:rPr lang="en-US" sz="2500" dirty="0">
                <a:latin typeface="Tms Rmn" charset="0"/>
              </a:rPr>
              <a:t>3. </a:t>
            </a:r>
            <a:r>
              <a:rPr lang="en-US" sz="2500" dirty="0">
                <a:effectLst/>
                <a:latin typeface="Tms Rmn" charset="0"/>
              </a:rPr>
              <a:t> </a:t>
            </a:r>
            <a:r>
              <a:rPr lang="en-US" sz="2500" u="sng" dirty="0">
                <a:latin typeface="Tms Rmn" charset="0"/>
              </a:rPr>
              <a:t>Debt Ratio</a:t>
            </a:r>
            <a:r>
              <a:rPr lang="en-US" sz="2500" dirty="0">
                <a:latin typeface="Tms Rmn" charset="0"/>
              </a:rPr>
              <a:t> - Measures the percentage of total assets financed by creditors rather than owners.</a:t>
            </a:r>
          </a:p>
          <a:p>
            <a:pPr>
              <a:buFont typeface="Wingdings" pitchFamily="2" charset="2"/>
              <a:buNone/>
            </a:pPr>
            <a:endParaRPr lang="en-US" sz="2500" dirty="0">
              <a:latin typeface="Tms Rmn" charset="0"/>
            </a:endParaRPr>
          </a:p>
          <a:p>
            <a:pPr>
              <a:buFont typeface="Wingdings" pitchFamily="2" charset="2"/>
              <a:buNone/>
            </a:pPr>
            <a:r>
              <a:rPr lang="en-US" sz="2300" dirty="0">
                <a:latin typeface="Tms Rmn" charset="0"/>
              </a:rPr>
              <a:t>	Debt Ratio =  </a:t>
            </a:r>
            <a:r>
              <a:rPr lang="en-US" sz="2300" u="sng" dirty="0">
                <a:latin typeface="Tms Rmn" charset="0"/>
              </a:rPr>
              <a:t>  Total Debt   </a:t>
            </a:r>
            <a:r>
              <a:rPr lang="en-US" sz="2300" dirty="0">
                <a:latin typeface="Tms Rmn" charset="0"/>
              </a:rPr>
              <a:t>  </a:t>
            </a:r>
            <a:r>
              <a:rPr lang="en-US" sz="2300" dirty="0" smtClean="0">
                <a:latin typeface="Tms Rmn" charset="0"/>
              </a:rPr>
              <a:t> 				</a:t>
            </a:r>
            <a:r>
              <a:rPr lang="en-US" sz="2300" dirty="0">
                <a:latin typeface="Tms Rmn" charset="0"/>
              </a:rPr>
              <a:t>		      Total </a:t>
            </a:r>
            <a:r>
              <a:rPr lang="en-US" sz="2300" dirty="0" smtClean="0">
                <a:latin typeface="Tms Rmn" charset="0"/>
              </a:rPr>
              <a:t>Assets</a:t>
            </a:r>
            <a:endParaRPr lang="en-US" sz="2300" dirty="0">
              <a:latin typeface="Tms Rmn" charset="0"/>
            </a:endParaRPr>
          </a:p>
        </p:txBody>
      </p:sp>
    </p:spTree>
    <p:extLst>
      <p:ext uri="{BB962C8B-B14F-4D97-AF65-F5344CB8AC3E}">
        <p14:creationId xmlns:p14="http://schemas.microsoft.com/office/powerpoint/2010/main" xmlns="" val="1717192421"/>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8915">
                                            <p:txEl>
                                              <p:pRg st="0" end="0"/>
                                            </p:txEl>
                                          </p:spTgt>
                                        </p:tgtEl>
                                        <p:attrNameLst>
                                          <p:attrName>style.visibility</p:attrName>
                                        </p:attrNameLst>
                                      </p:cBhvr>
                                      <p:to>
                                        <p:strVal val="visible"/>
                                      </p:to>
                                    </p:set>
                                    <p:animEffect transition="in" filter="wipe(left)">
                                      <p:cBhvr>
                                        <p:cTn id="7" dur="500"/>
                                        <p:tgtEl>
                                          <p:spTgt spid="38915">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8915">
                                            <p:txEl>
                                              <p:pRg st="1" end="1"/>
                                            </p:txEl>
                                          </p:spTgt>
                                        </p:tgtEl>
                                        <p:attrNameLst>
                                          <p:attrName>style.visibility</p:attrName>
                                        </p:attrNameLst>
                                      </p:cBhvr>
                                      <p:to>
                                        <p:strVal val="visible"/>
                                      </p:to>
                                    </p:set>
                                    <p:animEffect transition="in" filter="wipe(left)">
                                      <p:cBhvr>
                                        <p:cTn id="10" dur="500"/>
                                        <p:tgtEl>
                                          <p:spTgt spid="38915">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8915">
                                            <p:txEl>
                                              <p:pRg st="3" end="3"/>
                                            </p:txEl>
                                          </p:spTgt>
                                        </p:tgtEl>
                                        <p:attrNameLst>
                                          <p:attrName>style.visibility</p:attrName>
                                        </p:attrNameLst>
                                      </p:cBhvr>
                                      <p:to>
                                        <p:strVal val="visible"/>
                                      </p:to>
                                    </p:set>
                                    <p:animEffect transition="in" filter="wipe(left)">
                                      <p:cBhvr>
                                        <p:cTn id="13" dur="500"/>
                                        <p:tgtEl>
                                          <p:spTgt spid="389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uiExpand="1"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Rot="1" noChangeArrowheads="1"/>
          </p:cNvSpPr>
          <p:nvPr>
            <p:ph type="title"/>
          </p:nvPr>
        </p:nvSpPr>
        <p:spPr/>
        <p:txBody>
          <a:bodyPr/>
          <a:lstStyle/>
          <a:p>
            <a:r>
              <a:rPr lang="en-US" dirty="0"/>
              <a:t>Twelve Key Ratios</a:t>
            </a:r>
          </a:p>
        </p:txBody>
      </p:sp>
      <p:sp>
        <p:nvSpPr>
          <p:cNvPr id="43011" name="Rectangle 3"/>
          <p:cNvSpPr>
            <a:spLocks noGrp="1" noChangeArrowheads="1"/>
          </p:cNvSpPr>
          <p:nvPr>
            <p:ph type="body" idx="1"/>
          </p:nvPr>
        </p:nvSpPr>
        <p:spPr>
          <a:xfrm>
            <a:off x="381000" y="1524000"/>
            <a:ext cx="8534400" cy="4419600"/>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lstStyle/>
          <a:p>
            <a:pPr>
              <a:buFont typeface="Wingdings" pitchFamily="2" charset="2"/>
              <a:buNone/>
            </a:pPr>
            <a:r>
              <a:rPr lang="en-US" sz="2900" dirty="0">
                <a:latin typeface="Tms Rmn" charset="0"/>
              </a:rPr>
              <a:t>	</a:t>
            </a:r>
            <a:r>
              <a:rPr lang="en-US" sz="2500" u="sng" dirty="0">
                <a:latin typeface="Tms Rmn" charset="0"/>
              </a:rPr>
              <a:t>Leverage Ratios</a:t>
            </a:r>
            <a:r>
              <a:rPr lang="en-US" sz="2500" dirty="0">
                <a:latin typeface="Tms Rmn" charset="0"/>
              </a:rPr>
              <a:t> - Measure the financing provided by a firm’s owners against that supplied by its creditors; a gauge of the depth of the company's debt.</a:t>
            </a:r>
          </a:p>
          <a:p>
            <a:pPr>
              <a:buFont typeface="Wingdings" pitchFamily="2" charset="2"/>
              <a:buNone/>
            </a:pPr>
            <a:r>
              <a:rPr lang="en-US" sz="2500" dirty="0">
                <a:latin typeface="Tms Rmn" charset="0"/>
              </a:rPr>
              <a:t>4. </a:t>
            </a:r>
            <a:r>
              <a:rPr lang="en-US" sz="2500" u="sng" dirty="0">
                <a:latin typeface="Tms Rmn" charset="0"/>
              </a:rPr>
              <a:t>Debt to </a:t>
            </a:r>
            <a:r>
              <a:rPr lang="en-US" sz="2500" u="sng" dirty="0" smtClean="0">
                <a:latin typeface="Tms Rmn" charset="0"/>
              </a:rPr>
              <a:t>Equity </a:t>
            </a:r>
            <a:r>
              <a:rPr lang="en-US" sz="2500" dirty="0" smtClean="0">
                <a:latin typeface="Tms Rmn" charset="0"/>
              </a:rPr>
              <a:t>- </a:t>
            </a:r>
            <a:r>
              <a:rPr lang="en-US" sz="2500" dirty="0">
                <a:latin typeface="Tms Rmn" charset="0"/>
              </a:rPr>
              <a:t>Compares what a business “owes” to “what it is worth.” </a:t>
            </a:r>
          </a:p>
          <a:p>
            <a:pPr>
              <a:buFont typeface="Wingdings" pitchFamily="2" charset="2"/>
              <a:buNone/>
            </a:pPr>
            <a:endParaRPr lang="en-US" sz="2500" dirty="0">
              <a:latin typeface="Tms Rmn" charset="0"/>
            </a:endParaRPr>
          </a:p>
          <a:p>
            <a:pPr>
              <a:buFont typeface="Wingdings" pitchFamily="2" charset="2"/>
              <a:buNone/>
            </a:pPr>
            <a:r>
              <a:rPr lang="en-US" sz="2900" dirty="0">
                <a:latin typeface="Tms Rmn" charset="0"/>
              </a:rPr>
              <a:t>	</a:t>
            </a:r>
            <a:r>
              <a:rPr lang="en-US" sz="2200" dirty="0">
                <a:latin typeface="Tms Rmn" charset="0"/>
              </a:rPr>
              <a:t>Debt to </a:t>
            </a:r>
            <a:r>
              <a:rPr lang="en-US" sz="2200" dirty="0" smtClean="0">
                <a:latin typeface="Tms Rmn" charset="0"/>
              </a:rPr>
              <a:t>Equity </a:t>
            </a:r>
            <a:r>
              <a:rPr lang="en-US" sz="2200" dirty="0">
                <a:latin typeface="Tms Rmn" charset="0"/>
              </a:rPr>
              <a:t>=      </a:t>
            </a:r>
            <a:r>
              <a:rPr lang="en-US" sz="2200" u="sng" dirty="0">
                <a:latin typeface="Tms Rmn" charset="0"/>
              </a:rPr>
              <a:t>      Total Debt          </a:t>
            </a:r>
            <a:r>
              <a:rPr lang="en-US" sz="2200" dirty="0">
                <a:latin typeface="Tms Rmn" charset="0"/>
              </a:rPr>
              <a:t>  </a:t>
            </a:r>
            <a:r>
              <a:rPr lang="en-US" sz="2200" dirty="0" smtClean="0">
                <a:latin typeface="Tms Rmn" charset="0"/>
              </a:rPr>
              <a:t> </a:t>
            </a:r>
            <a:endParaRPr lang="en-US" sz="2200" dirty="0">
              <a:latin typeface="Tms Rmn" charset="0"/>
            </a:endParaRPr>
          </a:p>
          <a:p>
            <a:pPr>
              <a:buFont typeface="Wingdings" pitchFamily="2" charset="2"/>
              <a:buNone/>
            </a:pPr>
            <a:r>
              <a:rPr lang="en-US" sz="2200" dirty="0">
                <a:latin typeface="Tms Rmn" charset="0"/>
              </a:rPr>
              <a:t>	</a:t>
            </a:r>
            <a:r>
              <a:rPr lang="en-US" sz="2200" dirty="0" smtClean="0">
                <a:latin typeface="Tms Rmn" charset="0"/>
              </a:rPr>
              <a:t>	 Ratio                   Total Equity</a:t>
            </a:r>
            <a:endParaRPr lang="en-US" sz="2200" dirty="0">
              <a:latin typeface="Tms Rmn" charset="0"/>
            </a:endParaRPr>
          </a:p>
          <a:p>
            <a:pPr>
              <a:buFont typeface="Wingdings" pitchFamily="2" charset="2"/>
              <a:buNone/>
            </a:pPr>
            <a:endParaRPr lang="en-US" sz="2900" dirty="0">
              <a:latin typeface="Tms Rmn" charset="0"/>
            </a:endParaRPr>
          </a:p>
        </p:txBody>
      </p:sp>
    </p:spTree>
    <p:extLst>
      <p:ext uri="{BB962C8B-B14F-4D97-AF65-F5344CB8AC3E}">
        <p14:creationId xmlns:p14="http://schemas.microsoft.com/office/powerpoint/2010/main" xmlns="" val="1531418645"/>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animEffect transition="in" filter="wipe(left)">
                                      <p:cBhvr>
                                        <p:cTn id="7" dur="500"/>
                                        <p:tgtEl>
                                          <p:spTgt spid="43011">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3011">
                                            <p:txEl>
                                              <p:pRg st="1" end="1"/>
                                            </p:txEl>
                                          </p:spTgt>
                                        </p:tgtEl>
                                        <p:attrNameLst>
                                          <p:attrName>style.visibility</p:attrName>
                                        </p:attrNameLst>
                                      </p:cBhvr>
                                      <p:to>
                                        <p:strVal val="visible"/>
                                      </p:to>
                                    </p:set>
                                    <p:animEffect transition="in" filter="wipe(left)">
                                      <p:cBhvr>
                                        <p:cTn id="10" dur="500"/>
                                        <p:tgtEl>
                                          <p:spTgt spid="43011">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43011">
                                            <p:txEl>
                                              <p:pRg st="3" end="3"/>
                                            </p:txEl>
                                          </p:spTgt>
                                        </p:tgtEl>
                                        <p:attrNameLst>
                                          <p:attrName>style.visibility</p:attrName>
                                        </p:attrNameLst>
                                      </p:cBhvr>
                                      <p:to>
                                        <p:strVal val="visible"/>
                                      </p:to>
                                    </p:set>
                                    <p:animEffect transition="in" filter="wipe(left)">
                                      <p:cBhvr>
                                        <p:cTn id="13" dur="500"/>
                                        <p:tgtEl>
                                          <p:spTgt spid="43011">
                                            <p:txEl>
                                              <p:pRg st="3" end="3"/>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43011">
                                            <p:txEl>
                                              <p:pRg st="4" end="4"/>
                                            </p:txEl>
                                          </p:spTgt>
                                        </p:tgtEl>
                                        <p:attrNameLst>
                                          <p:attrName>style.visibility</p:attrName>
                                        </p:attrNameLst>
                                      </p:cBhvr>
                                      <p:to>
                                        <p:strVal val="visible"/>
                                      </p:to>
                                    </p:set>
                                    <p:animEffect transition="in" filter="wipe(left)">
                                      <p:cBhvr>
                                        <p:cTn id="16" dur="500"/>
                                        <p:tgtEl>
                                          <p:spTgt spid="430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uiExpand="1"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noRot="1" noChangeArrowheads="1"/>
          </p:cNvSpPr>
          <p:nvPr>
            <p:ph type="title"/>
          </p:nvPr>
        </p:nvSpPr>
        <p:spPr/>
        <p:txBody>
          <a:bodyPr/>
          <a:lstStyle/>
          <a:p>
            <a:r>
              <a:rPr lang="en-US" dirty="0"/>
              <a:t>Twelve Key Ratios</a:t>
            </a:r>
          </a:p>
        </p:txBody>
      </p:sp>
      <p:sp>
        <p:nvSpPr>
          <p:cNvPr id="40963" name="Rectangle 3"/>
          <p:cNvSpPr>
            <a:spLocks noGrp="1" noChangeArrowheads="1"/>
          </p:cNvSpPr>
          <p:nvPr>
            <p:ph type="body" idx="1"/>
          </p:nvPr>
        </p:nvSpPr>
        <p:spPr>
          <a:xfrm>
            <a:off x="304800" y="1524000"/>
            <a:ext cx="8610600" cy="4648200"/>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lstStyle/>
          <a:p>
            <a:pPr>
              <a:buFont typeface="Wingdings" pitchFamily="2" charset="2"/>
              <a:buNone/>
            </a:pPr>
            <a:r>
              <a:rPr lang="en-US" sz="2500" dirty="0">
                <a:latin typeface="Tms Rmn" charset="0"/>
              </a:rPr>
              <a:t>	</a:t>
            </a:r>
            <a:r>
              <a:rPr lang="en-US" sz="2500" u="sng" dirty="0">
                <a:latin typeface="Tms Rmn" charset="0"/>
              </a:rPr>
              <a:t>Leverage Ratios</a:t>
            </a:r>
            <a:r>
              <a:rPr lang="en-US" sz="2500" dirty="0">
                <a:latin typeface="Tms Rmn" charset="0"/>
              </a:rPr>
              <a:t> - Measure the financing provided by a firm’s owners against that supplied by its creditors; a gauge of the depth of the company's debt.</a:t>
            </a:r>
          </a:p>
          <a:p>
            <a:pPr>
              <a:buFont typeface="Wingdings" pitchFamily="2" charset="2"/>
              <a:buNone/>
            </a:pPr>
            <a:r>
              <a:rPr lang="en-US" sz="2500" dirty="0">
                <a:latin typeface="Tms Rmn" charset="0"/>
              </a:rPr>
              <a:t>5. </a:t>
            </a:r>
            <a:r>
              <a:rPr lang="en-US" sz="2500" u="sng" dirty="0">
                <a:latin typeface="Tms Rmn" charset="0"/>
              </a:rPr>
              <a:t>Times Interest Earned</a:t>
            </a:r>
            <a:r>
              <a:rPr lang="en-US" sz="2500" dirty="0">
                <a:latin typeface="Tms Rmn" charset="0"/>
              </a:rPr>
              <a:t> - Measures the firm's ability to make the interest payments on its debt.</a:t>
            </a:r>
          </a:p>
          <a:p>
            <a:pPr>
              <a:buFont typeface="Wingdings" pitchFamily="2" charset="2"/>
              <a:buNone/>
            </a:pPr>
            <a:endParaRPr lang="en-US" sz="2500" dirty="0">
              <a:latin typeface="Tms Rmn" charset="0"/>
            </a:endParaRPr>
          </a:p>
          <a:p>
            <a:pPr>
              <a:buFont typeface="Wingdings" pitchFamily="2" charset="2"/>
              <a:buNone/>
            </a:pPr>
            <a:r>
              <a:rPr lang="en-US" sz="2300" dirty="0">
                <a:latin typeface="Tms Rmn" charset="0"/>
              </a:rPr>
              <a:t>Times Interest =  </a:t>
            </a:r>
            <a:r>
              <a:rPr lang="en-US" sz="2300" u="sng" dirty="0">
                <a:latin typeface="Tms Rmn" charset="0"/>
              </a:rPr>
              <a:t>            EBIT*   	        </a:t>
            </a:r>
            <a:r>
              <a:rPr lang="en-US" sz="2300" dirty="0">
                <a:latin typeface="Tms Rmn" charset="0"/>
              </a:rPr>
              <a:t>  </a:t>
            </a:r>
            <a:r>
              <a:rPr lang="en-US" sz="2300" dirty="0" smtClean="0">
                <a:latin typeface="Tms Rmn" charset="0"/>
              </a:rPr>
              <a:t> </a:t>
            </a:r>
            <a:r>
              <a:rPr lang="en-US" sz="2300" dirty="0">
                <a:latin typeface="Tms Rmn" charset="0"/>
              </a:rPr>
              <a:t/>
            </a:r>
            <a:br>
              <a:rPr lang="en-US" sz="2300" dirty="0">
                <a:latin typeface="Tms Rmn" charset="0"/>
              </a:rPr>
            </a:br>
            <a:r>
              <a:rPr lang="en-US" sz="2300" dirty="0">
                <a:latin typeface="Tms Rmn" charset="0"/>
              </a:rPr>
              <a:t>Earned	       Total Interest Expense     </a:t>
            </a:r>
            <a:r>
              <a:rPr lang="en-US" sz="2300" dirty="0" smtClean="0">
                <a:latin typeface="Tms Rmn" charset="0"/>
              </a:rPr>
              <a:t> </a:t>
            </a:r>
            <a:endParaRPr lang="en-US" sz="2300" dirty="0">
              <a:latin typeface="Tms Rmn" charset="0"/>
            </a:endParaRPr>
          </a:p>
          <a:p>
            <a:pPr>
              <a:buFont typeface="Wingdings" pitchFamily="2" charset="2"/>
              <a:buNone/>
            </a:pPr>
            <a:endParaRPr lang="en-US" sz="2300" dirty="0">
              <a:latin typeface="Tms Rmn" charset="0"/>
            </a:endParaRPr>
          </a:p>
          <a:p>
            <a:pPr>
              <a:buFont typeface="Wingdings" pitchFamily="2" charset="2"/>
              <a:buNone/>
            </a:pPr>
            <a:r>
              <a:rPr lang="en-US" sz="2300" dirty="0">
                <a:latin typeface="Tms Rmn" charset="0"/>
              </a:rPr>
              <a:t>*Earnings Before Interest and Taxes</a:t>
            </a:r>
          </a:p>
          <a:p>
            <a:pPr>
              <a:buFont typeface="Wingdings" pitchFamily="2" charset="2"/>
              <a:buNone/>
            </a:pPr>
            <a:endParaRPr lang="en-US" sz="2300" dirty="0">
              <a:latin typeface="Tms Rmn" charset="0"/>
            </a:endParaRPr>
          </a:p>
        </p:txBody>
      </p:sp>
    </p:spTree>
    <p:extLst>
      <p:ext uri="{BB962C8B-B14F-4D97-AF65-F5344CB8AC3E}">
        <p14:creationId xmlns:p14="http://schemas.microsoft.com/office/powerpoint/2010/main" xmlns="" val="2790996625"/>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0963">
                                            <p:txEl>
                                              <p:pRg st="0" end="0"/>
                                            </p:txEl>
                                          </p:spTgt>
                                        </p:tgtEl>
                                        <p:attrNameLst>
                                          <p:attrName>style.visibility</p:attrName>
                                        </p:attrNameLst>
                                      </p:cBhvr>
                                      <p:to>
                                        <p:strVal val="visible"/>
                                      </p:to>
                                    </p:set>
                                    <p:animEffect transition="in" filter="wipe(left)">
                                      <p:cBhvr>
                                        <p:cTn id="7" dur="500"/>
                                        <p:tgtEl>
                                          <p:spTgt spid="4096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0963">
                                            <p:txEl>
                                              <p:pRg st="1" end="1"/>
                                            </p:txEl>
                                          </p:spTgt>
                                        </p:tgtEl>
                                        <p:attrNameLst>
                                          <p:attrName>style.visibility</p:attrName>
                                        </p:attrNameLst>
                                      </p:cBhvr>
                                      <p:to>
                                        <p:strVal val="visible"/>
                                      </p:to>
                                    </p:set>
                                    <p:animEffect transition="in" filter="wipe(left)">
                                      <p:cBhvr>
                                        <p:cTn id="10" dur="500"/>
                                        <p:tgtEl>
                                          <p:spTgt spid="40963">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40963">
                                            <p:txEl>
                                              <p:pRg st="3" end="3"/>
                                            </p:txEl>
                                          </p:spTgt>
                                        </p:tgtEl>
                                        <p:attrNameLst>
                                          <p:attrName>style.visibility</p:attrName>
                                        </p:attrNameLst>
                                      </p:cBhvr>
                                      <p:to>
                                        <p:strVal val="visible"/>
                                      </p:to>
                                    </p:set>
                                    <p:animEffect transition="in" filter="wipe(left)">
                                      <p:cBhvr>
                                        <p:cTn id="13" dur="500"/>
                                        <p:tgtEl>
                                          <p:spTgt spid="40963">
                                            <p:txEl>
                                              <p:pRg st="3" end="3"/>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40963">
                                            <p:txEl>
                                              <p:pRg st="5" end="5"/>
                                            </p:txEl>
                                          </p:spTgt>
                                        </p:tgtEl>
                                        <p:attrNameLst>
                                          <p:attrName>style.visibility</p:attrName>
                                        </p:attrNameLst>
                                      </p:cBhvr>
                                      <p:to>
                                        <p:strVal val="visible"/>
                                      </p:to>
                                    </p:set>
                                    <p:animEffect transition="in" filter="wipe(left)">
                                      <p:cBhvr>
                                        <p:cTn id="16" dur="500"/>
                                        <p:tgtEl>
                                          <p:spTgt spid="409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uiExpand="1"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p:cNvPicPr>
            <a:picLocks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81000" y="609600"/>
            <a:ext cx="8458200" cy="5486400"/>
          </a:xfrm>
          <a:prstGeom prst="rect">
            <a:avLst/>
          </a:prstGeom>
          <a:solidFill>
            <a:schemeClr val="accent1"/>
          </a:solidFill>
          <a:ln>
            <a:noFill/>
          </a:ln>
          <a:effectLst/>
          <a:extLst>
            <a:ext uri="{91240B29-F687-4F45-9708-019B960494DF}">
              <a14:hiddenLine xmlns:a14="http://schemas.microsoft.com/office/drawing/2010/main" xmlns="" w="12700">
                <a:solidFill>
                  <a:schemeClr val="accent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4995" name="Picture 3"/>
          <p:cNvPicPr>
            <a:picLocks noChangeArrowheads="1"/>
          </p:cNvPicPr>
          <p:nvPr/>
        </p:nvPicPr>
        <p:blipFill>
          <a:blip r:embed="rId3" cstate="print">
            <a:extLst>
              <a:ext uri="{28A0092B-C50C-407E-A947-70E740481C1C}">
                <a14:useLocalDpi xmlns:a14="http://schemas.microsoft.com/office/drawing/2010/main" xmlns="" val="0"/>
              </a:ext>
            </a:extLst>
          </a:blip>
          <a:srcRect l="35594" t="21642" r="36731" b="17673"/>
          <a:stretch>
            <a:fillRect/>
          </a:stretch>
        </p:blipFill>
        <p:spPr bwMode="auto">
          <a:xfrm>
            <a:off x="819150" y="2343150"/>
            <a:ext cx="1314450" cy="1771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accent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4996" name="Picture 4"/>
          <p:cNvPicPr>
            <a:picLocks noChangeArrowheads="1"/>
          </p:cNvPicPr>
          <p:nvPr/>
        </p:nvPicPr>
        <p:blipFill>
          <a:blip r:embed="rId4" cstate="print">
            <a:extLst>
              <a:ext uri="{28A0092B-C50C-407E-A947-70E740481C1C}">
                <a14:useLocalDpi xmlns:a14="http://schemas.microsoft.com/office/drawing/2010/main" xmlns="" val="0"/>
              </a:ext>
            </a:extLst>
          </a:blip>
          <a:srcRect l="1152" t="789" r="1154" b="633"/>
          <a:stretch>
            <a:fillRect/>
          </a:stretch>
        </p:blipFill>
        <p:spPr bwMode="auto">
          <a:xfrm>
            <a:off x="6781800" y="4800600"/>
            <a:ext cx="2286000" cy="1981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accent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4997" name="Line 5"/>
          <p:cNvSpPr>
            <a:spLocks noChangeShapeType="1"/>
          </p:cNvSpPr>
          <p:nvPr/>
        </p:nvSpPr>
        <p:spPr bwMode="auto">
          <a:xfrm>
            <a:off x="685800" y="6400800"/>
            <a:ext cx="7239000" cy="0"/>
          </a:xfrm>
          <a:prstGeom prst="line">
            <a:avLst/>
          </a:prstGeom>
          <a:noFill/>
          <a:ln w="38100" cmpd="dbl">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useBgFill="1">
        <p:nvSpPr>
          <p:cNvPr id="84998" name="Rectangle 6"/>
          <p:cNvSpPr>
            <a:spLocks noChangeArrowheads="1"/>
          </p:cNvSpPr>
          <p:nvPr/>
        </p:nvSpPr>
        <p:spPr bwMode="auto">
          <a:xfrm>
            <a:off x="992188" y="6443663"/>
            <a:ext cx="565150" cy="350837"/>
          </a:xfrm>
          <a:prstGeom prst="rect">
            <a:avLst/>
          </a:prstGeom>
          <a:ln w="38100" cmpd="dbl">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47625" tIns="19050" rIns="47625" bIns="19050">
            <a:spAutoFit/>
          </a:bodyPr>
          <a:lstStyle/>
          <a:p>
            <a:r>
              <a:rPr lang="en-US" b="1">
                <a:latin typeface="Helvetica" charset="0"/>
              </a:rPr>
              <a:t>Low</a:t>
            </a:r>
          </a:p>
        </p:txBody>
      </p:sp>
      <p:sp useBgFill="1">
        <p:nvSpPr>
          <p:cNvPr id="84999" name="Rectangle 7"/>
          <p:cNvSpPr>
            <a:spLocks noChangeArrowheads="1"/>
          </p:cNvSpPr>
          <p:nvPr/>
        </p:nvSpPr>
        <p:spPr bwMode="auto">
          <a:xfrm>
            <a:off x="7011988" y="6443663"/>
            <a:ext cx="615950" cy="350837"/>
          </a:xfrm>
          <a:prstGeom prst="rect">
            <a:avLst/>
          </a:prstGeom>
          <a:ln w="38100" cmpd="dbl">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47625" tIns="19050" rIns="47625" bIns="19050">
            <a:spAutoFit/>
          </a:bodyPr>
          <a:lstStyle/>
          <a:p>
            <a:r>
              <a:rPr lang="en-US" b="1">
                <a:latin typeface="Helvetica" charset="0"/>
              </a:rPr>
              <a:t>High</a:t>
            </a:r>
          </a:p>
        </p:txBody>
      </p:sp>
      <p:sp>
        <p:nvSpPr>
          <p:cNvPr id="85000" name="Rectangle 8"/>
          <p:cNvSpPr>
            <a:spLocks noChangeArrowheads="1"/>
          </p:cNvSpPr>
          <p:nvPr/>
        </p:nvSpPr>
        <p:spPr bwMode="auto">
          <a:xfrm>
            <a:off x="3000375" y="6470650"/>
            <a:ext cx="1987550" cy="3127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38100" cmpd="dbl">
                <a:solidFill>
                  <a:schemeClr val="accent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47625" tIns="19050" rIns="47625" bIns="19050">
            <a:spAutoFit/>
          </a:bodyPr>
          <a:lstStyle/>
          <a:p>
            <a:r>
              <a:rPr lang="en-US" b="1">
                <a:latin typeface="Helvetica" charset="0"/>
              </a:rPr>
              <a:t>Degree of Leverage</a:t>
            </a:r>
          </a:p>
        </p:txBody>
      </p:sp>
      <p:sp>
        <p:nvSpPr>
          <p:cNvPr id="85001" name="Oval 9"/>
          <p:cNvSpPr>
            <a:spLocks noChangeArrowheads="1"/>
          </p:cNvSpPr>
          <p:nvPr/>
        </p:nvSpPr>
        <p:spPr bwMode="auto">
          <a:xfrm>
            <a:off x="2463800" y="1549400"/>
            <a:ext cx="3987800" cy="1168400"/>
          </a:xfrm>
          <a:prstGeom prst="ellipse">
            <a:avLst/>
          </a:prstGeom>
          <a:noFill/>
          <a:ln w="50800">
            <a:solidFill>
              <a:schemeClr val="accent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5002" name="Rectangle 10"/>
          <p:cNvSpPr>
            <a:spLocks noChangeArrowheads="1"/>
          </p:cNvSpPr>
          <p:nvPr/>
        </p:nvSpPr>
        <p:spPr bwMode="auto">
          <a:xfrm>
            <a:off x="838200" y="914400"/>
            <a:ext cx="2059859" cy="407804"/>
          </a:xfrm>
          <a:prstGeom prst="rect">
            <a:avLst/>
          </a:prstGeom>
          <a:noFill/>
          <a:ln w="50800">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47625" tIns="19050" rIns="47625" bIns="19050">
            <a:spAutoFit/>
          </a:bodyPr>
          <a:lstStyle/>
          <a:p>
            <a:r>
              <a:rPr lang="en-US" sz="2400" b="1" dirty="0">
                <a:latin typeface="Helvetica" charset="0"/>
              </a:rPr>
              <a:t>Optimal Zone</a:t>
            </a:r>
          </a:p>
        </p:txBody>
      </p:sp>
      <p:sp>
        <p:nvSpPr>
          <p:cNvPr id="85003" name="Line 11"/>
          <p:cNvSpPr>
            <a:spLocks noChangeShapeType="1"/>
          </p:cNvSpPr>
          <p:nvPr/>
        </p:nvSpPr>
        <p:spPr bwMode="auto">
          <a:xfrm>
            <a:off x="3124200" y="1295400"/>
            <a:ext cx="457200" cy="60960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85004" name="Line 12"/>
          <p:cNvSpPr>
            <a:spLocks noChangeShapeType="1"/>
          </p:cNvSpPr>
          <p:nvPr/>
        </p:nvSpPr>
        <p:spPr bwMode="auto">
          <a:xfrm flipV="1">
            <a:off x="457200" y="1371600"/>
            <a:ext cx="0" cy="5029200"/>
          </a:xfrm>
          <a:prstGeom prst="line">
            <a:avLst/>
          </a:prstGeom>
          <a:noFill/>
          <a:ln w="38100" cmpd="dbl">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85005" name="Rectangle 13"/>
          <p:cNvSpPr>
            <a:spLocks noChangeArrowheads="1"/>
          </p:cNvSpPr>
          <p:nvPr/>
        </p:nvSpPr>
        <p:spPr bwMode="auto">
          <a:xfrm rot="16200000">
            <a:off x="-953294" y="3890169"/>
            <a:ext cx="2174875" cy="3635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50800">
                <a:solidFill>
                  <a:schemeClr val="accent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b="1">
                <a:latin typeface="Helvetica" charset="0"/>
              </a:rPr>
              <a:t>Benefits of Leverage</a:t>
            </a:r>
          </a:p>
        </p:txBody>
      </p:sp>
      <p:sp>
        <p:nvSpPr>
          <p:cNvPr id="85006" name="Rectangle 14"/>
          <p:cNvSpPr>
            <a:spLocks noChangeArrowheads="1"/>
          </p:cNvSpPr>
          <p:nvPr/>
        </p:nvSpPr>
        <p:spPr bwMode="auto">
          <a:xfrm>
            <a:off x="61913" y="100013"/>
            <a:ext cx="4173537" cy="3333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50800">
                <a:solidFill>
                  <a:schemeClr val="accent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1600" b="1">
                <a:effectLst>
                  <a:outerShdw blurRad="38100" dist="38100" dir="2700000" algn="tl">
                    <a:srgbClr val="000000"/>
                  </a:outerShdw>
                </a:effectLst>
                <a:latin typeface="Times New Roman" pitchFamily="18" charset="0"/>
              </a:rPr>
              <a:t>The Right Amount of Debt is a Balancing Act.</a:t>
            </a:r>
          </a:p>
        </p:txBody>
      </p:sp>
      <p:sp>
        <p:nvSpPr>
          <p:cNvPr id="85007" name="Line 15"/>
          <p:cNvSpPr>
            <a:spLocks noChangeShapeType="1"/>
          </p:cNvSpPr>
          <p:nvPr/>
        </p:nvSpPr>
        <p:spPr bwMode="auto">
          <a:xfrm>
            <a:off x="2362200" y="1447800"/>
            <a:ext cx="381000" cy="304800"/>
          </a:xfrm>
          <a:prstGeom prst="line">
            <a:avLst/>
          </a:prstGeom>
          <a:noFill/>
          <a:ln w="25400">
            <a:solidFill>
              <a:schemeClr val="bg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xmlns="" val="1641969629"/>
      </p:ext>
    </p:extLst>
  </p:cSld>
  <p:clrMapOvr>
    <a:masterClrMapping/>
  </p:clrMapOvr>
  <p:transition>
    <p:zoom/>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4597" name="Group 149"/>
          <p:cNvGraphicFramePr>
            <a:graphicFrameLocks noGrp="1"/>
          </p:cNvGraphicFramePr>
          <p:nvPr/>
        </p:nvGraphicFramePr>
        <p:xfrm>
          <a:off x="0" y="0"/>
          <a:ext cx="9144000" cy="6858000"/>
        </p:xfrm>
        <a:graphic>
          <a:graphicData uri="http://schemas.openxmlformats.org/drawingml/2006/table">
            <a:tbl>
              <a:tblPr/>
              <a:tblGrid>
                <a:gridCol w="1868488"/>
                <a:gridCol w="3668712"/>
                <a:gridCol w="3606800"/>
              </a:tblGrid>
              <a:tr h="400050">
                <a:tc gridSpan="3">
                  <a:txBody>
                    <a:bodyPr/>
                    <a:lstStyle/>
                    <a:p>
                      <a:pPr marL="0" marR="0" lvl="0" indent="0" algn="l" defTabSz="914400" rtl="0" eaLnBrk="1" fontAlgn="base" latinLnBrk="0" hangingPunct="1">
                        <a:lnSpc>
                          <a:spcPct val="100000"/>
                        </a:lnSpc>
                        <a:spcBef>
                          <a:spcPct val="0"/>
                        </a:spcBef>
                        <a:spcAft>
                          <a:spcPct val="0"/>
                        </a:spcAft>
                        <a:buClrTx/>
                        <a:buSzTx/>
                        <a:buFontTx/>
                        <a:buNone/>
                        <a:tabLst>
                          <a:tab pos="27463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Lst>
                      </a:pPr>
                      <a:r>
                        <a:rPr kumimoji="0" lang="en-US" sz="1800" b="1" i="0" u="none" strike="noStrike" cap="none" normalizeH="0" baseline="0" smtClean="0">
                          <a:ln>
                            <a:noFill/>
                          </a:ln>
                          <a:solidFill>
                            <a:schemeClr val="bg2"/>
                          </a:solidFill>
                          <a:effectLst/>
                          <a:latin typeface="Times New Roman" pitchFamily="18" charset="0"/>
                          <a:cs typeface="Times New Roman" pitchFamily="18" charset="0"/>
                        </a:rPr>
                        <a:t>How Lenders View Liquidity and Leverage</a:t>
                      </a:r>
                      <a:endParaRPr kumimoji="0" lang="en-US" sz="1800" b="1" i="0" u="none" strike="noStrike" cap="none" normalizeH="0" baseline="0" smtClean="0">
                        <a:ln>
                          <a:noFill/>
                        </a:ln>
                        <a:solidFill>
                          <a:schemeClr val="bg2"/>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hMerge="1">
                  <a:txBody>
                    <a:bodyPr/>
                    <a:lstStyle/>
                    <a:p>
                      <a:endParaRPr lang="en-US"/>
                    </a:p>
                  </a:txBody>
                  <a:tcPr/>
                </a:tc>
                <a:tc hMerge="1">
                  <a:txBody>
                    <a:bodyPr/>
                    <a:lstStyle/>
                    <a:p>
                      <a:endParaRPr lang="en-US"/>
                    </a:p>
                  </a:txBody>
                  <a:tcPr/>
                </a:tc>
              </a:tr>
              <a:tr h="6477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2800" b="1" i="0" u="none" strike="noStrike" cap="none" normalizeH="0" baseline="0" smtClean="0">
                        <a:ln>
                          <a:noFill/>
                        </a:ln>
                        <a:solidFill>
                          <a:schemeClr val="bg2"/>
                        </a:solidFill>
                        <a:effectLst>
                          <a:outerShdw blurRad="38100" dist="38100" dir="2700000" algn="tl">
                            <a:srgbClr val="C0C0C0"/>
                          </a:outerShdw>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27463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Lst>
                      </a:pPr>
                      <a:r>
                        <a:rPr kumimoji="0" lang="en-US" sz="1800" b="1" i="0" u="none" strike="noStrike" cap="none" normalizeH="0" baseline="0" smtClean="0">
                          <a:ln>
                            <a:noFill/>
                          </a:ln>
                          <a:solidFill>
                            <a:schemeClr val="bg2"/>
                          </a:solidFill>
                          <a:effectLst/>
                          <a:latin typeface="Times New Roman" pitchFamily="18" charset="0"/>
                          <a:cs typeface="Times New Roman" pitchFamily="18" charset="0"/>
                        </a:rPr>
                        <a:t>Liquidity</a:t>
                      </a:r>
                      <a:endParaRPr kumimoji="0" lang="en-US" sz="1800" b="0" i="0" u="none" strike="noStrike" cap="none" normalizeH="0" baseline="0" smtClean="0">
                        <a:ln>
                          <a:noFill/>
                        </a:ln>
                        <a:solidFill>
                          <a:schemeClr val="bg2"/>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27463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Lst>
                      </a:pPr>
                      <a:r>
                        <a:rPr kumimoji="0" lang="en-US" sz="1800" b="1" i="0" u="none" strike="noStrike" cap="none" normalizeH="0" baseline="0" smtClean="0">
                          <a:ln>
                            <a:noFill/>
                          </a:ln>
                          <a:solidFill>
                            <a:schemeClr val="bg2"/>
                          </a:solidFill>
                          <a:effectLst/>
                          <a:latin typeface="Times New Roman" pitchFamily="18" charset="0"/>
                          <a:cs typeface="Times New Roman" pitchFamily="18" charset="0"/>
                        </a:rPr>
                        <a:t>Leverage</a:t>
                      </a:r>
                      <a:endParaRPr kumimoji="0" lang="en-US" sz="1800" b="0" i="0" u="none" strike="noStrike" cap="none" normalizeH="0" baseline="0" smtClean="0">
                        <a:ln>
                          <a:noFill/>
                        </a:ln>
                        <a:solidFill>
                          <a:schemeClr val="bg2"/>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folHlink"/>
                    </a:solidFill>
                  </a:tcPr>
                </a:tc>
              </a:tr>
              <a:tr h="19621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bg2"/>
                          </a:solidFill>
                          <a:effectLst/>
                          <a:latin typeface="Times New Roman" pitchFamily="18" charset="0"/>
                          <a:cs typeface="Times New Roman" pitchFamily="18" charset="0"/>
                        </a:rPr>
                        <a:t>Low</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tab pos="27463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Lst>
                      </a:pPr>
                      <a:r>
                        <a:rPr kumimoji="0" lang="en-US" sz="1400" b="0" i="0" u="none" strike="noStrike" cap="none" normalizeH="0" baseline="0" smtClean="0">
                          <a:ln>
                            <a:noFill/>
                          </a:ln>
                          <a:solidFill>
                            <a:schemeClr val="bg2"/>
                          </a:solidFill>
                          <a:effectLst/>
                          <a:latin typeface="Times New Roman" pitchFamily="18" charset="0"/>
                          <a:cs typeface="Times New Roman" pitchFamily="18" charset="0"/>
                        </a:rPr>
                        <a:t>If chronic, this is often evidence of mismanagement.  It is a sign that the owner has not planned for the company's working capital needs. In most businesses characterized by low liquidity, there is usually no financial plan. This situation is often associated with last minute or "Friday night" financing.</a:t>
                      </a:r>
                      <a:endParaRPr kumimoji="0" lang="en-US" sz="1400" b="0" i="0" u="none" strike="noStrike" cap="none" normalizeH="0" baseline="0" smtClean="0">
                        <a:ln>
                          <a:noFill/>
                        </a:ln>
                        <a:solidFill>
                          <a:schemeClr val="bg2"/>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tab pos="27463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Lst>
                      </a:pPr>
                      <a:r>
                        <a:rPr kumimoji="0" lang="en-US" sz="1400" b="0" i="0" u="none" strike="noStrike" cap="none" normalizeH="0" baseline="0" smtClean="0">
                          <a:ln>
                            <a:noFill/>
                          </a:ln>
                          <a:solidFill>
                            <a:schemeClr val="bg2"/>
                          </a:solidFill>
                          <a:effectLst/>
                          <a:latin typeface="Times New Roman" pitchFamily="18" charset="0"/>
                          <a:cs typeface="Times New Roman" pitchFamily="18" charset="0"/>
                        </a:rPr>
                        <a:t>This is a very conservative position.  With this kind of leverage, lenders are likely to lend money to satisfy a company's capital needs.  Owners in this position should have no trouble borrowing money.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r>
              <a:tr h="1498600">
                <a:tc>
                  <a:txBody>
                    <a:bodyPr/>
                    <a:lstStyle/>
                    <a:p>
                      <a:pPr marL="0" marR="0" lvl="0" indent="0" algn="l" defTabSz="914400" rtl="0" eaLnBrk="1" fontAlgn="base" latinLnBrk="0" hangingPunct="1">
                        <a:lnSpc>
                          <a:spcPct val="100000"/>
                        </a:lnSpc>
                        <a:spcBef>
                          <a:spcPct val="0"/>
                        </a:spcBef>
                        <a:spcAft>
                          <a:spcPct val="0"/>
                        </a:spcAft>
                        <a:buClrTx/>
                        <a:buSzTx/>
                        <a:buFontTx/>
                        <a:buNone/>
                        <a:tabLst>
                          <a:tab pos="27463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Lst>
                      </a:pPr>
                      <a:r>
                        <a:rPr kumimoji="0" lang="en-US" sz="1800" b="1" i="0" u="none" strike="noStrike" cap="none" normalizeH="0" baseline="0" smtClean="0">
                          <a:ln>
                            <a:noFill/>
                          </a:ln>
                          <a:solidFill>
                            <a:schemeClr val="bg2"/>
                          </a:solidFill>
                          <a:effectLst/>
                          <a:latin typeface="Times New Roman" pitchFamily="18" charset="0"/>
                          <a:cs typeface="Times New Roman" pitchFamily="18" charset="0"/>
                        </a:rPr>
                        <a:t>Average</a:t>
                      </a:r>
                      <a:endParaRPr kumimoji="0" lang="en-US" sz="1800" b="0" i="0" u="none" strike="noStrike" cap="none" normalizeH="0" baseline="0" smtClean="0">
                        <a:ln>
                          <a:noFill/>
                        </a:ln>
                        <a:solidFill>
                          <a:schemeClr val="bg2"/>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tab pos="342900" algn="l"/>
                          <a:tab pos="812800" algn="l"/>
                          <a:tab pos="1271588" algn="l"/>
                          <a:tab pos="1730375" algn="l"/>
                          <a:tab pos="2178050" algn="l"/>
                          <a:tab pos="2647950" algn="l"/>
                          <a:tab pos="3117850" algn="l"/>
                          <a:tab pos="3563938" algn="l"/>
                          <a:tab pos="4022725" algn="l"/>
                          <a:tab pos="4470400" algn="l"/>
                          <a:tab pos="4940300" algn="l"/>
                        </a:tabLst>
                      </a:pPr>
                      <a:r>
                        <a:rPr kumimoji="0" lang="en-US" sz="1400" b="0" i="0" u="none" strike="noStrike" cap="none" normalizeH="0" baseline="0" smtClean="0">
                          <a:ln>
                            <a:noFill/>
                          </a:ln>
                          <a:solidFill>
                            <a:schemeClr val="bg2"/>
                          </a:solidFill>
                          <a:effectLst/>
                          <a:latin typeface="Times New Roman" pitchFamily="18" charset="0"/>
                          <a:cs typeface="Times New Roman" pitchFamily="18" charset="0"/>
                        </a:rPr>
                        <a:t>This is an indication of good management. The company is using its current assets wisely and productively.  Although they may not be impressed, lenders feel comfortable making loans to companies with adequate liquidity.</a:t>
                      </a:r>
                      <a:endParaRPr kumimoji="0" lang="en-US" sz="1400" b="0" i="0" u="none" strike="noStrike" cap="none" normalizeH="0" baseline="0" smtClean="0">
                        <a:ln>
                          <a:noFill/>
                        </a:ln>
                        <a:solidFill>
                          <a:schemeClr val="bg2"/>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tab pos="377825" algn="l"/>
                          <a:tab pos="812800" algn="l"/>
                          <a:tab pos="1284288" algn="l"/>
                          <a:tab pos="1719263" algn="l"/>
                          <a:tab pos="2189163" algn="l"/>
                        </a:tabLst>
                      </a:pPr>
                      <a:r>
                        <a:rPr kumimoji="0" lang="en-US" sz="1400" b="0" i="0" u="none" strike="noStrike" cap="none" normalizeH="0" baseline="0" smtClean="0">
                          <a:ln>
                            <a:noFill/>
                          </a:ln>
                          <a:solidFill>
                            <a:schemeClr val="bg2"/>
                          </a:solidFill>
                          <a:effectLst/>
                          <a:latin typeface="Times New Roman" pitchFamily="18" charset="0"/>
                          <a:cs typeface="Times New Roman" pitchFamily="18" charset="0"/>
                        </a:rPr>
                        <a:t>If a company's leverage is comparable to that of other businesses of similar size in the same industry, lenders are comfortable making loans.  The company is not overburdened with debt and is demonstrating its ability to use its resources to grow.</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r>
              <a:tr h="1816100">
                <a:tc>
                  <a:txBody>
                    <a:bodyPr/>
                    <a:lstStyle/>
                    <a:p>
                      <a:pPr marL="0" marR="0" lvl="0" indent="0" algn="l" defTabSz="914400" rtl="0" eaLnBrk="1" fontAlgn="base" latinLnBrk="0" hangingPunct="1">
                        <a:lnSpc>
                          <a:spcPct val="100000"/>
                        </a:lnSpc>
                        <a:spcBef>
                          <a:spcPct val="0"/>
                        </a:spcBef>
                        <a:spcAft>
                          <a:spcPct val="0"/>
                        </a:spcAft>
                        <a:buClrTx/>
                        <a:buSzTx/>
                        <a:buFontTx/>
                        <a:buNone/>
                        <a:tabLst>
                          <a:tab pos="27463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Lst>
                      </a:pPr>
                      <a:r>
                        <a:rPr kumimoji="0" lang="en-US" sz="1800" b="1" i="0" u="none" strike="noStrike" cap="none" normalizeH="0" baseline="0" smtClean="0">
                          <a:ln>
                            <a:noFill/>
                          </a:ln>
                          <a:solidFill>
                            <a:schemeClr val="bg2"/>
                          </a:solidFill>
                          <a:effectLst/>
                          <a:latin typeface="Times New Roman" pitchFamily="18" charset="0"/>
                          <a:cs typeface="Times New Roman" pitchFamily="18" charset="0"/>
                        </a:rPr>
                        <a:t>High</a:t>
                      </a:r>
                      <a:endParaRPr kumimoji="0" lang="en-US" sz="1800" b="0" i="0" u="none" strike="noStrike" cap="none" normalizeH="0" baseline="0" smtClean="0">
                        <a:ln>
                          <a:noFill/>
                        </a:ln>
                        <a:solidFill>
                          <a:schemeClr val="bg2"/>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tab pos="27463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Lst>
                      </a:pPr>
                      <a:r>
                        <a:rPr kumimoji="0" lang="en-US" sz="1400" b="0" i="0" u="none" strike="noStrike" cap="none" normalizeH="0" baseline="0" smtClean="0">
                          <a:ln>
                            <a:noFill/>
                          </a:ln>
                          <a:solidFill>
                            <a:schemeClr val="bg2"/>
                          </a:solidFill>
                          <a:effectLst/>
                          <a:latin typeface="Times New Roman" pitchFamily="18" charset="0"/>
                          <a:cs typeface="Times New Roman" pitchFamily="18" charset="0"/>
                        </a:rPr>
                        <a:t>Some lenders look for this because it indicates a most conservative company.  However, companies that constantly operate this way usually are forgoing growth opportunities because they are not making the most of their assets.  </a:t>
                      </a:r>
                      <a:endParaRPr kumimoji="0" lang="en-US" sz="1400" b="0" i="0" u="none" strike="noStrike" cap="none" normalizeH="0" baseline="0" smtClean="0">
                        <a:ln>
                          <a:noFill/>
                        </a:ln>
                        <a:solidFill>
                          <a:schemeClr val="bg2"/>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tab pos="27463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Lst>
                      </a:pPr>
                      <a:r>
                        <a:rPr kumimoji="0" lang="en-US" sz="1400" b="0" i="0" u="none" strike="noStrike" cap="none" normalizeH="0" baseline="0" smtClean="0">
                          <a:ln>
                            <a:noFill/>
                          </a:ln>
                          <a:solidFill>
                            <a:schemeClr val="bg2"/>
                          </a:solidFill>
                          <a:effectLst/>
                          <a:latin typeface="Times New Roman" pitchFamily="18" charset="0"/>
                          <a:cs typeface="Times New Roman" pitchFamily="18" charset="0"/>
                        </a:rPr>
                        <a:t>Businesses that carry excessive levels of debt scare most lenders off.  Companies in this position normally will have a difficult time borrowing money unless they can show lenders good reasons for making loans.  Owners of these companies must be prepared to sell lenders on their ability to repay.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r>
              <a:tr h="533400">
                <a:tc gridSpan="3">
                  <a:txBody>
                    <a:bodyPr/>
                    <a:lstStyle/>
                    <a:p>
                      <a:pPr marL="0" marR="0" lvl="0" indent="0" algn="l" defTabSz="914400" rtl="0" eaLnBrk="1" fontAlgn="base" latinLnBrk="0" hangingPunct="1">
                        <a:lnSpc>
                          <a:spcPct val="100000"/>
                        </a:lnSpc>
                        <a:spcBef>
                          <a:spcPct val="0"/>
                        </a:spcBef>
                        <a:spcAft>
                          <a:spcPct val="0"/>
                        </a:spcAft>
                        <a:buClrTx/>
                        <a:buSzTx/>
                        <a:buFontTx/>
                        <a:buNone/>
                        <a:tabLst>
                          <a:tab pos="342900" algn="l"/>
                          <a:tab pos="812800" algn="l"/>
                          <a:tab pos="1271588" algn="l"/>
                          <a:tab pos="1730375" algn="l"/>
                          <a:tab pos="2178050" algn="l"/>
                          <a:tab pos="2647950" algn="l"/>
                          <a:tab pos="3117850" algn="l"/>
                          <a:tab pos="3563938" algn="l"/>
                          <a:tab pos="4022725" algn="l"/>
                          <a:tab pos="4470400" algn="l"/>
                          <a:tab pos="4940300" algn="l"/>
                        </a:tabLst>
                      </a:pPr>
                      <a:r>
                        <a:rPr kumimoji="0" lang="en-US" sz="1100" b="0" i="0" u="none" strike="noStrike" cap="none" normalizeH="0" baseline="0" smtClean="0">
                          <a:ln>
                            <a:noFill/>
                          </a:ln>
                          <a:solidFill>
                            <a:schemeClr val="bg2"/>
                          </a:solidFill>
                          <a:effectLst/>
                          <a:latin typeface="Times New Roman" pitchFamily="18" charset="0"/>
                          <a:cs typeface="Times New Roman" pitchFamily="18" charset="0"/>
                        </a:rPr>
                        <a:t>Source: Adapted from David H. Bangs, Jr., </a:t>
                      </a:r>
                      <a:r>
                        <a:rPr kumimoji="0" lang="en-US" sz="1100" b="0" i="1" u="none" strike="noStrike" cap="none" normalizeH="0" baseline="0" smtClean="0">
                          <a:ln>
                            <a:noFill/>
                          </a:ln>
                          <a:solidFill>
                            <a:schemeClr val="bg2"/>
                          </a:solidFill>
                          <a:effectLst/>
                          <a:latin typeface="Times New Roman" pitchFamily="18" charset="0"/>
                          <a:cs typeface="Times New Roman" pitchFamily="18" charset="0"/>
                        </a:rPr>
                        <a:t>Financial Troubleshooting, </a:t>
                      </a:r>
                      <a:r>
                        <a:rPr kumimoji="0" lang="en-US" sz="1100" b="0" i="0" u="none" strike="noStrike" cap="none" normalizeH="0" baseline="0" smtClean="0">
                          <a:ln>
                            <a:noFill/>
                          </a:ln>
                          <a:solidFill>
                            <a:schemeClr val="bg2"/>
                          </a:solidFill>
                          <a:effectLst/>
                          <a:latin typeface="Times New Roman" pitchFamily="18" charset="0"/>
                          <a:cs typeface="Times New Roman" pitchFamily="18" charset="0"/>
                        </a:rPr>
                        <a:t>Upstart Publishing Company, (Dover, New Hampshire, 1992), p. 124.  </a:t>
                      </a:r>
                      <a:endParaRPr kumimoji="0" lang="en-US" sz="2400" b="0" i="0" u="none" strike="noStrike" cap="none" normalizeH="0" baseline="0" smtClean="0">
                        <a:ln>
                          <a:noFill/>
                        </a:ln>
                        <a:solidFill>
                          <a:schemeClr val="bg2"/>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1"/>
                    </a:solidFill>
                  </a:tcPr>
                </a:tc>
                <a:tc hMerge="1">
                  <a:txBody>
                    <a:bodyPr/>
                    <a:lstStyle/>
                    <a:p>
                      <a:endParaRPr lang="en-US"/>
                    </a:p>
                  </a:txBody>
                  <a:tcPr/>
                </a:tc>
                <a:tc hMerge="1">
                  <a:txBody>
                    <a:bodyPr/>
                    <a:lstStyle/>
                    <a:p>
                      <a:endParaRPr lang="en-US"/>
                    </a:p>
                  </a:txBody>
                  <a:tcPr/>
                </a:tc>
              </a:tr>
            </a:tbl>
          </a:graphicData>
        </a:graphic>
      </p:graphicFrame>
      <p:sp>
        <p:nvSpPr>
          <p:cNvPr id="104587" name="Rectangle 139"/>
          <p:cNvSpPr>
            <a:spLocks noChangeArrowheads="1"/>
          </p:cNvSpPr>
          <p:nvPr/>
        </p:nvSpPr>
        <p:spPr bwMode="auto">
          <a:xfrm>
            <a:off x="0" y="654685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eaLnBrk="1" hangingPunct="1"/>
            <a:endParaRPr lang="en-US" sz="2400">
              <a:latin typeface="Times New Roman" pitchFamily="18" charset="0"/>
            </a:endParaRPr>
          </a:p>
        </p:txBody>
      </p:sp>
    </p:spTree>
    <p:extLst>
      <p:ext uri="{BB962C8B-B14F-4D97-AF65-F5344CB8AC3E}">
        <p14:creationId xmlns:p14="http://schemas.microsoft.com/office/powerpoint/2010/main" xmlns="" val="396979490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Rot="1" noChangeArrowheads="1"/>
          </p:cNvSpPr>
          <p:nvPr>
            <p:ph type="title"/>
          </p:nvPr>
        </p:nvSpPr>
        <p:spPr/>
        <p:txBody>
          <a:bodyPr/>
          <a:lstStyle/>
          <a:p>
            <a:r>
              <a:rPr lang="en-US" dirty="0"/>
              <a:t>Twelve Key Ratios</a:t>
            </a:r>
          </a:p>
        </p:txBody>
      </p:sp>
      <p:sp>
        <p:nvSpPr>
          <p:cNvPr id="45059" name="Rectangle 3"/>
          <p:cNvSpPr>
            <a:spLocks noGrp="1" noChangeArrowheads="1"/>
          </p:cNvSpPr>
          <p:nvPr>
            <p:ph type="body" idx="1"/>
          </p:nvPr>
        </p:nvSpPr>
        <p:spPr>
          <a:xfrm>
            <a:off x="228600" y="1524000"/>
            <a:ext cx="8686800" cy="4419600"/>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normAutofit lnSpcReduction="10000"/>
          </a:bodyPr>
          <a:lstStyle/>
          <a:p>
            <a:pPr>
              <a:buFont typeface="Wingdings" pitchFamily="2" charset="2"/>
              <a:buNone/>
            </a:pPr>
            <a:r>
              <a:rPr lang="en-US" sz="2500" dirty="0">
                <a:latin typeface="Tms Rmn" charset="0"/>
              </a:rPr>
              <a:t>	</a:t>
            </a:r>
            <a:r>
              <a:rPr lang="en-US" sz="2500" u="sng" dirty="0">
                <a:latin typeface="Tms Rmn" charset="0"/>
              </a:rPr>
              <a:t>Operating Ratios</a:t>
            </a:r>
            <a:r>
              <a:rPr lang="en-US" sz="2500" dirty="0">
                <a:latin typeface="Tms Rmn" charset="0"/>
              </a:rPr>
              <a:t> - Evaluate a firm’s overall performance and show how effectively it is putting its resources to work.</a:t>
            </a:r>
          </a:p>
          <a:p>
            <a:pPr>
              <a:buFont typeface="Wingdings" pitchFamily="2" charset="2"/>
              <a:buNone/>
            </a:pPr>
            <a:r>
              <a:rPr lang="en-US" sz="2500" dirty="0">
                <a:latin typeface="Tms Rmn" charset="0"/>
              </a:rPr>
              <a:t>6. </a:t>
            </a:r>
            <a:r>
              <a:rPr lang="en-US" sz="2500" u="sng" dirty="0">
                <a:latin typeface="Tms Rmn" charset="0"/>
              </a:rPr>
              <a:t>Average Inventory Turnover Ratio</a:t>
            </a:r>
            <a:r>
              <a:rPr lang="en-US" sz="2500" dirty="0">
                <a:latin typeface="Tms Rmn" charset="0"/>
              </a:rPr>
              <a:t> - Tells the average number of times a firm's inventory is “turned over” or sold out during the accounting period.</a:t>
            </a:r>
          </a:p>
          <a:p>
            <a:pPr>
              <a:buFont typeface="Wingdings" pitchFamily="2" charset="2"/>
              <a:buNone/>
            </a:pPr>
            <a:endParaRPr lang="en-US" sz="2400" dirty="0">
              <a:latin typeface="Tms Rmn" charset="0"/>
            </a:endParaRPr>
          </a:p>
          <a:p>
            <a:pPr>
              <a:buFont typeface="Wingdings" pitchFamily="2" charset="2"/>
              <a:buNone/>
            </a:pPr>
            <a:r>
              <a:rPr lang="en-US" sz="2000" dirty="0">
                <a:latin typeface="Tms Rmn" charset="0"/>
              </a:rPr>
              <a:t>Average Inventory =  </a:t>
            </a:r>
            <a:r>
              <a:rPr lang="en-US" sz="2000" u="sng" dirty="0">
                <a:latin typeface="Tms Rmn" charset="0"/>
              </a:rPr>
              <a:t> Cost of Goods Sold </a:t>
            </a:r>
            <a:r>
              <a:rPr lang="en-US" sz="2000" dirty="0">
                <a:latin typeface="Tms Rmn" charset="0"/>
              </a:rPr>
              <a:t>   </a:t>
            </a:r>
            <a:r>
              <a:rPr lang="en-US" sz="2000" dirty="0" smtClean="0">
                <a:latin typeface="Tms Rmn" charset="0"/>
              </a:rPr>
              <a:t> </a:t>
            </a:r>
          </a:p>
          <a:p>
            <a:pPr>
              <a:buFont typeface="Wingdings" pitchFamily="2" charset="2"/>
              <a:buNone/>
            </a:pPr>
            <a:r>
              <a:rPr lang="en-US" sz="2000" dirty="0" smtClean="0">
                <a:latin typeface="Tms Rmn" charset="0"/>
              </a:rPr>
              <a:t>Turnover </a:t>
            </a:r>
            <a:r>
              <a:rPr lang="en-US" sz="2000" dirty="0">
                <a:latin typeface="Tms Rmn" charset="0"/>
              </a:rPr>
              <a:t>Ratio	  </a:t>
            </a:r>
            <a:r>
              <a:rPr lang="en-US" sz="2000" dirty="0" smtClean="0">
                <a:latin typeface="Tms Rmn" charset="0"/>
              </a:rPr>
              <a:t>        Average Inventory </a:t>
            </a:r>
            <a:endParaRPr lang="en-US" sz="2000" dirty="0">
              <a:latin typeface="Tms Rmn" charset="0"/>
            </a:endParaRPr>
          </a:p>
          <a:p>
            <a:pPr>
              <a:buFont typeface="Wingdings" pitchFamily="2" charset="2"/>
              <a:buNone/>
            </a:pPr>
            <a:endParaRPr lang="en-US" sz="2000" dirty="0">
              <a:latin typeface="Tms Rmn" charset="0"/>
            </a:endParaRPr>
          </a:p>
          <a:p>
            <a:pPr>
              <a:buFont typeface="Wingdings" pitchFamily="2" charset="2"/>
              <a:buNone/>
            </a:pPr>
            <a:r>
              <a:rPr lang="en-US" sz="2200" dirty="0" smtClean="0">
                <a:latin typeface="Tms Rmn" charset="0"/>
              </a:rPr>
              <a:t>Average </a:t>
            </a:r>
            <a:r>
              <a:rPr lang="en-US" sz="2200" dirty="0">
                <a:latin typeface="Tms Rmn" charset="0"/>
              </a:rPr>
              <a:t>Inventory = </a:t>
            </a:r>
            <a:r>
              <a:rPr lang="en-US" sz="2200" u="sng" dirty="0">
                <a:latin typeface="Tms Rmn" charset="0"/>
              </a:rPr>
              <a:t>Beginning Inventory + Ending Inventory</a:t>
            </a:r>
            <a:br>
              <a:rPr lang="en-US" sz="2200" u="sng" dirty="0">
                <a:latin typeface="Tms Rmn" charset="0"/>
              </a:rPr>
            </a:br>
            <a:r>
              <a:rPr lang="en-US" sz="2200" dirty="0">
                <a:latin typeface="Tms Rmn" charset="0"/>
              </a:rPr>
              <a:t>					          2</a:t>
            </a:r>
          </a:p>
        </p:txBody>
      </p:sp>
    </p:spTree>
    <p:extLst>
      <p:ext uri="{BB962C8B-B14F-4D97-AF65-F5344CB8AC3E}">
        <p14:creationId xmlns:p14="http://schemas.microsoft.com/office/powerpoint/2010/main" xmlns="" val="3621850583"/>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animEffect transition="in" filter="wipe(left)">
                                      <p:cBhvr>
                                        <p:cTn id="7" dur="500"/>
                                        <p:tgtEl>
                                          <p:spTgt spid="45059">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5059">
                                            <p:txEl>
                                              <p:pRg st="1" end="1"/>
                                            </p:txEl>
                                          </p:spTgt>
                                        </p:tgtEl>
                                        <p:attrNameLst>
                                          <p:attrName>style.visibility</p:attrName>
                                        </p:attrNameLst>
                                      </p:cBhvr>
                                      <p:to>
                                        <p:strVal val="visible"/>
                                      </p:to>
                                    </p:set>
                                    <p:animEffect transition="in" filter="wipe(left)">
                                      <p:cBhvr>
                                        <p:cTn id="10" dur="500"/>
                                        <p:tgtEl>
                                          <p:spTgt spid="45059">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45059">
                                            <p:txEl>
                                              <p:pRg st="3" end="3"/>
                                            </p:txEl>
                                          </p:spTgt>
                                        </p:tgtEl>
                                        <p:attrNameLst>
                                          <p:attrName>style.visibility</p:attrName>
                                        </p:attrNameLst>
                                      </p:cBhvr>
                                      <p:to>
                                        <p:strVal val="visible"/>
                                      </p:to>
                                    </p:set>
                                    <p:animEffect transition="in" filter="wipe(left)">
                                      <p:cBhvr>
                                        <p:cTn id="13" dur="500"/>
                                        <p:tgtEl>
                                          <p:spTgt spid="45059">
                                            <p:txEl>
                                              <p:pRg st="3" end="3"/>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45059">
                                            <p:txEl>
                                              <p:pRg st="4" end="4"/>
                                            </p:txEl>
                                          </p:spTgt>
                                        </p:tgtEl>
                                        <p:attrNameLst>
                                          <p:attrName>style.visibility</p:attrName>
                                        </p:attrNameLst>
                                      </p:cBhvr>
                                      <p:to>
                                        <p:strVal val="visible"/>
                                      </p:to>
                                    </p:set>
                                    <p:animEffect transition="in" filter="wipe(left)">
                                      <p:cBhvr>
                                        <p:cTn id="16" dur="500"/>
                                        <p:tgtEl>
                                          <p:spTgt spid="45059">
                                            <p:txEl>
                                              <p:pRg st="4" end="4"/>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5059">
                                            <p:txEl>
                                              <p:pRg st="6" end="6"/>
                                            </p:txEl>
                                          </p:spTgt>
                                        </p:tgtEl>
                                        <p:attrNameLst>
                                          <p:attrName>style.visibility</p:attrName>
                                        </p:attrNameLst>
                                      </p:cBhvr>
                                      <p:to>
                                        <p:strVal val="visible"/>
                                      </p:to>
                                    </p:set>
                                    <p:animEffect transition="in" filter="wipe(left)">
                                      <p:cBhvr>
                                        <p:cTn id="19" dur="500"/>
                                        <p:tgtEl>
                                          <p:spTgt spid="4505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uiExpand="1"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1026"/>
          <p:cNvSpPr>
            <a:spLocks noGrp="1" noRot="1" noChangeArrowheads="1"/>
          </p:cNvSpPr>
          <p:nvPr>
            <p:ph type="title"/>
          </p:nvPr>
        </p:nvSpPr>
        <p:spPr/>
        <p:txBody>
          <a:bodyPr/>
          <a:lstStyle/>
          <a:p>
            <a:r>
              <a:rPr lang="en-US" dirty="0"/>
              <a:t>Twelve Key Ratios</a:t>
            </a:r>
          </a:p>
        </p:txBody>
      </p:sp>
      <p:sp>
        <p:nvSpPr>
          <p:cNvPr id="47107" name="Rectangle 1027"/>
          <p:cNvSpPr>
            <a:spLocks noGrp="1" noChangeArrowheads="1"/>
          </p:cNvSpPr>
          <p:nvPr>
            <p:ph type="body" idx="1"/>
          </p:nvPr>
        </p:nvSpPr>
        <p:spPr>
          <a:xfrm>
            <a:off x="88900" y="1524000"/>
            <a:ext cx="9055100" cy="4876800"/>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lstStyle/>
          <a:p>
            <a:pPr>
              <a:buFont typeface="Wingdings" pitchFamily="2" charset="2"/>
              <a:buNone/>
            </a:pPr>
            <a:r>
              <a:rPr lang="en-US" sz="2100" dirty="0">
                <a:latin typeface="Tms Rmn" charset="0"/>
              </a:rPr>
              <a:t>	</a:t>
            </a:r>
            <a:r>
              <a:rPr lang="en-US" sz="2300" u="sng" dirty="0">
                <a:latin typeface="Tms Rmn" charset="0"/>
              </a:rPr>
              <a:t>Operating Ratios</a:t>
            </a:r>
            <a:r>
              <a:rPr lang="en-US" sz="2300" dirty="0">
                <a:latin typeface="Tms Rmn" charset="0"/>
              </a:rPr>
              <a:t> - Evaluate a firm’s overall performance and show how effectively it is putting its resources to work.</a:t>
            </a:r>
          </a:p>
          <a:p>
            <a:pPr>
              <a:buFont typeface="Wingdings" pitchFamily="2" charset="2"/>
              <a:buNone/>
            </a:pPr>
            <a:r>
              <a:rPr lang="en-US" sz="2300" dirty="0">
                <a:latin typeface="Tms Rmn" charset="0"/>
              </a:rPr>
              <a:t>7. </a:t>
            </a:r>
            <a:r>
              <a:rPr lang="en-US" sz="2300" u="sng" dirty="0">
                <a:latin typeface="Tms Rmn" charset="0"/>
              </a:rPr>
              <a:t>Average Collection Period Ratio (days sales outstanding, DSO)</a:t>
            </a:r>
            <a:r>
              <a:rPr lang="en-US" sz="2300" dirty="0">
                <a:latin typeface="Tms Rmn" charset="0"/>
              </a:rPr>
              <a:t> - Tells the average number of  days required to collect accounts receivable.</a:t>
            </a:r>
          </a:p>
          <a:p>
            <a:pPr>
              <a:buFont typeface="Wingdings" pitchFamily="2" charset="2"/>
              <a:buNone/>
            </a:pPr>
            <a:r>
              <a:rPr lang="en-US" sz="2300" dirty="0">
                <a:latin typeface="Tms Rmn" charset="0"/>
              </a:rPr>
              <a:t>	Two Steps:</a:t>
            </a:r>
          </a:p>
          <a:p>
            <a:pPr>
              <a:lnSpc>
                <a:spcPct val="80000"/>
              </a:lnSpc>
              <a:buFont typeface="Wingdings" pitchFamily="2" charset="2"/>
              <a:buNone/>
            </a:pPr>
            <a:endParaRPr lang="en-US" sz="2300" dirty="0">
              <a:latin typeface="Tms Rmn" charset="0"/>
            </a:endParaRPr>
          </a:p>
          <a:p>
            <a:pPr>
              <a:lnSpc>
                <a:spcPct val="80000"/>
              </a:lnSpc>
              <a:buFont typeface="Wingdings" pitchFamily="2" charset="2"/>
              <a:buNone/>
            </a:pPr>
            <a:r>
              <a:rPr lang="en-US" sz="2000" dirty="0">
                <a:latin typeface="Tms Rmn" charset="0"/>
              </a:rPr>
              <a:t>Receivables Turnover = </a:t>
            </a:r>
            <a:r>
              <a:rPr lang="en-US" sz="2000" u="sng" dirty="0">
                <a:latin typeface="Tms Rmn" charset="0"/>
              </a:rPr>
              <a:t>        Credit Sales        </a:t>
            </a:r>
            <a:r>
              <a:rPr lang="en-US" sz="2000" dirty="0">
                <a:latin typeface="Tms Rmn" charset="0"/>
              </a:rPr>
              <a:t>   </a:t>
            </a:r>
            <a:r>
              <a:rPr lang="en-US" sz="2000" dirty="0" smtClean="0">
                <a:latin typeface="Tms Rmn" charset="0"/>
              </a:rPr>
              <a:t>   </a:t>
            </a:r>
            <a:r>
              <a:rPr lang="en-US" sz="2000" u="sng" dirty="0" smtClean="0">
                <a:latin typeface="Tms Rmn" charset="0"/>
              </a:rPr>
              <a:t>  </a:t>
            </a:r>
            <a:endParaRPr lang="en-US" sz="2000" dirty="0">
              <a:latin typeface="Tms Rmn" charset="0"/>
            </a:endParaRPr>
          </a:p>
          <a:p>
            <a:pPr>
              <a:lnSpc>
                <a:spcPct val="80000"/>
              </a:lnSpc>
              <a:buFont typeface="Wingdings" pitchFamily="2" charset="2"/>
              <a:buNone/>
            </a:pPr>
            <a:r>
              <a:rPr lang="en-US" sz="2000" dirty="0" smtClean="0">
                <a:latin typeface="Tms Rmn" charset="0"/>
              </a:rPr>
              <a:t>Ratio</a:t>
            </a:r>
            <a:r>
              <a:rPr lang="en-US" sz="2000" dirty="0">
                <a:latin typeface="Tms Rmn" charset="0"/>
              </a:rPr>
              <a:t>	               </a:t>
            </a:r>
            <a:r>
              <a:rPr lang="en-US" sz="2000" dirty="0" smtClean="0">
                <a:latin typeface="Tms Rmn" charset="0"/>
              </a:rPr>
              <a:t>	Accounts </a:t>
            </a:r>
            <a:r>
              <a:rPr lang="en-US" sz="2000" dirty="0">
                <a:latin typeface="Tms Rmn" charset="0"/>
              </a:rPr>
              <a:t>Receivable          </a:t>
            </a:r>
            <a:r>
              <a:rPr lang="en-US" sz="2000" dirty="0" smtClean="0">
                <a:latin typeface="Tms Rmn" charset="0"/>
              </a:rPr>
              <a:t>  </a:t>
            </a:r>
            <a:r>
              <a:rPr lang="en-US" sz="2000" dirty="0">
                <a:latin typeface="Tms Rmn" charset="0"/>
              </a:rPr>
              <a:t>								       </a:t>
            </a:r>
          </a:p>
          <a:p>
            <a:pPr>
              <a:lnSpc>
                <a:spcPct val="80000"/>
              </a:lnSpc>
              <a:buFont typeface="Wingdings" pitchFamily="2" charset="2"/>
              <a:buNone/>
            </a:pPr>
            <a:endParaRPr lang="en-US" sz="2000" dirty="0">
              <a:latin typeface="Tms Rmn" charset="0"/>
            </a:endParaRPr>
          </a:p>
          <a:p>
            <a:pPr>
              <a:lnSpc>
                <a:spcPct val="80000"/>
              </a:lnSpc>
              <a:buFont typeface="Wingdings" pitchFamily="2" charset="2"/>
              <a:buNone/>
            </a:pPr>
            <a:r>
              <a:rPr lang="en-US" sz="2000" dirty="0">
                <a:latin typeface="Tms Rmn" charset="0"/>
              </a:rPr>
              <a:t>Average Collection =  </a:t>
            </a:r>
            <a:r>
              <a:rPr lang="en-US" sz="2000" u="sng" dirty="0">
                <a:latin typeface="Tms Rmn" charset="0"/>
              </a:rPr>
              <a:t>     Days in Accounting Period     </a:t>
            </a:r>
            <a:r>
              <a:rPr lang="en-US" sz="2000" dirty="0">
                <a:latin typeface="Tms Rmn" charset="0"/>
              </a:rPr>
              <a:t>  </a:t>
            </a:r>
            <a:r>
              <a:rPr lang="en-US" sz="2000" dirty="0" smtClean="0">
                <a:latin typeface="Tms Rmn" charset="0"/>
              </a:rPr>
              <a:t> </a:t>
            </a:r>
          </a:p>
          <a:p>
            <a:pPr>
              <a:lnSpc>
                <a:spcPct val="80000"/>
              </a:lnSpc>
              <a:buFont typeface="Wingdings" pitchFamily="2" charset="2"/>
              <a:buNone/>
            </a:pPr>
            <a:r>
              <a:rPr lang="en-US" sz="2000" dirty="0" smtClean="0">
                <a:latin typeface="Tms Rmn" charset="0"/>
              </a:rPr>
              <a:t>	Ratio	       </a:t>
            </a:r>
            <a:r>
              <a:rPr lang="en-US" sz="2000" dirty="0">
                <a:latin typeface="Tms Rmn" charset="0"/>
              </a:rPr>
              <a:t>	   Receivables Turnover Ratio          </a:t>
            </a:r>
            <a:r>
              <a:rPr lang="en-US" sz="2000" dirty="0" smtClean="0">
                <a:latin typeface="Tms Rmn" charset="0"/>
              </a:rPr>
              <a:t> </a:t>
            </a:r>
            <a:endParaRPr lang="en-US" sz="2000" dirty="0">
              <a:latin typeface="Tms Rmn" charset="0"/>
            </a:endParaRPr>
          </a:p>
        </p:txBody>
      </p:sp>
    </p:spTree>
    <p:extLst>
      <p:ext uri="{BB962C8B-B14F-4D97-AF65-F5344CB8AC3E}">
        <p14:creationId xmlns:p14="http://schemas.microsoft.com/office/powerpoint/2010/main" xmlns="" val="930775101"/>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animEffect transition="in" filter="wipe(left)">
                                      <p:cBhvr>
                                        <p:cTn id="7" dur="500"/>
                                        <p:tgtEl>
                                          <p:spTgt spid="47107">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7107">
                                            <p:txEl>
                                              <p:pRg st="1" end="1"/>
                                            </p:txEl>
                                          </p:spTgt>
                                        </p:tgtEl>
                                        <p:attrNameLst>
                                          <p:attrName>style.visibility</p:attrName>
                                        </p:attrNameLst>
                                      </p:cBhvr>
                                      <p:to>
                                        <p:strVal val="visible"/>
                                      </p:to>
                                    </p:set>
                                    <p:animEffect transition="in" filter="wipe(left)">
                                      <p:cBhvr>
                                        <p:cTn id="10" dur="500"/>
                                        <p:tgtEl>
                                          <p:spTgt spid="47107">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47107">
                                            <p:txEl>
                                              <p:pRg st="2" end="2"/>
                                            </p:txEl>
                                          </p:spTgt>
                                        </p:tgtEl>
                                        <p:attrNameLst>
                                          <p:attrName>style.visibility</p:attrName>
                                        </p:attrNameLst>
                                      </p:cBhvr>
                                      <p:to>
                                        <p:strVal val="visible"/>
                                      </p:to>
                                    </p:set>
                                    <p:animEffect transition="in" filter="wipe(left)">
                                      <p:cBhvr>
                                        <p:cTn id="13" dur="500"/>
                                        <p:tgtEl>
                                          <p:spTgt spid="47107">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47107">
                                            <p:txEl>
                                              <p:pRg st="4" end="4"/>
                                            </p:txEl>
                                          </p:spTgt>
                                        </p:tgtEl>
                                        <p:attrNameLst>
                                          <p:attrName>style.visibility</p:attrName>
                                        </p:attrNameLst>
                                      </p:cBhvr>
                                      <p:to>
                                        <p:strVal val="visible"/>
                                      </p:to>
                                    </p:set>
                                    <p:animEffect transition="in" filter="wipe(left)">
                                      <p:cBhvr>
                                        <p:cTn id="16" dur="500"/>
                                        <p:tgtEl>
                                          <p:spTgt spid="47107">
                                            <p:txEl>
                                              <p:pRg st="4" end="4"/>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7107">
                                            <p:txEl>
                                              <p:pRg st="5" end="5"/>
                                            </p:txEl>
                                          </p:spTgt>
                                        </p:tgtEl>
                                        <p:attrNameLst>
                                          <p:attrName>style.visibility</p:attrName>
                                        </p:attrNameLst>
                                      </p:cBhvr>
                                      <p:to>
                                        <p:strVal val="visible"/>
                                      </p:to>
                                    </p:set>
                                    <p:animEffect transition="in" filter="wipe(left)">
                                      <p:cBhvr>
                                        <p:cTn id="19" dur="500"/>
                                        <p:tgtEl>
                                          <p:spTgt spid="47107">
                                            <p:txEl>
                                              <p:pRg st="5" end="5"/>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47107">
                                            <p:txEl>
                                              <p:pRg st="7" end="7"/>
                                            </p:txEl>
                                          </p:spTgt>
                                        </p:tgtEl>
                                        <p:attrNameLst>
                                          <p:attrName>style.visibility</p:attrName>
                                        </p:attrNameLst>
                                      </p:cBhvr>
                                      <p:to>
                                        <p:strVal val="visible"/>
                                      </p:to>
                                    </p:set>
                                    <p:animEffect transition="in" filter="wipe(left)">
                                      <p:cBhvr>
                                        <p:cTn id="22" dur="500"/>
                                        <p:tgtEl>
                                          <p:spTgt spid="47107">
                                            <p:txEl>
                                              <p:pRg st="7" end="7"/>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47107">
                                            <p:txEl>
                                              <p:pRg st="8" end="8"/>
                                            </p:txEl>
                                          </p:spTgt>
                                        </p:tgtEl>
                                        <p:attrNameLst>
                                          <p:attrName>style.visibility</p:attrName>
                                        </p:attrNameLst>
                                      </p:cBhvr>
                                      <p:to>
                                        <p:strVal val="visible"/>
                                      </p:to>
                                    </p:set>
                                    <p:animEffect transition="in" filter="wipe(left)">
                                      <p:cBhvr>
                                        <p:cTn id="25" dur="500"/>
                                        <p:tgtEl>
                                          <p:spTgt spid="4710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uiExpand="1"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1026"/>
          <p:cNvSpPr>
            <a:spLocks noGrp="1" noRot="1" noChangeArrowheads="1"/>
          </p:cNvSpPr>
          <p:nvPr>
            <p:ph type="title"/>
          </p:nvPr>
        </p:nvSpPr>
        <p:spPr/>
        <p:txBody>
          <a:bodyPr/>
          <a:lstStyle/>
          <a:p>
            <a:r>
              <a:rPr lang="en-US" dirty="0"/>
              <a:t>Twelve Key Ratios</a:t>
            </a:r>
          </a:p>
        </p:txBody>
      </p:sp>
      <p:sp>
        <p:nvSpPr>
          <p:cNvPr id="49155" name="Rectangle 1027"/>
          <p:cNvSpPr>
            <a:spLocks noGrp="1" noChangeArrowheads="1"/>
          </p:cNvSpPr>
          <p:nvPr>
            <p:ph type="body" idx="1"/>
          </p:nvPr>
        </p:nvSpPr>
        <p:spPr>
          <a:xfrm>
            <a:off x="88900" y="1524000"/>
            <a:ext cx="9055100" cy="4724400"/>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lstStyle/>
          <a:p>
            <a:pPr>
              <a:buFont typeface="Wingdings" pitchFamily="2" charset="2"/>
              <a:buNone/>
            </a:pPr>
            <a:r>
              <a:rPr lang="en-US" sz="2500" dirty="0">
                <a:latin typeface="Tms Rmn" charset="0"/>
              </a:rPr>
              <a:t>	</a:t>
            </a:r>
            <a:r>
              <a:rPr lang="en-US" sz="2300" u="sng" dirty="0">
                <a:latin typeface="Tms Rmn" charset="0"/>
              </a:rPr>
              <a:t>Operating Ratios</a:t>
            </a:r>
            <a:r>
              <a:rPr lang="en-US" sz="2300" dirty="0">
                <a:latin typeface="Tms Rmn" charset="0"/>
              </a:rPr>
              <a:t> - Evaluate a firm’s overall performance and show how effectively it is putting its resources to work.</a:t>
            </a:r>
          </a:p>
          <a:p>
            <a:pPr>
              <a:buFont typeface="Wingdings" pitchFamily="2" charset="2"/>
              <a:buNone/>
            </a:pPr>
            <a:r>
              <a:rPr lang="en-US" sz="2300" dirty="0">
                <a:latin typeface="Tms Rmn" charset="0"/>
              </a:rPr>
              <a:t>8. </a:t>
            </a:r>
            <a:r>
              <a:rPr lang="en-US" sz="2300" u="sng" dirty="0">
                <a:latin typeface="Tms Rmn" charset="0"/>
              </a:rPr>
              <a:t>Average Payable Period Ratio</a:t>
            </a:r>
            <a:r>
              <a:rPr lang="en-US" sz="2300" dirty="0">
                <a:latin typeface="Tms Rmn" charset="0"/>
              </a:rPr>
              <a:t> - Tells the average number of days required to pay accounts payable.</a:t>
            </a:r>
          </a:p>
          <a:p>
            <a:pPr>
              <a:buFont typeface="Wingdings" pitchFamily="2" charset="2"/>
              <a:buNone/>
            </a:pPr>
            <a:r>
              <a:rPr lang="en-US" sz="2300" dirty="0">
                <a:latin typeface="Tms Rmn" charset="0"/>
              </a:rPr>
              <a:t>	Two Steps:</a:t>
            </a:r>
          </a:p>
          <a:p>
            <a:pPr>
              <a:buFont typeface="Wingdings" pitchFamily="2" charset="2"/>
              <a:buNone/>
            </a:pPr>
            <a:endParaRPr lang="en-US" sz="2300" dirty="0">
              <a:latin typeface="Tms Rmn" charset="0"/>
            </a:endParaRPr>
          </a:p>
          <a:p>
            <a:pPr>
              <a:buFont typeface="Wingdings" pitchFamily="2" charset="2"/>
              <a:buNone/>
            </a:pPr>
            <a:r>
              <a:rPr lang="en-US" sz="2000" dirty="0">
                <a:latin typeface="Tms Rmn" charset="0"/>
              </a:rPr>
              <a:t>Payables Turnover=  </a:t>
            </a:r>
            <a:r>
              <a:rPr lang="en-US" sz="2000" u="sng" dirty="0">
                <a:latin typeface="Tms Rmn" charset="0"/>
              </a:rPr>
              <a:t>       </a:t>
            </a:r>
            <a:r>
              <a:rPr lang="en-US" sz="2000" u="sng" dirty="0" smtClean="0">
                <a:latin typeface="Tms Rmn" charset="0"/>
              </a:rPr>
              <a:t>Purchases</a:t>
            </a:r>
            <a:r>
              <a:rPr lang="en-US" sz="2000" dirty="0">
                <a:latin typeface="Tms Rmn" charset="0"/>
              </a:rPr>
              <a:t/>
            </a:r>
            <a:br>
              <a:rPr lang="en-US" sz="2000" dirty="0">
                <a:latin typeface="Tms Rmn" charset="0"/>
              </a:rPr>
            </a:br>
            <a:r>
              <a:rPr lang="en-US" sz="2000" dirty="0">
                <a:latin typeface="Tms Rmn" charset="0"/>
              </a:rPr>
              <a:t>Ratio	   	Accounts Payable        </a:t>
            </a:r>
          </a:p>
          <a:p>
            <a:pPr>
              <a:buFont typeface="Wingdings" pitchFamily="2" charset="2"/>
              <a:buNone/>
            </a:pPr>
            <a:endParaRPr lang="en-US" sz="2000" dirty="0">
              <a:latin typeface="Tms Rmn" charset="0"/>
            </a:endParaRPr>
          </a:p>
          <a:p>
            <a:pPr>
              <a:buFont typeface="Wingdings" pitchFamily="2" charset="2"/>
              <a:buNone/>
            </a:pPr>
            <a:r>
              <a:rPr lang="en-US" sz="2000" dirty="0">
                <a:latin typeface="Tms Rmn" charset="0"/>
              </a:rPr>
              <a:t>Average Payable =  </a:t>
            </a:r>
            <a:r>
              <a:rPr lang="en-US" sz="2000" u="sng" dirty="0">
                <a:latin typeface="Tms Rmn" charset="0"/>
              </a:rPr>
              <a:t>     Days in Accounting </a:t>
            </a:r>
            <a:r>
              <a:rPr lang="en-US" sz="2000" u="sng" dirty="0" smtClean="0">
                <a:latin typeface="Tms Rmn" charset="0"/>
              </a:rPr>
              <a:t>Period</a:t>
            </a:r>
            <a:r>
              <a:rPr lang="en-US" sz="2000" dirty="0">
                <a:latin typeface="Tms Rmn" charset="0"/>
              </a:rPr>
              <a:t/>
            </a:r>
            <a:br>
              <a:rPr lang="en-US" sz="2000" dirty="0">
                <a:latin typeface="Tms Rmn" charset="0"/>
              </a:rPr>
            </a:br>
            <a:r>
              <a:rPr lang="en-US" sz="2000" dirty="0">
                <a:latin typeface="Tms Rmn" charset="0"/>
              </a:rPr>
              <a:t>Period Ratio       	   Payables Turnover Ratio         </a:t>
            </a:r>
          </a:p>
        </p:txBody>
      </p:sp>
    </p:spTree>
    <p:extLst>
      <p:ext uri="{BB962C8B-B14F-4D97-AF65-F5344CB8AC3E}">
        <p14:creationId xmlns:p14="http://schemas.microsoft.com/office/powerpoint/2010/main" xmlns="" val="2055090737"/>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Effect transition="in" filter="wipe(left)">
                                      <p:cBhvr>
                                        <p:cTn id="7" dur="500"/>
                                        <p:tgtEl>
                                          <p:spTgt spid="49155">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9155">
                                            <p:txEl>
                                              <p:pRg st="1" end="1"/>
                                            </p:txEl>
                                          </p:spTgt>
                                        </p:tgtEl>
                                        <p:attrNameLst>
                                          <p:attrName>style.visibility</p:attrName>
                                        </p:attrNameLst>
                                      </p:cBhvr>
                                      <p:to>
                                        <p:strVal val="visible"/>
                                      </p:to>
                                    </p:set>
                                    <p:animEffect transition="in" filter="wipe(left)">
                                      <p:cBhvr>
                                        <p:cTn id="10" dur="500"/>
                                        <p:tgtEl>
                                          <p:spTgt spid="49155">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49155">
                                            <p:txEl>
                                              <p:pRg st="2" end="2"/>
                                            </p:txEl>
                                          </p:spTgt>
                                        </p:tgtEl>
                                        <p:attrNameLst>
                                          <p:attrName>style.visibility</p:attrName>
                                        </p:attrNameLst>
                                      </p:cBhvr>
                                      <p:to>
                                        <p:strVal val="visible"/>
                                      </p:to>
                                    </p:set>
                                    <p:animEffect transition="in" filter="wipe(left)">
                                      <p:cBhvr>
                                        <p:cTn id="13" dur="500"/>
                                        <p:tgtEl>
                                          <p:spTgt spid="49155">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49155">
                                            <p:txEl>
                                              <p:pRg st="4" end="4"/>
                                            </p:txEl>
                                          </p:spTgt>
                                        </p:tgtEl>
                                        <p:attrNameLst>
                                          <p:attrName>style.visibility</p:attrName>
                                        </p:attrNameLst>
                                      </p:cBhvr>
                                      <p:to>
                                        <p:strVal val="visible"/>
                                      </p:to>
                                    </p:set>
                                    <p:animEffect transition="in" filter="wipe(left)">
                                      <p:cBhvr>
                                        <p:cTn id="16" dur="500"/>
                                        <p:tgtEl>
                                          <p:spTgt spid="49155">
                                            <p:txEl>
                                              <p:pRg st="4" end="4"/>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9155">
                                            <p:txEl>
                                              <p:pRg st="6" end="6"/>
                                            </p:txEl>
                                          </p:spTgt>
                                        </p:tgtEl>
                                        <p:attrNameLst>
                                          <p:attrName>style.visibility</p:attrName>
                                        </p:attrNameLst>
                                      </p:cBhvr>
                                      <p:to>
                                        <p:strVal val="visible"/>
                                      </p:to>
                                    </p:set>
                                    <p:animEffect transition="in" filter="wipe(left)">
                                      <p:cBhvr>
                                        <p:cTn id="19" dur="500"/>
                                        <p:tgtEl>
                                          <p:spTgt spid="4915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uiExpand="1" build="p"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1026"/>
          <p:cNvSpPr>
            <a:spLocks noGrp="1" noRot="1" noChangeArrowheads="1"/>
          </p:cNvSpPr>
          <p:nvPr>
            <p:ph type="title"/>
          </p:nvPr>
        </p:nvSpPr>
        <p:spPr/>
        <p:txBody>
          <a:bodyPr/>
          <a:lstStyle/>
          <a:p>
            <a:r>
              <a:rPr lang="en-US" dirty="0"/>
              <a:t>Twelve Key Ratios</a:t>
            </a:r>
          </a:p>
        </p:txBody>
      </p:sp>
      <p:sp>
        <p:nvSpPr>
          <p:cNvPr id="51203" name="Rectangle 1027"/>
          <p:cNvSpPr>
            <a:spLocks noGrp="1" noChangeArrowheads="1"/>
          </p:cNvSpPr>
          <p:nvPr>
            <p:ph type="body" idx="1"/>
          </p:nvPr>
        </p:nvSpPr>
        <p:spPr>
          <a:xfrm>
            <a:off x="381000" y="1524000"/>
            <a:ext cx="8534400" cy="4724400"/>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lstStyle/>
          <a:p>
            <a:pPr>
              <a:buFont typeface="Wingdings" pitchFamily="2" charset="2"/>
              <a:buNone/>
            </a:pPr>
            <a:r>
              <a:rPr lang="en-US" sz="2500" dirty="0">
                <a:latin typeface="Tms Rmn" charset="0"/>
              </a:rPr>
              <a:t>	</a:t>
            </a:r>
            <a:r>
              <a:rPr lang="en-US" sz="2300" u="sng" dirty="0">
                <a:latin typeface="Tms Rmn" charset="0"/>
              </a:rPr>
              <a:t>Operating Ratios</a:t>
            </a:r>
            <a:r>
              <a:rPr lang="en-US" sz="2300" dirty="0">
                <a:latin typeface="Tms Rmn" charset="0"/>
              </a:rPr>
              <a:t> - Evaluate a firm’s overall performance and show how effectively it is putting its resources to work.</a:t>
            </a:r>
          </a:p>
          <a:p>
            <a:pPr>
              <a:buFont typeface="Wingdings" pitchFamily="2" charset="2"/>
              <a:buNone/>
            </a:pPr>
            <a:r>
              <a:rPr lang="en-US" sz="2300" dirty="0">
                <a:latin typeface="Tms Rmn" charset="0"/>
              </a:rPr>
              <a:t>9. </a:t>
            </a:r>
            <a:r>
              <a:rPr lang="en-US" sz="2300" u="sng" dirty="0">
                <a:latin typeface="Tms Rmn" charset="0"/>
              </a:rPr>
              <a:t>Net Sales to Total Assets Ratio</a:t>
            </a:r>
            <a:r>
              <a:rPr lang="en-US" sz="2300" dirty="0">
                <a:latin typeface="Tms Rmn" charset="0"/>
              </a:rPr>
              <a:t> - Measures a firm’s ability to generate sales given its asset base. </a:t>
            </a:r>
          </a:p>
          <a:p>
            <a:pPr>
              <a:buFont typeface="Wingdings" pitchFamily="2" charset="2"/>
              <a:buNone/>
            </a:pPr>
            <a:endParaRPr lang="en-US" sz="2300" dirty="0">
              <a:latin typeface="Tms Rmn" charset="0"/>
            </a:endParaRPr>
          </a:p>
          <a:p>
            <a:pPr>
              <a:buFont typeface="Wingdings" pitchFamily="2" charset="2"/>
              <a:buNone/>
            </a:pPr>
            <a:r>
              <a:rPr lang="en-US" sz="2500" dirty="0">
                <a:latin typeface="Tms Rmn" charset="0"/>
              </a:rPr>
              <a:t>	</a:t>
            </a:r>
            <a:r>
              <a:rPr lang="en-US" sz="2300" dirty="0">
                <a:latin typeface="Tms Rmn" charset="0"/>
              </a:rPr>
              <a:t>Net Sales to   = </a:t>
            </a:r>
            <a:r>
              <a:rPr lang="en-US" sz="2300" u="sng" dirty="0">
                <a:latin typeface="Tms Rmn" charset="0"/>
              </a:rPr>
              <a:t>   Net Sales   </a:t>
            </a:r>
            <a:r>
              <a:rPr lang="en-US" sz="2300" dirty="0">
                <a:latin typeface="Tms Rmn" charset="0"/>
              </a:rPr>
              <a:t> </a:t>
            </a:r>
            <a:r>
              <a:rPr lang="en-US" sz="2300" dirty="0" smtClean="0">
                <a:latin typeface="Tms Rmn" charset="0"/>
              </a:rPr>
              <a:t>  </a:t>
            </a:r>
            <a:r>
              <a:rPr lang="en-US" sz="2300" dirty="0">
                <a:latin typeface="Tms Rmn" charset="0"/>
              </a:rPr>
              <a:t/>
            </a:r>
            <a:br>
              <a:rPr lang="en-US" sz="2300" dirty="0">
                <a:latin typeface="Tms Rmn" charset="0"/>
              </a:rPr>
            </a:br>
            <a:r>
              <a:rPr lang="en-US" sz="2300" dirty="0">
                <a:latin typeface="Tms Rmn" charset="0"/>
              </a:rPr>
              <a:t>Total Assets      Total </a:t>
            </a:r>
            <a:r>
              <a:rPr lang="en-US" sz="2300" dirty="0" smtClean="0">
                <a:latin typeface="Tms Rmn" charset="0"/>
              </a:rPr>
              <a:t>Assets</a:t>
            </a:r>
            <a:endParaRPr lang="en-US" sz="2500" dirty="0">
              <a:latin typeface="Tms Rmn" charset="0"/>
            </a:endParaRPr>
          </a:p>
        </p:txBody>
      </p:sp>
    </p:spTree>
    <p:extLst>
      <p:ext uri="{BB962C8B-B14F-4D97-AF65-F5344CB8AC3E}">
        <p14:creationId xmlns:p14="http://schemas.microsoft.com/office/powerpoint/2010/main" xmlns="" val="2471325823"/>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1203">
                                            <p:txEl>
                                              <p:pRg st="0" end="0"/>
                                            </p:txEl>
                                          </p:spTgt>
                                        </p:tgtEl>
                                        <p:attrNameLst>
                                          <p:attrName>style.visibility</p:attrName>
                                        </p:attrNameLst>
                                      </p:cBhvr>
                                      <p:to>
                                        <p:strVal val="visible"/>
                                      </p:to>
                                    </p:set>
                                    <p:animEffect transition="in" filter="wipe(left)">
                                      <p:cBhvr>
                                        <p:cTn id="7" dur="500"/>
                                        <p:tgtEl>
                                          <p:spTgt spid="5120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1203">
                                            <p:txEl>
                                              <p:pRg st="1" end="1"/>
                                            </p:txEl>
                                          </p:spTgt>
                                        </p:tgtEl>
                                        <p:attrNameLst>
                                          <p:attrName>style.visibility</p:attrName>
                                        </p:attrNameLst>
                                      </p:cBhvr>
                                      <p:to>
                                        <p:strVal val="visible"/>
                                      </p:to>
                                    </p:set>
                                    <p:animEffect transition="in" filter="wipe(left)">
                                      <p:cBhvr>
                                        <p:cTn id="10" dur="500"/>
                                        <p:tgtEl>
                                          <p:spTgt spid="51203">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51203">
                                            <p:txEl>
                                              <p:pRg st="3" end="3"/>
                                            </p:txEl>
                                          </p:spTgt>
                                        </p:tgtEl>
                                        <p:attrNameLst>
                                          <p:attrName>style.visibility</p:attrName>
                                        </p:attrNameLst>
                                      </p:cBhvr>
                                      <p:to>
                                        <p:strVal val="visible"/>
                                      </p:to>
                                    </p:set>
                                    <p:animEffect transition="in" filter="wipe(left)">
                                      <p:cBhvr>
                                        <p:cTn id="13" dur="500"/>
                                        <p:tgtEl>
                                          <p:spTgt spid="5120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uiExpand="1"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Rectangle 1026"/>
          <p:cNvSpPr>
            <a:spLocks noGrp="1" noRot="1" noChangeArrowheads="1"/>
          </p:cNvSpPr>
          <p:nvPr>
            <p:ph type="title"/>
          </p:nvPr>
        </p:nvSpPr>
        <p:spPr/>
        <p:txBody>
          <a:bodyPr/>
          <a:lstStyle/>
          <a:p>
            <a:r>
              <a:rPr lang="en-US" dirty="0"/>
              <a:t>Twelve Key Ratios</a:t>
            </a:r>
          </a:p>
        </p:txBody>
      </p:sp>
      <p:sp>
        <p:nvSpPr>
          <p:cNvPr id="55299" name="Rectangle 1027"/>
          <p:cNvSpPr>
            <a:spLocks noGrp="1" noChangeArrowheads="1"/>
          </p:cNvSpPr>
          <p:nvPr>
            <p:ph type="body" idx="1"/>
          </p:nvPr>
        </p:nvSpPr>
        <p:spPr>
          <a:xfrm>
            <a:off x="457200" y="1524000"/>
            <a:ext cx="8305800" cy="4419600"/>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lstStyle/>
          <a:p>
            <a:pPr>
              <a:buFont typeface="Wingdings" pitchFamily="2" charset="2"/>
              <a:buNone/>
            </a:pPr>
            <a:r>
              <a:rPr lang="en-US" sz="2500" dirty="0">
                <a:latin typeface="Tms Rmn" charset="0"/>
              </a:rPr>
              <a:t>	</a:t>
            </a:r>
            <a:r>
              <a:rPr lang="en-US" sz="2500" u="sng" dirty="0">
                <a:latin typeface="Tms Rmn" charset="0"/>
              </a:rPr>
              <a:t>Profitability Ratios</a:t>
            </a:r>
            <a:r>
              <a:rPr lang="en-US" sz="2500" dirty="0">
                <a:latin typeface="Tms Rmn" charset="0"/>
              </a:rPr>
              <a:t> - Measure how efficiently a firm is operating; offer information about a firm’s “bottom line.”</a:t>
            </a:r>
          </a:p>
          <a:p>
            <a:pPr>
              <a:buFont typeface="Wingdings" pitchFamily="2" charset="2"/>
              <a:buNone/>
            </a:pPr>
            <a:r>
              <a:rPr lang="en-US" sz="2500" dirty="0">
                <a:latin typeface="Tms Rmn" charset="0"/>
              </a:rPr>
              <a:t>10. </a:t>
            </a:r>
            <a:r>
              <a:rPr lang="en-US" sz="2500" u="sng" dirty="0">
                <a:latin typeface="Tms Rmn" charset="0"/>
              </a:rPr>
              <a:t>Net Profit on Sales Ratio</a:t>
            </a:r>
            <a:r>
              <a:rPr lang="en-US" sz="2500" dirty="0">
                <a:latin typeface="Tms Rmn" charset="0"/>
              </a:rPr>
              <a:t> - Measures a firm’s profit per dollar of sales revenue.</a:t>
            </a:r>
          </a:p>
          <a:p>
            <a:pPr>
              <a:buFont typeface="Wingdings" pitchFamily="2" charset="2"/>
              <a:buNone/>
            </a:pPr>
            <a:endParaRPr lang="en-US" sz="2500" dirty="0">
              <a:latin typeface="Tms Rmn" charset="0"/>
            </a:endParaRPr>
          </a:p>
          <a:p>
            <a:pPr>
              <a:buFont typeface="Wingdings" pitchFamily="2" charset="2"/>
              <a:buNone/>
            </a:pPr>
            <a:r>
              <a:rPr lang="en-US" sz="2500" dirty="0">
                <a:latin typeface="Tms Rmn" charset="0"/>
              </a:rPr>
              <a:t>	</a:t>
            </a:r>
            <a:r>
              <a:rPr lang="en-US" sz="2300" dirty="0">
                <a:latin typeface="Tms Rmn" charset="0"/>
              </a:rPr>
              <a:t>Net Profit on   = </a:t>
            </a:r>
            <a:r>
              <a:rPr lang="en-US" sz="2300" u="sng" dirty="0">
                <a:latin typeface="Tms Rmn" charset="0"/>
              </a:rPr>
              <a:t>    Net </a:t>
            </a:r>
            <a:r>
              <a:rPr lang="en-US" sz="2300" u="sng" dirty="0" smtClean="0">
                <a:latin typeface="Tms Rmn" charset="0"/>
              </a:rPr>
              <a:t>Income</a:t>
            </a:r>
            <a:r>
              <a:rPr lang="en-US" sz="2300" dirty="0">
                <a:latin typeface="Tms Rmn" charset="0"/>
              </a:rPr>
              <a:t/>
            </a:r>
            <a:br>
              <a:rPr lang="en-US" sz="2300" dirty="0">
                <a:latin typeface="Tms Rmn" charset="0"/>
              </a:rPr>
            </a:br>
            <a:r>
              <a:rPr lang="en-US" sz="2300" dirty="0">
                <a:latin typeface="Tms Rmn" charset="0"/>
              </a:rPr>
              <a:t>Sales      		  Net Sales             </a:t>
            </a:r>
          </a:p>
          <a:p>
            <a:pPr>
              <a:buFont typeface="Wingdings" pitchFamily="2" charset="2"/>
              <a:buNone/>
            </a:pPr>
            <a:endParaRPr lang="en-US" sz="2500" dirty="0">
              <a:latin typeface="Tms Rmn" charset="0"/>
            </a:endParaRPr>
          </a:p>
          <a:p>
            <a:pPr>
              <a:buFont typeface="Wingdings" pitchFamily="2" charset="2"/>
              <a:buNone/>
            </a:pPr>
            <a:endParaRPr lang="en-US" sz="2500" dirty="0">
              <a:latin typeface="Tms Rmn" charset="0"/>
            </a:endParaRPr>
          </a:p>
        </p:txBody>
      </p:sp>
      <p:pic>
        <p:nvPicPr>
          <p:cNvPr id="55300" name="Picture 1028" descr="bs01026_"/>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698875" y="4911725"/>
            <a:ext cx="1635125" cy="162401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42850925"/>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5299">
                                            <p:txEl>
                                              <p:pRg st="0" end="0"/>
                                            </p:txEl>
                                          </p:spTgt>
                                        </p:tgtEl>
                                        <p:attrNameLst>
                                          <p:attrName>style.visibility</p:attrName>
                                        </p:attrNameLst>
                                      </p:cBhvr>
                                      <p:to>
                                        <p:strVal val="visible"/>
                                      </p:to>
                                    </p:set>
                                    <p:animEffect transition="in" filter="wipe(left)">
                                      <p:cBhvr>
                                        <p:cTn id="7" dur="500"/>
                                        <p:tgtEl>
                                          <p:spTgt spid="55299">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5299">
                                            <p:txEl>
                                              <p:pRg st="1" end="1"/>
                                            </p:txEl>
                                          </p:spTgt>
                                        </p:tgtEl>
                                        <p:attrNameLst>
                                          <p:attrName>style.visibility</p:attrName>
                                        </p:attrNameLst>
                                      </p:cBhvr>
                                      <p:to>
                                        <p:strVal val="visible"/>
                                      </p:to>
                                    </p:set>
                                    <p:animEffect transition="in" filter="wipe(left)">
                                      <p:cBhvr>
                                        <p:cTn id="10" dur="500"/>
                                        <p:tgtEl>
                                          <p:spTgt spid="55299">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55299">
                                            <p:txEl>
                                              <p:pRg st="3" end="3"/>
                                            </p:txEl>
                                          </p:spTgt>
                                        </p:tgtEl>
                                        <p:attrNameLst>
                                          <p:attrName>style.visibility</p:attrName>
                                        </p:attrNameLst>
                                      </p:cBhvr>
                                      <p:to>
                                        <p:strVal val="visible"/>
                                      </p:to>
                                    </p:set>
                                    <p:animEffect transition="in" filter="wipe(left)">
                                      <p:cBhvr>
                                        <p:cTn id="13" dur="500"/>
                                        <p:tgtEl>
                                          <p:spTgt spid="552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9" grpId="0" uiExpand="1" build="p"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Rot="1" noChangeArrowheads="1"/>
          </p:cNvSpPr>
          <p:nvPr>
            <p:ph type="title"/>
          </p:nvPr>
        </p:nvSpPr>
        <p:spPr/>
        <p:txBody>
          <a:bodyPr/>
          <a:lstStyle/>
          <a:p>
            <a:r>
              <a:rPr lang="en-US" dirty="0"/>
              <a:t>Twelve Key Ratios</a:t>
            </a:r>
          </a:p>
        </p:txBody>
      </p:sp>
      <p:sp>
        <p:nvSpPr>
          <p:cNvPr id="57347" name="Rectangle 3"/>
          <p:cNvSpPr>
            <a:spLocks noGrp="1" noChangeArrowheads="1"/>
          </p:cNvSpPr>
          <p:nvPr>
            <p:ph type="body" idx="1"/>
          </p:nvPr>
        </p:nvSpPr>
        <p:spPr>
          <a:xfrm>
            <a:off x="457200" y="1524000"/>
            <a:ext cx="8305800" cy="4419600"/>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lstStyle/>
          <a:p>
            <a:pPr>
              <a:buFont typeface="Wingdings" pitchFamily="2" charset="2"/>
              <a:buNone/>
            </a:pPr>
            <a:r>
              <a:rPr lang="en-US" sz="2500" dirty="0">
                <a:latin typeface="Tms Rmn" charset="0"/>
              </a:rPr>
              <a:t>	</a:t>
            </a:r>
            <a:r>
              <a:rPr lang="en-US" sz="2500" u="sng" dirty="0">
                <a:latin typeface="Tms Rmn" charset="0"/>
              </a:rPr>
              <a:t>Profitability Ratios</a:t>
            </a:r>
            <a:r>
              <a:rPr lang="en-US" sz="2500" dirty="0">
                <a:latin typeface="Tms Rmn" charset="0"/>
              </a:rPr>
              <a:t> - Measure how efficiently a firm is operating; offer information about a firm’s “bottom line.”</a:t>
            </a:r>
          </a:p>
          <a:p>
            <a:pPr>
              <a:buFont typeface="Wingdings" pitchFamily="2" charset="2"/>
              <a:buNone/>
            </a:pPr>
            <a:r>
              <a:rPr lang="en-US" sz="2500" dirty="0">
                <a:latin typeface="Tms Rmn" charset="0"/>
              </a:rPr>
              <a:t>11. </a:t>
            </a:r>
            <a:r>
              <a:rPr lang="en-US" sz="2500" u="sng" dirty="0">
                <a:latin typeface="Tms Rmn" charset="0"/>
              </a:rPr>
              <a:t>Net Profit to Assets (Return on Assets) Ratio</a:t>
            </a:r>
            <a:r>
              <a:rPr lang="en-US" sz="2500" dirty="0">
                <a:latin typeface="Tms Rmn" charset="0"/>
              </a:rPr>
              <a:t> – tells how much profit a company generates for each dollar of assets that it owns.</a:t>
            </a:r>
          </a:p>
          <a:p>
            <a:pPr>
              <a:buFont typeface="Wingdings" pitchFamily="2" charset="2"/>
              <a:buNone/>
            </a:pPr>
            <a:endParaRPr lang="en-US" sz="2500" dirty="0">
              <a:latin typeface="Tms Rmn" charset="0"/>
            </a:endParaRPr>
          </a:p>
          <a:p>
            <a:pPr>
              <a:buFont typeface="Wingdings" pitchFamily="2" charset="2"/>
              <a:buNone/>
            </a:pPr>
            <a:r>
              <a:rPr lang="en-US" sz="2500" dirty="0">
                <a:latin typeface="Tms Rmn" charset="0"/>
              </a:rPr>
              <a:t>	</a:t>
            </a:r>
            <a:r>
              <a:rPr lang="en-US" sz="2200" dirty="0">
                <a:latin typeface="Tms Rmn" charset="0"/>
              </a:rPr>
              <a:t>Net Profit to   = </a:t>
            </a:r>
            <a:r>
              <a:rPr lang="en-US" sz="2200" u="sng" dirty="0">
                <a:latin typeface="Tms Rmn" charset="0"/>
              </a:rPr>
              <a:t>      Net </a:t>
            </a:r>
            <a:r>
              <a:rPr lang="en-US" sz="2200" u="sng" dirty="0" smtClean="0">
                <a:latin typeface="Tms Rmn" charset="0"/>
              </a:rPr>
              <a:t>Income</a:t>
            </a:r>
            <a:r>
              <a:rPr lang="en-US" sz="2200" dirty="0">
                <a:latin typeface="Tms Rmn" charset="0"/>
              </a:rPr>
              <a:t/>
            </a:r>
            <a:br>
              <a:rPr lang="en-US" sz="2200" dirty="0">
                <a:latin typeface="Tms Rmn" charset="0"/>
              </a:rPr>
            </a:br>
            <a:r>
              <a:rPr lang="en-US" sz="2200" dirty="0">
                <a:latin typeface="Tms Rmn" charset="0"/>
              </a:rPr>
              <a:t>Assets      	             Total Assets	        </a:t>
            </a:r>
            <a:br>
              <a:rPr lang="en-US" sz="2200" dirty="0">
                <a:latin typeface="Tms Rmn" charset="0"/>
              </a:rPr>
            </a:br>
            <a:endParaRPr lang="en-US" sz="2200" dirty="0">
              <a:latin typeface="Tms Rmn" charset="0"/>
            </a:endParaRPr>
          </a:p>
        </p:txBody>
      </p:sp>
    </p:spTree>
    <p:extLst>
      <p:ext uri="{BB962C8B-B14F-4D97-AF65-F5344CB8AC3E}">
        <p14:creationId xmlns:p14="http://schemas.microsoft.com/office/powerpoint/2010/main" xmlns="" val="3592859120"/>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7347">
                                            <p:txEl>
                                              <p:pRg st="0" end="0"/>
                                            </p:txEl>
                                          </p:spTgt>
                                        </p:tgtEl>
                                        <p:attrNameLst>
                                          <p:attrName>style.visibility</p:attrName>
                                        </p:attrNameLst>
                                      </p:cBhvr>
                                      <p:to>
                                        <p:strVal val="visible"/>
                                      </p:to>
                                    </p:set>
                                    <p:animEffect transition="in" filter="wipe(left)">
                                      <p:cBhvr>
                                        <p:cTn id="7" dur="500"/>
                                        <p:tgtEl>
                                          <p:spTgt spid="57347">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7347">
                                            <p:txEl>
                                              <p:pRg st="1" end="1"/>
                                            </p:txEl>
                                          </p:spTgt>
                                        </p:tgtEl>
                                        <p:attrNameLst>
                                          <p:attrName>style.visibility</p:attrName>
                                        </p:attrNameLst>
                                      </p:cBhvr>
                                      <p:to>
                                        <p:strVal val="visible"/>
                                      </p:to>
                                    </p:set>
                                    <p:animEffect transition="in" filter="wipe(left)">
                                      <p:cBhvr>
                                        <p:cTn id="10" dur="500"/>
                                        <p:tgtEl>
                                          <p:spTgt spid="57347">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57347">
                                            <p:txEl>
                                              <p:pRg st="3" end="3"/>
                                            </p:txEl>
                                          </p:spTgt>
                                        </p:tgtEl>
                                        <p:attrNameLst>
                                          <p:attrName>style.visibility</p:attrName>
                                        </p:attrNameLst>
                                      </p:cBhvr>
                                      <p:to>
                                        <p:strVal val="visible"/>
                                      </p:to>
                                    </p:set>
                                    <p:animEffect transition="in" filter="wipe(left)">
                                      <p:cBhvr>
                                        <p:cTn id="13" dur="500"/>
                                        <p:tgtEl>
                                          <p:spTgt spid="573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uiExpand="1" build="p"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5954" name="Rectangle 2"/>
          <p:cNvSpPr>
            <a:spLocks noGrp="1" noRot="1" noChangeArrowheads="1"/>
          </p:cNvSpPr>
          <p:nvPr>
            <p:ph type="title"/>
          </p:nvPr>
        </p:nvSpPr>
        <p:spPr/>
        <p:txBody>
          <a:bodyPr/>
          <a:lstStyle/>
          <a:p>
            <a:r>
              <a:rPr lang="en-US" dirty="0"/>
              <a:t>Twelve Key Ratios</a:t>
            </a:r>
          </a:p>
        </p:txBody>
      </p:sp>
      <p:sp>
        <p:nvSpPr>
          <p:cNvPr id="125955" name="Rectangle 3"/>
          <p:cNvSpPr>
            <a:spLocks noGrp="1" noChangeArrowheads="1"/>
          </p:cNvSpPr>
          <p:nvPr>
            <p:ph type="body" idx="1"/>
          </p:nvPr>
        </p:nvSpPr>
        <p:spPr>
          <a:xfrm>
            <a:off x="457200" y="1524000"/>
            <a:ext cx="8305800" cy="4419600"/>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lstStyle/>
          <a:p>
            <a:pPr>
              <a:buFont typeface="Wingdings" pitchFamily="2" charset="2"/>
              <a:buNone/>
            </a:pPr>
            <a:r>
              <a:rPr lang="en-US" sz="2500" dirty="0">
                <a:latin typeface="Tms Rmn" charset="0"/>
              </a:rPr>
              <a:t>	</a:t>
            </a:r>
            <a:r>
              <a:rPr lang="en-US" sz="2500" u="sng" dirty="0">
                <a:latin typeface="Tms Rmn" charset="0"/>
              </a:rPr>
              <a:t>Profitability Ratios</a:t>
            </a:r>
            <a:r>
              <a:rPr lang="en-US" sz="2500" dirty="0">
                <a:latin typeface="Tms Rmn" charset="0"/>
              </a:rPr>
              <a:t> - Measure how efficiently a firm is operating; offer information about a firm’s “bottom line.”</a:t>
            </a:r>
          </a:p>
          <a:p>
            <a:pPr>
              <a:buFont typeface="Wingdings" pitchFamily="2" charset="2"/>
              <a:buNone/>
            </a:pPr>
            <a:r>
              <a:rPr lang="en-US" sz="2500" dirty="0">
                <a:latin typeface="Tms Rmn" charset="0"/>
              </a:rPr>
              <a:t>12. </a:t>
            </a:r>
            <a:r>
              <a:rPr lang="en-US" sz="2500" u="sng" dirty="0">
                <a:latin typeface="Tms Rmn" charset="0"/>
              </a:rPr>
              <a:t>Net Profit to Equity Ratio</a:t>
            </a:r>
            <a:r>
              <a:rPr lang="en-US" sz="2500" dirty="0">
                <a:latin typeface="Tms Rmn" charset="0"/>
              </a:rPr>
              <a:t> - Measures an owner's rate of return on the investment  (ROI) in the business.</a:t>
            </a:r>
          </a:p>
          <a:p>
            <a:pPr>
              <a:buFont typeface="Wingdings" pitchFamily="2" charset="2"/>
              <a:buNone/>
            </a:pPr>
            <a:endParaRPr lang="en-US" sz="2500" dirty="0">
              <a:latin typeface="Tms Rmn" charset="0"/>
            </a:endParaRPr>
          </a:p>
          <a:p>
            <a:pPr>
              <a:buFont typeface="Wingdings" pitchFamily="2" charset="2"/>
              <a:buNone/>
            </a:pPr>
            <a:r>
              <a:rPr lang="en-US" sz="2500" dirty="0">
                <a:latin typeface="Tms Rmn" charset="0"/>
              </a:rPr>
              <a:t>	</a:t>
            </a:r>
            <a:r>
              <a:rPr lang="en-US" sz="2200" dirty="0">
                <a:latin typeface="Tms Rmn" charset="0"/>
              </a:rPr>
              <a:t>Net Profit to   = </a:t>
            </a:r>
            <a:r>
              <a:rPr lang="en-US" sz="2200" u="sng" dirty="0">
                <a:latin typeface="Tms Rmn" charset="0"/>
              </a:rPr>
              <a:t>      Net Income    </a:t>
            </a:r>
            <a:r>
              <a:rPr lang="en-US" sz="2200" dirty="0">
                <a:latin typeface="Tms Rmn" charset="0"/>
              </a:rPr>
              <a:t> </a:t>
            </a:r>
            <a:r>
              <a:rPr lang="en-US" sz="2200" dirty="0" smtClean="0">
                <a:latin typeface="Tms Rmn" charset="0"/>
              </a:rPr>
              <a:t>    </a:t>
            </a:r>
            <a:r>
              <a:rPr lang="en-US" sz="2200" dirty="0">
                <a:latin typeface="Tms Rmn" charset="0"/>
              </a:rPr>
              <a:t/>
            </a:r>
            <a:br>
              <a:rPr lang="en-US" sz="2200" dirty="0">
                <a:latin typeface="Tms Rmn" charset="0"/>
              </a:rPr>
            </a:br>
            <a:r>
              <a:rPr lang="en-US" sz="2200" dirty="0">
                <a:latin typeface="Tms Rmn" charset="0"/>
              </a:rPr>
              <a:t>Equity      	         Owner’s </a:t>
            </a:r>
            <a:r>
              <a:rPr lang="en-US" sz="2200" dirty="0" smtClean="0">
                <a:latin typeface="Tms Rmn" charset="0"/>
              </a:rPr>
              <a:t>Equity     </a:t>
            </a:r>
            <a:r>
              <a:rPr lang="en-US" sz="2200" dirty="0">
                <a:latin typeface="Tms Rmn" charset="0"/>
              </a:rPr>
              <a:t/>
            </a:r>
            <a:br>
              <a:rPr lang="en-US" sz="2200" dirty="0">
                <a:latin typeface="Tms Rmn" charset="0"/>
              </a:rPr>
            </a:br>
            <a:r>
              <a:rPr lang="en-US" sz="2200" dirty="0">
                <a:latin typeface="Tms Rmn" charset="0"/>
              </a:rPr>
              <a:t/>
            </a:r>
            <a:br>
              <a:rPr lang="en-US" sz="2200" dirty="0">
                <a:latin typeface="Tms Rmn" charset="0"/>
              </a:rPr>
            </a:br>
            <a:endParaRPr lang="en-US" sz="2200" dirty="0">
              <a:latin typeface="Tms Rmn" charset="0"/>
            </a:endParaRPr>
          </a:p>
        </p:txBody>
      </p:sp>
    </p:spTree>
    <p:extLst>
      <p:ext uri="{BB962C8B-B14F-4D97-AF65-F5344CB8AC3E}">
        <p14:creationId xmlns:p14="http://schemas.microsoft.com/office/powerpoint/2010/main" xmlns="" val="1148343852"/>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5955">
                                            <p:txEl>
                                              <p:pRg st="0" end="0"/>
                                            </p:txEl>
                                          </p:spTgt>
                                        </p:tgtEl>
                                        <p:attrNameLst>
                                          <p:attrName>style.visibility</p:attrName>
                                        </p:attrNameLst>
                                      </p:cBhvr>
                                      <p:to>
                                        <p:strVal val="visible"/>
                                      </p:to>
                                    </p:set>
                                    <p:animEffect transition="in" filter="wipe(left)">
                                      <p:cBhvr>
                                        <p:cTn id="7" dur="500"/>
                                        <p:tgtEl>
                                          <p:spTgt spid="125955">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25955">
                                            <p:txEl>
                                              <p:pRg st="1" end="1"/>
                                            </p:txEl>
                                          </p:spTgt>
                                        </p:tgtEl>
                                        <p:attrNameLst>
                                          <p:attrName>style.visibility</p:attrName>
                                        </p:attrNameLst>
                                      </p:cBhvr>
                                      <p:to>
                                        <p:strVal val="visible"/>
                                      </p:to>
                                    </p:set>
                                    <p:animEffect transition="in" filter="wipe(left)">
                                      <p:cBhvr>
                                        <p:cTn id="10" dur="500"/>
                                        <p:tgtEl>
                                          <p:spTgt spid="125955">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25955">
                                            <p:txEl>
                                              <p:pRg st="3" end="3"/>
                                            </p:txEl>
                                          </p:spTgt>
                                        </p:tgtEl>
                                        <p:attrNameLst>
                                          <p:attrName>style.visibility</p:attrName>
                                        </p:attrNameLst>
                                      </p:cBhvr>
                                      <p:to>
                                        <p:strVal val="visible"/>
                                      </p:to>
                                    </p:set>
                                    <p:animEffect transition="in" filter="wipe(left)">
                                      <p:cBhvr>
                                        <p:cTn id="13" dur="500"/>
                                        <p:tgtEl>
                                          <p:spTgt spid="1259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5" grpId="0" uiExpand="1" build="p"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rrowheads="1"/>
          </p:cNvSpPr>
          <p:nvPr>
            <p:ph type="title"/>
          </p:nvPr>
        </p:nvSpPr>
        <p:spPr>
          <a:xfrm>
            <a:off x="1425575" y="384175"/>
            <a:ext cx="6777038" cy="558800"/>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normAutofit fontScale="90000"/>
          </a:bodyPr>
          <a:lstStyle/>
          <a:p>
            <a:r>
              <a:rPr lang="en-US" dirty="0"/>
              <a:t>Interpreting Ratios</a:t>
            </a:r>
          </a:p>
        </p:txBody>
      </p:sp>
      <p:sp>
        <p:nvSpPr>
          <p:cNvPr id="128003" name="Rectangle 3"/>
          <p:cNvSpPr>
            <a:spLocks noChangeArrowheads="1"/>
          </p:cNvSpPr>
          <p:nvPr/>
        </p:nvSpPr>
        <p:spPr bwMode="auto">
          <a:xfrm>
            <a:off x="609600" y="1406525"/>
            <a:ext cx="7467600" cy="4765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8900" tIns="46038" rIns="88900" bIns="46038"/>
          <a:lstStyle/>
          <a:p>
            <a:pPr marL="334963" indent="-334963" defTabSz="892175">
              <a:spcBef>
                <a:spcPct val="20000"/>
              </a:spcBef>
              <a:buClr>
                <a:schemeClr val="hlink"/>
              </a:buClr>
              <a:buSzPct val="75000"/>
              <a:buFont typeface="Monotype Sorts" pitchFamily="2" charset="2"/>
              <a:buChar char="n"/>
            </a:pPr>
            <a:r>
              <a:rPr lang="en-US" sz="2600" b="1" dirty="0">
                <a:latin typeface="Times New Roman" pitchFamily="18" charset="0"/>
              </a:rPr>
              <a:t>Ratios – useful yardsticks of comparison.</a:t>
            </a:r>
          </a:p>
          <a:p>
            <a:pPr marL="334963" indent="-334963" defTabSz="892175">
              <a:spcBef>
                <a:spcPct val="20000"/>
              </a:spcBef>
              <a:buClr>
                <a:schemeClr val="hlink"/>
              </a:buClr>
              <a:buSzPct val="75000"/>
              <a:buFont typeface="Monotype Sorts" pitchFamily="2" charset="2"/>
              <a:buChar char="n"/>
            </a:pPr>
            <a:r>
              <a:rPr lang="en-US" sz="2600" b="1" dirty="0">
                <a:latin typeface="Times New Roman" pitchFamily="18" charset="0"/>
              </a:rPr>
              <a:t>Standards vary from one industry to another; key is to watch for “red flags.”</a:t>
            </a:r>
          </a:p>
          <a:p>
            <a:pPr marL="334963" indent="-334963" defTabSz="892175">
              <a:spcBef>
                <a:spcPct val="20000"/>
              </a:spcBef>
              <a:buClr>
                <a:schemeClr val="hlink"/>
              </a:buClr>
              <a:buSzPct val="75000"/>
              <a:buFont typeface="Monotype Sorts" pitchFamily="2" charset="2"/>
              <a:buChar char="n"/>
            </a:pPr>
            <a:r>
              <a:rPr lang="en-US" sz="2600" b="1" u="sng" dirty="0">
                <a:latin typeface="Times New Roman" pitchFamily="18" charset="0"/>
              </a:rPr>
              <a:t>Critical numbers</a:t>
            </a:r>
            <a:r>
              <a:rPr lang="en-US" sz="2600" b="1" dirty="0">
                <a:latin typeface="Times New Roman" pitchFamily="18" charset="0"/>
              </a:rPr>
              <a:t> – measure key financial and operational aspects of a company’s performance. Examples:</a:t>
            </a:r>
          </a:p>
          <a:p>
            <a:pPr marL="723900" lvl="1" indent="-274638" defTabSz="892175">
              <a:spcBef>
                <a:spcPct val="20000"/>
              </a:spcBef>
              <a:buClr>
                <a:schemeClr val="hlink"/>
              </a:buClr>
              <a:buSzPct val="75000"/>
              <a:buFont typeface="Monotype Sorts" pitchFamily="2" charset="2"/>
              <a:buChar char="n"/>
            </a:pPr>
            <a:r>
              <a:rPr lang="en-US" sz="2600" b="1" dirty="0">
                <a:latin typeface="Times New Roman" pitchFamily="18" charset="0"/>
              </a:rPr>
              <a:t>Sales per labor hour at a supermarket</a:t>
            </a:r>
          </a:p>
          <a:p>
            <a:pPr marL="723900" lvl="1" indent="-274638" defTabSz="892175">
              <a:spcBef>
                <a:spcPct val="20000"/>
              </a:spcBef>
              <a:buClr>
                <a:schemeClr val="hlink"/>
              </a:buClr>
              <a:buSzPct val="75000"/>
              <a:buFont typeface="Monotype Sorts" pitchFamily="2" charset="2"/>
              <a:buChar char="n"/>
            </a:pPr>
            <a:r>
              <a:rPr lang="en-US" sz="2600" b="1" dirty="0">
                <a:latin typeface="Times New Roman" pitchFamily="18" charset="0"/>
              </a:rPr>
              <a:t>Food costs as a percentage of sales at a restaurant</a:t>
            </a:r>
          </a:p>
          <a:p>
            <a:pPr marL="723900" lvl="1" indent="-274638" defTabSz="892175">
              <a:spcBef>
                <a:spcPct val="20000"/>
              </a:spcBef>
              <a:buClr>
                <a:schemeClr val="hlink"/>
              </a:buClr>
              <a:buSzPct val="75000"/>
              <a:buFont typeface="Monotype Sorts" pitchFamily="2" charset="2"/>
              <a:buChar char="n"/>
            </a:pPr>
            <a:r>
              <a:rPr lang="en-US" sz="2600" b="1" dirty="0">
                <a:latin typeface="Times New Roman" pitchFamily="18" charset="0"/>
              </a:rPr>
              <a:t>Load factor (percentage of seats filled with passengers) at an airline   </a:t>
            </a:r>
          </a:p>
        </p:txBody>
      </p:sp>
    </p:spTree>
    <p:extLst>
      <p:ext uri="{BB962C8B-B14F-4D97-AF65-F5344CB8AC3E}">
        <p14:creationId xmlns:p14="http://schemas.microsoft.com/office/powerpoint/2010/main" xmlns="" val="729988616"/>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8003">
                                            <p:txEl>
                                              <p:pRg st="0" end="0"/>
                                            </p:txEl>
                                          </p:spTgt>
                                        </p:tgtEl>
                                        <p:attrNameLst>
                                          <p:attrName>style.visibility</p:attrName>
                                        </p:attrNameLst>
                                      </p:cBhvr>
                                      <p:to>
                                        <p:strVal val="visible"/>
                                      </p:to>
                                    </p:set>
                                    <p:animEffect transition="in" filter="wipe(left)">
                                      <p:cBhvr>
                                        <p:cTn id="7" dur="500"/>
                                        <p:tgtEl>
                                          <p:spTgt spid="12800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28003">
                                            <p:txEl>
                                              <p:pRg st="1" end="1"/>
                                            </p:txEl>
                                          </p:spTgt>
                                        </p:tgtEl>
                                        <p:attrNameLst>
                                          <p:attrName>style.visibility</p:attrName>
                                        </p:attrNameLst>
                                      </p:cBhvr>
                                      <p:to>
                                        <p:strVal val="visible"/>
                                      </p:to>
                                    </p:set>
                                    <p:animEffect transition="in" filter="wipe(left)">
                                      <p:cBhvr>
                                        <p:cTn id="10" dur="500"/>
                                        <p:tgtEl>
                                          <p:spTgt spid="128003">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28003">
                                            <p:txEl>
                                              <p:pRg st="2" end="2"/>
                                            </p:txEl>
                                          </p:spTgt>
                                        </p:tgtEl>
                                        <p:attrNameLst>
                                          <p:attrName>style.visibility</p:attrName>
                                        </p:attrNameLst>
                                      </p:cBhvr>
                                      <p:to>
                                        <p:strVal val="visible"/>
                                      </p:to>
                                    </p:set>
                                    <p:animEffect transition="in" filter="wipe(left)">
                                      <p:cBhvr>
                                        <p:cTn id="13" dur="500"/>
                                        <p:tgtEl>
                                          <p:spTgt spid="128003">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28003">
                                            <p:txEl>
                                              <p:pRg st="3" end="3"/>
                                            </p:txEl>
                                          </p:spTgt>
                                        </p:tgtEl>
                                        <p:attrNameLst>
                                          <p:attrName>style.visibility</p:attrName>
                                        </p:attrNameLst>
                                      </p:cBhvr>
                                      <p:to>
                                        <p:strVal val="visible"/>
                                      </p:to>
                                    </p:set>
                                    <p:animEffect transition="in" filter="wipe(left)">
                                      <p:cBhvr>
                                        <p:cTn id="16" dur="500"/>
                                        <p:tgtEl>
                                          <p:spTgt spid="128003">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28003">
                                            <p:txEl>
                                              <p:pRg st="4" end="4"/>
                                            </p:txEl>
                                          </p:spTgt>
                                        </p:tgtEl>
                                        <p:attrNameLst>
                                          <p:attrName>style.visibility</p:attrName>
                                        </p:attrNameLst>
                                      </p:cBhvr>
                                      <p:to>
                                        <p:strVal val="visible"/>
                                      </p:to>
                                    </p:set>
                                    <p:animEffect transition="in" filter="wipe(left)">
                                      <p:cBhvr>
                                        <p:cTn id="19" dur="500"/>
                                        <p:tgtEl>
                                          <p:spTgt spid="128003">
                                            <p:txEl>
                                              <p:pRg st="4" end="4"/>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28003">
                                            <p:txEl>
                                              <p:pRg st="5" end="5"/>
                                            </p:txEl>
                                          </p:spTgt>
                                        </p:tgtEl>
                                        <p:attrNameLst>
                                          <p:attrName>style.visibility</p:attrName>
                                        </p:attrNameLst>
                                      </p:cBhvr>
                                      <p:to>
                                        <p:strVal val="visible"/>
                                      </p:to>
                                    </p:set>
                                    <p:animEffect transition="in" filter="wipe(left)">
                                      <p:cBhvr>
                                        <p:cTn id="22" dur="500"/>
                                        <p:tgtEl>
                                          <p:spTgt spid="12800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uiExpand="1" build="p"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0114" name="Group 66"/>
          <p:cNvGraphicFramePr>
            <a:graphicFrameLocks noGrp="1"/>
          </p:cNvGraphicFramePr>
          <p:nvPr>
            <p:extLst>
              <p:ext uri="{D42A27DB-BD31-4B8C-83A1-F6EECF244321}">
                <p14:modId xmlns:p14="http://schemas.microsoft.com/office/powerpoint/2010/main" xmlns="" val="4126450786"/>
              </p:ext>
            </p:extLst>
          </p:nvPr>
        </p:nvGraphicFramePr>
        <p:xfrm>
          <a:off x="228600" y="914400"/>
          <a:ext cx="8686800" cy="5368927"/>
        </p:xfrm>
        <a:graphic>
          <a:graphicData uri="http://schemas.openxmlformats.org/drawingml/2006/table">
            <a:tbl>
              <a:tblPr/>
              <a:tblGrid>
                <a:gridCol w="8686800"/>
              </a:tblGrid>
              <a:tr h="481013">
                <a:tc>
                  <a:txBody>
                    <a:bodyPr/>
                    <a:lstStyle/>
                    <a:p>
                      <a:pPr marL="0" marR="0" lvl="0" indent="0" algn="l" defTabSz="914400" rtl="0" eaLnBrk="1" fontAlgn="base" latinLnBrk="0" hangingPunct="1">
                        <a:lnSpc>
                          <a:spcPct val="100000"/>
                        </a:lnSpc>
                        <a:spcBef>
                          <a:spcPct val="0"/>
                        </a:spcBef>
                        <a:spcAft>
                          <a:spcPct val="0"/>
                        </a:spcAft>
                        <a:buClrTx/>
                        <a:buSzTx/>
                        <a:buFontTx/>
                        <a:buNone/>
                        <a:tabLst>
                          <a:tab pos="27463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Lst>
                      </a:pP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Putting Your Ratios to the Test</a:t>
                      </a:r>
                      <a:endParaRPr kumimoji="0" lang="en-US" sz="20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795338">
                <a:tc>
                  <a:txBody>
                    <a:bodyPr/>
                    <a:lstStyle/>
                    <a:p>
                      <a:pPr marL="0" marR="0" lvl="0" indent="0" algn="l" defTabSz="914400" rtl="0" eaLnBrk="1" fontAlgn="base" latinLnBrk="0" hangingPunct="1">
                        <a:lnSpc>
                          <a:spcPct val="100000"/>
                        </a:lnSpc>
                        <a:spcBef>
                          <a:spcPct val="0"/>
                        </a:spcBef>
                        <a:spcAft>
                          <a:spcPct val="0"/>
                        </a:spcAft>
                        <a:buClrTx/>
                        <a:buSzTx/>
                        <a:buFontTx/>
                        <a:buNone/>
                        <a:tabLst>
                          <a:tab pos="27463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Lst>
                      </a:pPr>
                      <a:r>
                        <a:rPr kumimoji="0" lang="en-US" sz="2000" b="1" i="0" u="none" strike="noStrike" cap="none" normalizeH="0" baseline="0" smtClean="0">
                          <a:ln>
                            <a:noFill/>
                          </a:ln>
                          <a:solidFill>
                            <a:schemeClr val="tx1"/>
                          </a:solidFill>
                          <a:effectLst/>
                          <a:latin typeface="Times New Roman" pitchFamily="18" charset="0"/>
                          <a:cs typeface="Times New Roman" pitchFamily="18" charset="0"/>
                        </a:rPr>
                        <a:t>When comparing your company’s ratios to your industry’s standards, ask the following questions:</a:t>
                      </a:r>
                      <a:endParaRPr kumimoji="0" lang="en-US"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720725">
                <a:tc>
                  <a:txBody>
                    <a:bodyPr/>
                    <a:lstStyle/>
                    <a:p>
                      <a:pPr marL="0" marR="0" lvl="0" indent="0" algn="l" defTabSz="914400" rtl="0" eaLnBrk="1" fontAlgn="base" latinLnBrk="0" hangingPunct="1">
                        <a:lnSpc>
                          <a:spcPct val="100000"/>
                        </a:lnSpc>
                        <a:spcBef>
                          <a:spcPct val="0"/>
                        </a:spcBef>
                        <a:spcAft>
                          <a:spcPct val="0"/>
                        </a:spcAft>
                        <a:buClrTx/>
                        <a:buSzTx/>
                        <a:buFontTx/>
                        <a:buNone/>
                        <a:tabLst>
                          <a:tab pos="27463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Lst>
                      </a:pP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1. Is there a significant difference in my company’s ratio and the industry average?</a:t>
                      </a:r>
                      <a:endParaRPr kumimoji="0" lang="en-US" sz="20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479425">
                <a:tc>
                  <a:txBody>
                    <a:bodyPr/>
                    <a:lstStyle/>
                    <a:p>
                      <a:pPr marL="0" marR="0" lvl="0" indent="0" algn="l" defTabSz="914400" rtl="0" eaLnBrk="1" fontAlgn="base" latinLnBrk="0" hangingPunct="1">
                        <a:lnSpc>
                          <a:spcPct val="100000"/>
                        </a:lnSpc>
                        <a:spcBef>
                          <a:spcPct val="0"/>
                        </a:spcBef>
                        <a:spcAft>
                          <a:spcPct val="0"/>
                        </a:spcAft>
                        <a:buClrTx/>
                        <a:buSzTx/>
                        <a:buFontTx/>
                        <a:buNone/>
                        <a:tabLst>
                          <a:tab pos="27463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Lst>
                      </a:pP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2. If so, is this a </a:t>
                      </a:r>
                      <a:r>
                        <a:rPr kumimoji="0" lang="en-US" sz="2000" b="1" i="1" u="none" strike="noStrike" cap="none" normalizeH="0" baseline="0" dirty="0" smtClean="0">
                          <a:ln>
                            <a:noFill/>
                          </a:ln>
                          <a:solidFill>
                            <a:schemeClr val="tx1"/>
                          </a:solidFill>
                          <a:effectLst/>
                          <a:latin typeface="Times New Roman" pitchFamily="18" charset="0"/>
                          <a:cs typeface="Times New Roman" pitchFamily="18" charset="0"/>
                        </a:rPr>
                        <a:t>meaningful</a:t>
                      </a:r>
                      <a:r>
                        <a:rPr kumimoji="0" lang="en-US" sz="2000" b="1" i="0" u="none" strike="noStrike" cap="none" normalizeH="0" baseline="0" dirty="0" smtClean="0">
                          <a:ln>
                            <a:noFill/>
                          </a:ln>
                          <a:solidFill>
                            <a:schemeClr val="tx1"/>
                          </a:solidFill>
                          <a:effectLst/>
                          <a:latin typeface="Times New Roman" pitchFamily="18" charset="0"/>
                          <a:cs typeface="Times New Roman" pitchFamily="18" charset="0"/>
                        </a:rPr>
                        <a:t> difference?  </a:t>
                      </a:r>
                      <a:endParaRPr kumimoji="0" lang="en-US" sz="20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481013">
                <a:tc>
                  <a:txBody>
                    <a:bodyPr/>
                    <a:lstStyle/>
                    <a:p>
                      <a:pPr marL="0" marR="0" lvl="0" indent="0" algn="l" defTabSz="914400" rtl="0" eaLnBrk="1" fontAlgn="base" latinLnBrk="0" hangingPunct="1">
                        <a:lnSpc>
                          <a:spcPct val="100000"/>
                        </a:lnSpc>
                        <a:spcBef>
                          <a:spcPct val="0"/>
                        </a:spcBef>
                        <a:spcAft>
                          <a:spcPct val="0"/>
                        </a:spcAft>
                        <a:buClrTx/>
                        <a:buSzTx/>
                        <a:buFontTx/>
                        <a:buNone/>
                        <a:tabLst>
                          <a:tab pos="27463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Lst>
                      </a:pPr>
                      <a:r>
                        <a:rPr kumimoji="0" lang="en-US" sz="2000" b="1" i="0" u="none" strike="noStrike" cap="none" normalizeH="0" baseline="0" smtClean="0">
                          <a:ln>
                            <a:noFill/>
                          </a:ln>
                          <a:solidFill>
                            <a:schemeClr val="tx1"/>
                          </a:solidFill>
                          <a:effectLst/>
                          <a:latin typeface="Times New Roman" pitchFamily="18" charset="0"/>
                          <a:cs typeface="Times New Roman" pitchFamily="18" charset="0"/>
                        </a:rPr>
                        <a:t>3. Is the difference good or bad?</a:t>
                      </a:r>
                      <a:endParaRPr kumimoji="0" lang="en-US"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720725">
                <a:tc>
                  <a:txBody>
                    <a:bodyPr/>
                    <a:lstStyle/>
                    <a:p>
                      <a:pPr marL="0" marR="0" lvl="0" indent="0" algn="l" defTabSz="914400" rtl="0" eaLnBrk="1" fontAlgn="base" latinLnBrk="0" hangingPunct="1">
                        <a:lnSpc>
                          <a:spcPct val="100000"/>
                        </a:lnSpc>
                        <a:spcBef>
                          <a:spcPct val="0"/>
                        </a:spcBef>
                        <a:spcAft>
                          <a:spcPct val="0"/>
                        </a:spcAft>
                        <a:buClrTx/>
                        <a:buSzTx/>
                        <a:buFontTx/>
                        <a:buNone/>
                        <a:tabLst>
                          <a:tab pos="27463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Lst>
                      </a:pPr>
                      <a:r>
                        <a:rPr kumimoji="0" lang="en-US" sz="2000" b="1" i="0" u="none" strike="noStrike" cap="none" normalizeH="0" baseline="0" smtClean="0">
                          <a:ln>
                            <a:noFill/>
                          </a:ln>
                          <a:solidFill>
                            <a:schemeClr val="tx1"/>
                          </a:solidFill>
                          <a:effectLst/>
                          <a:latin typeface="Times New Roman" pitchFamily="18" charset="0"/>
                          <a:cs typeface="Times New Roman" pitchFamily="18" charset="0"/>
                        </a:rPr>
                        <a:t>4. What are the possible causes of this difference?  What is the most likely cause?</a:t>
                      </a:r>
                      <a:endParaRPr kumimoji="0" lang="en-US"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479425">
                <a:tc>
                  <a:txBody>
                    <a:bodyPr/>
                    <a:lstStyle/>
                    <a:p>
                      <a:pPr marL="0" marR="0" lvl="0" indent="0" algn="l" defTabSz="914400" rtl="0" eaLnBrk="1" fontAlgn="base" latinLnBrk="0" hangingPunct="1">
                        <a:lnSpc>
                          <a:spcPct val="100000"/>
                        </a:lnSpc>
                        <a:spcBef>
                          <a:spcPct val="0"/>
                        </a:spcBef>
                        <a:spcAft>
                          <a:spcPct val="0"/>
                        </a:spcAft>
                        <a:buClrTx/>
                        <a:buSzTx/>
                        <a:buFontTx/>
                        <a:buNone/>
                        <a:tabLst>
                          <a:tab pos="27463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Lst>
                      </a:pPr>
                      <a:r>
                        <a:rPr kumimoji="0" lang="en-US" sz="2000" b="1" i="0" u="none" strike="noStrike" cap="none" normalizeH="0" baseline="0" smtClean="0">
                          <a:ln>
                            <a:noFill/>
                          </a:ln>
                          <a:solidFill>
                            <a:schemeClr val="tx1"/>
                          </a:solidFill>
                          <a:effectLst/>
                          <a:latin typeface="Times New Roman" pitchFamily="18" charset="0"/>
                          <a:cs typeface="Times New Roman" pitchFamily="18" charset="0"/>
                        </a:rPr>
                        <a:t>5. Does this cause require that I take action?</a:t>
                      </a:r>
                      <a:endParaRPr kumimoji="0" lang="en-US"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481013">
                <a:tc>
                  <a:txBody>
                    <a:bodyPr/>
                    <a:lstStyle/>
                    <a:p>
                      <a:pPr marL="0" marR="0" lvl="0" indent="0" algn="l" defTabSz="914400" rtl="0" eaLnBrk="1" fontAlgn="base" latinLnBrk="0" hangingPunct="1">
                        <a:lnSpc>
                          <a:spcPct val="100000"/>
                        </a:lnSpc>
                        <a:spcBef>
                          <a:spcPct val="0"/>
                        </a:spcBef>
                        <a:spcAft>
                          <a:spcPct val="0"/>
                        </a:spcAft>
                        <a:buClrTx/>
                        <a:buSzTx/>
                        <a:buFontTx/>
                        <a:buNone/>
                        <a:tabLst>
                          <a:tab pos="27463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Lst>
                      </a:pPr>
                      <a:r>
                        <a:rPr kumimoji="0" lang="en-US" sz="2000" b="1" i="0" u="none" strike="noStrike" cap="none" normalizeH="0" baseline="0" smtClean="0">
                          <a:ln>
                            <a:noFill/>
                          </a:ln>
                          <a:solidFill>
                            <a:schemeClr val="tx1"/>
                          </a:solidFill>
                          <a:effectLst/>
                          <a:latin typeface="Times New Roman" pitchFamily="18" charset="0"/>
                          <a:cs typeface="Times New Roman" pitchFamily="18" charset="0"/>
                        </a:rPr>
                        <a:t>6. If so, what action should I take to correct the problem?  </a:t>
                      </a:r>
                      <a:endParaRPr kumimoji="0" lang="en-US"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01625">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800" b="1" i="0" u="none" strike="noStrike" cap="none" normalizeH="0" baseline="0" smtClean="0">
                        <a:ln>
                          <a:noFill/>
                        </a:ln>
                        <a:solidFill>
                          <a:schemeClr val="tx1"/>
                        </a:solidFill>
                        <a:effectLst>
                          <a:outerShdw blurRad="38100" dist="38100" dir="2700000" algn="tl">
                            <a:srgbClr val="C0C0C0"/>
                          </a:outerShdw>
                        </a:effectLst>
                        <a:latin typeface="Garamond"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428625">
                <a:tc>
                  <a:txBody>
                    <a:bodyPr/>
                    <a:lstStyle/>
                    <a:p>
                      <a:pPr marL="0" marR="0" lvl="0" indent="0" algn="l" defTabSz="914400" rtl="0" eaLnBrk="1" fontAlgn="base" latinLnBrk="0" hangingPunct="1">
                        <a:lnSpc>
                          <a:spcPct val="100000"/>
                        </a:lnSpc>
                        <a:spcBef>
                          <a:spcPct val="0"/>
                        </a:spcBef>
                        <a:spcAft>
                          <a:spcPct val="0"/>
                        </a:spcAft>
                        <a:buClrTx/>
                        <a:buSzTx/>
                        <a:buFontTx/>
                        <a:buNone/>
                        <a:tabLst>
                          <a:tab pos="274638"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Lst>
                      </a:pPr>
                      <a:r>
                        <a:rPr kumimoji="0" lang="en-US" sz="1000" b="0" i="0" u="none" strike="noStrike" cap="none" normalizeH="0" baseline="0" dirty="0" smtClean="0">
                          <a:ln>
                            <a:noFill/>
                          </a:ln>
                          <a:solidFill>
                            <a:schemeClr val="tx1"/>
                          </a:solidFill>
                          <a:effectLst/>
                          <a:latin typeface="Times New Roman" pitchFamily="18" charset="0"/>
                          <a:cs typeface="Times New Roman" pitchFamily="18" charset="0"/>
                        </a:rPr>
                        <a:t>Source: Adapted from George M. Dawson, “Divided We Stand,” </a:t>
                      </a:r>
                      <a:r>
                        <a:rPr kumimoji="0" lang="en-US" sz="1000" b="0" i="1" u="none" strike="noStrike" cap="none" normalizeH="0" baseline="0" dirty="0" smtClean="0">
                          <a:ln>
                            <a:noFill/>
                          </a:ln>
                          <a:solidFill>
                            <a:schemeClr val="tx1"/>
                          </a:solidFill>
                          <a:effectLst/>
                          <a:latin typeface="Times New Roman" pitchFamily="18" charset="0"/>
                          <a:cs typeface="Times New Roman" pitchFamily="18" charset="0"/>
                        </a:rPr>
                        <a:t>Business Start-Ups</a:t>
                      </a:r>
                      <a:r>
                        <a:rPr kumimoji="0" lang="en-US" sz="1000" b="0" i="0" u="none" strike="noStrike" cap="none" normalizeH="0" baseline="0" dirty="0" smtClean="0">
                          <a:ln>
                            <a:noFill/>
                          </a:ln>
                          <a:solidFill>
                            <a:schemeClr val="tx1"/>
                          </a:solidFill>
                          <a:effectLst/>
                          <a:latin typeface="Times New Roman" pitchFamily="18" charset="0"/>
                          <a:cs typeface="Times New Roman" pitchFamily="18" charset="0"/>
                        </a:rPr>
                        <a:t>, May 2000, p. 34.  </a:t>
                      </a:r>
                      <a:endParaRPr kumimoji="0" lang="en-US" sz="24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Tree>
    <p:extLst>
      <p:ext uri="{BB962C8B-B14F-4D97-AF65-F5344CB8AC3E}">
        <p14:creationId xmlns:p14="http://schemas.microsoft.com/office/powerpoint/2010/main" xmlns="" val="36502579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rrowheads="1"/>
          </p:cNvSpPr>
          <p:nvPr>
            <p:ph type="title"/>
          </p:nvPr>
        </p:nvSpPr>
        <p:spPr>
          <a:xfrm>
            <a:off x="1425575" y="384175"/>
            <a:ext cx="6777038" cy="558800"/>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normAutofit fontScale="90000"/>
          </a:bodyPr>
          <a:lstStyle/>
          <a:p>
            <a:r>
              <a:rPr lang="en-US" dirty="0" smtClean="0"/>
              <a:t>Limitations of Ratio </a:t>
            </a:r>
            <a:r>
              <a:rPr lang="en-US" dirty="0"/>
              <a:t>Analysis</a:t>
            </a:r>
          </a:p>
        </p:txBody>
      </p:sp>
      <p:sp>
        <p:nvSpPr>
          <p:cNvPr id="101379" name="Rectangle 3"/>
          <p:cNvSpPr>
            <a:spLocks noChangeArrowheads="1"/>
          </p:cNvSpPr>
          <p:nvPr/>
        </p:nvSpPr>
        <p:spPr bwMode="auto">
          <a:xfrm>
            <a:off x="609600" y="1406525"/>
            <a:ext cx="7467600" cy="4765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8900" tIns="46038" rIns="88900" bIns="46038"/>
          <a:lstStyle/>
          <a:p>
            <a:pPr marL="457200" indent="-457200">
              <a:buFont typeface="Arial" pitchFamily="34" charset="0"/>
              <a:buChar char="•"/>
            </a:pPr>
            <a:r>
              <a:rPr lang="en-US" sz="2800" dirty="0"/>
              <a:t>Different companies operate </a:t>
            </a:r>
            <a:r>
              <a:rPr lang="en-US" sz="2800" dirty="0" smtClean="0"/>
              <a:t>different </a:t>
            </a:r>
            <a:r>
              <a:rPr lang="en-US" sz="2800" dirty="0"/>
              <a:t>environmental </a:t>
            </a:r>
            <a:r>
              <a:rPr lang="en-US" sz="2800" dirty="0" smtClean="0"/>
              <a:t>conditions </a:t>
            </a:r>
          </a:p>
          <a:p>
            <a:pPr marL="457200" indent="-457200">
              <a:buFont typeface="Arial" pitchFamily="34" charset="0"/>
              <a:buChar char="•"/>
            </a:pPr>
            <a:endParaRPr lang="en-US" sz="2800" dirty="0" smtClean="0"/>
          </a:p>
          <a:p>
            <a:pPr marL="457200" indent="-457200">
              <a:buFont typeface="Arial" pitchFamily="34" charset="0"/>
              <a:buChar char="•"/>
            </a:pPr>
            <a:r>
              <a:rPr lang="en-US" sz="2800" dirty="0" smtClean="0"/>
              <a:t>Financial </a:t>
            </a:r>
            <a:r>
              <a:rPr lang="en-US" sz="2800" dirty="0"/>
              <a:t>accounting information is affected by estimates and assumptions. </a:t>
            </a:r>
            <a:endParaRPr lang="en-US" sz="2800" dirty="0" smtClean="0"/>
          </a:p>
          <a:p>
            <a:pPr marL="457200" indent="-457200">
              <a:buFont typeface="Arial" pitchFamily="34" charset="0"/>
              <a:buChar char="•"/>
            </a:pPr>
            <a:endParaRPr lang="en-US" sz="2800" dirty="0"/>
          </a:p>
          <a:p>
            <a:pPr marL="457200" indent="-457200">
              <a:buFont typeface="Arial" pitchFamily="34" charset="0"/>
              <a:buChar char="•"/>
            </a:pPr>
            <a:r>
              <a:rPr lang="en-US" sz="2800" dirty="0" smtClean="0"/>
              <a:t>Ratio </a:t>
            </a:r>
            <a:r>
              <a:rPr lang="en-US" sz="2800" dirty="0"/>
              <a:t>analysis explains relationships between past information while users are more concerned about current and future information.</a:t>
            </a:r>
          </a:p>
          <a:p>
            <a:pPr marL="334963" indent="-334963" defTabSz="892175">
              <a:spcBef>
                <a:spcPct val="20000"/>
              </a:spcBef>
              <a:buClr>
                <a:schemeClr val="hlink"/>
              </a:buClr>
              <a:buSzPct val="75000"/>
              <a:buFont typeface="Monotype Sorts" pitchFamily="2" charset="2"/>
              <a:buChar char="n"/>
            </a:pPr>
            <a:endParaRPr lang="en-US" sz="2600" b="1" dirty="0">
              <a:latin typeface="Times New Roman" pitchFamily="18" charset="0"/>
            </a:endParaRPr>
          </a:p>
        </p:txBody>
      </p:sp>
      <p:pic>
        <p:nvPicPr>
          <p:cNvPr id="101381" name="Picture 5" descr="j039705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934200" y="5148263"/>
            <a:ext cx="1716088" cy="170973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15996830"/>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1379">
                                            <p:txEl>
                                              <p:pRg st="0" end="0"/>
                                            </p:txEl>
                                          </p:spTgt>
                                        </p:tgtEl>
                                        <p:attrNameLst>
                                          <p:attrName>style.visibility</p:attrName>
                                        </p:attrNameLst>
                                      </p:cBhvr>
                                      <p:to>
                                        <p:strVal val="visible"/>
                                      </p:to>
                                    </p:set>
                                    <p:animEffect transition="in" filter="wipe(left)">
                                      <p:cBhvr>
                                        <p:cTn id="7" dur="500"/>
                                        <p:tgtEl>
                                          <p:spTgt spid="101379">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01379">
                                            <p:txEl>
                                              <p:pRg st="2" end="2"/>
                                            </p:txEl>
                                          </p:spTgt>
                                        </p:tgtEl>
                                        <p:attrNameLst>
                                          <p:attrName>style.visibility</p:attrName>
                                        </p:attrNameLst>
                                      </p:cBhvr>
                                      <p:to>
                                        <p:strVal val="visible"/>
                                      </p:to>
                                    </p:set>
                                    <p:animEffect transition="in" filter="wipe(left)">
                                      <p:cBhvr>
                                        <p:cTn id="10" dur="500"/>
                                        <p:tgtEl>
                                          <p:spTgt spid="101379">
                                            <p:txEl>
                                              <p:pRg st="2" end="2"/>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01379">
                                            <p:txEl>
                                              <p:pRg st="4" end="4"/>
                                            </p:txEl>
                                          </p:spTgt>
                                        </p:tgtEl>
                                        <p:attrNameLst>
                                          <p:attrName>style.visibility</p:attrName>
                                        </p:attrNameLst>
                                      </p:cBhvr>
                                      <p:to>
                                        <p:strVal val="visible"/>
                                      </p:to>
                                    </p:set>
                                    <p:animEffect transition="in" filter="wipe(left)">
                                      <p:cBhvr>
                                        <p:cTn id="13" dur="500"/>
                                        <p:tgtEl>
                                          <p:spTgt spid="10137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79" grpId="0" uiExpand="1" build="p"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Rot="1" noChangeArrowheads="1"/>
          </p:cNvSpPr>
          <p:nvPr>
            <p:ph type="title"/>
          </p:nvPr>
        </p:nvSpPr>
        <p:spPr>
          <a:xfrm>
            <a:off x="457200" y="274638"/>
            <a:ext cx="8229600" cy="1000125"/>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lstStyle/>
          <a:p>
            <a:r>
              <a:rPr lang="en-US" dirty="0"/>
              <a:t>Breakeven Analysis</a:t>
            </a:r>
          </a:p>
        </p:txBody>
      </p:sp>
      <p:sp>
        <p:nvSpPr>
          <p:cNvPr id="17411" name="Rectangle 3"/>
          <p:cNvSpPr>
            <a:spLocks noGrp="1" noChangeArrowheads="1"/>
          </p:cNvSpPr>
          <p:nvPr>
            <p:ph type="body" idx="1"/>
          </p:nvPr>
        </p:nvSpPr>
        <p:spPr>
          <a:xfrm>
            <a:off x="685800" y="1371600"/>
            <a:ext cx="7772400" cy="4572000"/>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normAutofit lnSpcReduction="10000"/>
          </a:bodyPr>
          <a:lstStyle/>
          <a:p>
            <a:r>
              <a:rPr lang="en-US" sz="2900" dirty="0"/>
              <a:t>The breakeven point is the level of operation at which a business neither earns a profit nor incurs a loss.  </a:t>
            </a:r>
          </a:p>
          <a:p>
            <a:r>
              <a:rPr lang="en-US" sz="2900" dirty="0"/>
              <a:t>It is a useful planning tool because it shows entrepreneurs minimum level of activity required to stay in business.</a:t>
            </a:r>
          </a:p>
          <a:p>
            <a:r>
              <a:rPr lang="en-US" sz="2900" dirty="0"/>
              <a:t>With one change in the breakeven calculation, an entrepreneur can also determine the sales volume required to reach a particular profit target.</a:t>
            </a:r>
          </a:p>
        </p:txBody>
      </p:sp>
    </p:spTree>
    <p:extLst>
      <p:ext uri="{BB962C8B-B14F-4D97-AF65-F5344CB8AC3E}">
        <p14:creationId xmlns:p14="http://schemas.microsoft.com/office/powerpoint/2010/main" xmlns="" val="2900294377"/>
      </p:ext>
    </p:extLst>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5" fill="hold" grpId="0" nodeType="with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blinds(vertical)">
                                      <p:cBhvr>
                                        <p:cTn id="7" dur="500"/>
                                        <p:tgtEl>
                                          <p:spTgt spid="17411">
                                            <p:txEl>
                                              <p:pRg st="0" end="0"/>
                                            </p:txEl>
                                          </p:spTgt>
                                        </p:tgtEl>
                                      </p:cBhvr>
                                    </p:animEffect>
                                  </p:childTnLst>
                                </p:cTn>
                              </p:par>
                              <p:par>
                                <p:cTn id="8" presetID="3" presetClass="entr" presetSubtype="5" fill="hold" grpId="0" nodeType="withEffect">
                                  <p:stCondLst>
                                    <p:cond delay="0"/>
                                  </p:stCondLst>
                                  <p:childTnLst>
                                    <p:set>
                                      <p:cBhvr>
                                        <p:cTn id="9" dur="1" fill="hold">
                                          <p:stCondLst>
                                            <p:cond delay="0"/>
                                          </p:stCondLst>
                                        </p:cTn>
                                        <p:tgtEl>
                                          <p:spTgt spid="17411">
                                            <p:txEl>
                                              <p:pRg st="1" end="1"/>
                                            </p:txEl>
                                          </p:spTgt>
                                        </p:tgtEl>
                                        <p:attrNameLst>
                                          <p:attrName>style.visibility</p:attrName>
                                        </p:attrNameLst>
                                      </p:cBhvr>
                                      <p:to>
                                        <p:strVal val="visible"/>
                                      </p:to>
                                    </p:set>
                                    <p:animEffect transition="in" filter="blinds(vertical)">
                                      <p:cBhvr>
                                        <p:cTn id="10" dur="500"/>
                                        <p:tgtEl>
                                          <p:spTgt spid="17411">
                                            <p:txEl>
                                              <p:pRg st="1" end="1"/>
                                            </p:txEl>
                                          </p:spTgt>
                                        </p:tgtEl>
                                      </p:cBhvr>
                                    </p:animEffect>
                                  </p:childTnLst>
                                </p:cTn>
                              </p:par>
                              <p:par>
                                <p:cTn id="11" presetID="3" presetClass="entr" presetSubtype="5" fill="hold" grpId="0" nodeType="withEffect">
                                  <p:stCondLst>
                                    <p:cond delay="0"/>
                                  </p:stCondLst>
                                  <p:childTnLst>
                                    <p:set>
                                      <p:cBhvr>
                                        <p:cTn id="12" dur="1" fill="hold">
                                          <p:stCondLst>
                                            <p:cond delay="0"/>
                                          </p:stCondLst>
                                        </p:cTn>
                                        <p:tgtEl>
                                          <p:spTgt spid="17411">
                                            <p:txEl>
                                              <p:pRg st="2" end="2"/>
                                            </p:txEl>
                                          </p:spTgt>
                                        </p:tgtEl>
                                        <p:attrNameLst>
                                          <p:attrName>style.visibility</p:attrName>
                                        </p:attrNameLst>
                                      </p:cBhvr>
                                      <p:to>
                                        <p:strVal val="visible"/>
                                      </p:to>
                                    </p:set>
                                    <p:animEffect transition="in" filter="blinds(vertical)">
                                      <p:cBhvr>
                                        <p:cTn id="13" dur="500"/>
                                        <p:tgtEl>
                                          <p:spTgt spid="174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uiExpand="1" build="p"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Rot="1" noChangeArrowheads="1"/>
          </p:cNvSpPr>
          <p:nvPr>
            <p:ph type="title"/>
          </p:nvPr>
        </p:nvSpPr>
        <p:spPr>
          <a:xfrm>
            <a:off x="1219200" y="385763"/>
            <a:ext cx="7315200" cy="595312"/>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normAutofit fontScale="90000"/>
          </a:bodyPr>
          <a:lstStyle/>
          <a:p>
            <a:r>
              <a:rPr lang="en-US" dirty="0"/>
              <a:t>Calculating the Breakeven Point</a:t>
            </a:r>
          </a:p>
        </p:txBody>
      </p:sp>
      <p:sp>
        <p:nvSpPr>
          <p:cNvPr id="18435" name="Rectangle 3"/>
          <p:cNvSpPr>
            <a:spLocks noGrp="1" noChangeArrowheads="1"/>
          </p:cNvSpPr>
          <p:nvPr>
            <p:ph type="body" idx="1"/>
          </p:nvPr>
        </p:nvSpPr>
        <p:spPr>
          <a:xfrm>
            <a:off x="533400" y="1524000"/>
            <a:ext cx="8001000" cy="2344738"/>
          </a:xfrm>
          <a:noFill/>
          <a:ln/>
          <a:extLst>
            <a:ext uri="{91240B29-F687-4F45-9708-019B960494DF}">
              <a14:hiddenLine xmlns:a14="http://schemas.microsoft.com/office/drawing/2010/main" xmlns="" w="12700">
                <a:solidFill>
                  <a:schemeClr val="tx1"/>
                </a:solidFill>
                <a:miter lim="800000"/>
                <a:headEnd/>
                <a:tailEnd/>
              </a14:hiddenLine>
            </a:ext>
          </a:extLst>
        </p:spPr>
        <p:txBody>
          <a:bodyPr lIns="88900" tIns="46038" rIns="88900" bIns="46038">
            <a:normAutofit lnSpcReduction="10000"/>
          </a:bodyPr>
          <a:lstStyle/>
          <a:p>
            <a:pPr>
              <a:buFont typeface="Wingdings" pitchFamily="2" charset="2"/>
              <a:buNone/>
            </a:pPr>
            <a:r>
              <a:rPr lang="en-US" sz="2400" u="sng" dirty="0">
                <a:latin typeface="Tms Rmn" charset="0"/>
              </a:rPr>
              <a:t>Step 1</a:t>
            </a:r>
            <a:r>
              <a:rPr lang="en-US" sz="2400" dirty="0">
                <a:latin typeface="Tms Rmn" charset="0"/>
              </a:rPr>
              <a:t>. Determine the expenses the business can expect to incur.</a:t>
            </a:r>
          </a:p>
          <a:p>
            <a:pPr>
              <a:buFont typeface="Wingdings" pitchFamily="2" charset="2"/>
              <a:buNone/>
            </a:pPr>
            <a:r>
              <a:rPr lang="en-US" sz="2400" u="sng" dirty="0">
                <a:latin typeface="Tms Rmn" charset="0"/>
              </a:rPr>
              <a:t>Step 2</a:t>
            </a:r>
            <a:r>
              <a:rPr lang="en-US" sz="2400" dirty="0">
                <a:latin typeface="Tms Rmn" charset="0"/>
              </a:rPr>
              <a:t>. Categorize the expenses in step 1 into fixed expenses and variable expenses.</a:t>
            </a:r>
          </a:p>
          <a:p>
            <a:pPr>
              <a:buFont typeface="Wingdings" pitchFamily="2" charset="2"/>
              <a:buNone/>
            </a:pPr>
            <a:r>
              <a:rPr lang="en-US" sz="2400" u="sng" dirty="0">
                <a:latin typeface="Tms Rmn" charset="0"/>
              </a:rPr>
              <a:t>Step 3</a:t>
            </a:r>
            <a:r>
              <a:rPr lang="en-US" sz="2400" dirty="0">
                <a:latin typeface="Tms Rmn" charset="0"/>
              </a:rPr>
              <a:t>. Calculate the ratio of variable expenses to net sales.  Then compute the contribution margin:</a:t>
            </a:r>
          </a:p>
        </p:txBody>
      </p:sp>
      <p:sp>
        <p:nvSpPr>
          <p:cNvPr id="18436" name="Rectangle 4"/>
          <p:cNvSpPr>
            <a:spLocks noChangeArrowheads="1"/>
          </p:cNvSpPr>
          <p:nvPr/>
        </p:nvSpPr>
        <p:spPr bwMode="auto">
          <a:xfrm>
            <a:off x="990600" y="4267200"/>
            <a:ext cx="2955937" cy="3738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54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44450" tIns="17463" rIns="44450" bIns="17463">
            <a:spAutoFit/>
          </a:bodyPr>
          <a:lstStyle/>
          <a:p>
            <a:pPr defTabSz="841375"/>
            <a:r>
              <a:rPr lang="en-US" sz="2200">
                <a:latin typeface="Tms Rmn" charset="0"/>
              </a:rPr>
              <a:t>Contribution Margin  = </a:t>
            </a:r>
          </a:p>
        </p:txBody>
      </p:sp>
      <p:sp>
        <p:nvSpPr>
          <p:cNvPr id="18437" name="Rectangle 5"/>
          <p:cNvSpPr>
            <a:spLocks noChangeArrowheads="1"/>
          </p:cNvSpPr>
          <p:nvPr/>
        </p:nvSpPr>
        <p:spPr bwMode="auto">
          <a:xfrm>
            <a:off x="4225925" y="4197350"/>
            <a:ext cx="577081" cy="3738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54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44450" tIns="17463" rIns="44450" bIns="17463">
            <a:spAutoFit/>
          </a:bodyPr>
          <a:lstStyle/>
          <a:p>
            <a:pPr defTabSz="841375"/>
            <a:r>
              <a:rPr lang="en-US" sz="2200">
                <a:latin typeface="Tms Rmn" charset="0"/>
              </a:rPr>
              <a:t>1  - </a:t>
            </a:r>
          </a:p>
        </p:txBody>
      </p:sp>
      <p:sp>
        <p:nvSpPr>
          <p:cNvPr id="18438" name="Rectangle 6"/>
          <p:cNvSpPr>
            <a:spLocks noChangeArrowheads="1"/>
          </p:cNvSpPr>
          <p:nvPr/>
        </p:nvSpPr>
        <p:spPr bwMode="auto">
          <a:xfrm>
            <a:off x="5016500" y="4127500"/>
            <a:ext cx="2422010" cy="3738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54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44450" tIns="17463" rIns="44450" bIns="17463">
            <a:spAutoFit/>
          </a:bodyPr>
          <a:lstStyle/>
          <a:p>
            <a:pPr defTabSz="841375"/>
            <a:r>
              <a:rPr lang="en-US" sz="2200" u="sng">
                <a:latin typeface="Tms Rmn" charset="0"/>
              </a:rPr>
              <a:t>Variable Expenses</a:t>
            </a:r>
          </a:p>
        </p:txBody>
      </p:sp>
      <p:sp>
        <p:nvSpPr>
          <p:cNvPr id="18440" name="Rectangle 8"/>
          <p:cNvSpPr>
            <a:spLocks noChangeArrowheads="1"/>
          </p:cNvSpPr>
          <p:nvPr/>
        </p:nvSpPr>
        <p:spPr bwMode="auto">
          <a:xfrm>
            <a:off x="5016500" y="4476750"/>
            <a:ext cx="2489464" cy="3738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54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44450" tIns="17463" rIns="44450" bIns="17463">
            <a:spAutoFit/>
          </a:bodyPr>
          <a:lstStyle/>
          <a:p>
            <a:pPr defTabSz="841375"/>
            <a:r>
              <a:rPr lang="en-US" sz="2200">
                <a:latin typeface="Tms Rmn" charset="0"/>
              </a:rPr>
              <a:t>Net Sales Estimate</a:t>
            </a:r>
          </a:p>
        </p:txBody>
      </p:sp>
      <p:sp>
        <p:nvSpPr>
          <p:cNvPr id="18441" name="Rectangle 9"/>
          <p:cNvSpPr>
            <a:spLocks noChangeArrowheads="1"/>
          </p:cNvSpPr>
          <p:nvPr/>
        </p:nvSpPr>
        <p:spPr bwMode="auto">
          <a:xfrm>
            <a:off x="609600" y="4933950"/>
            <a:ext cx="6172200" cy="3698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8900" tIns="46038" rIns="88900" bIns="46038"/>
          <a:lstStyle/>
          <a:p>
            <a:pPr marL="342900" indent="-342900" eaLnBrk="1" hangingPunct="1">
              <a:spcBef>
                <a:spcPct val="20000"/>
              </a:spcBef>
              <a:buClr>
                <a:schemeClr val="hlink"/>
              </a:buClr>
              <a:buSzPct val="70000"/>
              <a:buFont typeface="Wingdings" pitchFamily="2" charset="2"/>
              <a:buNone/>
            </a:pPr>
            <a:r>
              <a:rPr lang="en-US" sz="2400">
                <a:latin typeface="Tms Rmn" charset="0"/>
              </a:rPr>
              <a:t>Step 4. Compute the breakeven point:</a:t>
            </a:r>
          </a:p>
        </p:txBody>
      </p:sp>
      <p:sp>
        <p:nvSpPr>
          <p:cNvPr id="18442" name="Rectangle 10"/>
          <p:cNvSpPr>
            <a:spLocks noChangeArrowheads="1"/>
          </p:cNvSpPr>
          <p:nvPr/>
        </p:nvSpPr>
        <p:spPr bwMode="auto">
          <a:xfrm>
            <a:off x="1376233" y="5597525"/>
            <a:ext cx="2160848" cy="7123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54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44450" tIns="17463" rIns="44450" bIns="17463">
            <a:spAutoFit/>
          </a:bodyPr>
          <a:lstStyle/>
          <a:p>
            <a:pPr algn="ctr" defTabSz="841375"/>
            <a:r>
              <a:rPr lang="en-US" sz="2200">
                <a:latin typeface="Tms Rmn" charset="0"/>
              </a:rPr>
              <a:t>Breakeven Point</a:t>
            </a:r>
          </a:p>
          <a:p>
            <a:pPr algn="ctr" defTabSz="841375"/>
            <a:r>
              <a:rPr lang="en-US" sz="2200">
                <a:latin typeface="Tms Rmn" charset="0"/>
              </a:rPr>
              <a:t>$</a:t>
            </a:r>
          </a:p>
        </p:txBody>
      </p:sp>
      <p:sp>
        <p:nvSpPr>
          <p:cNvPr id="18444" name="Rectangle 12"/>
          <p:cNvSpPr>
            <a:spLocks noChangeArrowheads="1"/>
          </p:cNvSpPr>
          <p:nvPr/>
        </p:nvSpPr>
        <p:spPr bwMode="auto">
          <a:xfrm>
            <a:off x="3722688" y="5667375"/>
            <a:ext cx="333425" cy="3738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54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44450" tIns="17463" rIns="44450" bIns="17463">
            <a:spAutoFit/>
          </a:bodyPr>
          <a:lstStyle/>
          <a:p>
            <a:pPr defTabSz="841375"/>
            <a:r>
              <a:rPr lang="en-US" sz="2200">
                <a:latin typeface="Tms Rmn" charset="0"/>
              </a:rPr>
              <a:t>= </a:t>
            </a:r>
          </a:p>
        </p:txBody>
      </p:sp>
      <p:sp>
        <p:nvSpPr>
          <p:cNvPr id="18445" name="Rectangle 13"/>
          <p:cNvSpPr>
            <a:spLocks noChangeArrowheads="1"/>
          </p:cNvSpPr>
          <p:nvPr/>
        </p:nvSpPr>
        <p:spPr bwMode="auto">
          <a:xfrm>
            <a:off x="4329113" y="5403850"/>
            <a:ext cx="2800960" cy="3738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54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44450" tIns="17463" rIns="44450" bIns="17463">
            <a:spAutoFit/>
          </a:bodyPr>
          <a:lstStyle/>
          <a:p>
            <a:pPr defTabSz="841375"/>
            <a:r>
              <a:rPr lang="en-US" sz="2200" u="sng">
                <a:latin typeface="Tms Rmn" charset="0"/>
              </a:rPr>
              <a:t>    Total Fixed Costs   </a:t>
            </a:r>
          </a:p>
        </p:txBody>
      </p:sp>
      <p:sp>
        <p:nvSpPr>
          <p:cNvPr id="18447" name="Rectangle 15"/>
          <p:cNvSpPr>
            <a:spLocks noChangeArrowheads="1"/>
          </p:cNvSpPr>
          <p:nvPr/>
        </p:nvSpPr>
        <p:spPr bwMode="auto">
          <a:xfrm>
            <a:off x="4368800" y="5737225"/>
            <a:ext cx="2555187" cy="3738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254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44450" tIns="17463" rIns="44450" bIns="17463">
            <a:spAutoFit/>
          </a:bodyPr>
          <a:lstStyle/>
          <a:p>
            <a:pPr defTabSz="841375"/>
            <a:r>
              <a:rPr lang="en-US" sz="2200">
                <a:latin typeface="Tms Rmn" charset="0"/>
              </a:rPr>
              <a:t>Contribution Margin</a:t>
            </a:r>
          </a:p>
        </p:txBody>
      </p:sp>
    </p:spTree>
    <p:extLst>
      <p:ext uri="{BB962C8B-B14F-4D97-AF65-F5344CB8AC3E}">
        <p14:creationId xmlns:p14="http://schemas.microsoft.com/office/powerpoint/2010/main" xmlns="" val="2035853132"/>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wipe(left)">
                                      <p:cBhvr>
                                        <p:cTn id="7" dur="500"/>
                                        <p:tgtEl>
                                          <p:spTgt spid="18435">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8435">
                                            <p:txEl>
                                              <p:pRg st="1" end="1"/>
                                            </p:txEl>
                                          </p:spTgt>
                                        </p:tgtEl>
                                        <p:attrNameLst>
                                          <p:attrName>style.visibility</p:attrName>
                                        </p:attrNameLst>
                                      </p:cBhvr>
                                      <p:to>
                                        <p:strVal val="visible"/>
                                      </p:to>
                                    </p:set>
                                    <p:animEffect transition="in" filter="wipe(left)">
                                      <p:cBhvr>
                                        <p:cTn id="10" dur="500"/>
                                        <p:tgtEl>
                                          <p:spTgt spid="18435">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8435">
                                            <p:txEl>
                                              <p:pRg st="2" end="2"/>
                                            </p:txEl>
                                          </p:spTgt>
                                        </p:tgtEl>
                                        <p:attrNameLst>
                                          <p:attrName>style.visibility</p:attrName>
                                        </p:attrNameLst>
                                      </p:cBhvr>
                                      <p:to>
                                        <p:strVal val="visible"/>
                                      </p:to>
                                    </p:set>
                                    <p:animEffect transition="in" filter="wipe(left)">
                                      <p:cBhvr>
                                        <p:cTn id="13" dur="500"/>
                                        <p:tgtEl>
                                          <p:spTgt spid="18435">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8436">
                                            <p:txEl>
                                              <p:pRg st="0" end="0"/>
                                            </p:txEl>
                                          </p:spTgt>
                                        </p:tgtEl>
                                        <p:attrNameLst>
                                          <p:attrName>style.visibility</p:attrName>
                                        </p:attrNameLst>
                                      </p:cBhvr>
                                      <p:to>
                                        <p:strVal val="visible"/>
                                      </p:to>
                                    </p:set>
                                    <p:animEffect transition="in" filter="wipe(left)">
                                      <p:cBhvr>
                                        <p:cTn id="16" dur="500"/>
                                        <p:tgtEl>
                                          <p:spTgt spid="18436">
                                            <p:txEl>
                                              <p:pRg st="0" end="0"/>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8437"/>
                                        </p:tgtEl>
                                        <p:attrNameLst>
                                          <p:attrName>style.visibility</p:attrName>
                                        </p:attrNameLst>
                                      </p:cBhvr>
                                      <p:to>
                                        <p:strVal val="visible"/>
                                      </p:to>
                                    </p:set>
                                    <p:animEffect transition="in" filter="wipe(left)">
                                      <p:cBhvr>
                                        <p:cTn id="19" dur="500"/>
                                        <p:tgtEl>
                                          <p:spTgt spid="18437"/>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8438"/>
                                        </p:tgtEl>
                                        <p:attrNameLst>
                                          <p:attrName>style.visibility</p:attrName>
                                        </p:attrNameLst>
                                      </p:cBhvr>
                                      <p:to>
                                        <p:strVal val="visible"/>
                                      </p:to>
                                    </p:set>
                                    <p:animEffect transition="in" filter="wipe(left)">
                                      <p:cBhvr>
                                        <p:cTn id="22" dur="500"/>
                                        <p:tgtEl>
                                          <p:spTgt spid="18438"/>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8440"/>
                                        </p:tgtEl>
                                        <p:attrNameLst>
                                          <p:attrName>style.visibility</p:attrName>
                                        </p:attrNameLst>
                                      </p:cBhvr>
                                      <p:to>
                                        <p:strVal val="visible"/>
                                      </p:to>
                                    </p:set>
                                    <p:animEffect transition="in" filter="wipe(left)">
                                      <p:cBhvr>
                                        <p:cTn id="25" dur="500"/>
                                        <p:tgtEl>
                                          <p:spTgt spid="18440"/>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8441"/>
                                        </p:tgtEl>
                                        <p:attrNameLst>
                                          <p:attrName>style.visibility</p:attrName>
                                        </p:attrNameLst>
                                      </p:cBhvr>
                                      <p:to>
                                        <p:strVal val="visible"/>
                                      </p:to>
                                    </p:set>
                                    <p:animEffect transition="in" filter="wipe(left)">
                                      <p:cBhvr>
                                        <p:cTn id="28" dur="500"/>
                                        <p:tgtEl>
                                          <p:spTgt spid="18441"/>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18442"/>
                                        </p:tgtEl>
                                        <p:attrNameLst>
                                          <p:attrName>style.visibility</p:attrName>
                                        </p:attrNameLst>
                                      </p:cBhvr>
                                      <p:to>
                                        <p:strVal val="visible"/>
                                      </p:to>
                                    </p:set>
                                    <p:animEffect transition="in" filter="wipe(left)">
                                      <p:cBhvr>
                                        <p:cTn id="31" dur="500"/>
                                        <p:tgtEl>
                                          <p:spTgt spid="18442"/>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8444"/>
                                        </p:tgtEl>
                                        <p:attrNameLst>
                                          <p:attrName>style.visibility</p:attrName>
                                        </p:attrNameLst>
                                      </p:cBhvr>
                                      <p:to>
                                        <p:strVal val="visible"/>
                                      </p:to>
                                    </p:set>
                                    <p:animEffect transition="in" filter="wipe(left)">
                                      <p:cBhvr>
                                        <p:cTn id="34" dur="500"/>
                                        <p:tgtEl>
                                          <p:spTgt spid="18444"/>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18445">
                                            <p:txEl>
                                              <p:pRg st="0" end="0"/>
                                            </p:txEl>
                                          </p:spTgt>
                                        </p:tgtEl>
                                        <p:attrNameLst>
                                          <p:attrName>style.visibility</p:attrName>
                                        </p:attrNameLst>
                                      </p:cBhvr>
                                      <p:to>
                                        <p:strVal val="visible"/>
                                      </p:to>
                                    </p:set>
                                    <p:animEffect transition="in" filter="wipe(left)">
                                      <p:cBhvr>
                                        <p:cTn id="37" dur="500"/>
                                        <p:tgtEl>
                                          <p:spTgt spid="18445">
                                            <p:txEl>
                                              <p:pRg st="0" end="0"/>
                                            </p:txEl>
                                          </p:spTgt>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8447">
                                            <p:txEl>
                                              <p:pRg st="0" end="0"/>
                                            </p:txEl>
                                          </p:spTgt>
                                        </p:tgtEl>
                                        <p:attrNameLst>
                                          <p:attrName>style.visibility</p:attrName>
                                        </p:attrNameLst>
                                      </p:cBhvr>
                                      <p:to>
                                        <p:strVal val="visible"/>
                                      </p:to>
                                    </p:set>
                                    <p:animEffect transition="in" filter="wipe(left)">
                                      <p:cBhvr>
                                        <p:cTn id="40" dur="500"/>
                                        <p:tgtEl>
                                          <p:spTgt spid="1844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autoUpdateAnimBg="0"/>
      <p:bldP spid="18436" grpId="0" build="p" autoUpdateAnimBg="0"/>
      <p:bldP spid="18437" grpId="0" autoUpdateAnimBg="0"/>
      <p:bldP spid="18438" grpId="0" autoUpdateAnimBg="0"/>
      <p:bldP spid="18440" grpId="0" autoUpdateAnimBg="0"/>
      <p:bldP spid="18441" grpId="0" autoUpdateAnimBg="0"/>
      <p:bldP spid="18442" grpId="0" autoUpdateAnimBg="0"/>
      <p:bldP spid="18444" grpId="0" autoUpdateAnimBg="0"/>
      <p:bldP spid="18445" grpId="0" build="p" autoUpdateAnimBg="0" advAuto="0"/>
      <p:bldP spid="18447" grpId="0" build="p" autoUpdateAnimBg="0" advAuto="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34" name="Line 18"/>
          <p:cNvSpPr>
            <a:spLocks noChangeShapeType="1"/>
          </p:cNvSpPr>
          <p:nvPr/>
        </p:nvSpPr>
        <p:spPr bwMode="auto">
          <a:xfrm flipH="1">
            <a:off x="1447800" y="2590800"/>
            <a:ext cx="4267200" cy="0"/>
          </a:xfrm>
          <a:prstGeom prst="line">
            <a:avLst/>
          </a:prstGeom>
          <a:noFill/>
          <a:ln w="12700">
            <a:solidFill>
              <a:schemeClr val="tx1"/>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86032" name="Line 16"/>
          <p:cNvSpPr>
            <a:spLocks noChangeShapeType="1"/>
          </p:cNvSpPr>
          <p:nvPr/>
        </p:nvSpPr>
        <p:spPr bwMode="auto">
          <a:xfrm>
            <a:off x="5715000" y="2590800"/>
            <a:ext cx="0" cy="3200400"/>
          </a:xfrm>
          <a:prstGeom prst="line">
            <a:avLst/>
          </a:prstGeom>
          <a:noFill/>
          <a:ln w="12700">
            <a:solidFill>
              <a:schemeClr val="tx1"/>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86018" name="Rectangle 2"/>
          <p:cNvSpPr>
            <a:spLocks noGrp="1" noRot="1" noChangeArrowheads="1"/>
          </p:cNvSpPr>
          <p:nvPr>
            <p:ph type="title"/>
          </p:nvPr>
        </p:nvSpPr>
        <p:spPr>
          <a:xfrm>
            <a:off x="457200" y="274638"/>
            <a:ext cx="8229600" cy="785812"/>
          </a:xfrm>
        </p:spPr>
        <p:txBody>
          <a:bodyPr/>
          <a:lstStyle/>
          <a:p>
            <a:r>
              <a:rPr lang="en-US" sz="4000" dirty="0"/>
              <a:t>Breakeven Chart</a:t>
            </a:r>
          </a:p>
        </p:txBody>
      </p:sp>
      <p:sp>
        <p:nvSpPr>
          <p:cNvPr id="86019" name="Line 3"/>
          <p:cNvSpPr>
            <a:spLocks noChangeShapeType="1"/>
          </p:cNvSpPr>
          <p:nvPr/>
        </p:nvSpPr>
        <p:spPr bwMode="auto">
          <a:xfrm>
            <a:off x="1447800" y="1295400"/>
            <a:ext cx="0" cy="4495800"/>
          </a:xfrm>
          <a:prstGeom prst="line">
            <a:avLst/>
          </a:prstGeom>
          <a:noFill/>
          <a:ln w="317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86020" name="Line 4"/>
          <p:cNvSpPr>
            <a:spLocks noChangeShapeType="1"/>
          </p:cNvSpPr>
          <p:nvPr/>
        </p:nvSpPr>
        <p:spPr bwMode="auto">
          <a:xfrm>
            <a:off x="1447800" y="5791200"/>
            <a:ext cx="6705600" cy="0"/>
          </a:xfrm>
          <a:prstGeom prst="line">
            <a:avLst/>
          </a:prstGeom>
          <a:noFill/>
          <a:ln w="317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86021" name="Line 5"/>
          <p:cNvSpPr>
            <a:spLocks noChangeShapeType="1"/>
          </p:cNvSpPr>
          <p:nvPr/>
        </p:nvSpPr>
        <p:spPr bwMode="auto">
          <a:xfrm>
            <a:off x="1447800" y="4572000"/>
            <a:ext cx="6858000" cy="0"/>
          </a:xfrm>
          <a:prstGeom prst="line">
            <a:avLst/>
          </a:prstGeom>
          <a:noFill/>
          <a:ln w="3175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86022" name="Text Box 6"/>
          <p:cNvSpPr txBox="1">
            <a:spLocks noChangeArrowheads="1"/>
          </p:cNvSpPr>
          <p:nvPr/>
        </p:nvSpPr>
        <p:spPr bwMode="auto">
          <a:xfrm>
            <a:off x="6908800" y="5943600"/>
            <a:ext cx="14986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eaLnBrk="1" hangingPunct="1"/>
            <a:r>
              <a:rPr lang="en-US" b="1">
                <a:effectLst>
                  <a:outerShdw blurRad="38100" dist="38100" dir="2700000" algn="tl">
                    <a:srgbClr val="000000"/>
                  </a:outerShdw>
                </a:effectLst>
                <a:latin typeface="Times New Roman" pitchFamily="18" charset="0"/>
              </a:rPr>
              <a:t>Sales Volume</a:t>
            </a:r>
          </a:p>
        </p:txBody>
      </p:sp>
      <p:sp>
        <p:nvSpPr>
          <p:cNvPr id="86023" name="Line 7"/>
          <p:cNvSpPr>
            <a:spLocks noChangeShapeType="1"/>
          </p:cNvSpPr>
          <p:nvPr/>
        </p:nvSpPr>
        <p:spPr bwMode="auto">
          <a:xfrm flipV="1">
            <a:off x="1447800" y="1524000"/>
            <a:ext cx="6781800" cy="3048000"/>
          </a:xfrm>
          <a:prstGeom prst="line">
            <a:avLst/>
          </a:prstGeom>
          <a:noFill/>
          <a:ln w="3175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86024" name="Text Box 8"/>
          <p:cNvSpPr txBox="1">
            <a:spLocks noChangeArrowheads="1"/>
          </p:cNvSpPr>
          <p:nvPr/>
        </p:nvSpPr>
        <p:spPr bwMode="auto">
          <a:xfrm>
            <a:off x="7556500" y="1981200"/>
            <a:ext cx="157480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eaLnBrk="1" hangingPunct="1"/>
            <a:r>
              <a:rPr lang="en-US" b="1">
                <a:effectLst>
                  <a:outerShdw blurRad="38100" dist="38100" dir="2700000" algn="tl">
                    <a:srgbClr val="000000"/>
                  </a:outerShdw>
                </a:effectLst>
                <a:latin typeface="Times New Roman" pitchFamily="18" charset="0"/>
              </a:rPr>
              <a:t>Total Expense</a:t>
            </a:r>
          </a:p>
          <a:p>
            <a:pPr algn="ctr" eaLnBrk="1" hangingPunct="1"/>
            <a:r>
              <a:rPr lang="en-US" b="1">
                <a:effectLst>
                  <a:outerShdw blurRad="38100" dist="38100" dir="2700000" algn="tl">
                    <a:srgbClr val="000000"/>
                  </a:outerShdw>
                </a:effectLst>
                <a:latin typeface="Times New Roman" pitchFamily="18" charset="0"/>
              </a:rPr>
              <a:t>Line</a:t>
            </a:r>
          </a:p>
        </p:txBody>
      </p:sp>
      <p:sp>
        <p:nvSpPr>
          <p:cNvPr id="86025" name="Line 9"/>
          <p:cNvSpPr>
            <a:spLocks noChangeShapeType="1"/>
          </p:cNvSpPr>
          <p:nvPr/>
        </p:nvSpPr>
        <p:spPr bwMode="auto">
          <a:xfrm flipV="1">
            <a:off x="1447800" y="838200"/>
            <a:ext cx="6705600" cy="4953000"/>
          </a:xfrm>
          <a:prstGeom prst="line">
            <a:avLst/>
          </a:prstGeom>
          <a:noFill/>
          <a:ln w="31750">
            <a:solidFill>
              <a:srgbClr val="99CC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86026" name="Text Box 10"/>
          <p:cNvSpPr txBox="1">
            <a:spLocks noChangeArrowheads="1"/>
          </p:cNvSpPr>
          <p:nvPr/>
        </p:nvSpPr>
        <p:spPr bwMode="auto">
          <a:xfrm>
            <a:off x="5638800" y="1219200"/>
            <a:ext cx="102235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eaLnBrk="1" hangingPunct="1"/>
            <a:r>
              <a:rPr lang="en-US" b="1">
                <a:effectLst>
                  <a:outerShdw blurRad="38100" dist="38100" dir="2700000" algn="tl">
                    <a:srgbClr val="000000"/>
                  </a:outerShdw>
                </a:effectLst>
                <a:latin typeface="Times New Roman" pitchFamily="18" charset="0"/>
              </a:rPr>
              <a:t>Revenue</a:t>
            </a:r>
          </a:p>
          <a:p>
            <a:pPr algn="ctr" eaLnBrk="1" hangingPunct="1"/>
            <a:r>
              <a:rPr lang="en-US" b="1">
                <a:effectLst>
                  <a:outerShdw blurRad="38100" dist="38100" dir="2700000" algn="tl">
                    <a:srgbClr val="000000"/>
                  </a:outerShdw>
                </a:effectLst>
                <a:latin typeface="Times New Roman" pitchFamily="18" charset="0"/>
              </a:rPr>
              <a:t>Line</a:t>
            </a:r>
          </a:p>
        </p:txBody>
      </p:sp>
      <p:sp>
        <p:nvSpPr>
          <p:cNvPr id="86027" name="Text Box 11"/>
          <p:cNvSpPr txBox="1">
            <a:spLocks noChangeArrowheads="1"/>
          </p:cNvSpPr>
          <p:nvPr/>
        </p:nvSpPr>
        <p:spPr bwMode="auto">
          <a:xfrm>
            <a:off x="7315200" y="3733800"/>
            <a:ext cx="160020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eaLnBrk="1" hangingPunct="1"/>
            <a:r>
              <a:rPr lang="en-US" b="1">
                <a:effectLst>
                  <a:outerShdw blurRad="38100" dist="38100" dir="2700000" algn="tl">
                    <a:srgbClr val="000000"/>
                  </a:outerShdw>
                </a:effectLst>
                <a:latin typeface="Times New Roman" pitchFamily="18" charset="0"/>
              </a:rPr>
              <a:t>Fixed Expense</a:t>
            </a:r>
          </a:p>
          <a:p>
            <a:pPr algn="ctr" eaLnBrk="1" hangingPunct="1"/>
            <a:r>
              <a:rPr lang="en-US" b="1">
                <a:effectLst>
                  <a:outerShdw blurRad="38100" dist="38100" dir="2700000" algn="tl">
                    <a:srgbClr val="000000"/>
                  </a:outerShdw>
                </a:effectLst>
                <a:latin typeface="Times New Roman" pitchFamily="18" charset="0"/>
              </a:rPr>
              <a:t>Line</a:t>
            </a:r>
          </a:p>
        </p:txBody>
      </p:sp>
      <p:sp>
        <p:nvSpPr>
          <p:cNvPr id="86028" name="Text Box 12"/>
          <p:cNvSpPr txBox="1">
            <a:spLocks noChangeArrowheads="1"/>
          </p:cNvSpPr>
          <p:nvPr/>
        </p:nvSpPr>
        <p:spPr bwMode="auto">
          <a:xfrm rot="-5399256">
            <a:off x="-353218" y="4010818"/>
            <a:ext cx="22923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eaLnBrk="1" hangingPunct="1"/>
            <a:r>
              <a:rPr lang="en-US" b="1">
                <a:effectLst>
                  <a:outerShdw blurRad="38100" dist="38100" dir="2700000" algn="tl">
                    <a:srgbClr val="000000"/>
                  </a:outerShdw>
                </a:effectLst>
                <a:latin typeface="Times New Roman" pitchFamily="18" charset="0"/>
              </a:rPr>
              <a:t>Income and Expenses</a:t>
            </a:r>
          </a:p>
        </p:txBody>
      </p:sp>
      <p:sp>
        <p:nvSpPr>
          <p:cNvPr id="86029" name="Oval 13"/>
          <p:cNvSpPr>
            <a:spLocks noChangeArrowheads="1"/>
          </p:cNvSpPr>
          <p:nvPr/>
        </p:nvSpPr>
        <p:spPr bwMode="auto">
          <a:xfrm>
            <a:off x="5603875" y="2536825"/>
            <a:ext cx="228600" cy="152400"/>
          </a:xfrm>
          <a:prstGeom prst="ellipse">
            <a:avLst/>
          </a:prstGeom>
          <a:solidFill>
            <a:srgbClr val="FFCC00"/>
          </a:solidFill>
          <a:ln w="12700">
            <a:solidFill>
              <a:schemeClr val="bg2"/>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6030" name="Text Box 14"/>
          <p:cNvSpPr txBox="1">
            <a:spLocks noChangeArrowheads="1"/>
          </p:cNvSpPr>
          <p:nvPr/>
        </p:nvSpPr>
        <p:spPr bwMode="auto">
          <a:xfrm>
            <a:off x="3153044" y="1676400"/>
            <a:ext cx="1815562"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eaLnBrk="1" hangingPunct="1"/>
            <a:r>
              <a:rPr lang="en-US" b="1" dirty="0">
                <a:effectLst>
                  <a:outerShdw blurRad="38100" dist="38100" dir="2700000" algn="tl">
                    <a:srgbClr val="000000"/>
                  </a:outerShdw>
                </a:effectLst>
                <a:latin typeface="Times New Roman" pitchFamily="18" charset="0"/>
              </a:rPr>
              <a:t>Breakeven </a:t>
            </a:r>
            <a:r>
              <a:rPr lang="en-US" b="1" dirty="0" smtClean="0">
                <a:effectLst>
                  <a:outerShdw blurRad="38100" dist="38100" dir="2700000" algn="tl">
                    <a:srgbClr val="000000"/>
                  </a:outerShdw>
                </a:effectLst>
                <a:latin typeface="Times New Roman" pitchFamily="18" charset="0"/>
              </a:rPr>
              <a:t>Point</a:t>
            </a:r>
            <a:endParaRPr lang="en-US" b="1" dirty="0">
              <a:effectLst>
                <a:outerShdw blurRad="38100" dist="38100" dir="2700000" algn="tl">
                  <a:srgbClr val="000000"/>
                </a:outerShdw>
              </a:effectLst>
              <a:latin typeface="Times New Roman" pitchFamily="18" charset="0"/>
            </a:endParaRPr>
          </a:p>
        </p:txBody>
      </p:sp>
      <p:sp>
        <p:nvSpPr>
          <p:cNvPr id="86031" name="Line 15"/>
          <p:cNvSpPr>
            <a:spLocks noChangeShapeType="1"/>
          </p:cNvSpPr>
          <p:nvPr/>
        </p:nvSpPr>
        <p:spPr bwMode="auto">
          <a:xfrm>
            <a:off x="4953000" y="2209800"/>
            <a:ext cx="609600" cy="304800"/>
          </a:xfrm>
          <a:prstGeom prst="line">
            <a:avLst/>
          </a:prstGeom>
          <a:noFill/>
          <a:ln w="25400">
            <a:solidFill>
              <a:schemeClr val="tx1"/>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xmlns="">
                <a:noFill/>
              </a14:hiddenFill>
            </a:ext>
          </a:extLst>
        </p:spPr>
        <p:txBody>
          <a:bodyPr/>
          <a:lstStyle/>
          <a:p>
            <a:endParaRPr lang="en-US"/>
          </a:p>
        </p:txBody>
      </p:sp>
      <p:sp>
        <p:nvSpPr>
          <p:cNvPr id="86036" name="Text Box 20"/>
          <p:cNvSpPr txBox="1">
            <a:spLocks noChangeArrowheads="1"/>
          </p:cNvSpPr>
          <p:nvPr/>
        </p:nvSpPr>
        <p:spPr bwMode="auto">
          <a:xfrm rot="-1833197">
            <a:off x="6869113" y="1536700"/>
            <a:ext cx="104775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eaLnBrk="1" hangingPunct="1"/>
            <a:r>
              <a:rPr lang="en-US" sz="1400" b="1">
                <a:effectLst>
                  <a:outerShdw blurRad="38100" dist="38100" dir="2700000" algn="tl">
                    <a:srgbClr val="000000"/>
                  </a:outerShdw>
                </a:effectLst>
                <a:latin typeface="Times New Roman" pitchFamily="18" charset="0"/>
              </a:rPr>
              <a:t>Profit Area</a:t>
            </a:r>
          </a:p>
        </p:txBody>
      </p:sp>
      <p:sp>
        <p:nvSpPr>
          <p:cNvPr id="86037" name="Text Box 21"/>
          <p:cNvSpPr txBox="1">
            <a:spLocks noChangeArrowheads="1"/>
          </p:cNvSpPr>
          <p:nvPr/>
        </p:nvSpPr>
        <p:spPr bwMode="auto">
          <a:xfrm rot="-1833197">
            <a:off x="3305175" y="3625850"/>
            <a:ext cx="9525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eaLnBrk="1" hangingPunct="1"/>
            <a:r>
              <a:rPr lang="en-US" sz="1400" b="1">
                <a:effectLst>
                  <a:outerShdw blurRad="38100" dist="38100" dir="2700000" algn="tl">
                    <a:srgbClr val="000000"/>
                  </a:outerShdw>
                </a:effectLst>
                <a:latin typeface="Times New Roman" pitchFamily="18" charset="0"/>
              </a:rPr>
              <a:t>Loss Area</a:t>
            </a:r>
          </a:p>
        </p:txBody>
      </p:sp>
      <p:sp>
        <p:nvSpPr>
          <p:cNvPr id="86038" name="Line 22"/>
          <p:cNvSpPr>
            <a:spLocks noChangeShapeType="1"/>
          </p:cNvSpPr>
          <p:nvPr/>
        </p:nvSpPr>
        <p:spPr bwMode="auto">
          <a:xfrm flipH="1" flipV="1">
            <a:off x="8001000" y="1752600"/>
            <a:ext cx="228600" cy="152400"/>
          </a:xfrm>
          <a:prstGeom prst="line">
            <a:avLst/>
          </a:prstGeom>
          <a:noFill/>
          <a:ln w="25400">
            <a:solidFill>
              <a:schemeClr val="tx1"/>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xmlns="">
                <a:noFill/>
              </a14:hiddenFill>
            </a:ext>
          </a:extLst>
        </p:spPr>
        <p:txBody>
          <a:bodyPr/>
          <a:lstStyle/>
          <a:p>
            <a:endParaRPr lang="en-US"/>
          </a:p>
        </p:txBody>
      </p:sp>
      <p:sp>
        <p:nvSpPr>
          <p:cNvPr id="86039" name="Line 23"/>
          <p:cNvSpPr>
            <a:spLocks noChangeShapeType="1"/>
          </p:cNvSpPr>
          <p:nvPr/>
        </p:nvSpPr>
        <p:spPr bwMode="auto">
          <a:xfrm>
            <a:off x="6477000" y="1600200"/>
            <a:ext cx="228600" cy="152400"/>
          </a:xfrm>
          <a:prstGeom prst="line">
            <a:avLst/>
          </a:prstGeom>
          <a:noFill/>
          <a:ln w="25400">
            <a:solidFill>
              <a:schemeClr val="tx1"/>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xmlns="">
                <a:noFill/>
              </a14:hiddenFill>
            </a:ext>
          </a:extLst>
        </p:spPr>
        <p:txBody>
          <a:bodyPr/>
          <a:lstStyle/>
          <a:p>
            <a:endParaRPr lang="en-US"/>
          </a:p>
        </p:txBody>
      </p:sp>
      <p:sp>
        <p:nvSpPr>
          <p:cNvPr id="86040" name="Line 24"/>
          <p:cNvSpPr>
            <a:spLocks noChangeShapeType="1"/>
          </p:cNvSpPr>
          <p:nvPr/>
        </p:nvSpPr>
        <p:spPr bwMode="auto">
          <a:xfrm flipH="1">
            <a:off x="7543800" y="4114800"/>
            <a:ext cx="228600" cy="304800"/>
          </a:xfrm>
          <a:prstGeom prst="line">
            <a:avLst/>
          </a:prstGeom>
          <a:noFill/>
          <a:ln w="25400">
            <a:solidFill>
              <a:schemeClr val="tx1"/>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xmlns="">
                <a:noFill/>
              </a14:hiddenFill>
            </a:ext>
          </a:extLst>
        </p:spPr>
        <p:txBody>
          <a:bodyPr/>
          <a:lstStyle/>
          <a:p>
            <a:endParaRPr lang="en-US"/>
          </a:p>
        </p:txBody>
      </p:sp>
      <p:sp>
        <p:nvSpPr>
          <p:cNvPr id="86042" name="Text Box 26"/>
          <p:cNvSpPr txBox="1">
            <a:spLocks noChangeArrowheads="1"/>
          </p:cNvSpPr>
          <p:nvPr/>
        </p:nvSpPr>
        <p:spPr bwMode="auto">
          <a:xfrm>
            <a:off x="1143000" y="5772150"/>
            <a:ext cx="2984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eaLnBrk="1" hangingPunct="1"/>
            <a:r>
              <a:rPr lang="en-US" b="1">
                <a:effectLst>
                  <a:outerShdw blurRad="38100" dist="38100" dir="2700000" algn="tl">
                    <a:srgbClr val="000000"/>
                  </a:outerShdw>
                </a:effectLst>
                <a:latin typeface="Times New Roman" pitchFamily="18" charset="0"/>
              </a:rPr>
              <a:t>0</a:t>
            </a:r>
          </a:p>
        </p:txBody>
      </p:sp>
    </p:spTree>
    <p:extLst>
      <p:ext uri="{BB962C8B-B14F-4D97-AF65-F5344CB8AC3E}">
        <p14:creationId xmlns:p14="http://schemas.microsoft.com/office/powerpoint/2010/main" xmlns="" val="3056254879"/>
      </p:ext>
    </p:extLst>
  </p:cSld>
  <p:clrMapOvr>
    <a:masterClrMapping/>
  </p:clrMapOvr>
  <p:transition>
    <p:zoom dir="in"/>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9021" y="328282"/>
            <a:ext cx="7772400" cy="1470025"/>
          </a:xfrm>
        </p:spPr>
        <p:txBody>
          <a:bodyPr/>
          <a:lstStyle/>
          <a:p>
            <a:r>
              <a:rPr lang="en-US" dirty="0" smtClean="0"/>
              <a:t>Lecture Review</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905767" y="152400"/>
            <a:ext cx="2209800" cy="1685925"/>
          </a:xfrm>
          <a:prstGeom prst="rect">
            <a:avLst/>
          </a:prstGeom>
        </p:spPr>
      </p:pic>
      <p:sp>
        <p:nvSpPr>
          <p:cNvPr id="5" name="TextBox 4"/>
          <p:cNvSpPr txBox="1"/>
          <p:nvPr/>
        </p:nvSpPr>
        <p:spPr>
          <a:xfrm>
            <a:off x="685800" y="5621867"/>
            <a:ext cx="7543800" cy="646331"/>
          </a:xfrm>
          <a:prstGeom prst="rect">
            <a:avLst/>
          </a:prstGeom>
          <a:noFill/>
        </p:spPr>
        <p:txBody>
          <a:bodyPr wrap="square" rtlCol="0">
            <a:spAutoFit/>
          </a:bodyPr>
          <a:lstStyle/>
          <a:p>
            <a:pPr algn="ctr"/>
            <a:r>
              <a:rPr lang="en-US" dirty="0" smtClean="0"/>
              <a:t>Reference: Essentials of Entrepreneurship &amp; Small Business Management, Zimmer, Scarborough &amp;Wilson, 5</a:t>
            </a:r>
            <a:r>
              <a:rPr lang="en-US" baseline="30000" dirty="0" smtClean="0"/>
              <a:t>th</a:t>
            </a:r>
            <a:r>
              <a:rPr lang="en-US" dirty="0" smtClean="0"/>
              <a:t> Edition</a:t>
            </a:r>
            <a:endParaRPr lang="en-US" dirty="0"/>
          </a:p>
        </p:txBody>
      </p:sp>
      <p:sp>
        <p:nvSpPr>
          <p:cNvPr id="7" name="Subtitle 2"/>
          <p:cNvSpPr txBox="1">
            <a:spLocks/>
          </p:cNvSpPr>
          <p:nvPr/>
        </p:nvSpPr>
        <p:spPr>
          <a:xfrm>
            <a:off x="381000" y="1157288"/>
            <a:ext cx="8382000" cy="446458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defRPr/>
            </a:pPr>
            <a:endParaRPr lang="en-US" dirty="0" smtClean="0"/>
          </a:p>
          <a:p>
            <a:pPr hangingPunct="0"/>
            <a:r>
              <a:rPr lang="en-US" dirty="0"/>
              <a:t>Myths &amp; Tips about Franchising</a:t>
            </a:r>
          </a:p>
          <a:p>
            <a:pPr hangingPunct="0"/>
            <a:r>
              <a:rPr lang="en-US" dirty="0"/>
              <a:t>Understand the importance of preparing a financial plan.</a:t>
            </a:r>
          </a:p>
          <a:p>
            <a:pPr hangingPunct="0"/>
            <a:r>
              <a:rPr lang="en-US" dirty="0"/>
              <a:t>Projected Financial Statements- Mistakes.</a:t>
            </a:r>
          </a:p>
          <a:p>
            <a:pPr hangingPunct="0"/>
            <a:r>
              <a:rPr lang="en-US" dirty="0"/>
              <a:t>Understand the basic financial statements through ratio analysis</a:t>
            </a:r>
            <a:r>
              <a:rPr lang="en-US" dirty="0" smtClean="0"/>
              <a:t>.</a:t>
            </a:r>
            <a:endParaRPr lang="en-US" dirty="0"/>
          </a:p>
        </p:txBody>
      </p:sp>
    </p:spTree>
    <p:extLst>
      <p:ext uri="{BB962C8B-B14F-4D97-AF65-F5344CB8AC3E}">
        <p14:creationId xmlns:p14="http://schemas.microsoft.com/office/powerpoint/2010/main" xmlns="" val="58136982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1060</TotalTime>
  <Words>1667</Words>
  <Application>Microsoft Office PowerPoint</Application>
  <PresentationFormat>On-screen Show (4:3)</PresentationFormat>
  <Paragraphs>293</Paragraphs>
  <Slides>40</Slides>
  <Notes>31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40</vt:i4>
      </vt:variant>
    </vt:vector>
  </HeadingPairs>
  <TitlesOfParts>
    <vt:vector size="42" baseType="lpstr">
      <vt:lpstr>Office Theme</vt:lpstr>
      <vt:lpstr>GALLERY</vt:lpstr>
      <vt:lpstr>ENTREPRENEURSHIP </vt:lpstr>
      <vt:lpstr> Previous Lecture Review</vt:lpstr>
      <vt:lpstr>OBJECTIVES</vt:lpstr>
      <vt:lpstr>Ten Myths of Franchising</vt:lpstr>
      <vt:lpstr>Ten Myths of Franchising</vt:lpstr>
      <vt:lpstr>Ten Myths of Franchising</vt:lpstr>
      <vt:lpstr>Detecting Dishonest Franchisers</vt:lpstr>
      <vt:lpstr>Detecting Dishonest Franchisers</vt:lpstr>
      <vt:lpstr>The Right Way to Buy a Franchise</vt:lpstr>
      <vt:lpstr>Financial Reporting</vt:lpstr>
      <vt:lpstr>Basic Financial Reports</vt:lpstr>
      <vt:lpstr>Basic Financial Reports</vt:lpstr>
      <vt:lpstr>Basic Financial Reports</vt:lpstr>
      <vt:lpstr>Projected Financial Statements- Mistakes </vt:lpstr>
      <vt:lpstr>Projected Financial Statements- Mistakes </vt:lpstr>
      <vt:lpstr>Projected Financial Statements- Mistakes </vt:lpstr>
      <vt:lpstr>Ratio Analysis</vt:lpstr>
      <vt:lpstr>Advantages of Ratio Analysis</vt:lpstr>
      <vt:lpstr>Twelve Key Ratios</vt:lpstr>
      <vt:lpstr>Twelve Key Ratios</vt:lpstr>
      <vt:lpstr>Twelve Key Ratios</vt:lpstr>
      <vt:lpstr>Twelve Key Ratios</vt:lpstr>
      <vt:lpstr>Twelve Key Ratios</vt:lpstr>
      <vt:lpstr>Twelve Key Ratios</vt:lpstr>
      <vt:lpstr>Slide 25</vt:lpstr>
      <vt:lpstr>Slide 26</vt:lpstr>
      <vt:lpstr>Twelve Key Ratios</vt:lpstr>
      <vt:lpstr>Twelve Key Ratios</vt:lpstr>
      <vt:lpstr>Twelve Key Ratios</vt:lpstr>
      <vt:lpstr>Twelve Key Ratios</vt:lpstr>
      <vt:lpstr>Twelve Key Ratios</vt:lpstr>
      <vt:lpstr>Twelve Key Ratios</vt:lpstr>
      <vt:lpstr>Twelve Key Ratios</vt:lpstr>
      <vt:lpstr>Interpreting Ratios</vt:lpstr>
      <vt:lpstr>Slide 35</vt:lpstr>
      <vt:lpstr>Limitations of Ratio Analysis</vt:lpstr>
      <vt:lpstr>Breakeven Analysis</vt:lpstr>
      <vt:lpstr>Calculating the Breakeven Point</vt:lpstr>
      <vt:lpstr>Breakeven Chart</vt:lpstr>
      <vt:lpstr>Lecture Review</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Inside the Entrepreneurial Mind: From Ideas to Reality</dc:title>
  <dc:creator>MyUserName</dc:creator>
  <cp:lastModifiedBy>NTS</cp:lastModifiedBy>
  <cp:revision>172</cp:revision>
  <dcterms:created xsi:type="dcterms:W3CDTF">2013-10-03T09:43:12Z</dcterms:created>
  <dcterms:modified xsi:type="dcterms:W3CDTF">2013-11-11T05:49:15Z</dcterms:modified>
</cp:coreProperties>
</file>