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96" r:id="rId2"/>
    <p:sldId id="297" r:id="rId3"/>
    <p:sldId id="298" r:id="rId4"/>
    <p:sldId id="366" r:id="rId5"/>
    <p:sldId id="367" r:id="rId6"/>
    <p:sldId id="368" r:id="rId7"/>
    <p:sldId id="369" r:id="rId8"/>
    <p:sldId id="370" r:id="rId9"/>
    <p:sldId id="334" r:id="rId10"/>
    <p:sldId id="335" r:id="rId11"/>
    <p:sldId id="336" r:id="rId12"/>
    <p:sldId id="339" r:id="rId13"/>
    <p:sldId id="340" r:id="rId14"/>
    <p:sldId id="341" r:id="rId15"/>
    <p:sldId id="342" r:id="rId16"/>
    <p:sldId id="360" r:id="rId17"/>
    <p:sldId id="361" r:id="rId18"/>
    <p:sldId id="343" r:id="rId19"/>
    <p:sldId id="344" r:id="rId20"/>
    <p:sldId id="345" r:id="rId21"/>
    <p:sldId id="346" r:id="rId22"/>
    <p:sldId id="347" r:id="rId23"/>
    <p:sldId id="350" r:id="rId24"/>
    <p:sldId id="351" r:id="rId25"/>
    <p:sldId id="352" r:id="rId26"/>
    <p:sldId id="353" r:id="rId27"/>
    <p:sldId id="362" r:id="rId28"/>
    <p:sldId id="364" r:id="rId29"/>
    <p:sldId id="29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71" autoAdjust="0"/>
  </p:normalViewPr>
  <p:slideViewPr>
    <p:cSldViewPr>
      <p:cViewPr varScale="1">
        <p:scale>
          <a:sx n="74" d="100"/>
          <a:sy n="74" d="100"/>
        </p:scale>
        <p:origin x="-1182" y="-102"/>
      </p:cViewPr>
      <p:guideLst>
        <p:guide orient="horz" pos="2160"/>
        <p:guide pos="2880"/>
      </p:guideLst>
    </p:cSldViewPr>
  </p:slideViewPr>
  <p:outlineViewPr>
    <p:cViewPr>
      <p:scale>
        <a:sx n="33" d="100"/>
        <a:sy n="33" d="100"/>
      </p:scale>
      <p:origin x="108" y="7794"/>
    </p:cViewPr>
    <p:sldLst>
      <p:sld r:id="rId1" collapse="1"/>
    </p:sldLst>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85B88A-C841-402B-B2F9-EDF798484FBC}" type="datetimeFigureOut">
              <a:rPr lang="en-US" smtClean="0"/>
              <a:pPr/>
              <a:t>11/8/2013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3A5EB-6F79-4447-ABC5-06DD99348053}" type="slidenum">
              <a:rPr lang="en-US" smtClean="0"/>
              <a:pPr/>
              <a:t>‹#›</a:t>
            </a:fld>
            <a:endParaRPr lang="en-US"/>
          </a:p>
        </p:txBody>
      </p:sp>
    </p:spTree>
    <p:extLst>
      <p:ext uri="{BB962C8B-B14F-4D97-AF65-F5344CB8AC3E}">
        <p14:creationId xmlns:p14="http://schemas.microsoft.com/office/powerpoint/2010/main" xmlns="" val="2277825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xfrm>
            <a:off x="1155425" y="687050"/>
            <a:ext cx="4544046" cy="3425877"/>
          </a:xfrm>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xfrm>
            <a:off x="1155425" y="687050"/>
            <a:ext cx="4544046" cy="3425877"/>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xfrm>
            <a:off x="1155425" y="687050"/>
            <a:ext cx="4544046" cy="3425877"/>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bwMode="auto">
          <a:xfrm>
            <a:off x="1156978" y="687050"/>
            <a:ext cx="4544046" cy="3425877"/>
          </a:xfrm>
          <a:prstGeom prst="rect">
            <a:avLst/>
          </a:prstGeom>
          <a:solidFill>
            <a:srgbClr val="FFFFFF"/>
          </a:solidFill>
          <a:ln>
            <a:solidFill>
              <a:srgbClr val="000000"/>
            </a:solidFill>
            <a:miter lim="800000"/>
            <a:headEnd/>
            <a:tailEnd/>
          </a:ln>
        </p:spPr>
      </p:sp>
      <p:sp>
        <p:nvSpPr>
          <p:cNvPr id="3072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15AC09-36D6-4FA1-ABBE-47AE5D661D81}" type="slidenum">
              <a:rPr lang="en-US"/>
              <a:pPr/>
              <a:t>16</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15AC09-36D6-4FA1-ABBE-47AE5D661D81}" type="slidenum">
              <a:rPr lang="en-US"/>
              <a:pPr/>
              <a:t>17</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xfrm>
            <a:off x="1143000" y="687388"/>
            <a:ext cx="4568825" cy="3425825"/>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4BBD6E-D482-4350-A809-D5088CB0094A}" type="datetime1">
              <a:rPr lang="en-US" smtClean="0"/>
              <a:pPr/>
              <a:t>11/8/2013</a:t>
            </a:fld>
            <a:endParaRPr lang="en-US"/>
          </a:p>
        </p:txBody>
      </p:sp>
      <p:sp>
        <p:nvSpPr>
          <p:cNvPr id="5" name="Footer Placeholder 4"/>
          <p:cNvSpPr>
            <a:spLocks noGrp="1"/>
          </p:cNvSpPr>
          <p:nvPr>
            <p:ph type="ftr" sz="quarter" idx="11"/>
          </p:nvPr>
        </p:nvSpPr>
        <p:spPr/>
        <p:txBody>
          <a:bodyPr/>
          <a:lstStyle/>
          <a:p>
            <a:r>
              <a:rPr lang="en-US" smtClean="0"/>
              <a:t>Chapter 5: Forms of Ownership</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594157555"/>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45ECA6-A9BD-490A-8DCF-B33290EB2634}" type="datetime1">
              <a:rPr lang="en-US" smtClean="0"/>
              <a:pPr/>
              <a:t>11/8/2013</a:t>
            </a:fld>
            <a:endParaRPr lang="en-US"/>
          </a:p>
        </p:txBody>
      </p:sp>
      <p:sp>
        <p:nvSpPr>
          <p:cNvPr id="5" name="Footer Placeholder 4"/>
          <p:cNvSpPr>
            <a:spLocks noGrp="1"/>
          </p:cNvSpPr>
          <p:nvPr>
            <p:ph type="ftr" sz="quarter" idx="11"/>
          </p:nvPr>
        </p:nvSpPr>
        <p:spPr/>
        <p:txBody>
          <a:bodyPr/>
          <a:lstStyle/>
          <a:p>
            <a:r>
              <a:rPr lang="en-US" smtClean="0"/>
              <a:t>Chapter 5: Forms of Ownership</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95309279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BA1D54-444A-464B-8D93-AA9CC0CC6F7C}" type="datetime1">
              <a:rPr lang="en-US" smtClean="0"/>
              <a:pPr/>
              <a:t>11/8/2013</a:t>
            </a:fld>
            <a:endParaRPr lang="en-US"/>
          </a:p>
        </p:txBody>
      </p:sp>
      <p:sp>
        <p:nvSpPr>
          <p:cNvPr id="5" name="Footer Placeholder 4"/>
          <p:cNvSpPr>
            <a:spLocks noGrp="1"/>
          </p:cNvSpPr>
          <p:nvPr>
            <p:ph type="ftr" sz="quarter" idx="11"/>
          </p:nvPr>
        </p:nvSpPr>
        <p:spPr/>
        <p:txBody>
          <a:bodyPr/>
          <a:lstStyle/>
          <a:p>
            <a:r>
              <a:rPr lang="en-US" smtClean="0"/>
              <a:t>Chapter 5: Forms of Ownership</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67246240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F0F6F0-59D9-42D8-A11A-CC860863700F}" type="datetime1">
              <a:rPr lang="en-US" smtClean="0"/>
              <a:pPr/>
              <a:t>11/8/2013</a:t>
            </a:fld>
            <a:endParaRPr lang="en-US"/>
          </a:p>
        </p:txBody>
      </p:sp>
      <p:sp>
        <p:nvSpPr>
          <p:cNvPr id="6" name="Footer Placeholder 5"/>
          <p:cNvSpPr>
            <a:spLocks noGrp="1"/>
          </p:cNvSpPr>
          <p:nvPr>
            <p:ph type="ftr" sz="quarter" idx="11"/>
          </p:nvPr>
        </p:nvSpPr>
        <p:spPr/>
        <p:txBody>
          <a:bodyPr/>
          <a:lstStyle/>
          <a:p>
            <a:r>
              <a:rPr lang="en-US" smtClean="0"/>
              <a:t>Chapter 5: Forms of Ownership</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90211684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40C819-182E-4D23-B384-32C33A401847}" type="datetime1">
              <a:rPr lang="en-US" smtClean="0"/>
              <a:pPr/>
              <a:t>11/8/2013</a:t>
            </a:fld>
            <a:endParaRPr lang="en-US"/>
          </a:p>
        </p:txBody>
      </p:sp>
      <p:sp>
        <p:nvSpPr>
          <p:cNvPr id="8" name="Footer Placeholder 7"/>
          <p:cNvSpPr>
            <a:spLocks noGrp="1"/>
          </p:cNvSpPr>
          <p:nvPr>
            <p:ph type="ftr" sz="quarter" idx="11"/>
          </p:nvPr>
        </p:nvSpPr>
        <p:spPr/>
        <p:txBody>
          <a:bodyPr/>
          <a:lstStyle/>
          <a:p>
            <a:r>
              <a:rPr lang="en-US" smtClean="0"/>
              <a:t>Chapter 5: Forms of Ownership</a:t>
            </a:r>
            <a:endParaRPr lang="en-US"/>
          </a:p>
        </p:txBody>
      </p:sp>
      <p:sp>
        <p:nvSpPr>
          <p:cNvPr id="9" name="Slide Number Placeholder 8"/>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187389385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FECFC6-AD39-4B95-A2FD-7FA9EC44FFCC}" type="datetime1">
              <a:rPr lang="en-US" smtClean="0"/>
              <a:pPr/>
              <a:t>11/8/2013</a:t>
            </a:fld>
            <a:endParaRPr lang="en-US"/>
          </a:p>
        </p:txBody>
      </p:sp>
      <p:sp>
        <p:nvSpPr>
          <p:cNvPr id="4" name="Footer Placeholder 3"/>
          <p:cNvSpPr>
            <a:spLocks noGrp="1"/>
          </p:cNvSpPr>
          <p:nvPr>
            <p:ph type="ftr" sz="quarter" idx="11"/>
          </p:nvPr>
        </p:nvSpPr>
        <p:spPr/>
        <p:txBody>
          <a:bodyPr/>
          <a:lstStyle/>
          <a:p>
            <a:r>
              <a:rPr lang="en-US" smtClean="0"/>
              <a:t>Chapter 5: Forms of Ownership</a:t>
            </a:r>
            <a:endParaRPr lang="en-US"/>
          </a:p>
        </p:txBody>
      </p:sp>
      <p:sp>
        <p:nvSpPr>
          <p:cNvPr id="5" name="Slide Number Placeholder 4"/>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76314968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62219A-E9EC-4E5A-B041-6F9D0F955B6C}" type="datetime1">
              <a:rPr lang="en-US" smtClean="0"/>
              <a:pPr/>
              <a:t>11/8/2013</a:t>
            </a:fld>
            <a:endParaRPr lang="en-US"/>
          </a:p>
        </p:txBody>
      </p:sp>
      <p:sp>
        <p:nvSpPr>
          <p:cNvPr id="3" name="Footer Placeholder 2"/>
          <p:cNvSpPr>
            <a:spLocks noGrp="1"/>
          </p:cNvSpPr>
          <p:nvPr>
            <p:ph type="ftr" sz="quarter" idx="11"/>
          </p:nvPr>
        </p:nvSpPr>
        <p:spPr/>
        <p:txBody>
          <a:bodyPr/>
          <a:lstStyle/>
          <a:p>
            <a:r>
              <a:rPr lang="en-US" smtClean="0"/>
              <a:t>Chapter 5: Forms of Ownership</a:t>
            </a:r>
            <a:endParaRPr lang="en-US"/>
          </a:p>
        </p:txBody>
      </p:sp>
      <p:sp>
        <p:nvSpPr>
          <p:cNvPr id="4" name="Slide Number Placeholder 3"/>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112688272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633515-0802-42C4-B7C6-1FEE7F5F2301}" type="datetime1">
              <a:rPr lang="en-US" smtClean="0"/>
              <a:pPr/>
              <a:t>11/8/2013</a:t>
            </a:fld>
            <a:endParaRPr lang="en-US"/>
          </a:p>
        </p:txBody>
      </p:sp>
      <p:sp>
        <p:nvSpPr>
          <p:cNvPr id="6" name="Footer Placeholder 5"/>
          <p:cNvSpPr>
            <a:spLocks noGrp="1"/>
          </p:cNvSpPr>
          <p:nvPr>
            <p:ph type="ftr" sz="quarter" idx="11"/>
          </p:nvPr>
        </p:nvSpPr>
        <p:spPr/>
        <p:txBody>
          <a:bodyPr/>
          <a:lstStyle/>
          <a:p>
            <a:r>
              <a:rPr lang="en-US" smtClean="0"/>
              <a:t>Chapter 5: Forms of Ownership</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74165259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E44B21-9E5B-4FC9-940F-C552B811B6C0}" type="datetime1">
              <a:rPr lang="en-US" smtClean="0"/>
              <a:pPr/>
              <a:t>11/8/2013</a:t>
            </a:fld>
            <a:endParaRPr lang="en-US"/>
          </a:p>
        </p:txBody>
      </p:sp>
      <p:sp>
        <p:nvSpPr>
          <p:cNvPr id="6" name="Footer Placeholder 5"/>
          <p:cNvSpPr>
            <a:spLocks noGrp="1"/>
          </p:cNvSpPr>
          <p:nvPr>
            <p:ph type="ftr" sz="quarter" idx="11"/>
          </p:nvPr>
        </p:nvSpPr>
        <p:spPr/>
        <p:txBody>
          <a:bodyPr/>
          <a:lstStyle/>
          <a:p>
            <a:r>
              <a:rPr lang="en-US" smtClean="0"/>
              <a:t>Chapter 5: Forms of Ownership</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8350807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377ED1-D615-4B0C-BBB6-D4C11A23E55A}" type="datetime1">
              <a:rPr lang="en-US" smtClean="0"/>
              <a:pPr/>
              <a:t>11/8/2013</a:t>
            </a:fld>
            <a:endParaRPr lang="en-US"/>
          </a:p>
        </p:txBody>
      </p:sp>
      <p:sp>
        <p:nvSpPr>
          <p:cNvPr id="5" name="Footer Placeholder 4"/>
          <p:cNvSpPr>
            <a:spLocks noGrp="1"/>
          </p:cNvSpPr>
          <p:nvPr>
            <p:ph type="ftr" sz="quarter" idx="11"/>
          </p:nvPr>
        </p:nvSpPr>
        <p:spPr/>
        <p:txBody>
          <a:bodyPr/>
          <a:lstStyle/>
          <a:p>
            <a:r>
              <a:rPr lang="en-US" smtClean="0"/>
              <a:t>Chapter 5: Forms of Ownership</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77070342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DDC4EC-9DFD-47A8-8C29-67EDCF16B6B6}" type="datetime1">
              <a:rPr lang="en-US" smtClean="0"/>
              <a:pPr/>
              <a:t>11/8/2013</a:t>
            </a:fld>
            <a:endParaRPr lang="en-US"/>
          </a:p>
        </p:txBody>
      </p:sp>
      <p:sp>
        <p:nvSpPr>
          <p:cNvPr id="5" name="Footer Placeholder 4"/>
          <p:cNvSpPr>
            <a:spLocks noGrp="1"/>
          </p:cNvSpPr>
          <p:nvPr>
            <p:ph type="ftr" sz="quarter" idx="11"/>
          </p:nvPr>
        </p:nvSpPr>
        <p:spPr/>
        <p:txBody>
          <a:bodyPr/>
          <a:lstStyle/>
          <a:p>
            <a:r>
              <a:rPr lang="en-US" smtClean="0"/>
              <a:t>Chapter 5: Forms of Ownership</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84106773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10B643-C0DF-4D8D-A8D8-F13157BB1A8A}" type="datetime1">
              <a:rPr lang="en-US" smtClean="0"/>
              <a:pPr/>
              <a:t>11/8/2013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5: Forms of Ownership</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4030905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ENTREPRENEURSHIP </a:t>
            </a:r>
            <a:endParaRPr lang="en-US" dirty="0"/>
          </a:p>
        </p:txBody>
      </p:sp>
      <p:sp>
        <p:nvSpPr>
          <p:cNvPr id="3" name="Content Placeholder 2"/>
          <p:cNvSpPr>
            <a:spLocks noGrp="1"/>
          </p:cNvSpPr>
          <p:nvPr>
            <p:ph idx="1"/>
          </p:nvPr>
        </p:nvSpPr>
        <p:spPr/>
        <p:txBody>
          <a:bodyPr>
            <a:normAutofit/>
          </a:bodyPr>
          <a:lstStyle/>
          <a:p>
            <a:pPr marL="0" indent="0" algn="ctr">
              <a:buNone/>
            </a:pPr>
            <a:r>
              <a:rPr lang="en-US" sz="6000" dirty="0" smtClean="0"/>
              <a:t>Lecture No</a:t>
            </a:r>
            <a:r>
              <a:rPr lang="en-US" sz="6000" smtClean="0"/>
              <a:t>: 17</a:t>
            </a:r>
            <a:endParaRPr lang="en-US" sz="6000" dirty="0" smtClean="0"/>
          </a:p>
          <a:p>
            <a:pPr marL="0" indent="0">
              <a:buNone/>
            </a:pPr>
            <a:endParaRPr lang="en-US" sz="2000" dirty="0" smtClean="0"/>
          </a:p>
          <a:p>
            <a:pPr marL="0" indent="0" algn="ctr">
              <a:buNone/>
            </a:pPr>
            <a:endParaRPr lang="en-US" sz="2800" dirty="0" smtClean="0"/>
          </a:p>
          <a:p>
            <a:pPr marL="0" indent="0" algn="ctr">
              <a:buNone/>
            </a:pPr>
            <a:r>
              <a:rPr lang="en-US" sz="2800" dirty="0" smtClean="0"/>
              <a:t>Resource Person:</a:t>
            </a:r>
          </a:p>
          <a:p>
            <a:pPr marL="0" indent="0" algn="ctr">
              <a:buNone/>
            </a:pPr>
            <a:r>
              <a:rPr lang="en-US" sz="3600" dirty="0" smtClean="0"/>
              <a:t>Malik </a:t>
            </a:r>
            <a:r>
              <a:rPr lang="en-US" sz="3600" dirty="0" err="1" smtClean="0"/>
              <a:t>Jawad</a:t>
            </a:r>
            <a:r>
              <a:rPr lang="en-US" sz="3600" dirty="0" smtClean="0"/>
              <a:t> </a:t>
            </a:r>
            <a:r>
              <a:rPr lang="en-US" sz="3600" dirty="0" err="1" smtClean="0"/>
              <a:t>Saboor</a:t>
            </a:r>
            <a:endParaRPr lang="en-US" sz="3600" dirty="0" smtClean="0"/>
          </a:p>
          <a:p>
            <a:pPr marL="0" indent="0" algn="ctr">
              <a:buNone/>
            </a:pPr>
            <a:r>
              <a:rPr lang="en-US" sz="2000" dirty="0" smtClean="0"/>
              <a:t>Assistant Professor</a:t>
            </a:r>
          </a:p>
          <a:p>
            <a:pPr marL="0" indent="0" algn="ctr">
              <a:buNone/>
            </a:pPr>
            <a:r>
              <a:rPr lang="en-US" sz="2000" dirty="0" smtClean="0"/>
              <a:t>Department of Management Sciences</a:t>
            </a:r>
          </a:p>
          <a:p>
            <a:pPr marL="0" indent="0" algn="ctr">
              <a:buNone/>
            </a:pPr>
            <a:r>
              <a:rPr lang="en-US" sz="2000" dirty="0" smtClean="0"/>
              <a:t>COMSATS Institute of Information Technology</a:t>
            </a:r>
          </a:p>
          <a:p>
            <a:pPr marL="0" indent="0" algn="ctr">
              <a:buNone/>
            </a:pPr>
            <a:r>
              <a:rPr lang="en-US" sz="2000" dirty="0" smtClean="0"/>
              <a:t>Islamabad.</a:t>
            </a:r>
          </a:p>
          <a:p>
            <a:pPr marL="0" indent="0">
              <a:buNone/>
            </a:pPr>
            <a:endParaRPr lang="en-US" dirty="0"/>
          </a:p>
        </p:txBody>
      </p:sp>
    </p:spTree>
    <p:extLst>
      <p:ext uri="{BB962C8B-B14F-4D97-AF65-F5344CB8AC3E}">
        <p14:creationId xmlns:p14="http://schemas.microsoft.com/office/powerpoint/2010/main" xmlns="" val="84198050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29600" cy="1143000"/>
          </a:xfrm>
        </p:spPr>
        <p:txBody>
          <a:bodyPr/>
          <a:lstStyle/>
          <a:p>
            <a:r>
              <a:rPr lang="en-US" dirty="0"/>
              <a:t> </a:t>
            </a:r>
            <a:r>
              <a:rPr lang="en-US" dirty="0" smtClean="0"/>
              <a:t>Previous Lecture Review</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943600" y="85298"/>
            <a:ext cx="3124104" cy="3038901"/>
          </a:xfrm>
          <a:prstGeom prst="rect">
            <a:avLst/>
          </a:prstGeom>
        </p:spPr>
      </p:pic>
      <p:sp>
        <p:nvSpPr>
          <p:cNvPr id="8" name="Subtitle 2"/>
          <p:cNvSpPr txBox="1">
            <a:spLocks/>
          </p:cNvSpPr>
          <p:nvPr/>
        </p:nvSpPr>
        <p:spPr>
          <a:xfrm>
            <a:off x="206991" y="1626356"/>
            <a:ext cx="8382000" cy="46982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a:p>
            <a:pPr marL="457200" indent="-457200" hangingPunct="0"/>
            <a:endParaRPr lang="en-US" dirty="0" smtClean="0"/>
          </a:p>
          <a:p>
            <a:pPr marL="457200" indent="-457200" hangingPunct="0"/>
            <a:r>
              <a:rPr lang="en-US" dirty="0" smtClean="0"/>
              <a:t>Entrepreneurs </a:t>
            </a:r>
            <a:r>
              <a:rPr lang="en-US" dirty="0"/>
              <a:t>in Action</a:t>
            </a:r>
          </a:p>
          <a:p>
            <a:pPr marL="457200" indent="-457200" hangingPunct="0"/>
            <a:endParaRPr lang="en-US" dirty="0"/>
          </a:p>
          <a:p>
            <a:pPr marL="457200" indent="-457200" hangingPunct="0"/>
            <a:r>
              <a:rPr lang="en-US" dirty="0"/>
              <a:t>Video on Google Boys</a:t>
            </a:r>
          </a:p>
        </p:txBody>
      </p:sp>
    </p:spTree>
    <p:extLst>
      <p:ext uri="{BB962C8B-B14F-4D97-AF65-F5344CB8AC3E}">
        <p14:creationId xmlns:p14="http://schemas.microsoft.com/office/powerpoint/2010/main" xmlns="" val="1479637514"/>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Objectives</a:t>
            </a:r>
            <a:endParaRPr lang="en-US" dirty="0"/>
          </a:p>
        </p:txBody>
      </p:sp>
      <p:sp>
        <p:nvSpPr>
          <p:cNvPr id="3" name="Subtitle 2"/>
          <p:cNvSpPr>
            <a:spLocks noGrp="1"/>
          </p:cNvSpPr>
          <p:nvPr>
            <p:ph type="subTitle" idx="1"/>
          </p:nvPr>
        </p:nvSpPr>
        <p:spPr>
          <a:xfrm>
            <a:off x="228600" y="2330355"/>
            <a:ext cx="8382000" cy="4038600"/>
          </a:xfrm>
        </p:spPr>
        <p:txBody>
          <a:bodyPr>
            <a:normAutofit/>
          </a:bodyPr>
          <a:lstStyle/>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a:solidFill>
                <a:schemeClr val="tx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813644" y="31845"/>
            <a:ext cx="2330355" cy="2330355"/>
          </a:xfrm>
          <a:prstGeom prst="rect">
            <a:avLst/>
          </a:prstGeom>
        </p:spPr>
      </p:pic>
      <p:sp>
        <p:nvSpPr>
          <p:cNvPr id="6" name="Subtitle 2"/>
          <p:cNvSpPr txBox="1">
            <a:spLocks/>
          </p:cNvSpPr>
          <p:nvPr/>
        </p:nvSpPr>
        <p:spPr>
          <a:xfrm>
            <a:off x="206991" y="1626356"/>
            <a:ext cx="8382000" cy="469824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a:p>
            <a:pPr lvl="0" hangingPunct="0"/>
            <a:r>
              <a:rPr lang="en-US" dirty="0" smtClean="0"/>
              <a:t>Guidelines for Preparing Business Plan</a:t>
            </a:r>
          </a:p>
          <a:p>
            <a:pPr lvl="0" hangingPunct="0"/>
            <a:r>
              <a:rPr lang="en-US" dirty="0" smtClean="0"/>
              <a:t>Tips on Preparing Business Plan</a:t>
            </a:r>
            <a:r>
              <a:rPr lang="en-US" dirty="0" smtClean="0"/>
              <a:t> </a:t>
            </a:r>
          </a:p>
          <a:p>
            <a:pPr lvl="0" hangingPunct="0"/>
            <a:r>
              <a:rPr lang="en-US" dirty="0" smtClean="0"/>
              <a:t>Explain </a:t>
            </a:r>
            <a:r>
              <a:rPr lang="en-US" dirty="0"/>
              <a:t>the advantages and the disadvantages of the three major forms of </a:t>
            </a:r>
            <a:r>
              <a:rPr lang="en-US" dirty="0" smtClean="0"/>
              <a:t>ownership</a:t>
            </a:r>
          </a:p>
          <a:p>
            <a:pPr lvl="0" hangingPunct="0"/>
            <a:r>
              <a:rPr lang="en-US" dirty="0" smtClean="0"/>
              <a:t>The Sole Proprietorship</a:t>
            </a:r>
          </a:p>
          <a:p>
            <a:pPr lvl="0" hangingPunct="0"/>
            <a:r>
              <a:rPr lang="en-US" dirty="0" smtClean="0"/>
              <a:t>The Partnership</a:t>
            </a:r>
          </a:p>
          <a:p>
            <a:pPr lvl="0" hangingPunct="0"/>
            <a:r>
              <a:rPr lang="en-US" dirty="0" smtClean="0"/>
              <a:t>The Corporation</a:t>
            </a:r>
            <a:r>
              <a:rPr lang="en-US" dirty="0"/>
              <a:t>.</a:t>
            </a:r>
          </a:p>
          <a:p>
            <a:pPr marL="0" indent="0" hangingPunct="0">
              <a:buNone/>
            </a:pPr>
            <a:r>
              <a:rPr lang="en-US" dirty="0"/>
              <a:t>		</a:t>
            </a:r>
          </a:p>
        </p:txBody>
      </p:sp>
    </p:spTree>
    <p:extLst>
      <p:ext uri="{BB962C8B-B14F-4D97-AF65-F5344CB8AC3E}">
        <p14:creationId xmlns:p14="http://schemas.microsoft.com/office/powerpoint/2010/main" xmlns="" val="91984589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a:xfrm>
            <a:off x="1603375" y="350838"/>
            <a:ext cx="6276975" cy="1031875"/>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a:t>Guidelines for Preparing</a:t>
            </a:r>
            <a:br>
              <a:rPr lang="en-US" dirty="0"/>
            </a:br>
            <a:r>
              <a:rPr lang="en-US" dirty="0"/>
              <a:t>a Business Plan</a:t>
            </a:r>
          </a:p>
        </p:txBody>
      </p:sp>
      <p:sp>
        <p:nvSpPr>
          <p:cNvPr id="8195" name="Rectangle 3"/>
          <p:cNvSpPr>
            <a:spLocks noGrp="1" noChangeArrowheads="1"/>
          </p:cNvSpPr>
          <p:nvPr>
            <p:ph type="body" idx="1"/>
          </p:nvPr>
        </p:nvSpPr>
        <p:spPr>
          <a:xfrm>
            <a:off x="685800" y="1774825"/>
            <a:ext cx="8001000" cy="4092575"/>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marL="342900" indent="-342900">
              <a:lnSpc>
                <a:spcPct val="90000"/>
              </a:lnSpc>
              <a:buFont typeface="Arial" pitchFamily="34" charset="0"/>
              <a:buChar char="•"/>
            </a:pPr>
            <a:r>
              <a:rPr lang="en-US" sz="2800" dirty="0"/>
              <a:t>Remember: No one can create your plan </a:t>
            </a:r>
            <a:r>
              <a:rPr lang="en-US" sz="2800" i="1" dirty="0"/>
              <a:t>for</a:t>
            </a:r>
            <a:r>
              <a:rPr lang="en-US" sz="2800" dirty="0"/>
              <a:t> you.</a:t>
            </a:r>
          </a:p>
          <a:p>
            <a:pPr marL="342900" indent="-342900">
              <a:lnSpc>
                <a:spcPct val="90000"/>
              </a:lnSpc>
              <a:buFont typeface="Arial" pitchFamily="34" charset="0"/>
              <a:buChar char="•"/>
            </a:pPr>
            <a:r>
              <a:rPr lang="en-US" sz="2800" dirty="0"/>
              <a:t>Potential lenders want to see financial projections, but they are more interested in the </a:t>
            </a:r>
            <a:r>
              <a:rPr lang="en-US" sz="2800" i="1" dirty="0"/>
              <a:t>strategies</a:t>
            </a:r>
            <a:r>
              <a:rPr lang="en-US" sz="2800" dirty="0"/>
              <a:t> for reaching those projections.</a:t>
            </a:r>
          </a:p>
          <a:p>
            <a:pPr marL="342900" indent="-342900">
              <a:lnSpc>
                <a:spcPct val="90000"/>
              </a:lnSpc>
              <a:buFont typeface="Arial" pitchFamily="34" charset="0"/>
              <a:buChar char="•"/>
            </a:pPr>
            <a:r>
              <a:rPr lang="en-US" sz="2800" dirty="0"/>
              <a:t>Show how you plan to set your business apart from competitors; don’t fall into the “me too” trap.</a:t>
            </a:r>
          </a:p>
          <a:p>
            <a:pPr marL="342900" indent="-342900">
              <a:lnSpc>
                <a:spcPct val="90000"/>
              </a:lnSpc>
              <a:buFont typeface="Arial" pitchFamily="34" charset="0"/>
              <a:buChar char="•"/>
            </a:pPr>
            <a:r>
              <a:rPr lang="en-US" sz="2800" dirty="0"/>
              <a:t>Identify your target market and offer evidence that customers for your product or service exist. </a:t>
            </a: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021347" y="5257800"/>
            <a:ext cx="2143125" cy="1632045"/>
          </a:xfrm>
          <a:prstGeom prst="rect">
            <a:avLst/>
          </a:prstGeom>
        </p:spPr>
      </p:pic>
    </p:spTree>
    <p:extLst>
      <p:ext uri="{BB962C8B-B14F-4D97-AF65-F5344CB8AC3E}">
        <p14:creationId xmlns:p14="http://schemas.microsoft.com/office/powerpoint/2010/main" xmlns="" val="20276238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ipe(left)">
                                      <p:cBhvr>
                                        <p:cTn id="7" dur="500"/>
                                        <p:tgtEl>
                                          <p:spTgt spid="81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wipe(left)">
                                      <p:cBhvr>
                                        <p:cTn id="12" dur="500"/>
                                        <p:tgtEl>
                                          <p:spTgt spid="81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wipe(left)">
                                      <p:cBhvr>
                                        <p:cTn id="17" dur="500"/>
                                        <p:tgtEl>
                                          <p:spTgt spid="81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wipe(left)">
                                      <p:cBhvr>
                                        <p:cTn id="22" dur="5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447800" y="385763"/>
            <a:ext cx="6019800" cy="1100137"/>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a:t>Tips on Preparing</a:t>
            </a:r>
            <a:br>
              <a:rPr lang="en-US" dirty="0"/>
            </a:br>
            <a:r>
              <a:rPr lang="en-US" dirty="0"/>
              <a:t>a Business Plan</a:t>
            </a:r>
          </a:p>
        </p:txBody>
      </p:sp>
      <p:sp>
        <p:nvSpPr>
          <p:cNvPr id="10243" name="Rectangle 3"/>
          <p:cNvSpPr>
            <a:spLocks noGrp="1" noChangeArrowheads="1"/>
          </p:cNvSpPr>
          <p:nvPr>
            <p:ph type="body" idx="1"/>
          </p:nvPr>
        </p:nvSpPr>
        <p:spPr>
          <a:xfrm>
            <a:off x="685800" y="2057400"/>
            <a:ext cx="7848600" cy="41910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marL="342900" indent="-342900">
              <a:buFont typeface="Arial" pitchFamily="34" charset="0"/>
              <a:buChar char="•"/>
            </a:pPr>
            <a:r>
              <a:rPr lang="en-US" sz="2800" dirty="0"/>
              <a:t>Make sure  your plan has an attractive cover. (First impressions are crucial.)</a:t>
            </a:r>
            <a:endParaRPr lang="en-US" sz="2800" dirty="0">
              <a:latin typeface="Monotype Sorts" pitchFamily="2" charset="2"/>
            </a:endParaRPr>
          </a:p>
          <a:p>
            <a:pPr marL="342900" indent="-342900">
              <a:buFont typeface="Arial" pitchFamily="34" charset="0"/>
              <a:buChar char="•"/>
            </a:pPr>
            <a:r>
              <a:rPr lang="en-US" sz="2800" dirty="0"/>
              <a:t>Rid your plan of all spelling and grammatical errors. </a:t>
            </a:r>
          </a:p>
          <a:p>
            <a:pPr marL="342900" indent="-342900">
              <a:buFont typeface="Arial" pitchFamily="34" charset="0"/>
              <a:buChar char="•"/>
            </a:pPr>
            <a:r>
              <a:rPr lang="en-US" sz="2800" dirty="0"/>
              <a:t>Make your plan visually appealing.  </a:t>
            </a:r>
          </a:p>
          <a:p>
            <a:pPr marL="342900" indent="-342900">
              <a:buFont typeface="Arial" pitchFamily="34" charset="0"/>
              <a:buChar char="•"/>
            </a:pPr>
            <a:r>
              <a:rPr lang="en-US" sz="2800" dirty="0"/>
              <a:t>Include a table of contents to allow readers to navigate your plan easily.  </a:t>
            </a:r>
          </a:p>
          <a:p>
            <a:pPr marL="342900" indent="-342900">
              <a:buFont typeface="Arial" pitchFamily="34" charset="0"/>
              <a:buChar char="•"/>
            </a:pPr>
            <a:r>
              <a:rPr lang="en-US" sz="2800" dirty="0"/>
              <a:t>Make it interesting.  </a:t>
            </a:r>
          </a:p>
        </p:txBody>
      </p:sp>
      <p:sp>
        <p:nvSpPr>
          <p:cNvPr id="10244" name="Rectangle 4"/>
          <p:cNvSpPr>
            <a:spLocks noChangeArrowheads="1"/>
          </p:cNvSpPr>
          <p:nvPr/>
        </p:nvSpPr>
        <p:spPr bwMode="auto">
          <a:xfrm>
            <a:off x="4098925" y="1600200"/>
            <a:ext cx="944563" cy="233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defTabSz="841375"/>
            <a:r>
              <a:rPr lang="en-US" sz="1300" b="1">
                <a:effectLst>
                  <a:outerShdw blurRad="38100" dist="38100" dir="2700000" algn="tl">
                    <a:srgbClr val="000000"/>
                  </a:outerShdw>
                </a:effectLst>
                <a:latin typeface="Tms Rmn" charset="0"/>
              </a:rPr>
              <a:t>(Continued)</a:t>
            </a: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705600" y="5181600"/>
            <a:ext cx="1676400" cy="1676400"/>
          </a:xfrm>
          <a:prstGeom prst="rect">
            <a:avLst/>
          </a:prstGeom>
        </p:spPr>
      </p:pic>
    </p:spTree>
    <p:extLst>
      <p:ext uri="{BB962C8B-B14F-4D97-AF65-F5344CB8AC3E}">
        <p14:creationId xmlns:p14="http://schemas.microsoft.com/office/powerpoint/2010/main" xmlns="" val="2836113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left)">
                                      <p:cBhvr>
                                        <p:cTn id="7" dur="5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wipe(left)">
                                      <p:cBhvr>
                                        <p:cTn id="12" dur="500"/>
                                        <p:tgtEl>
                                          <p:spTgt spid="102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wipe(left)">
                                      <p:cBhvr>
                                        <p:cTn id="17" dur="500"/>
                                        <p:tgtEl>
                                          <p:spTgt spid="102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wipe(left)">
                                      <p:cBhvr>
                                        <p:cTn id="22" dur="500"/>
                                        <p:tgtEl>
                                          <p:spTgt spid="1024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243">
                                            <p:txEl>
                                              <p:pRg st="4" end="4"/>
                                            </p:txEl>
                                          </p:spTgt>
                                        </p:tgtEl>
                                        <p:attrNameLst>
                                          <p:attrName>style.visibility</p:attrName>
                                        </p:attrNameLst>
                                      </p:cBhvr>
                                      <p:to>
                                        <p:strVal val="visible"/>
                                      </p:to>
                                    </p:set>
                                    <p:animEffect transition="in" filter="wipe(left)">
                                      <p:cBhvr>
                                        <p:cTn id="27"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a:xfrm>
            <a:off x="1263650" y="279400"/>
            <a:ext cx="6373813" cy="1031875"/>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a:t>Tips on Preparing</a:t>
            </a:r>
            <a:br>
              <a:rPr lang="en-US" dirty="0"/>
            </a:br>
            <a:r>
              <a:rPr lang="en-US" dirty="0"/>
              <a:t>a Business Plan</a:t>
            </a:r>
          </a:p>
        </p:txBody>
      </p:sp>
      <p:sp>
        <p:nvSpPr>
          <p:cNvPr id="12291" name="Rectangle 3"/>
          <p:cNvSpPr>
            <a:spLocks noGrp="1" noChangeArrowheads="1"/>
          </p:cNvSpPr>
          <p:nvPr>
            <p:ph type="body" idx="1"/>
          </p:nvPr>
        </p:nvSpPr>
        <p:spPr>
          <a:xfrm>
            <a:off x="609600" y="1905000"/>
            <a:ext cx="8001000" cy="44196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marL="342900" indent="-342900">
              <a:buFont typeface="Arial" pitchFamily="34" charset="0"/>
              <a:buChar char="•"/>
            </a:pPr>
            <a:r>
              <a:rPr lang="en-US" sz="2800" dirty="0"/>
              <a:t>Your plan must prove that the business will make money (not necessarily immediately, but eventually).</a:t>
            </a:r>
          </a:p>
          <a:p>
            <a:pPr marL="342900" indent="-342900">
              <a:buFont typeface="Arial" pitchFamily="34" charset="0"/>
              <a:buChar char="•"/>
            </a:pPr>
            <a:r>
              <a:rPr lang="en-US" sz="2800" dirty="0"/>
              <a:t>Use spreadsheets to generate financial forecasts.</a:t>
            </a:r>
          </a:p>
          <a:p>
            <a:pPr marL="342900" indent="-342900">
              <a:buFont typeface="Arial" pitchFamily="34" charset="0"/>
              <a:buChar char="•"/>
            </a:pPr>
            <a:r>
              <a:rPr lang="en-US" sz="2800" i="1" dirty="0"/>
              <a:t>Always</a:t>
            </a:r>
            <a:r>
              <a:rPr lang="en-US" sz="2800" dirty="0"/>
              <a:t> include cash flow projections.  </a:t>
            </a:r>
          </a:p>
          <a:p>
            <a:pPr marL="342900" indent="-342900">
              <a:buFont typeface="Arial" pitchFamily="34" charset="0"/>
              <a:buChar char="•"/>
            </a:pPr>
            <a:r>
              <a:rPr lang="en-US" sz="2800" dirty="0"/>
              <a:t>Keep your plan “crisp” – between 25 and 50 pages long.</a:t>
            </a:r>
          </a:p>
          <a:p>
            <a:pPr marL="342900" indent="-342900">
              <a:buFont typeface="Arial" pitchFamily="34" charset="0"/>
              <a:buChar char="•"/>
            </a:pPr>
            <a:r>
              <a:rPr lang="en-US" sz="2800" dirty="0"/>
              <a:t>Tell the truth – </a:t>
            </a:r>
            <a:r>
              <a:rPr lang="en-US" sz="2800" i="1" dirty="0"/>
              <a:t>always</a:t>
            </a:r>
            <a:r>
              <a:rPr lang="en-US" sz="2800" dirty="0"/>
              <a:t>.  </a:t>
            </a:r>
          </a:p>
        </p:txBody>
      </p:sp>
      <p:sp>
        <p:nvSpPr>
          <p:cNvPr id="12292" name="Rectangle 4"/>
          <p:cNvSpPr>
            <a:spLocks noChangeArrowheads="1"/>
          </p:cNvSpPr>
          <p:nvPr/>
        </p:nvSpPr>
        <p:spPr bwMode="auto">
          <a:xfrm>
            <a:off x="4038600" y="1447800"/>
            <a:ext cx="1020763" cy="233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defTabSz="841375"/>
            <a:r>
              <a:rPr lang="en-US" sz="1300" b="1">
                <a:effectLst>
                  <a:outerShdw blurRad="38100" dist="38100" dir="2700000" algn="tl">
                    <a:srgbClr val="000000"/>
                  </a:outerShdw>
                </a:effectLst>
                <a:latin typeface="Tms Rmn" charset="0"/>
              </a:rPr>
              <a:t>(Continued)</a:t>
            </a: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751334" y="4724400"/>
            <a:ext cx="2295525" cy="1990725"/>
          </a:xfrm>
          <a:prstGeom prst="rect">
            <a:avLst/>
          </a:prstGeom>
        </p:spPr>
      </p:pic>
    </p:spTree>
    <p:extLst>
      <p:ext uri="{BB962C8B-B14F-4D97-AF65-F5344CB8AC3E}">
        <p14:creationId xmlns:p14="http://schemas.microsoft.com/office/powerpoint/2010/main" xmlns="" val="17823855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wipe(left)">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wipe(left)">
                                      <p:cBhvr>
                                        <p:cTn id="12" dur="500"/>
                                        <p:tgtEl>
                                          <p:spTgt spid="122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wipe(left)">
                                      <p:cBhvr>
                                        <p:cTn id="17" dur="500"/>
                                        <p:tgtEl>
                                          <p:spTgt spid="122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wipe(left)">
                                      <p:cBhvr>
                                        <p:cTn id="22" dur="500"/>
                                        <p:tgtEl>
                                          <p:spTgt spid="122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291">
                                            <p:txEl>
                                              <p:pRg st="4" end="4"/>
                                            </p:txEl>
                                          </p:spTgt>
                                        </p:tgtEl>
                                        <p:attrNameLst>
                                          <p:attrName>style.visibility</p:attrName>
                                        </p:attrNameLst>
                                      </p:cBhvr>
                                      <p:to>
                                        <p:strVal val="visible"/>
                                      </p:to>
                                    </p:set>
                                    <p:animEffect transition="in" filter="wipe(left)">
                                      <p:cBhvr>
                                        <p:cTn id="27" dur="5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a:xfrm>
            <a:off x="685800" y="152400"/>
            <a:ext cx="7772400" cy="8382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r>
              <a:rPr lang="en-US" dirty="0"/>
              <a:t>Presenting the Plan</a:t>
            </a:r>
          </a:p>
        </p:txBody>
      </p:sp>
      <p:sp>
        <p:nvSpPr>
          <p:cNvPr id="21507" name="Rectangle 3"/>
          <p:cNvSpPr>
            <a:spLocks noGrp="1" noChangeArrowheads="1"/>
          </p:cNvSpPr>
          <p:nvPr>
            <p:ph type="body" idx="1"/>
          </p:nvPr>
        </p:nvSpPr>
        <p:spPr>
          <a:xfrm>
            <a:off x="609600" y="1371600"/>
            <a:ext cx="7924800" cy="41148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marL="342900" indent="-342900">
              <a:lnSpc>
                <a:spcPct val="90000"/>
              </a:lnSpc>
              <a:buFont typeface="Arial" pitchFamily="34" charset="0"/>
              <a:buChar char="•"/>
            </a:pPr>
            <a:r>
              <a:rPr lang="en-US" sz="2800" dirty="0"/>
              <a:t>Demonstrate enthusiasm, but don’t be overemotional.</a:t>
            </a:r>
          </a:p>
          <a:p>
            <a:pPr marL="342900" indent="-342900">
              <a:lnSpc>
                <a:spcPct val="90000"/>
              </a:lnSpc>
              <a:buFont typeface="Arial" pitchFamily="34" charset="0"/>
              <a:buChar char="•"/>
            </a:pPr>
            <a:r>
              <a:rPr lang="en-US" sz="2800" dirty="0"/>
              <a:t>Know your audience thoroughly. </a:t>
            </a:r>
          </a:p>
          <a:p>
            <a:pPr marL="342900" indent="-342900">
              <a:lnSpc>
                <a:spcPct val="90000"/>
              </a:lnSpc>
              <a:buFont typeface="Arial" pitchFamily="34" charset="0"/>
              <a:buChar char="•"/>
            </a:pPr>
            <a:r>
              <a:rPr lang="en-US" sz="2800" dirty="0"/>
              <a:t>“Hook” investors quickly with an up-front explanation of the venture, its opportunities, and its benefits to them.</a:t>
            </a:r>
          </a:p>
          <a:p>
            <a:pPr marL="342900" indent="-342900">
              <a:lnSpc>
                <a:spcPct val="90000"/>
              </a:lnSpc>
              <a:buFont typeface="Arial" pitchFamily="34" charset="0"/>
              <a:buChar char="•"/>
            </a:pPr>
            <a:r>
              <a:rPr lang="en-US" sz="2800" dirty="0"/>
              <a:t>Hit the highlights; focus on the details later.</a:t>
            </a:r>
          </a:p>
          <a:p>
            <a:pPr marL="342900" indent="-342900">
              <a:lnSpc>
                <a:spcPct val="90000"/>
              </a:lnSpc>
              <a:buFont typeface="Arial" pitchFamily="34" charset="0"/>
              <a:buChar char="•"/>
            </a:pPr>
            <a:r>
              <a:rPr lang="en-US" sz="2800" dirty="0"/>
              <a:t>Keep your presentation simple – 2 or 3 major points.  </a:t>
            </a: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705600" y="4800601"/>
            <a:ext cx="2143125" cy="1905000"/>
          </a:xfrm>
          <a:prstGeom prst="rect">
            <a:avLst/>
          </a:prstGeom>
        </p:spPr>
      </p:pic>
    </p:spTree>
    <p:extLst>
      <p:ext uri="{BB962C8B-B14F-4D97-AF65-F5344CB8AC3E}">
        <p14:creationId xmlns:p14="http://schemas.microsoft.com/office/powerpoint/2010/main" xmlns="" val="35260728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wipe(left)">
                                      <p:cBhvr>
                                        <p:cTn id="12" dur="500"/>
                                        <p:tgtEl>
                                          <p:spTgt spid="215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wipe(left)">
                                      <p:cBhvr>
                                        <p:cTn id="17" dur="500"/>
                                        <p:tgtEl>
                                          <p:spTgt spid="215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wipe(left)">
                                      <p:cBhvr>
                                        <p:cTn id="22" dur="500"/>
                                        <p:tgtEl>
                                          <p:spTgt spid="2150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507">
                                            <p:txEl>
                                              <p:pRg st="4" end="4"/>
                                            </p:txEl>
                                          </p:spTgt>
                                        </p:tgtEl>
                                        <p:attrNameLst>
                                          <p:attrName>style.visibility</p:attrName>
                                        </p:attrNameLst>
                                      </p:cBhvr>
                                      <p:to>
                                        <p:strVal val="visible"/>
                                      </p:to>
                                    </p:set>
                                    <p:animEffect transition="in" filter="wipe(left)">
                                      <p:cBhvr>
                                        <p:cTn id="27" dur="5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685800" y="152400"/>
            <a:ext cx="7772400" cy="8382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r>
              <a:rPr lang="en-US" dirty="0"/>
              <a:t>Presenting the Plan</a:t>
            </a:r>
          </a:p>
        </p:txBody>
      </p:sp>
      <p:sp>
        <p:nvSpPr>
          <p:cNvPr id="29699" name="Rectangle 3"/>
          <p:cNvSpPr>
            <a:spLocks noGrp="1" noChangeArrowheads="1"/>
          </p:cNvSpPr>
          <p:nvPr>
            <p:ph type="body" idx="1"/>
          </p:nvPr>
        </p:nvSpPr>
        <p:spPr>
          <a:xfrm>
            <a:off x="609600" y="1371600"/>
            <a:ext cx="7924800" cy="41148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marL="342900" indent="-342900">
              <a:lnSpc>
                <a:spcPct val="90000"/>
              </a:lnSpc>
              <a:buFont typeface="Arial" pitchFamily="34" charset="0"/>
              <a:buChar char="•"/>
            </a:pPr>
            <a:r>
              <a:rPr lang="en-US" sz="2800" dirty="0"/>
              <a:t>Avoid overloading your audience with technological jargon.</a:t>
            </a:r>
          </a:p>
          <a:p>
            <a:pPr marL="342900" indent="-342900">
              <a:lnSpc>
                <a:spcPct val="90000"/>
              </a:lnSpc>
              <a:buFont typeface="Arial" pitchFamily="34" charset="0"/>
              <a:buChar char="•"/>
            </a:pPr>
            <a:r>
              <a:rPr lang="en-US" sz="2800" dirty="0"/>
              <a:t>Use visual aids.</a:t>
            </a:r>
          </a:p>
          <a:p>
            <a:pPr marL="342900" indent="-342900">
              <a:lnSpc>
                <a:spcPct val="90000"/>
              </a:lnSpc>
              <a:buFont typeface="Arial" pitchFamily="34" charset="0"/>
              <a:buChar char="•"/>
            </a:pPr>
            <a:r>
              <a:rPr lang="en-US" sz="2800" dirty="0"/>
              <a:t>Close by reinforcing the nature of the opportunity. </a:t>
            </a:r>
          </a:p>
          <a:p>
            <a:pPr marL="342900" indent="-342900">
              <a:lnSpc>
                <a:spcPct val="90000"/>
              </a:lnSpc>
              <a:buFont typeface="Arial" pitchFamily="34" charset="0"/>
              <a:buChar char="•"/>
            </a:pPr>
            <a:r>
              <a:rPr lang="en-US" sz="2800" dirty="0"/>
              <a:t>Be prepared (with details) for potential investors’ questions.</a:t>
            </a:r>
          </a:p>
          <a:p>
            <a:pPr marL="342900" indent="-342900">
              <a:lnSpc>
                <a:spcPct val="90000"/>
              </a:lnSpc>
              <a:buFont typeface="Arial" pitchFamily="34" charset="0"/>
              <a:buChar char="•"/>
            </a:pPr>
            <a:r>
              <a:rPr lang="en-US" sz="2800" dirty="0"/>
              <a:t>Follow up with every investor to whom you make your presentation.</a:t>
            </a:r>
          </a:p>
        </p:txBody>
      </p:sp>
      <p:sp>
        <p:nvSpPr>
          <p:cNvPr id="29700" name="Rectangle 4"/>
          <p:cNvSpPr>
            <a:spLocks noChangeArrowheads="1"/>
          </p:cNvSpPr>
          <p:nvPr/>
        </p:nvSpPr>
        <p:spPr bwMode="auto">
          <a:xfrm>
            <a:off x="4098925" y="990600"/>
            <a:ext cx="944563" cy="233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defTabSz="841375"/>
            <a:r>
              <a:rPr lang="en-US" sz="1300" b="1">
                <a:effectLst>
                  <a:outerShdw blurRad="38100" dist="38100" dir="2700000" algn="tl">
                    <a:srgbClr val="000000"/>
                  </a:outerShdw>
                </a:effectLst>
                <a:latin typeface="Tms Rmn" charset="0"/>
              </a:rPr>
              <a:t>(Continued)</a:t>
            </a: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043488" y="5029200"/>
            <a:ext cx="2743200" cy="1666875"/>
          </a:xfrm>
          <a:prstGeom prst="rect">
            <a:avLst/>
          </a:prstGeom>
        </p:spPr>
      </p:pic>
    </p:spTree>
    <p:extLst>
      <p:ext uri="{BB962C8B-B14F-4D97-AF65-F5344CB8AC3E}">
        <p14:creationId xmlns:p14="http://schemas.microsoft.com/office/powerpoint/2010/main" xmlns="" val="12794681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wipe(left)">
                                      <p:cBhvr>
                                        <p:cTn id="7" dur="500"/>
                                        <p:tgtEl>
                                          <p:spTgt spid="296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wipe(left)">
                                      <p:cBhvr>
                                        <p:cTn id="12" dur="500"/>
                                        <p:tgtEl>
                                          <p:spTgt spid="296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wipe(left)">
                                      <p:cBhvr>
                                        <p:cTn id="17" dur="500"/>
                                        <p:tgtEl>
                                          <p:spTgt spid="296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wipe(left)">
                                      <p:cBhvr>
                                        <p:cTn id="22" dur="500"/>
                                        <p:tgtEl>
                                          <p:spTgt spid="2969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9699">
                                            <p:txEl>
                                              <p:pRg st="4" end="4"/>
                                            </p:txEl>
                                          </p:spTgt>
                                        </p:tgtEl>
                                        <p:attrNameLst>
                                          <p:attrName>style.visibility</p:attrName>
                                        </p:attrNameLst>
                                      </p:cBhvr>
                                      <p:to>
                                        <p:strVal val="visible"/>
                                      </p:to>
                                    </p:set>
                                    <p:animEffect transition="in" filter="wipe(left)">
                                      <p:cBhvr>
                                        <p:cTn id="27" dur="500"/>
                                        <p:tgtEl>
                                          <p:spTgt spid="296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p:txBody>
          <a:bodyPr/>
          <a:lstStyle/>
          <a:p>
            <a:r>
              <a:rPr lang="en-US" dirty="0"/>
              <a:t>Choosing a Form of Ownership</a:t>
            </a:r>
          </a:p>
        </p:txBody>
      </p:sp>
      <p:sp>
        <p:nvSpPr>
          <p:cNvPr id="43011" name="Rectangle 3"/>
          <p:cNvSpPr>
            <a:spLocks noGrp="1" noChangeArrowheads="1"/>
          </p:cNvSpPr>
          <p:nvPr>
            <p:ph type="body" idx="1"/>
          </p:nvPr>
        </p:nvSpPr>
        <p:spPr>
          <a:xfrm>
            <a:off x="457200" y="1752600"/>
            <a:ext cx="8001000" cy="4373563"/>
          </a:xfrm>
        </p:spPr>
        <p:txBody>
          <a:bodyPr/>
          <a:lstStyle/>
          <a:p>
            <a:r>
              <a:rPr lang="en-US" dirty="0"/>
              <a:t>There is no one “best” form of ownership.</a:t>
            </a:r>
          </a:p>
          <a:p>
            <a:r>
              <a:rPr lang="en-US" dirty="0"/>
              <a:t>The best form of ownership depends on an entrepreneur’s particular situation.</a:t>
            </a:r>
          </a:p>
          <a:p>
            <a:r>
              <a:rPr lang="en-US" dirty="0"/>
              <a:t>Key: Understanding the characteristics of each form of ownership and how well they match an entrepreneur’s business and personal circumstances.  </a:t>
            </a:r>
          </a:p>
        </p:txBody>
      </p:sp>
    </p:spTree>
    <p:extLst>
      <p:ext uri="{BB962C8B-B14F-4D97-AF65-F5344CB8AC3E}">
        <p14:creationId xmlns:p14="http://schemas.microsoft.com/office/powerpoint/2010/main" xmlns="" val="23976232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3011">
                                            <p:txEl>
                                              <p:pRg st="1" end="1"/>
                                            </p:txEl>
                                          </p:spTgt>
                                        </p:tgtEl>
                                        <p:attrNameLst>
                                          <p:attrName>style.visibility</p:attrName>
                                        </p:attrNameLst>
                                      </p:cBhvr>
                                      <p:to>
                                        <p:strVal val="visible"/>
                                      </p:to>
                                    </p:set>
                                    <p:animEffect transition="in" filter="wipe(left)">
                                      <p:cBhvr>
                                        <p:cTn id="12" dur="500"/>
                                        <p:tgtEl>
                                          <p:spTgt spid="430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011">
                                            <p:txEl>
                                              <p:pRg st="2" end="2"/>
                                            </p:txEl>
                                          </p:spTgt>
                                        </p:tgtEl>
                                        <p:attrNameLst>
                                          <p:attrName>style.visibility</p:attrName>
                                        </p:attrNameLst>
                                      </p:cBhvr>
                                      <p:to>
                                        <p:strVal val="visible"/>
                                      </p:to>
                                    </p:set>
                                    <p:animEffect transition="in" filter="wipe(left)">
                                      <p:cBhvr>
                                        <p:cTn id="17" dur="500"/>
                                        <p:tgtEl>
                                          <p:spTgt spid="430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p:txBody>
          <a:bodyPr/>
          <a:lstStyle/>
          <a:p>
            <a:r>
              <a:rPr lang="en-US" dirty="0"/>
              <a:t>Factors Affecting the Choice</a:t>
            </a:r>
          </a:p>
        </p:txBody>
      </p:sp>
      <p:sp>
        <p:nvSpPr>
          <p:cNvPr id="72707" name="Rectangle 3"/>
          <p:cNvSpPr>
            <a:spLocks noGrp="1" noChangeArrowheads="1"/>
          </p:cNvSpPr>
          <p:nvPr>
            <p:ph type="body" idx="1"/>
          </p:nvPr>
        </p:nvSpPr>
        <p:spPr>
          <a:xfrm>
            <a:off x="457200" y="1600200"/>
            <a:ext cx="5727700" cy="4525963"/>
          </a:xfrm>
        </p:spPr>
        <p:txBody>
          <a:bodyPr>
            <a:normAutofit/>
          </a:bodyPr>
          <a:lstStyle/>
          <a:p>
            <a:r>
              <a:rPr lang="en-US" sz="2800" dirty="0"/>
              <a:t>Tax considerations</a:t>
            </a:r>
          </a:p>
          <a:p>
            <a:r>
              <a:rPr lang="en-US" sz="2800" dirty="0"/>
              <a:t>Liability exposure</a:t>
            </a:r>
          </a:p>
          <a:p>
            <a:r>
              <a:rPr lang="en-US" sz="2800" dirty="0"/>
              <a:t>Start-up and future capital requirements</a:t>
            </a:r>
          </a:p>
          <a:p>
            <a:r>
              <a:rPr lang="en-US" sz="2800" dirty="0"/>
              <a:t>Control</a:t>
            </a:r>
          </a:p>
          <a:p>
            <a:r>
              <a:rPr lang="en-US" sz="2800" dirty="0"/>
              <a:t>Managerial ability</a:t>
            </a:r>
          </a:p>
          <a:p>
            <a:r>
              <a:rPr lang="en-US" sz="2800" dirty="0"/>
              <a:t>Business goals</a:t>
            </a:r>
          </a:p>
          <a:p>
            <a:r>
              <a:rPr lang="en-US" sz="2800" dirty="0" smtClean="0"/>
              <a:t>Cost </a:t>
            </a:r>
            <a:r>
              <a:rPr lang="en-US" sz="2800" dirty="0"/>
              <a:t>of formation</a:t>
            </a:r>
          </a:p>
        </p:txBody>
      </p:sp>
      <p:pic>
        <p:nvPicPr>
          <p:cNvPr id="72708" name="Picture 4" descr="sy01191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19800" y="2362200"/>
            <a:ext cx="2689225" cy="28590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150727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wipe(left)">
                                      <p:cBhvr>
                                        <p:cTn id="7" dur="500"/>
                                        <p:tgtEl>
                                          <p:spTgt spid="72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2707">
                                            <p:txEl>
                                              <p:pRg st="1" end="1"/>
                                            </p:txEl>
                                          </p:spTgt>
                                        </p:tgtEl>
                                        <p:attrNameLst>
                                          <p:attrName>style.visibility</p:attrName>
                                        </p:attrNameLst>
                                      </p:cBhvr>
                                      <p:to>
                                        <p:strVal val="visible"/>
                                      </p:to>
                                    </p:set>
                                    <p:animEffect transition="in" filter="wipe(left)">
                                      <p:cBhvr>
                                        <p:cTn id="12" dur="500"/>
                                        <p:tgtEl>
                                          <p:spTgt spid="727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2707">
                                            <p:txEl>
                                              <p:pRg st="2" end="2"/>
                                            </p:txEl>
                                          </p:spTgt>
                                        </p:tgtEl>
                                        <p:attrNameLst>
                                          <p:attrName>style.visibility</p:attrName>
                                        </p:attrNameLst>
                                      </p:cBhvr>
                                      <p:to>
                                        <p:strVal val="visible"/>
                                      </p:to>
                                    </p:set>
                                    <p:animEffect transition="in" filter="wipe(left)">
                                      <p:cBhvr>
                                        <p:cTn id="17" dur="500"/>
                                        <p:tgtEl>
                                          <p:spTgt spid="727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2707">
                                            <p:txEl>
                                              <p:pRg st="3" end="3"/>
                                            </p:txEl>
                                          </p:spTgt>
                                        </p:tgtEl>
                                        <p:attrNameLst>
                                          <p:attrName>style.visibility</p:attrName>
                                        </p:attrNameLst>
                                      </p:cBhvr>
                                      <p:to>
                                        <p:strVal val="visible"/>
                                      </p:to>
                                    </p:set>
                                    <p:animEffect transition="in" filter="wipe(left)">
                                      <p:cBhvr>
                                        <p:cTn id="22" dur="500"/>
                                        <p:tgtEl>
                                          <p:spTgt spid="7270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2707">
                                            <p:txEl>
                                              <p:pRg st="4" end="4"/>
                                            </p:txEl>
                                          </p:spTgt>
                                        </p:tgtEl>
                                        <p:attrNameLst>
                                          <p:attrName>style.visibility</p:attrName>
                                        </p:attrNameLst>
                                      </p:cBhvr>
                                      <p:to>
                                        <p:strVal val="visible"/>
                                      </p:to>
                                    </p:set>
                                    <p:animEffect transition="in" filter="wipe(left)">
                                      <p:cBhvr>
                                        <p:cTn id="27" dur="500"/>
                                        <p:tgtEl>
                                          <p:spTgt spid="7270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2707">
                                            <p:txEl>
                                              <p:pRg st="5" end="5"/>
                                            </p:txEl>
                                          </p:spTgt>
                                        </p:tgtEl>
                                        <p:attrNameLst>
                                          <p:attrName>style.visibility</p:attrName>
                                        </p:attrNameLst>
                                      </p:cBhvr>
                                      <p:to>
                                        <p:strVal val="visible"/>
                                      </p:to>
                                    </p:set>
                                    <p:animEffect transition="in" filter="wipe(left)">
                                      <p:cBhvr>
                                        <p:cTn id="32" dur="500"/>
                                        <p:tgtEl>
                                          <p:spTgt spid="7270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2707">
                                            <p:txEl>
                                              <p:pRg st="6" end="6"/>
                                            </p:txEl>
                                          </p:spTgt>
                                        </p:tgtEl>
                                        <p:attrNameLst>
                                          <p:attrName>style.visibility</p:attrName>
                                        </p:attrNameLst>
                                      </p:cBhvr>
                                      <p:to>
                                        <p:strVal val="visible"/>
                                      </p:to>
                                    </p:set>
                                    <p:animEffect transition="in" filter="wipe(left)">
                                      <p:cBhvr>
                                        <p:cTn id="37" dur="500"/>
                                        <p:tgtEl>
                                          <p:spTgt spid="727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a:xfrm>
            <a:off x="838200" y="685800"/>
            <a:ext cx="7391400" cy="715963"/>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sz="4800" dirty="0"/>
              <a:t>Major Forms of Ownership</a:t>
            </a:r>
          </a:p>
        </p:txBody>
      </p:sp>
      <p:sp>
        <p:nvSpPr>
          <p:cNvPr id="6147" name="Rectangle 3"/>
          <p:cNvSpPr>
            <a:spLocks noGrp="1" noChangeArrowheads="1"/>
          </p:cNvSpPr>
          <p:nvPr>
            <p:ph type="body" idx="1"/>
          </p:nvPr>
        </p:nvSpPr>
        <p:spPr>
          <a:xfrm>
            <a:off x="457200" y="2057400"/>
            <a:ext cx="8229600" cy="3992563"/>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r>
              <a:rPr lang="en-US" dirty="0"/>
              <a:t>Sole Proprietorship</a:t>
            </a:r>
          </a:p>
          <a:p>
            <a:r>
              <a:rPr lang="en-US" dirty="0"/>
              <a:t>Partnership</a:t>
            </a:r>
          </a:p>
          <a:p>
            <a:r>
              <a:rPr lang="en-US" dirty="0" smtClean="0"/>
              <a:t>Corporation</a:t>
            </a:r>
            <a:endParaRPr lang="en-US" dirty="0"/>
          </a:p>
        </p:txBody>
      </p:sp>
    </p:spTree>
    <p:extLst>
      <p:ext uri="{BB962C8B-B14F-4D97-AF65-F5344CB8AC3E}">
        <p14:creationId xmlns:p14="http://schemas.microsoft.com/office/powerpoint/2010/main" xmlns="" val="325557829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a:xfrm>
            <a:off x="533400" y="381000"/>
            <a:ext cx="80772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a:t>Advantages of the Sole Proprietorship</a:t>
            </a:r>
          </a:p>
        </p:txBody>
      </p:sp>
      <p:sp>
        <p:nvSpPr>
          <p:cNvPr id="8195" name="Rectangle 3"/>
          <p:cNvSpPr>
            <a:spLocks noGrp="1" noChangeArrowheads="1"/>
          </p:cNvSpPr>
          <p:nvPr>
            <p:ph type="body" idx="1"/>
          </p:nvPr>
        </p:nvSpPr>
        <p:spPr>
          <a:xfrm>
            <a:off x="457200" y="1981200"/>
            <a:ext cx="8229600" cy="4144963"/>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r>
              <a:rPr lang="en-US" dirty="0"/>
              <a:t>Simple to create</a:t>
            </a:r>
          </a:p>
          <a:p>
            <a:r>
              <a:rPr lang="en-US" dirty="0"/>
              <a:t>Least costly form to begin</a:t>
            </a:r>
          </a:p>
          <a:p>
            <a:r>
              <a:rPr lang="en-US" dirty="0"/>
              <a:t>Profit incentive</a:t>
            </a:r>
          </a:p>
          <a:p>
            <a:r>
              <a:rPr lang="en-US" dirty="0"/>
              <a:t>Total decision-making authority</a:t>
            </a:r>
          </a:p>
          <a:p>
            <a:r>
              <a:rPr lang="en-US" dirty="0"/>
              <a:t>No special legal restrictions</a:t>
            </a:r>
          </a:p>
          <a:p>
            <a:r>
              <a:rPr lang="en-US" dirty="0"/>
              <a:t>Easy to discontinue</a:t>
            </a:r>
          </a:p>
        </p:txBody>
      </p:sp>
      <p:pic>
        <p:nvPicPr>
          <p:cNvPr id="8197" name="Picture 5" descr="j020215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010400" y="4191000"/>
            <a:ext cx="1760538" cy="2667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975091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ipe(left)">
                                      <p:cBhvr>
                                        <p:cTn id="7" dur="500"/>
                                        <p:tgtEl>
                                          <p:spTgt spid="81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wipe(left)">
                                      <p:cBhvr>
                                        <p:cTn id="12" dur="500"/>
                                        <p:tgtEl>
                                          <p:spTgt spid="81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wipe(left)">
                                      <p:cBhvr>
                                        <p:cTn id="17" dur="500"/>
                                        <p:tgtEl>
                                          <p:spTgt spid="81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wipe(left)">
                                      <p:cBhvr>
                                        <p:cTn id="22" dur="500"/>
                                        <p:tgtEl>
                                          <p:spTgt spid="81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195">
                                            <p:txEl>
                                              <p:pRg st="4" end="4"/>
                                            </p:txEl>
                                          </p:spTgt>
                                        </p:tgtEl>
                                        <p:attrNameLst>
                                          <p:attrName>style.visibility</p:attrName>
                                        </p:attrNameLst>
                                      </p:cBhvr>
                                      <p:to>
                                        <p:strVal val="visible"/>
                                      </p:to>
                                    </p:set>
                                    <p:animEffect transition="in" filter="wipe(left)">
                                      <p:cBhvr>
                                        <p:cTn id="27" dur="500"/>
                                        <p:tgtEl>
                                          <p:spTgt spid="819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195">
                                            <p:txEl>
                                              <p:pRg st="5" end="5"/>
                                            </p:txEl>
                                          </p:spTgt>
                                        </p:tgtEl>
                                        <p:attrNameLst>
                                          <p:attrName>style.visibility</p:attrName>
                                        </p:attrNameLst>
                                      </p:cBhvr>
                                      <p:to>
                                        <p:strVal val="visible"/>
                                      </p:to>
                                    </p:set>
                                    <p:animEffect transition="in" filter="wipe(left)">
                                      <p:cBhvr>
                                        <p:cTn id="32" dur="500"/>
                                        <p:tgtEl>
                                          <p:spTgt spid="8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457200" y="655638"/>
            <a:ext cx="8229600" cy="595312"/>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a:t>Disadvantages of the Sole Proprietorship</a:t>
            </a:r>
          </a:p>
        </p:txBody>
      </p:sp>
      <p:sp>
        <p:nvSpPr>
          <p:cNvPr id="10243" name="Rectangle 3"/>
          <p:cNvSpPr>
            <a:spLocks noGrp="1" noChangeArrowheads="1"/>
          </p:cNvSpPr>
          <p:nvPr>
            <p:ph type="body" idx="1"/>
          </p:nvPr>
        </p:nvSpPr>
        <p:spPr>
          <a:xfrm>
            <a:off x="457200" y="2057400"/>
            <a:ext cx="8229600" cy="2979738"/>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r>
              <a:rPr lang="en-US" dirty="0"/>
              <a:t>Unlimited personal liability</a:t>
            </a:r>
          </a:p>
          <a:p>
            <a:r>
              <a:rPr lang="en-US" dirty="0"/>
              <a:t>Limited skills and capabilities</a:t>
            </a:r>
          </a:p>
          <a:p>
            <a:r>
              <a:rPr lang="en-US" dirty="0"/>
              <a:t>Feelings of isolation</a:t>
            </a:r>
          </a:p>
          <a:p>
            <a:r>
              <a:rPr lang="en-US" dirty="0"/>
              <a:t>Limited access to capital</a:t>
            </a:r>
          </a:p>
          <a:p>
            <a:r>
              <a:rPr lang="en-US" dirty="0"/>
              <a:t>Lack of continuity</a:t>
            </a:r>
          </a:p>
        </p:txBody>
      </p:sp>
      <p:pic>
        <p:nvPicPr>
          <p:cNvPr id="10246" name="Picture 6" descr="j020215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010400" y="4191000"/>
            <a:ext cx="1760538" cy="2667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98975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left)">
                                      <p:cBhvr>
                                        <p:cTn id="7" dur="5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wipe(left)">
                                      <p:cBhvr>
                                        <p:cTn id="12" dur="500"/>
                                        <p:tgtEl>
                                          <p:spTgt spid="102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wipe(left)">
                                      <p:cBhvr>
                                        <p:cTn id="17" dur="500"/>
                                        <p:tgtEl>
                                          <p:spTgt spid="102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wipe(left)">
                                      <p:cBhvr>
                                        <p:cTn id="22" dur="500"/>
                                        <p:tgtEl>
                                          <p:spTgt spid="1024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243">
                                            <p:txEl>
                                              <p:pRg st="4" end="4"/>
                                            </p:txEl>
                                          </p:spTgt>
                                        </p:tgtEl>
                                        <p:attrNameLst>
                                          <p:attrName>style.visibility</p:attrName>
                                        </p:attrNameLst>
                                      </p:cBhvr>
                                      <p:to>
                                        <p:strVal val="visible"/>
                                      </p:to>
                                    </p:set>
                                    <p:animEffect transition="in" filter="wipe(left)">
                                      <p:cBhvr>
                                        <p:cTn id="27"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Line 2"/>
          <p:cNvSpPr>
            <a:spLocks noChangeShapeType="1"/>
          </p:cNvSpPr>
          <p:nvPr/>
        </p:nvSpPr>
        <p:spPr bwMode="auto">
          <a:xfrm>
            <a:off x="4114800" y="3429000"/>
            <a:ext cx="0" cy="11430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2947" name="Rectangle 3"/>
          <p:cNvSpPr>
            <a:spLocks noGrp="1" noRot="1" noChangeArrowheads="1"/>
          </p:cNvSpPr>
          <p:nvPr>
            <p:ph type="title"/>
          </p:nvPr>
        </p:nvSpPr>
        <p:spPr>
          <a:xfrm>
            <a:off x="914400" y="363538"/>
            <a:ext cx="7239000" cy="12192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2800" dirty="0"/>
              <a:t>Liability Features of the Basic Forms of Ownership</a:t>
            </a:r>
          </a:p>
        </p:txBody>
      </p:sp>
      <p:sp>
        <p:nvSpPr>
          <p:cNvPr id="82948" name="Rectangle 4"/>
          <p:cNvSpPr>
            <a:spLocks noChangeArrowheads="1"/>
          </p:cNvSpPr>
          <p:nvPr/>
        </p:nvSpPr>
        <p:spPr bwMode="auto">
          <a:xfrm>
            <a:off x="2189163" y="1854200"/>
            <a:ext cx="44291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wrap="none" lIns="90488" tIns="44450" rIns="90488" bIns="44450">
            <a:spAutoFit/>
          </a:bodyPr>
          <a:lstStyle/>
          <a:p>
            <a:r>
              <a:rPr lang="en-US" sz="4000" b="1">
                <a:latin typeface="Times New Roman" pitchFamily="18" charset="0"/>
              </a:rPr>
              <a:t>Sole Proprietorship</a:t>
            </a:r>
          </a:p>
        </p:txBody>
      </p:sp>
      <p:sp>
        <p:nvSpPr>
          <p:cNvPr id="82949" name="Rectangle 5"/>
          <p:cNvSpPr>
            <a:spLocks noChangeArrowheads="1"/>
          </p:cNvSpPr>
          <p:nvPr/>
        </p:nvSpPr>
        <p:spPr bwMode="auto">
          <a:xfrm>
            <a:off x="588963" y="2736850"/>
            <a:ext cx="7508875" cy="650875"/>
          </a:xfrm>
          <a:prstGeom prst="rect">
            <a:avLst/>
          </a:prstGeom>
          <a:solidFill>
            <a:schemeClr val="tx1"/>
          </a:solidFill>
          <a:ln w="12700">
            <a:solidFill>
              <a:schemeClr val="bg2"/>
            </a:solidFill>
            <a:miter lim="800000"/>
            <a:headEnd/>
            <a:tailEnd/>
          </a:ln>
          <a:effectLst>
            <a:outerShdw dist="107763" dir="2700000" algn="ctr" rotWithShape="0">
              <a:schemeClr val="bg1"/>
            </a:outerShdw>
          </a:effectLst>
        </p:spPr>
        <p:txBody>
          <a:bodyPr wrap="none" lIns="90488" tIns="44450" rIns="90488" bIns="44450">
            <a:spAutoFit/>
          </a:bodyPr>
          <a:lstStyle/>
          <a:p>
            <a:r>
              <a:rPr lang="en-US" sz="3600" b="1">
                <a:solidFill>
                  <a:schemeClr val="bg2"/>
                </a:solidFill>
                <a:latin typeface="Times New Roman" pitchFamily="18" charset="0"/>
              </a:rPr>
              <a:t>Claims of Sole Proprietor’s Creditors</a:t>
            </a:r>
          </a:p>
        </p:txBody>
      </p:sp>
      <p:sp>
        <p:nvSpPr>
          <p:cNvPr id="82950" name="Rectangle 6"/>
          <p:cNvSpPr>
            <a:spLocks noChangeArrowheads="1"/>
          </p:cNvSpPr>
          <p:nvPr/>
        </p:nvSpPr>
        <p:spPr bwMode="auto">
          <a:xfrm>
            <a:off x="969963" y="4641850"/>
            <a:ext cx="6683375" cy="650875"/>
          </a:xfrm>
          <a:prstGeom prst="rect">
            <a:avLst/>
          </a:prstGeom>
          <a:solidFill>
            <a:schemeClr val="tx1"/>
          </a:solidFill>
          <a:ln w="12700" algn="ctr">
            <a:solidFill>
              <a:schemeClr val="bg2"/>
            </a:solidFill>
            <a:miter lim="800000"/>
            <a:headEnd/>
            <a:tailEnd/>
          </a:ln>
          <a:effectLst>
            <a:outerShdw dist="107763" dir="2700000" algn="ctr" rotWithShape="0">
              <a:schemeClr val="bg1"/>
            </a:outerShdw>
          </a:effectLst>
        </p:spPr>
        <p:txBody>
          <a:bodyPr wrap="none" lIns="90488" tIns="44450" rIns="90488" bIns="44450">
            <a:spAutoFit/>
          </a:bodyPr>
          <a:lstStyle/>
          <a:p>
            <a:r>
              <a:rPr lang="en-US" sz="3600" b="1">
                <a:solidFill>
                  <a:schemeClr val="bg2"/>
                </a:solidFill>
                <a:latin typeface="Times New Roman" pitchFamily="18" charset="0"/>
              </a:rPr>
              <a:t>Sole Proprietor’s Personal Assets</a:t>
            </a:r>
          </a:p>
        </p:txBody>
      </p:sp>
      <p:sp>
        <p:nvSpPr>
          <p:cNvPr id="82951" name="Line 7"/>
          <p:cNvSpPr>
            <a:spLocks noChangeShapeType="1"/>
          </p:cNvSpPr>
          <p:nvPr/>
        </p:nvSpPr>
        <p:spPr bwMode="auto">
          <a:xfrm>
            <a:off x="6553200" y="3429000"/>
            <a:ext cx="0" cy="11430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2952" name="Line 8"/>
          <p:cNvSpPr>
            <a:spLocks noChangeShapeType="1"/>
          </p:cNvSpPr>
          <p:nvPr/>
        </p:nvSpPr>
        <p:spPr bwMode="auto">
          <a:xfrm>
            <a:off x="1828800" y="3429000"/>
            <a:ext cx="0" cy="11430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333569750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p:txBody>
          <a:bodyPr/>
          <a:lstStyle/>
          <a:p>
            <a:r>
              <a:rPr lang="en-US" dirty="0"/>
              <a:t>Partnership</a:t>
            </a:r>
          </a:p>
        </p:txBody>
      </p:sp>
      <p:sp>
        <p:nvSpPr>
          <p:cNvPr id="74755" name="Rectangle 3"/>
          <p:cNvSpPr>
            <a:spLocks noGrp="1" noChangeArrowheads="1"/>
          </p:cNvSpPr>
          <p:nvPr>
            <p:ph type="body" idx="1"/>
          </p:nvPr>
        </p:nvSpPr>
        <p:spPr>
          <a:xfrm>
            <a:off x="457200" y="1752600"/>
            <a:ext cx="8229600" cy="4373563"/>
          </a:xfrm>
        </p:spPr>
        <p:txBody>
          <a:bodyPr/>
          <a:lstStyle/>
          <a:p>
            <a:pPr>
              <a:lnSpc>
                <a:spcPct val="90000"/>
              </a:lnSpc>
            </a:pPr>
            <a:r>
              <a:rPr lang="en-US" dirty="0"/>
              <a:t>An association of two or more people who co-own a business for the purpose of making a profit.</a:t>
            </a:r>
          </a:p>
          <a:p>
            <a:pPr>
              <a:lnSpc>
                <a:spcPct val="90000"/>
              </a:lnSpc>
            </a:pPr>
            <a:r>
              <a:rPr lang="en-US" i="1" dirty="0"/>
              <a:t>Always</a:t>
            </a:r>
            <a:r>
              <a:rPr lang="en-US" dirty="0"/>
              <a:t> wise to create a partnership agreement.</a:t>
            </a:r>
          </a:p>
          <a:p>
            <a:pPr>
              <a:lnSpc>
                <a:spcPct val="90000"/>
              </a:lnSpc>
            </a:pPr>
            <a:r>
              <a:rPr lang="en-US" dirty="0"/>
              <a:t>Best partnerships are built on trust and respect.  </a:t>
            </a:r>
          </a:p>
        </p:txBody>
      </p:sp>
      <p:pic>
        <p:nvPicPr>
          <p:cNvPr id="74756" name="Picture 4" descr="j031680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200400" y="4800600"/>
            <a:ext cx="2590800" cy="1727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5168566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animEffect transition="in" filter="wipe(left)">
                                      <p:cBhvr>
                                        <p:cTn id="7" dur="500"/>
                                        <p:tgtEl>
                                          <p:spTgt spid="747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4755">
                                            <p:txEl>
                                              <p:pRg st="1" end="1"/>
                                            </p:txEl>
                                          </p:spTgt>
                                        </p:tgtEl>
                                        <p:attrNameLst>
                                          <p:attrName>style.visibility</p:attrName>
                                        </p:attrNameLst>
                                      </p:cBhvr>
                                      <p:to>
                                        <p:strVal val="visible"/>
                                      </p:to>
                                    </p:set>
                                    <p:animEffect transition="in" filter="wipe(left)">
                                      <p:cBhvr>
                                        <p:cTn id="12" dur="500"/>
                                        <p:tgtEl>
                                          <p:spTgt spid="747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4755">
                                            <p:txEl>
                                              <p:pRg st="2" end="2"/>
                                            </p:txEl>
                                          </p:spTgt>
                                        </p:tgtEl>
                                        <p:attrNameLst>
                                          <p:attrName>style.visibility</p:attrName>
                                        </p:attrNameLst>
                                      </p:cBhvr>
                                      <p:to>
                                        <p:strVal val="visible"/>
                                      </p:to>
                                    </p:set>
                                    <p:animEffect transition="in" filter="wipe(left)">
                                      <p:cBhvr>
                                        <p:cTn id="17" dur="500"/>
                                        <p:tgtEl>
                                          <p:spTgt spid="747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r>
              <a:rPr lang="en-US" sz="4000" b="1" dirty="0" smtClean="0"/>
              <a:t>ELEMENTS OF GOOD PARTNERSHIP AGREEMENT</a:t>
            </a:r>
            <a:endParaRPr lang="en-US" sz="4000" b="1" dirty="0"/>
          </a:p>
        </p:txBody>
      </p:sp>
      <p:sp>
        <p:nvSpPr>
          <p:cNvPr id="2" name="TextBox 1"/>
          <p:cNvSpPr txBox="1"/>
          <p:nvPr/>
        </p:nvSpPr>
        <p:spPr>
          <a:xfrm>
            <a:off x="457200" y="1447800"/>
            <a:ext cx="8686800" cy="4524315"/>
          </a:xfrm>
          <a:prstGeom prst="rect">
            <a:avLst/>
          </a:prstGeom>
          <a:noFill/>
        </p:spPr>
        <p:txBody>
          <a:bodyPr wrap="square" rtlCol="0">
            <a:spAutoFit/>
          </a:bodyPr>
          <a:lstStyle/>
          <a:p>
            <a:pPr marL="571500" indent="-571500">
              <a:buFont typeface="Arial" pitchFamily="34" charset="0"/>
              <a:buChar char="•"/>
            </a:pPr>
            <a:r>
              <a:rPr lang="en-US" sz="3200" dirty="0"/>
              <a:t>What is the financial contribution of each partner?</a:t>
            </a:r>
          </a:p>
          <a:p>
            <a:pPr marL="571500" indent="-571500">
              <a:buFont typeface="Arial" pitchFamily="34" charset="0"/>
              <a:buChar char="•"/>
            </a:pPr>
            <a:r>
              <a:rPr lang="en-US" sz="3200" dirty="0"/>
              <a:t>What is the division of work between the partners?</a:t>
            </a:r>
          </a:p>
          <a:p>
            <a:pPr marL="571500" indent="-571500">
              <a:buFont typeface="Arial" pitchFamily="34" charset="0"/>
              <a:buChar char="•"/>
            </a:pPr>
            <a:r>
              <a:rPr lang="en-US" sz="3200" dirty="0"/>
              <a:t>What constitutes income in the partnership? </a:t>
            </a:r>
          </a:p>
          <a:p>
            <a:pPr marL="571500" indent="-571500">
              <a:buFont typeface="Arial" pitchFamily="34" charset="0"/>
              <a:buChar char="•"/>
            </a:pPr>
            <a:r>
              <a:rPr lang="en-US" sz="3200" dirty="0"/>
              <a:t>What property is included in the partnership and how is it defined?</a:t>
            </a:r>
          </a:p>
          <a:p>
            <a:pPr marL="571500" indent="-571500">
              <a:buFont typeface="Arial" pitchFamily="34" charset="0"/>
              <a:buChar char="•"/>
            </a:pPr>
            <a:r>
              <a:rPr lang="en-US" sz="3200" dirty="0"/>
              <a:t>How will/can partnership property be used by individual partners? </a:t>
            </a:r>
          </a:p>
        </p:txBody>
      </p:sp>
    </p:spTree>
    <p:extLst>
      <p:ext uri="{BB962C8B-B14F-4D97-AF65-F5344CB8AC3E}">
        <p14:creationId xmlns:p14="http://schemas.microsoft.com/office/powerpoint/2010/main" xmlns="" val="314637911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905000"/>
            <a:ext cx="8915400" cy="3970318"/>
          </a:xfrm>
          <a:prstGeom prst="rect">
            <a:avLst/>
          </a:prstGeom>
          <a:noFill/>
        </p:spPr>
        <p:txBody>
          <a:bodyPr wrap="square" rtlCol="0">
            <a:spAutoFit/>
          </a:bodyPr>
          <a:lstStyle/>
          <a:p>
            <a:pPr marL="571500" indent="-571500">
              <a:buFont typeface="Arial" pitchFamily="34" charset="0"/>
              <a:buChar char="•"/>
            </a:pPr>
            <a:r>
              <a:rPr lang="en-US" sz="2800" dirty="0" smtClean="0"/>
              <a:t>How </a:t>
            </a:r>
            <a:r>
              <a:rPr lang="en-US" sz="2800" dirty="0"/>
              <a:t>will bank accounts be set up and how will accounting and tax matters be handled?</a:t>
            </a:r>
          </a:p>
          <a:p>
            <a:pPr marL="571500" indent="-571500">
              <a:buFont typeface="Arial" pitchFamily="34" charset="0"/>
              <a:buChar char="•"/>
            </a:pPr>
            <a:r>
              <a:rPr lang="en-US" sz="2800" dirty="0"/>
              <a:t>How will disputes related to the partnership be resolved?</a:t>
            </a:r>
          </a:p>
          <a:p>
            <a:pPr marL="571500" indent="-571500">
              <a:buFont typeface="Arial" pitchFamily="34" charset="0"/>
              <a:buChar char="•"/>
            </a:pPr>
            <a:r>
              <a:rPr lang="en-US" sz="2800" dirty="0"/>
              <a:t>What happens if one partner dies or becomes disabled or incapacitated?</a:t>
            </a:r>
          </a:p>
          <a:p>
            <a:pPr marL="571500" indent="-571500">
              <a:buFont typeface="Arial" pitchFamily="34" charset="0"/>
              <a:buChar char="•"/>
            </a:pPr>
            <a:r>
              <a:rPr lang="en-US" sz="2800" dirty="0"/>
              <a:t>What happens if one partner wants to leave the partnership?</a:t>
            </a:r>
          </a:p>
          <a:p>
            <a:pPr marL="571500" indent="-571500">
              <a:buFont typeface="Arial" pitchFamily="34" charset="0"/>
              <a:buChar char="•"/>
            </a:pPr>
            <a:r>
              <a:rPr lang="en-US" sz="2800" dirty="0"/>
              <a:t>How will sale of the business be handled?</a:t>
            </a:r>
          </a:p>
        </p:txBody>
      </p:sp>
      <p:sp>
        <p:nvSpPr>
          <p:cNvPr id="5" name="Rectangle 2"/>
          <p:cNvSpPr>
            <a:spLocks noGrp="1" noChangeArrowheads="1"/>
          </p:cNvSpPr>
          <p:nvPr>
            <p:ph type="title"/>
          </p:nvPr>
        </p:nvSpPr>
        <p:spPr>
          <a:xfrm>
            <a:off x="457200" y="274638"/>
            <a:ext cx="8229600" cy="1143000"/>
          </a:xfrm>
        </p:spPr>
        <p:txBody>
          <a:bodyPr>
            <a:normAutofit fontScale="90000"/>
          </a:bodyPr>
          <a:lstStyle/>
          <a:p>
            <a:r>
              <a:rPr lang="en-US" sz="4000" b="1" dirty="0" smtClean="0"/>
              <a:t>ELEMENTS OF GOOD PARTNERSHIP AGREEMENT</a:t>
            </a:r>
            <a:endParaRPr lang="en-US" sz="4000" b="1" dirty="0"/>
          </a:p>
        </p:txBody>
      </p:sp>
    </p:spTree>
    <p:extLst>
      <p:ext uri="{BB962C8B-B14F-4D97-AF65-F5344CB8AC3E}">
        <p14:creationId xmlns:p14="http://schemas.microsoft.com/office/powerpoint/2010/main" xmlns="" val="287562655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a:xfrm>
            <a:off x="538163" y="457200"/>
            <a:ext cx="7907337" cy="9906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r>
              <a:rPr lang="en-US" dirty="0"/>
              <a:t>Advantages of the Partnership</a:t>
            </a:r>
          </a:p>
        </p:txBody>
      </p:sp>
      <p:sp>
        <p:nvSpPr>
          <p:cNvPr id="12291" name="Rectangle 3"/>
          <p:cNvSpPr>
            <a:spLocks noGrp="1" noChangeArrowheads="1"/>
          </p:cNvSpPr>
          <p:nvPr>
            <p:ph type="body" idx="1"/>
          </p:nvPr>
        </p:nvSpPr>
        <p:spPr>
          <a:xfrm>
            <a:off x="762000" y="1828800"/>
            <a:ext cx="6769100" cy="39497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r>
              <a:rPr lang="en-US" dirty="0"/>
              <a:t>Easy to establish</a:t>
            </a:r>
          </a:p>
          <a:p>
            <a:r>
              <a:rPr lang="en-US" dirty="0"/>
              <a:t>Complementary skills of partners</a:t>
            </a:r>
          </a:p>
          <a:p>
            <a:r>
              <a:rPr lang="en-US" dirty="0"/>
              <a:t>Division of profits</a:t>
            </a:r>
          </a:p>
          <a:p>
            <a:r>
              <a:rPr lang="en-US" dirty="0"/>
              <a:t>Larger pool of capital</a:t>
            </a:r>
          </a:p>
          <a:p>
            <a:r>
              <a:rPr lang="en-US" dirty="0"/>
              <a:t>Ability to attract limited partners</a:t>
            </a:r>
          </a:p>
        </p:txBody>
      </p:sp>
      <p:pic>
        <p:nvPicPr>
          <p:cNvPr id="12295" name="Picture 7" descr="j028513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178675" y="3886200"/>
            <a:ext cx="1965325" cy="2971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025516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wipe(left)">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wipe(left)">
                                      <p:cBhvr>
                                        <p:cTn id="12" dur="500"/>
                                        <p:tgtEl>
                                          <p:spTgt spid="122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wipe(left)">
                                      <p:cBhvr>
                                        <p:cTn id="17" dur="500"/>
                                        <p:tgtEl>
                                          <p:spTgt spid="122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wipe(left)">
                                      <p:cBhvr>
                                        <p:cTn id="22" dur="500"/>
                                        <p:tgtEl>
                                          <p:spTgt spid="122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291">
                                            <p:txEl>
                                              <p:pRg st="4" end="4"/>
                                            </p:txEl>
                                          </p:spTgt>
                                        </p:tgtEl>
                                        <p:attrNameLst>
                                          <p:attrName>style.visibility</p:attrName>
                                        </p:attrNameLst>
                                      </p:cBhvr>
                                      <p:to>
                                        <p:strVal val="visible"/>
                                      </p:to>
                                    </p:set>
                                    <p:animEffect transition="in" filter="wipe(left)">
                                      <p:cBhvr>
                                        <p:cTn id="27" dur="5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a:lstStyle/>
          <a:p>
            <a:r>
              <a:rPr lang="en-US" dirty="0"/>
              <a:t>Types of Partners</a:t>
            </a:r>
          </a:p>
        </p:txBody>
      </p:sp>
      <p:sp>
        <p:nvSpPr>
          <p:cNvPr id="44035" name="Rectangle 3"/>
          <p:cNvSpPr>
            <a:spLocks noGrp="1" noChangeArrowheads="1"/>
          </p:cNvSpPr>
          <p:nvPr>
            <p:ph type="body" idx="1"/>
          </p:nvPr>
        </p:nvSpPr>
        <p:spPr>
          <a:xfrm>
            <a:off x="457200" y="1600200"/>
            <a:ext cx="8229600" cy="4648200"/>
          </a:xfrm>
        </p:spPr>
        <p:txBody>
          <a:bodyPr/>
          <a:lstStyle/>
          <a:p>
            <a:pPr>
              <a:lnSpc>
                <a:spcPct val="90000"/>
              </a:lnSpc>
            </a:pPr>
            <a:r>
              <a:rPr lang="en-US" dirty="0"/>
              <a:t>General partners</a:t>
            </a:r>
          </a:p>
          <a:p>
            <a:pPr lvl="1">
              <a:lnSpc>
                <a:spcPct val="90000"/>
              </a:lnSpc>
            </a:pPr>
            <a:r>
              <a:rPr lang="en-US" dirty="0"/>
              <a:t>Take an active role in managing a business.</a:t>
            </a:r>
          </a:p>
          <a:p>
            <a:pPr lvl="1">
              <a:lnSpc>
                <a:spcPct val="90000"/>
              </a:lnSpc>
            </a:pPr>
            <a:r>
              <a:rPr lang="en-US" dirty="0"/>
              <a:t>Have unlimited liability for the partnership’s debts.</a:t>
            </a:r>
          </a:p>
          <a:p>
            <a:pPr lvl="1">
              <a:lnSpc>
                <a:spcPct val="90000"/>
              </a:lnSpc>
            </a:pPr>
            <a:r>
              <a:rPr lang="en-US" dirty="0"/>
              <a:t>Every partnership must have at least one general partner.</a:t>
            </a:r>
          </a:p>
          <a:p>
            <a:pPr>
              <a:lnSpc>
                <a:spcPct val="90000"/>
              </a:lnSpc>
            </a:pPr>
            <a:r>
              <a:rPr lang="en-US" dirty="0"/>
              <a:t>Limited partners</a:t>
            </a:r>
          </a:p>
          <a:p>
            <a:pPr lvl="1">
              <a:lnSpc>
                <a:spcPct val="90000"/>
              </a:lnSpc>
            </a:pPr>
            <a:r>
              <a:rPr lang="en-US" dirty="0"/>
              <a:t>Cannot participate in the day-to-day management of a company. </a:t>
            </a:r>
          </a:p>
          <a:p>
            <a:pPr lvl="1">
              <a:lnSpc>
                <a:spcPct val="90000"/>
              </a:lnSpc>
            </a:pPr>
            <a:r>
              <a:rPr lang="en-US" dirty="0"/>
              <a:t>Have limited liability for the partnership’s debts.  </a:t>
            </a:r>
          </a:p>
        </p:txBody>
      </p:sp>
    </p:spTree>
    <p:extLst>
      <p:ext uri="{BB962C8B-B14F-4D97-AF65-F5344CB8AC3E}">
        <p14:creationId xmlns:p14="http://schemas.microsoft.com/office/powerpoint/2010/main" xmlns="" val="39030772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wipe(left)">
                                      <p:cBhvr>
                                        <p:cTn id="12" dur="500"/>
                                        <p:tgtEl>
                                          <p:spTgt spid="440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4035">
                                            <p:txEl>
                                              <p:pRg st="2" end="2"/>
                                            </p:txEl>
                                          </p:spTgt>
                                        </p:tgtEl>
                                        <p:attrNameLst>
                                          <p:attrName>style.visibility</p:attrName>
                                        </p:attrNameLst>
                                      </p:cBhvr>
                                      <p:to>
                                        <p:strVal val="visible"/>
                                      </p:to>
                                    </p:set>
                                    <p:animEffect transition="in" filter="wipe(left)">
                                      <p:cBhvr>
                                        <p:cTn id="17" dur="500"/>
                                        <p:tgtEl>
                                          <p:spTgt spid="440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4035">
                                            <p:txEl>
                                              <p:pRg st="3" end="3"/>
                                            </p:txEl>
                                          </p:spTgt>
                                        </p:tgtEl>
                                        <p:attrNameLst>
                                          <p:attrName>style.visibility</p:attrName>
                                        </p:attrNameLst>
                                      </p:cBhvr>
                                      <p:to>
                                        <p:strVal val="visible"/>
                                      </p:to>
                                    </p:set>
                                    <p:animEffect transition="in" filter="wipe(left)">
                                      <p:cBhvr>
                                        <p:cTn id="22" dur="500"/>
                                        <p:tgtEl>
                                          <p:spTgt spid="4403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4035">
                                            <p:txEl>
                                              <p:pRg st="4" end="4"/>
                                            </p:txEl>
                                          </p:spTgt>
                                        </p:tgtEl>
                                        <p:attrNameLst>
                                          <p:attrName>style.visibility</p:attrName>
                                        </p:attrNameLst>
                                      </p:cBhvr>
                                      <p:to>
                                        <p:strVal val="visible"/>
                                      </p:to>
                                    </p:set>
                                    <p:animEffect transition="in" filter="wipe(left)">
                                      <p:cBhvr>
                                        <p:cTn id="27" dur="500"/>
                                        <p:tgtEl>
                                          <p:spTgt spid="4403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4035">
                                            <p:txEl>
                                              <p:pRg st="5" end="5"/>
                                            </p:txEl>
                                          </p:spTgt>
                                        </p:tgtEl>
                                        <p:attrNameLst>
                                          <p:attrName>style.visibility</p:attrName>
                                        </p:attrNameLst>
                                      </p:cBhvr>
                                      <p:to>
                                        <p:strVal val="visible"/>
                                      </p:to>
                                    </p:set>
                                    <p:animEffect transition="in" filter="wipe(left)">
                                      <p:cBhvr>
                                        <p:cTn id="32" dur="500"/>
                                        <p:tgtEl>
                                          <p:spTgt spid="4403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4035">
                                            <p:txEl>
                                              <p:pRg st="6" end="6"/>
                                            </p:txEl>
                                          </p:spTgt>
                                        </p:tgtEl>
                                        <p:attrNameLst>
                                          <p:attrName>style.visibility</p:attrName>
                                        </p:attrNameLst>
                                      </p:cBhvr>
                                      <p:to>
                                        <p:strVal val="visible"/>
                                      </p:to>
                                    </p:set>
                                    <p:animEffect transition="in" filter="wipe(left)">
                                      <p:cBhvr>
                                        <p:cTn id="37" dur="500"/>
                                        <p:tgtEl>
                                          <p:spTgt spid="440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bldLvl="2"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Rot="1" noChangeArrowheads="1"/>
          </p:cNvSpPr>
          <p:nvPr>
            <p:ph type="title"/>
          </p:nvPr>
        </p:nvSpPr>
        <p:spPr>
          <a:xfrm>
            <a:off x="538163" y="457200"/>
            <a:ext cx="7907337" cy="7620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a:t>Advantages of the Partnership</a:t>
            </a:r>
          </a:p>
        </p:txBody>
      </p:sp>
      <p:sp>
        <p:nvSpPr>
          <p:cNvPr id="57347" name="Rectangle 3"/>
          <p:cNvSpPr>
            <a:spLocks noGrp="1" noChangeArrowheads="1"/>
          </p:cNvSpPr>
          <p:nvPr>
            <p:ph type="body" idx="1"/>
          </p:nvPr>
        </p:nvSpPr>
        <p:spPr>
          <a:xfrm>
            <a:off x="1143000" y="1676400"/>
            <a:ext cx="6781800" cy="51816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a:bodyPr>
          <a:lstStyle/>
          <a:p>
            <a:r>
              <a:rPr lang="en-US" sz="2800" dirty="0"/>
              <a:t>Easy to establish</a:t>
            </a:r>
          </a:p>
          <a:p>
            <a:r>
              <a:rPr lang="en-US" sz="2800" dirty="0"/>
              <a:t>Complementary skills of partners</a:t>
            </a:r>
          </a:p>
          <a:p>
            <a:r>
              <a:rPr lang="en-US" sz="2800" dirty="0"/>
              <a:t>Division of profits</a:t>
            </a:r>
          </a:p>
          <a:p>
            <a:r>
              <a:rPr lang="en-US" sz="2800" dirty="0"/>
              <a:t>Larger pool of capital</a:t>
            </a:r>
          </a:p>
          <a:p>
            <a:r>
              <a:rPr lang="en-US" sz="2800" dirty="0"/>
              <a:t>Ability to attract limited </a:t>
            </a:r>
            <a:r>
              <a:rPr lang="en-US" sz="2800" dirty="0" smtClean="0"/>
              <a:t>partners</a:t>
            </a:r>
          </a:p>
          <a:p>
            <a:pPr>
              <a:buClr>
                <a:schemeClr val="tx1"/>
              </a:buClr>
              <a:buSzPct val="80000"/>
            </a:pPr>
            <a:r>
              <a:rPr lang="en-US" sz="2900" dirty="0"/>
              <a:t>Little government regulation</a:t>
            </a:r>
          </a:p>
          <a:p>
            <a:pPr>
              <a:buClr>
                <a:schemeClr val="tx1"/>
              </a:buClr>
              <a:buSzPct val="80000"/>
            </a:pPr>
            <a:r>
              <a:rPr lang="en-US" sz="2900" dirty="0" smtClean="0"/>
              <a:t>Taxation</a:t>
            </a:r>
            <a:endParaRPr lang="en-US" sz="2900" dirty="0"/>
          </a:p>
          <a:p>
            <a:endParaRPr lang="en-US" sz="2800" dirty="0"/>
          </a:p>
        </p:txBody>
      </p:sp>
      <p:pic>
        <p:nvPicPr>
          <p:cNvPr id="57350" name="Picture 6" descr="j028513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178675" y="3886200"/>
            <a:ext cx="1965325" cy="2971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3120929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a:xfrm>
            <a:off x="304800" y="381000"/>
            <a:ext cx="8229600" cy="10668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r>
              <a:rPr lang="en-US" dirty="0"/>
              <a:t>Disadvantages of the Partnership</a:t>
            </a:r>
          </a:p>
        </p:txBody>
      </p:sp>
      <p:sp>
        <p:nvSpPr>
          <p:cNvPr id="14339" name="Rectangle 3"/>
          <p:cNvSpPr>
            <a:spLocks noGrp="1" noChangeArrowheads="1"/>
          </p:cNvSpPr>
          <p:nvPr>
            <p:ph type="body" idx="1"/>
          </p:nvPr>
        </p:nvSpPr>
        <p:spPr>
          <a:xfrm>
            <a:off x="457200" y="1752600"/>
            <a:ext cx="8001000" cy="43434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lnSpc>
                <a:spcPct val="90000"/>
              </a:lnSpc>
            </a:pPr>
            <a:r>
              <a:rPr lang="en-US" dirty="0"/>
              <a:t>Unlimited liability of at least one partner</a:t>
            </a:r>
          </a:p>
          <a:p>
            <a:pPr>
              <a:lnSpc>
                <a:spcPct val="90000"/>
              </a:lnSpc>
            </a:pPr>
            <a:r>
              <a:rPr lang="en-US" dirty="0"/>
              <a:t>Capital accumulation</a:t>
            </a:r>
          </a:p>
          <a:p>
            <a:pPr>
              <a:lnSpc>
                <a:spcPct val="90000"/>
              </a:lnSpc>
            </a:pPr>
            <a:r>
              <a:rPr lang="en-US" dirty="0"/>
              <a:t>Difficulty in disposing of partnership interest</a:t>
            </a:r>
          </a:p>
          <a:p>
            <a:pPr>
              <a:lnSpc>
                <a:spcPct val="90000"/>
              </a:lnSpc>
            </a:pPr>
            <a:r>
              <a:rPr lang="en-US" dirty="0"/>
              <a:t>Lack of continuity</a:t>
            </a:r>
          </a:p>
          <a:p>
            <a:pPr>
              <a:lnSpc>
                <a:spcPct val="90000"/>
              </a:lnSpc>
            </a:pPr>
            <a:r>
              <a:rPr lang="en-US" dirty="0"/>
              <a:t>Potential for personality and authority conflicts</a:t>
            </a:r>
          </a:p>
          <a:p>
            <a:pPr>
              <a:lnSpc>
                <a:spcPct val="90000"/>
              </a:lnSpc>
            </a:pPr>
            <a:r>
              <a:rPr lang="en-US" dirty="0"/>
              <a:t>Partners bound by law of agency</a:t>
            </a:r>
          </a:p>
          <a:p>
            <a:pPr>
              <a:lnSpc>
                <a:spcPct val="90000"/>
              </a:lnSpc>
              <a:buFont typeface="Wingdings" pitchFamily="2" charset="2"/>
              <a:buNone/>
            </a:pPr>
            <a:endParaRPr lang="en-US" dirty="0"/>
          </a:p>
        </p:txBody>
      </p:sp>
    </p:spTree>
    <p:extLst>
      <p:ext uri="{BB962C8B-B14F-4D97-AF65-F5344CB8AC3E}">
        <p14:creationId xmlns:p14="http://schemas.microsoft.com/office/powerpoint/2010/main" xmlns="" val="426321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wipe(left)">
                                      <p:cBhvr>
                                        <p:cTn id="12" dur="500"/>
                                        <p:tgtEl>
                                          <p:spTgt spid="143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wipe(left)">
                                      <p:cBhvr>
                                        <p:cTn id="17" dur="500"/>
                                        <p:tgtEl>
                                          <p:spTgt spid="143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wipe(left)">
                                      <p:cBhvr>
                                        <p:cTn id="22" dur="500"/>
                                        <p:tgtEl>
                                          <p:spTgt spid="1433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wipe(left)">
                                      <p:cBhvr>
                                        <p:cTn id="27" dur="500"/>
                                        <p:tgtEl>
                                          <p:spTgt spid="1433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339">
                                            <p:txEl>
                                              <p:pRg st="5" end="5"/>
                                            </p:txEl>
                                          </p:spTgt>
                                        </p:tgtEl>
                                        <p:attrNameLst>
                                          <p:attrName>style.visibility</p:attrName>
                                        </p:attrNameLst>
                                      </p:cBhvr>
                                      <p:to>
                                        <p:strVal val="visible"/>
                                      </p:to>
                                    </p:set>
                                    <p:animEffect transition="in" filter="wipe(left)">
                                      <p:cBhvr>
                                        <p:cTn id="32" dur="500"/>
                                        <p:tgtEl>
                                          <p:spTgt spid="14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Line 2"/>
          <p:cNvSpPr>
            <a:spLocks noChangeShapeType="1"/>
          </p:cNvSpPr>
          <p:nvPr/>
        </p:nvSpPr>
        <p:spPr bwMode="auto">
          <a:xfrm>
            <a:off x="2819400" y="2590800"/>
            <a:ext cx="0" cy="11430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3971" name="Line 3"/>
          <p:cNvSpPr>
            <a:spLocks noChangeShapeType="1"/>
          </p:cNvSpPr>
          <p:nvPr/>
        </p:nvSpPr>
        <p:spPr bwMode="auto">
          <a:xfrm>
            <a:off x="6172200" y="2590800"/>
            <a:ext cx="0" cy="11430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3972" name="Line 4"/>
          <p:cNvSpPr>
            <a:spLocks noChangeShapeType="1"/>
          </p:cNvSpPr>
          <p:nvPr/>
        </p:nvSpPr>
        <p:spPr bwMode="auto">
          <a:xfrm>
            <a:off x="4495800" y="2590800"/>
            <a:ext cx="0" cy="11430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3973" name="Rectangle 5"/>
          <p:cNvSpPr>
            <a:spLocks noGrp="1" noRot="1" noChangeArrowheads="1"/>
          </p:cNvSpPr>
          <p:nvPr>
            <p:ph type="title"/>
          </p:nvPr>
        </p:nvSpPr>
        <p:spPr>
          <a:xfrm>
            <a:off x="609600" y="0"/>
            <a:ext cx="8077200" cy="1066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2800" dirty="0"/>
              <a:t>Liability Features of the Basic Forms of Ownership</a:t>
            </a:r>
          </a:p>
        </p:txBody>
      </p:sp>
      <p:sp>
        <p:nvSpPr>
          <p:cNvPr id="83974" name="Rectangle 6"/>
          <p:cNvSpPr>
            <a:spLocks noChangeArrowheads="1"/>
          </p:cNvSpPr>
          <p:nvPr/>
        </p:nvSpPr>
        <p:spPr bwMode="auto">
          <a:xfrm>
            <a:off x="3101975" y="1016000"/>
            <a:ext cx="27781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wrap="none" lIns="90488" tIns="44450" rIns="90488" bIns="44450">
            <a:spAutoFit/>
          </a:bodyPr>
          <a:lstStyle/>
          <a:p>
            <a:r>
              <a:rPr lang="en-US" sz="4000" b="1">
                <a:latin typeface="Times New Roman" pitchFamily="18" charset="0"/>
              </a:rPr>
              <a:t>Partnership</a:t>
            </a:r>
          </a:p>
        </p:txBody>
      </p:sp>
      <p:sp>
        <p:nvSpPr>
          <p:cNvPr id="83975" name="Rectangle 7"/>
          <p:cNvSpPr>
            <a:spLocks noChangeArrowheads="1"/>
          </p:cNvSpPr>
          <p:nvPr/>
        </p:nvSpPr>
        <p:spPr bwMode="auto">
          <a:xfrm>
            <a:off x="1079500" y="1935163"/>
            <a:ext cx="6835775" cy="650875"/>
          </a:xfrm>
          <a:prstGeom prst="rect">
            <a:avLst/>
          </a:prstGeom>
          <a:solidFill>
            <a:schemeClr val="tx1"/>
          </a:solidFill>
          <a:ln w="12700" algn="ctr">
            <a:solidFill>
              <a:schemeClr val="bg2"/>
            </a:solidFill>
            <a:miter lim="800000"/>
            <a:headEnd/>
            <a:tailEnd/>
          </a:ln>
          <a:effectLst>
            <a:outerShdw dist="107763" dir="2700000" algn="ctr" rotWithShape="0">
              <a:schemeClr val="bg1"/>
            </a:outerShdw>
          </a:effectLst>
        </p:spPr>
        <p:txBody>
          <a:bodyPr wrap="none" lIns="90488" tIns="44450" rIns="90488" bIns="44450">
            <a:spAutoFit/>
          </a:bodyPr>
          <a:lstStyle/>
          <a:p>
            <a:r>
              <a:rPr lang="en-US" sz="3600" b="1">
                <a:solidFill>
                  <a:schemeClr val="bg2"/>
                </a:solidFill>
                <a:latin typeface="Times New Roman" pitchFamily="18" charset="0"/>
              </a:rPr>
              <a:t>Claims of Partnership’s Creditors</a:t>
            </a:r>
          </a:p>
        </p:txBody>
      </p:sp>
      <p:sp>
        <p:nvSpPr>
          <p:cNvPr id="83976" name="Rectangle 8"/>
          <p:cNvSpPr>
            <a:spLocks noChangeArrowheads="1"/>
          </p:cNvSpPr>
          <p:nvPr/>
        </p:nvSpPr>
        <p:spPr bwMode="auto">
          <a:xfrm>
            <a:off x="2398713" y="3803650"/>
            <a:ext cx="4194175" cy="650875"/>
          </a:xfrm>
          <a:prstGeom prst="rect">
            <a:avLst/>
          </a:prstGeom>
          <a:solidFill>
            <a:schemeClr val="tx1"/>
          </a:solidFill>
          <a:ln w="12700" algn="ctr">
            <a:solidFill>
              <a:schemeClr val="bg2"/>
            </a:solidFill>
            <a:miter lim="800000"/>
            <a:headEnd/>
            <a:tailEnd/>
          </a:ln>
          <a:effectLst>
            <a:outerShdw dist="107763" dir="2700000" algn="ctr" rotWithShape="0">
              <a:schemeClr val="bg1"/>
            </a:outerShdw>
          </a:effectLst>
        </p:spPr>
        <p:txBody>
          <a:bodyPr wrap="none" lIns="90488" tIns="44450" rIns="90488" bIns="44450">
            <a:spAutoFit/>
          </a:bodyPr>
          <a:lstStyle/>
          <a:p>
            <a:r>
              <a:rPr lang="en-US" sz="3600" b="1">
                <a:solidFill>
                  <a:schemeClr val="bg2"/>
                </a:solidFill>
                <a:latin typeface="Times New Roman" pitchFamily="18" charset="0"/>
              </a:rPr>
              <a:t>Partnership’s Assets</a:t>
            </a:r>
          </a:p>
        </p:txBody>
      </p:sp>
      <p:sp>
        <p:nvSpPr>
          <p:cNvPr id="83977" name="Rectangle 9"/>
          <p:cNvSpPr>
            <a:spLocks noChangeArrowheads="1"/>
          </p:cNvSpPr>
          <p:nvPr/>
        </p:nvSpPr>
        <p:spPr bwMode="auto">
          <a:xfrm>
            <a:off x="112713" y="3575050"/>
            <a:ext cx="2047875" cy="2298700"/>
          </a:xfrm>
          <a:prstGeom prst="rect">
            <a:avLst/>
          </a:prstGeom>
          <a:solidFill>
            <a:schemeClr val="tx1"/>
          </a:solidFill>
          <a:ln w="12700" algn="ctr">
            <a:solidFill>
              <a:schemeClr val="bg2"/>
            </a:solidFill>
            <a:miter lim="800000"/>
            <a:headEnd/>
            <a:tailEnd/>
          </a:ln>
          <a:effectLst>
            <a:outerShdw dist="107763" dir="2700000" algn="ctr" rotWithShape="0">
              <a:schemeClr val="bg1"/>
            </a:outerShdw>
          </a:effectLst>
        </p:spPr>
        <p:txBody>
          <a:bodyPr wrap="none" lIns="90488" tIns="44450" rIns="90488" bIns="44450">
            <a:spAutoFit/>
          </a:bodyPr>
          <a:lstStyle/>
          <a:p>
            <a:r>
              <a:rPr lang="en-US" sz="3600" b="1">
                <a:solidFill>
                  <a:schemeClr val="bg2"/>
                </a:solidFill>
                <a:latin typeface="Times New Roman" pitchFamily="18" charset="0"/>
              </a:rPr>
              <a:t>General</a:t>
            </a:r>
          </a:p>
          <a:p>
            <a:r>
              <a:rPr lang="en-US" sz="3600" b="1">
                <a:solidFill>
                  <a:schemeClr val="bg2"/>
                </a:solidFill>
                <a:latin typeface="Times New Roman" pitchFamily="18" charset="0"/>
              </a:rPr>
              <a:t>Partner’s</a:t>
            </a:r>
          </a:p>
          <a:p>
            <a:r>
              <a:rPr lang="en-US" sz="3600" b="1">
                <a:solidFill>
                  <a:schemeClr val="bg2"/>
                </a:solidFill>
                <a:latin typeface="Times New Roman" pitchFamily="18" charset="0"/>
              </a:rPr>
              <a:t>Personal</a:t>
            </a:r>
          </a:p>
          <a:p>
            <a:r>
              <a:rPr lang="en-US" sz="3600" b="1">
                <a:solidFill>
                  <a:schemeClr val="bg2"/>
                </a:solidFill>
                <a:latin typeface="Times New Roman" pitchFamily="18" charset="0"/>
              </a:rPr>
              <a:t>Assets</a:t>
            </a:r>
          </a:p>
        </p:txBody>
      </p:sp>
      <p:sp>
        <p:nvSpPr>
          <p:cNvPr id="83978" name="Line 10"/>
          <p:cNvSpPr>
            <a:spLocks noChangeShapeType="1"/>
          </p:cNvSpPr>
          <p:nvPr/>
        </p:nvSpPr>
        <p:spPr bwMode="auto">
          <a:xfrm flipH="1">
            <a:off x="990600" y="2743200"/>
            <a:ext cx="685800" cy="7620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3979" name="Line 11"/>
          <p:cNvSpPr>
            <a:spLocks noChangeShapeType="1"/>
          </p:cNvSpPr>
          <p:nvPr/>
        </p:nvSpPr>
        <p:spPr bwMode="auto">
          <a:xfrm>
            <a:off x="7315200" y="2667000"/>
            <a:ext cx="762000" cy="8382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3980" name="Rectangle 12"/>
          <p:cNvSpPr>
            <a:spLocks noChangeArrowheads="1"/>
          </p:cNvSpPr>
          <p:nvPr/>
        </p:nvSpPr>
        <p:spPr bwMode="auto">
          <a:xfrm>
            <a:off x="6894513" y="3575050"/>
            <a:ext cx="2047875" cy="2298700"/>
          </a:xfrm>
          <a:prstGeom prst="rect">
            <a:avLst/>
          </a:prstGeom>
          <a:solidFill>
            <a:schemeClr val="tx1"/>
          </a:solidFill>
          <a:ln w="12700" algn="ctr">
            <a:solidFill>
              <a:schemeClr val="bg2"/>
            </a:solidFill>
            <a:miter lim="800000"/>
            <a:headEnd/>
            <a:tailEnd/>
          </a:ln>
          <a:effectLst>
            <a:outerShdw dist="107763" dir="2700000" algn="ctr" rotWithShape="0">
              <a:schemeClr val="bg1"/>
            </a:outerShdw>
          </a:effectLst>
        </p:spPr>
        <p:txBody>
          <a:bodyPr wrap="none" lIns="90488" tIns="44450" rIns="90488" bIns="44450">
            <a:spAutoFit/>
          </a:bodyPr>
          <a:lstStyle/>
          <a:p>
            <a:r>
              <a:rPr lang="en-US" sz="3600" b="1">
                <a:solidFill>
                  <a:schemeClr val="bg2"/>
                </a:solidFill>
                <a:latin typeface="Times New Roman" pitchFamily="18" charset="0"/>
              </a:rPr>
              <a:t>General</a:t>
            </a:r>
          </a:p>
          <a:p>
            <a:r>
              <a:rPr lang="en-US" sz="3600" b="1">
                <a:solidFill>
                  <a:schemeClr val="bg2"/>
                </a:solidFill>
                <a:latin typeface="Times New Roman" pitchFamily="18" charset="0"/>
              </a:rPr>
              <a:t>Partner’s</a:t>
            </a:r>
          </a:p>
          <a:p>
            <a:r>
              <a:rPr lang="en-US" sz="3600" b="1">
                <a:solidFill>
                  <a:schemeClr val="bg2"/>
                </a:solidFill>
                <a:latin typeface="Times New Roman" pitchFamily="18" charset="0"/>
              </a:rPr>
              <a:t>Personal</a:t>
            </a:r>
          </a:p>
          <a:p>
            <a:r>
              <a:rPr lang="en-US" sz="3600" b="1">
                <a:solidFill>
                  <a:schemeClr val="bg2"/>
                </a:solidFill>
                <a:latin typeface="Times New Roman" pitchFamily="18" charset="0"/>
              </a:rPr>
              <a:t>Assets</a:t>
            </a:r>
          </a:p>
        </p:txBody>
      </p:sp>
    </p:spTree>
    <p:extLst>
      <p:ext uri="{BB962C8B-B14F-4D97-AF65-F5344CB8AC3E}">
        <p14:creationId xmlns:p14="http://schemas.microsoft.com/office/powerpoint/2010/main" xmlns="" val="2320143061"/>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p:txBody>
          <a:bodyPr/>
          <a:lstStyle/>
          <a:p>
            <a:r>
              <a:rPr lang="en-US" dirty="0"/>
              <a:t>Corporation</a:t>
            </a:r>
          </a:p>
        </p:txBody>
      </p:sp>
      <p:sp>
        <p:nvSpPr>
          <p:cNvPr id="45059" name="Rectangle 3"/>
          <p:cNvSpPr>
            <a:spLocks noGrp="1" noChangeArrowheads="1"/>
          </p:cNvSpPr>
          <p:nvPr>
            <p:ph type="body" idx="1"/>
          </p:nvPr>
        </p:nvSpPr>
        <p:spPr/>
        <p:txBody>
          <a:bodyPr>
            <a:normAutofit lnSpcReduction="10000"/>
          </a:bodyPr>
          <a:lstStyle/>
          <a:p>
            <a:pPr>
              <a:lnSpc>
                <a:spcPct val="90000"/>
              </a:lnSpc>
            </a:pPr>
            <a:r>
              <a:rPr lang="en-US" dirty="0"/>
              <a:t>A separate legal entity from its owners.</a:t>
            </a:r>
          </a:p>
          <a:p>
            <a:pPr>
              <a:lnSpc>
                <a:spcPct val="90000"/>
              </a:lnSpc>
            </a:pPr>
            <a:r>
              <a:rPr lang="en-US" dirty="0" smtClean="0"/>
              <a:t>Types </a:t>
            </a:r>
            <a:r>
              <a:rPr lang="en-US" dirty="0"/>
              <a:t>of corporations:</a:t>
            </a:r>
          </a:p>
          <a:p>
            <a:pPr>
              <a:lnSpc>
                <a:spcPct val="90000"/>
              </a:lnSpc>
            </a:pPr>
            <a:r>
              <a:rPr lang="en-US" u="sng" dirty="0"/>
              <a:t>Publicly held</a:t>
            </a:r>
            <a:r>
              <a:rPr lang="en-US" dirty="0"/>
              <a:t> – a corporation that has a large number of shareholders and whose stock usually is traded on one of the large stock exchanges.</a:t>
            </a:r>
          </a:p>
          <a:p>
            <a:pPr>
              <a:lnSpc>
                <a:spcPct val="90000"/>
              </a:lnSpc>
            </a:pPr>
            <a:r>
              <a:rPr lang="en-US" u="sng" dirty="0"/>
              <a:t>Closely held</a:t>
            </a:r>
            <a:r>
              <a:rPr lang="en-US" dirty="0"/>
              <a:t> – a corporation in which shares are controlled by a relatively small number of people, often family members, relatives, or friends.   </a:t>
            </a:r>
          </a:p>
        </p:txBody>
      </p:sp>
    </p:spTree>
    <p:extLst>
      <p:ext uri="{BB962C8B-B14F-4D97-AF65-F5344CB8AC3E}">
        <p14:creationId xmlns:p14="http://schemas.microsoft.com/office/powerpoint/2010/main" xmlns="" val="32843503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wipe(left)">
                                      <p:cBhvr>
                                        <p:cTn id="7" dur="500"/>
                                        <p:tgtEl>
                                          <p:spTgt spid="450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wipe(left)">
                                      <p:cBhvr>
                                        <p:cTn id="12" dur="500"/>
                                        <p:tgtEl>
                                          <p:spTgt spid="450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wipe(left)">
                                      <p:cBhvr>
                                        <p:cTn id="17" dur="500"/>
                                        <p:tgtEl>
                                          <p:spTgt spid="450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5059">
                                            <p:txEl>
                                              <p:pRg st="3" end="3"/>
                                            </p:txEl>
                                          </p:spTgt>
                                        </p:tgtEl>
                                        <p:attrNameLst>
                                          <p:attrName>style.visibility</p:attrName>
                                        </p:attrNameLst>
                                      </p:cBhvr>
                                      <p:to>
                                        <p:strVal val="visible"/>
                                      </p:to>
                                    </p:set>
                                    <p:animEffect transition="in" filter="wipe(left)">
                                      <p:cBhvr>
                                        <p:cTn id="22" dur="500"/>
                                        <p:tgtEl>
                                          <p:spTgt spid="450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941388" y="457200"/>
            <a:ext cx="7504112" cy="8763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r>
              <a:rPr lang="en-US" dirty="0"/>
              <a:t>Advantages of the Corporation</a:t>
            </a:r>
          </a:p>
        </p:txBody>
      </p:sp>
      <p:sp>
        <p:nvSpPr>
          <p:cNvPr id="16387" name="Rectangle 3"/>
          <p:cNvSpPr>
            <a:spLocks noGrp="1" noChangeArrowheads="1"/>
          </p:cNvSpPr>
          <p:nvPr>
            <p:ph type="body" idx="1"/>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r>
              <a:rPr lang="en-US" dirty="0"/>
              <a:t>Limited liability of stockholders</a:t>
            </a:r>
          </a:p>
          <a:p>
            <a:r>
              <a:rPr lang="en-US" dirty="0"/>
              <a:t>Ability to attract capital</a:t>
            </a:r>
          </a:p>
          <a:p>
            <a:r>
              <a:rPr lang="en-US" dirty="0"/>
              <a:t>Ability to continue indefinitely</a:t>
            </a:r>
          </a:p>
          <a:p>
            <a:r>
              <a:rPr lang="en-US" dirty="0"/>
              <a:t>Transferable ownership</a:t>
            </a:r>
          </a:p>
        </p:txBody>
      </p:sp>
      <p:pic>
        <p:nvPicPr>
          <p:cNvPr id="16390" name="Picture 6" descr="j031678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14600" y="4191000"/>
            <a:ext cx="3657600" cy="24320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373233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left)">
                                      <p:cBhvr>
                                        <p:cTn id="7" dur="500"/>
                                        <p:tgtEl>
                                          <p:spTgt spid="16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wipe(left)">
                                      <p:cBhvr>
                                        <p:cTn id="12" dur="500"/>
                                        <p:tgtEl>
                                          <p:spTgt spid="16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wipe(left)">
                                      <p:cBhvr>
                                        <p:cTn id="17" dur="500"/>
                                        <p:tgtEl>
                                          <p:spTgt spid="163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387">
                                            <p:txEl>
                                              <p:pRg st="3" end="3"/>
                                            </p:txEl>
                                          </p:spTgt>
                                        </p:tgtEl>
                                        <p:attrNameLst>
                                          <p:attrName>style.visibility</p:attrName>
                                        </p:attrNameLst>
                                      </p:cBhvr>
                                      <p:to>
                                        <p:strVal val="visible"/>
                                      </p:to>
                                    </p:set>
                                    <p:animEffect transition="in" filter="wipe(left)">
                                      <p:cBhvr>
                                        <p:cTn id="22" dur="500"/>
                                        <p:tgtEl>
                                          <p:spTgt spid="16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Line 2"/>
          <p:cNvSpPr>
            <a:spLocks noChangeShapeType="1"/>
          </p:cNvSpPr>
          <p:nvPr/>
        </p:nvSpPr>
        <p:spPr bwMode="auto">
          <a:xfrm>
            <a:off x="1182688" y="3644900"/>
            <a:ext cx="1143000" cy="6096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4995" name="Line 3"/>
          <p:cNvSpPr>
            <a:spLocks noChangeShapeType="1"/>
          </p:cNvSpPr>
          <p:nvPr/>
        </p:nvSpPr>
        <p:spPr bwMode="auto">
          <a:xfrm>
            <a:off x="6135688" y="2730500"/>
            <a:ext cx="0" cy="11430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4996" name="Line 4"/>
          <p:cNvSpPr>
            <a:spLocks noChangeShapeType="1"/>
          </p:cNvSpPr>
          <p:nvPr/>
        </p:nvSpPr>
        <p:spPr bwMode="auto">
          <a:xfrm>
            <a:off x="2782888" y="2730500"/>
            <a:ext cx="0" cy="11430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4997" name="Line 5"/>
          <p:cNvSpPr>
            <a:spLocks noChangeShapeType="1"/>
          </p:cNvSpPr>
          <p:nvPr/>
        </p:nvSpPr>
        <p:spPr bwMode="auto">
          <a:xfrm flipH="1">
            <a:off x="6669088" y="3797300"/>
            <a:ext cx="990600" cy="4572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4998" name="Line 6"/>
          <p:cNvSpPr>
            <a:spLocks noChangeShapeType="1"/>
          </p:cNvSpPr>
          <p:nvPr/>
        </p:nvSpPr>
        <p:spPr bwMode="auto">
          <a:xfrm>
            <a:off x="4459288" y="2730500"/>
            <a:ext cx="0" cy="11430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4999" name="Rectangle 7"/>
          <p:cNvSpPr>
            <a:spLocks noGrp="1" noRot="1" noChangeArrowheads="1"/>
          </p:cNvSpPr>
          <p:nvPr>
            <p:ph type="title"/>
          </p:nvPr>
        </p:nvSpPr>
        <p:spPr>
          <a:xfrm>
            <a:off x="609600" y="0"/>
            <a:ext cx="8077200" cy="914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2800" dirty="0"/>
              <a:t>Liability Features of the Basic Forms of Ownership</a:t>
            </a:r>
          </a:p>
        </p:txBody>
      </p:sp>
      <p:sp>
        <p:nvSpPr>
          <p:cNvPr id="85000" name="Rectangle 8"/>
          <p:cNvSpPr>
            <a:spLocks noChangeArrowheads="1"/>
          </p:cNvSpPr>
          <p:nvPr/>
        </p:nvSpPr>
        <p:spPr bwMode="auto">
          <a:xfrm>
            <a:off x="2743200" y="1295400"/>
            <a:ext cx="2890838"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wrap="none" lIns="90488" tIns="44450" rIns="90488" bIns="44450">
            <a:spAutoFit/>
          </a:bodyPr>
          <a:lstStyle/>
          <a:p>
            <a:r>
              <a:rPr lang="en-US" sz="4000" b="1">
                <a:latin typeface="Times New Roman" pitchFamily="18" charset="0"/>
              </a:rPr>
              <a:t>Corporation</a:t>
            </a:r>
          </a:p>
        </p:txBody>
      </p:sp>
      <p:sp>
        <p:nvSpPr>
          <p:cNvPr id="85001" name="Rectangle 9"/>
          <p:cNvSpPr>
            <a:spLocks noChangeArrowheads="1"/>
          </p:cNvSpPr>
          <p:nvPr/>
        </p:nvSpPr>
        <p:spPr bwMode="auto">
          <a:xfrm>
            <a:off x="1042988" y="2074863"/>
            <a:ext cx="6937375" cy="650875"/>
          </a:xfrm>
          <a:prstGeom prst="rect">
            <a:avLst/>
          </a:prstGeom>
          <a:solidFill>
            <a:schemeClr val="tx1"/>
          </a:solidFill>
          <a:ln w="12700" algn="ctr">
            <a:solidFill>
              <a:schemeClr val="bg2"/>
            </a:solidFill>
            <a:miter lim="800000"/>
            <a:headEnd/>
            <a:tailEnd/>
          </a:ln>
          <a:effectLst>
            <a:outerShdw dist="107763" dir="2700000" algn="ctr" rotWithShape="0">
              <a:schemeClr val="bg1"/>
            </a:outerShdw>
          </a:effectLst>
        </p:spPr>
        <p:txBody>
          <a:bodyPr wrap="none" lIns="90488" tIns="44450" rIns="90488" bIns="44450">
            <a:spAutoFit/>
          </a:bodyPr>
          <a:lstStyle/>
          <a:p>
            <a:r>
              <a:rPr lang="en-US" sz="3600" b="1">
                <a:solidFill>
                  <a:schemeClr val="bg2"/>
                </a:solidFill>
                <a:latin typeface="Times New Roman" pitchFamily="18" charset="0"/>
              </a:rPr>
              <a:t>Claims of Corporation’s Creditors</a:t>
            </a:r>
          </a:p>
        </p:txBody>
      </p:sp>
      <p:sp>
        <p:nvSpPr>
          <p:cNvPr id="85002" name="Rectangle 10"/>
          <p:cNvSpPr>
            <a:spLocks noChangeArrowheads="1"/>
          </p:cNvSpPr>
          <p:nvPr/>
        </p:nvSpPr>
        <p:spPr bwMode="auto">
          <a:xfrm>
            <a:off x="2362200" y="3943350"/>
            <a:ext cx="4295775" cy="650875"/>
          </a:xfrm>
          <a:prstGeom prst="rect">
            <a:avLst/>
          </a:prstGeom>
          <a:solidFill>
            <a:schemeClr val="tx1"/>
          </a:solidFill>
          <a:ln w="12700" algn="ctr">
            <a:solidFill>
              <a:schemeClr val="bg2"/>
            </a:solidFill>
            <a:miter lim="800000"/>
            <a:headEnd/>
            <a:tailEnd/>
          </a:ln>
          <a:effectLst>
            <a:outerShdw dist="107763" dir="2700000" algn="ctr" rotWithShape="0">
              <a:schemeClr val="bg1"/>
            </a:outerShdw>
          </a:effectLst>
        </p:spPr>
        <p:txBody>
          <a:bodyPr wrap="none" lIns="90488" tIns="44450" rIns="90488" bIns="44450">
            <a:spAutoFit/>
          </a:bodyPr>
          <a:lstStyle/>
          <a:p>
            <a:r>
              <a:rPr lang="en-US" sz="3600" b="1">
                <a:solidFill>
                  <a:schemeClr val="bg2"/>
                </a:solidFill>
                <a:latin typeface="Times New Roman" pitchFamily="18" charset="0"/>
              </a:rPr>
              <a:t>Corporation’s Assets</a:t>
            </a:r>
          </a:p>
        </p:txBody>
      </p:sp>
      <p:sp>
        <p:nvSpPr>
          <p:cNvPr id="85003" name="Rectangle 11"/>
          <p:cNvSpPr>
            <a:spLocks noChangeArrowheads="1"/>
          </p:cNvSpPr>
          <p:nvPr/>
        </p:nvSpPr>
        <p:spPr bwMode="auto">
          <a:xfrm>
            <a:off x="76200" y="5133975"/>
            <a:ext cx="3228975" cy="1200150"/>
          </a:xfrm>
          <a:prstGeom prst="rect">
            <a:avLst/>
          </a:prstGeom>
          <a:solidFill>
            <a:schemeClr val="tx1"/>
          </a:solidFill>
          <a:ln w="12700" algn="ctr">
            <a:solidFill>
              <a:schemeClr val="bg2"/>
            </a:solidFill>
            <a:miter lim="800000"/>
            <a:headEnd/>
            <a:tailEnd/>
          </a:ln>
          <a:effectLst>
            <a:outerShdw dist="107763" dir="2700000" algn="ctr" rotWithShape="0">
              <a:schemeClr val="bg1"/>
            </a:outerShdw>
          </a:effectLst>
        </p:spPr>
        <p:txBody>
          <a:bodyPr wrap="none" lIns="90488" tIns="44450" rIns="90488" bIns="44450">
            <a:spAutoFit/>
          </a:bodyPr>
          <a:lstStyle/>
          <a:p>
            <a:r>
              <a:rPr lang="en-US" sz="3600" b="1">
                <a:solidFill>
                  <a:schemeClr val="bg2"/>
                </a:solidFill>
                <a:latin typeface="Times New Roman" pitchFamily="18" charset="0"/>
              </a:rPr>
              <a:t>Shareholder’s</a:t>
            </a:r>
          </a:p>
          <a:p>
            <a:r>
              <a:rPr lang="en-US" sz="3600" b="1">
                <a:solidFill>
                  <a:schemeClr val="bg2"/>
                </a:solidFill>
                <a:latin typeface="Times New Roman" pitchFamily="18" charset="0"/>
              </a:rPr>
              <a:t>Personal Assets</a:t>
            </a:r>
          </a:p>
        </p:txBody>
      </p:sp>
      <p:sp>
        <p:nvSpPr>
          <p:cNvPr id="85004" name="Line 12"/>
          <p:cNvSpPr>
            <a:spLocks noChangeShapeType="1"/>
          </p:cNvSpPr>
          <p:nvPr/>
        </p:nvSpPr>
        <p:spPr bwMode="auto">
          <a:xfrm flipH="1">
            <a:off x="1106488" y="2730500"/>
            <a:ext cx="533400" cy="10668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5005" name="Line 13"/>
          <p:cNvSpPr>
            <a:spLocks noChangeShapeType="1"/>
          </p:cNvSpPr>
          <p:nvPr/>
        </p:nvSpPr>
        <p:spPr bwMode="auto">
          <a:xfrm>
            <a:off x="7278688" y="2806700"/>
            <a:ext cx="762000" cy="838200"/>
          </a:xfrm>
          <a:prstGeom prst="line">
            <a:avLst/>
          </a:prstGeom>
          <a:noFill/>
          <a:ln w="508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endParaRPr lang="en-US"/>
          </a:p>
        </p:txBody>
      </p:sp>
      <p:sp>
        <p:nvSpPr>
          <p:cNvPr id="85006" name="Rectangle 14"/>
          <p:cNvSpPr>
            <a:spLocks noChangeArrowheads="1"/>
          </p:cNvSpPr>
          <p:nvPr/>
        </p:nvSpPr>
        <p:spPr bwMode="auto">
          <a:xfrm>
            <a:off x="5638800" y="5086350"/>
            <a:ext cx="3228975" cy="1200150"/>
          </a:xfrm>
          <a:prstGeom prst="rect">
            <a:avLst/>
          </a:prstGeom>
          <a:solidFill>
            <a:schemeClr val="tx1"/>
          </a:solidFill>
          <a:ln w="12700" algn="ctr">
            <a:solidFill>
              <a:schemeClr val="bg2"/>
            </a:solidFill>
            <a:miter lim="800000"/>
            <a:headEnd/>
            <a:tailEnd/>
          </a:ln>
          <a:effectLst>
            <a:outerShdw dist="107763" dir="2700000" algn="ctr" rotWithShape="0">
              <a:schemeClr val="bg1"/>
            </a:outerShdw>
          </a:effectLst>
        </p:spPr>
        <p:txBody>
          <a:bodyPr wrap="none" lIns="90488" tIns="44450" rIns="90488" bIns="44450">
            <a:spAutoFit/>
          </a:bodyPr>
          <a:lstStyle/>
          <a:p>
            <a:r>
              <a:rPr lang="en-US" sz="3600" b="1">
                <a:solidFill>
                  <a:schemeClr val="bg2"/>
                </a:solidFill>
                <a:latin typeface="Times New Roman" pitchFamily="18" charset="0"/>
              </a:rPr>
              <a:t>Shareholder’s</a:t>
            </a:r>
          </a:p>
          <a:p>
            <a:r>
              <a:rPr lang="en-US" sz="3600" b="1">
                <a:solidFill>
                  <a:schemeClr val="bg2"/>
                </a:solidFill>
                <a:latin typeface="Times New Roman" pitchFamily="18" charset="0"/>
              </a:rPr>
              <a:t>Personal Assets</a:t>
            </a:r>
          </a:p>
        </p:txBody>
      </p:sp>
      <p:sp>
        <p:nvSpPr>
          <p:cNvPr id="85007" name="Rectangle 15"/>
          <p:cNvSpPr>
            <a:spLocks noChangeArrowheads="1"/>
          </p:cNvSpPr>
          <p:nvPr/>
        </p:nvSpPr>
        <p:spPr bwMode="auto">
          <a:xfrm rot="20640000">
            <a:off x="7308850" y="3217863"/>
            <a:ext cx="1666875" cy="650875"/>
          </a:xfrm>
          <a:prstGeom prst="rect">
            <a:avLst/>
          </a:prstGeom>
          <a:solidFill>
            <a:schemeClr val="tx1"/>
          </a:solidFill>
          <a:ln w="12700" algn="ctr">
            <a:solidFill>
              <a:schemeClr val="bg2"/>
            </a:solidFill>
            <a:miter lim="800000"/>
            <a:headEnd/>
            <a:tailEnd/>
          </a:ln>
          <a:effectLst>
            <a:outerShdw dist="107763" dir="2700000" algn="ctr" rotWithShape="0">
              <a:schemeClr val="bg1"/>
            </a:outerShdw>
          </a:effectLst>
        </p:spPr>
        <p:txBody>
          <a:bodyPr wrap="none" lIns="90488" tIns="44450" rIns="90488" bIns="44450">
            <a:spAutoFit/>
          </a:bodyPr>
          <a:lstStyle/>
          <a:p>
            <a:r>
              <a:rPr lang="en-US" sz="3600" b="1">
                <a:solidFill>
                  <a:schemeClr val="bg2"/>
                </a:solidFill>
                <a:latin typeface="Times New Roman" pitchFamily="18" charset="0"/>
              </a:rPr>
              <a:t>Barrier</a:t>
            </a:r>
          </a:p>
        </p:txBody>
      </p:sp>
      <p:sp>
        <p:nvSpPr>
          <p:cNvPr id="85008" name="Rectangle 16"/>
          <p:cNvSpPr>
            <a:spLocks noChangeArrowheads="1"/>
          </p:cNvSpPr>
          <p:nvPr/>
        </p:nvSpPr>
        <p:spPr bwMode="auto">
          <a:xfrm rot="960000">
            <a:off x="241300" y="3297238"/>
            <a:ext cx="1666875" cy="650875"/>
          </a:xfrm>
          <a:prstGeom prst="rect">
            <a:avLst/>
          </a:prstGeom>
          <a:solidFill>
            <a:schemeClr val="tx1"/>
          </a:solidFill>
          <a:ln w="12700" algn="ctr">
            <a:solidFill>
              <a:schemeClr val="bg2"/>
            </a:solidFill>
            <a:miter lim="800000"/>
            <a:headEnd/>
            <a:tailEnd/>
          </a:ln>
          <a:effectLst>
            <a:outerShdw dist="107763" dir="2700000" algn="ctr" rotWithShape="0">
              <a:schemeClr val="bg1"/>
            </a:outerShdw>
          </a:effectLst>
        </p:spPr>
        <p:txBody>
          <a:bodyPr wrap="none" lIns="90488" tIns="44450" rIns="90488" bIns="44450">
            <a:spAutoFit/>
          </a:bodyPr>
          <a:lstStyle/>
          <a:p>
            <a:r>
              <a:rPr lang="en-US" sz="3600" b="1">
                <a:solidFill>
                  <a:schemeClr val="bg2"/>
                </a:solidFill>
                <a:latin typeface="Times New Roman" pitchFamily="18" charset="0"/>
              </a:rPr>
              <a:t>Barrier</a:t>
            </a:r>
          </a:p>
        </p:txBody>
      </p:sp>
    </p:spTree>
    <p:extLst>
      <p:ext uri="{BB962C8B-B14F-4D97-AF65-F5344CB8AC3E}">
        <p14:creationId xmlns:p14="http://schemas.microsoft.com/office/powerpoint/2010/main" xmlns="" val="369378534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457200" y="381000"/>
            <a:ext cx="8229600" cy="9144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r>
              <a:rPr lang="en-US" dirty="0"/>
              <a:t>Disadvantages of the Corporation</a:t>
            </a:r>
          </a:p>
        </p:txBody>
      </p:sp>
      <p:sp>
        <p:nvSpPr>
          <p:cNvPr id="18435" name="Rectangle 3"/>
          <p:cNvSpPr>
            <a:spLocks noGrp="1" noChangeArrowheads="1"/>
          </p:cNvSpPr>
          <p:nvPr>
            <p:ph type="body" idx="1"/>
          </p:nvPr>
        </p:nvSpPr>
        <p:spPr>
          <a:xfrm>
            <a:off x="838200" y="1597025"/>
            <a:ext cx="7661275" cy="3965575"/>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r>
              <a:rPr lang="en-US" dirty="0"/>
              <a:t>Cost and time of incorporating</a:t>
            </a:r>
          </a:p>
          <a:p>
            <a:r>
              <a:rPr lang="en-US" dirty="0"/>
              <a:t>Double taxation</a:t>
            </a:r>
          </a:p>
          <a:p>
            <a:r>
              <a:rPr lang="en-US" dirty="0"/>
              <a:t>Potential for diminished managerial incentives</a:t>
            </a:r>
          </a:p>
          <a:p>
            <a:r>
              <a:rPr lang="en-US" dirty="0"/>
              <a:t>Legal requirements and regulatory “red tape”</a:t>
            </a:r>
          </a:p>
          <a:p>
            <a:r>
              <a:rPr lang="en-US" dirty="0"/>
              <a:t>Potential loss of control by founder(s)</a:t>
            </a:r>
          </a:p>
        </p:txBody>
      </p:sp>
    </p:spTree>
    <p:extLst>
      <p:ext uri="{BB962C8B-B14F-4D97-AF65-F5344CB8AC3E}">
        <p14:creationId xmlns:p14="http://schemas.microsoft.com/office/powerpoint/2010/main" xmlns="" val="37358941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left)">
                                      <p:cBhvr>
                                        <p:cTn id="7" dur="500"/>
                                        <p:tgtEl>
                                          <p:spTgt spid="18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wipe(left)">
                                      <p:cBhvr>
                                        <p:cTn id="12" dur="500"/>
                                        <p:tgtEl>
                                          <p:spTgt spid="184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wipe(left)">
                                      <p:cBhvr>
                                        <p:cTn id="17" dur="500"/>
                                        <p:tgtEl>
                                          <p:spTgt spid="184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wipe(left)">
                                      <p:cBhvr>
                                        <p:cTn id="22" dur="500"/>
                                        <p:tgtEl>
                                          <p:spTgt spid="1843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8435">
                                            <p:txEl>
                                              <p:pRg st="4" end="4"/>
                                            </p:txEl>
                                          </p:spTgt>
                                        </p:tgtEl>
                                        <p:attrNameLst>
                                          <p:attrName>style.visibility</p:attrName>
                                        </p:attrNameLst>
                                      </p:cBhvr>
                                      <p:to>
                                        <p:strVal val="visible"/>
                                      </p:to>
                                    </p:set>
                                    <p:animEffect transition="in" filter="wipe(left)">
                                      <p:cBhvr>
                                        <p:cTn id="27"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You Be The Consultant..</a:t>
            </a:r>
            <a:endParaRPr lang="en-US" dirty="0">
              <a:solidFill>
                <a:schemeClr val="tx2"/>
              </a:solidFill>
            </a:endParaRPr>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5872162" y="1752600"/>
            <a:ext cx="3279634" cy="32889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057400" y="4104858"/>
            <a:ext cx="2621437" cy="262143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38199" y="2362200"/>
            <a:ext cx="2072329" cy="2534503"/>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4715231" y="4419600"/>
            <a:ext cx="2143125" cy="2143125"/>
          </a:xfrm>
          <a:prstGeom prst="rect">
            <a:avLst/>
          </a:prstGeom>
        </p:spPr>
      </p:pic>
      <p:sp>
        <p:nvSpPr>
          <p:cNvPr id="9" name="TextBox 8"/>
          <p:cNvSpPr txBox="1"/>
          <p:nvPr/>
        </p:nvSpPr>
        <p:spPr>
          <a:xfrm>
            <a:off x="2743200" y="1981200"/>
            <a:ext cx="2667000" cy="2123658"/>
          </a:xfrm>
          <a:prstGeom prst="rect">
            <a:avLst/>
          </a:prstGeom>
          <a:noFill/>
        </p:spPr>
        <p:txBody>
          <a:bodyPr wrap="square" rtlCol="0">
            <a:spAutoFit/>
          </a:bodyPr>
          <a:lstStyle/>
          <a:p>
            <a:pPr algn="ctr"/>
            <a:r>
              <a:rPr lang="en-US" sz="6600" dirty="0" smtClean="0">
                <a:solidFill>
                  <a:srgbClr val="FF0000"/>
                </a:solidFill>
              </a:rPr>
              <a:t>CASE STUDY</a:t>
            </a:r>
            <a:endParaRPr lang="en-US" sz="6600" dirty="0">
              <a:solidFill>
                <a:srgbClr val="FF0000"/>
              </a:solidFill>
            </a:endParaRPr>
          </a:p>
        </p:txBody>
      </p:sp>
    </p:spTree>
    <p:extLst>
      <p:ext uri="{BB962C8B-B14F-4D97-AF65-F5344CB8AC3E}">
        <p14:creationId xmlns:p14="http://schemas.microsoft.com/office/powerpoint/2010/main" xmlns="" val="340890583"/>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noChangeArrowheads="1"/>
          </p:cNvSpPr>
          <p:nvPr>
            <p:ph type="body" idx="1"/>
          </p:nvPr>
        </p:nvSpPr>
        <p:spPr>
          <a:xfrm>
            <a:off x="13648" y="10236"/>
            <a:ext cx="9130352" cy="6847764"/>
          </a:xfrm>
        </p:spPr>
        <p:txBody>
          <a:bodyPr>
            <a:noAutofit/>
          </a:bodyPr>
          <a:lstStyle/>
          <a:p>
            <a:pPr marL="0" indent="0" hangingPunct="0">
              <a:buNone/>
            </a:pPr>
            <a:r>
              <a:rPr lang="en-US" sz="2400" dirty="0" smtClean="0"/>
              <a:t>YOU BE THE CONSULTANT</a:t>
            </a:r>
          </a:p>
          <a:p>
            <a:pPr marL="0" indent="0" hangingPunct="0">
              <a:buNone/>
            </a:pPr>
            <a:r>
              <a:rPr lang="en-US" sz="2400" dirty="0" smtClean="0"/>
              <a:t>Louise </a:t>
            </a:r>
            <a:r>
              <a:rPr lang="en-US" sz="2400" dirty="0"/>
              <a:t>Tallman spent much of her childhood playing and working in her mother and aunt’s antique shop. Her interest, involvement, and love of antiques led her to attend a school of art and design. Upon graduation, Louise decided to start her own antique shop and is in the process of completing her business plan.</a:t>
            </a:r>
          </a:p>
          <a:p>
            <a:pPr hangingPunct="0"/>
            <a:endParaRPr lang="en-US" sz="2400" dirty="0" smtClean="0"/>
          </a:p>
          <a:p>
            <a:pPr hangingPunct="0"/>
            <a:endParaRPr lang="en-US" sz="2400" dirty="0"/>
          </a:p>
        </p:txBody>
      </p:sp>
      <p:sp>
        <p:nvSpPr>
          <p:cNvPr id="3" name="Rectangle 2"/>
          <p:cNvSpPr/>
          <p:nvPr/>
        </p:nvSpPr>
        <p:spPr>
          <a:xfrm>
            <a:off x="0" y="3581400"/>
            <a:ext cx="8763000" cy="923330"/>
          </a:xfrm>
          <a:prstGeom prst="rect">
            <a:avLst/>
          </a:prstGeom>
        </p:spPr>
        <p:txBody>
          <a:bodyPr wrap="square">
            <a:spAutoFit/>
          </a:bodyPr>
          <a:lstStyle/>
          <a:p>
            <a:pPr hangingPunct="0"/>
            <a:r>
              <a:rPr lang="en-US" dirty="0"/>
              <a:t>Q1.	What are the questions that you would pose to Louise in order to help her select the form of ownership for her antique shop? Please explain the relevance of each question and answer, to determination of the suggested form of ownership.</a:t>
            </a:r>
          </a:p>
        </p:txBody>
      </p:sp>
    </p:spTree>
    <p:extLst>
      <p:ext uri="{BB962C8B-B14F-4D97-AF65-F5344CB8AC3E}">
        <p14:creationId xmlns:p14="http://schemas.microsoft.com/office/powerpoint/2010/main" xmlns="" val="1290685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Effect transition="in" filter="wipe(left)">
                                      <p:cBhvr>
                                        <p:cTn id="7" dur="500"/>
                                        <p:tgtEl>
                                          <p:spTgt spid="993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9331">
                                            <p:txEl>
                                              <p:pRg st="1" end="1"/>
                                            </p:txEl>
                                          </p:spTgt>
                                        </p:tgtEl>
                                        <p:attrNameLst>
                                          <p:attrName>style.visibility</p:attrName>
                                        </p:attrNameLst>
                                      </p:cBhvr>
                                      <p:to>
                                        <p:strVal val="visible"/>
                                      </p:to>
                                    </p:set>
                                    <p:animEffect transition="in" filter="wipe(left)">
                                      <p:cBhvr>
                                        <p:cTn id="12" dur="500"/>
                                        <p:tgtEl>
                                          <p:spTgt spid="993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Lecture Review</a:t>
            </a:r>
            <a:endParaRPr lang="en-US" dirty="0"/>
          </a:p>
        </p:txBody>
      </p:sp>
      <p:sp>
        <p:nvSpPr>
          <p:cNvPr id="3" name="Subtitle 2"/>
          <p:cNvSpPr>
            <a:spLocks noGrp="1"/>
          </p:cNvSpPr>
          <p:nvPr>
            <p:ph type="subTitle" idx="1"/>
          </p:nvPr>
        </p:nvSpPr>
        <p:spPr>
          <a:xfrm>
            <a:off x="228600" y="2330355"/>
            <a:ext cx="8382000" cy="3384645"/>
          </a:xfrm>
        </p:spPr>
        <p:txBody>
          <a:bodyPr>
            <a:normAutofit/>
          </a:bodyPr>
          <a:lstStyle/>
          <a:p>
            <a:pPr marL="457200" lvl="0" indent="-457200" algn="l" hangingPunct="0">
              <a:buFont typeface="Arial" pitchFamily="34" charset="0"/>
              <a:buChar char="•"/>
            </a:pPr>
            <a:r>
              <a:rPr lang="en-US" dirty="0">
                <a:solidFill>
                  <a:schemeClr val="tx1"/>
                </a:solidFill>
              </a:rPr>
              <a:t>Explain the advantages and the disadvantages of the three major forms of ownership</a:t>
            </a:r>
          </a:p>
          <a:p>
            <a:pPr marL="457200" lvl="0" indent="-457200" algn="l" hangingPunct="0">
              <a:buFont typeface="Arial" pitchFamily="34" charset="0"/>
              <a:buChar char="•"/>
            </a:pPr>
            <a:r>
              <a:rPr lang="en-US" dirty="0">
                <a:solidFill>
                  <a:schemeClr val="tx1"/>
                </a:solidFill>
              </a:rPr>
              <a:t>The Sole Proprietorship</a:t>
            </a:r>
          </a:p>
          <a:p>
            <a:pPr marL="457200" lvl="0" indent="-457200" algn="l" hangingPunct="0">
              <a:buFont typeface="Arial" pitchFamily="34" charset="0"/>
              <a:buChar char="•"/>
            </a:pPr>
            <a:r>
              <a:rPr lang="en-US" dirty="0">
                <a:solidFill>
                  <a:schemeClr val="tx1"/>
                </a:solidFill>
              </a:rPr>
              <a:t>The Partnership</a:t>
            </a:r>
          </a:p>
          <a:p>
            <a:pPr marL="457200" lvl="0" indent="-457200" algn="l" hangingPunct="0">
              <a:buFont typeface="Arial" pitchFamily="34" charset="0"/>
              <a:buChar char="•"/>
            </a:pPr>
            <a:r>
              <a:rPr lang="en-US" dirty="0">
                <a:solidFill>
                  <a:schemeClr val="tx1"/>
                </a:solidFill>
              </a:rPr>
              <a:t>The Corporation.</a:t>
            </a:r>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905767" y="152400"/>
            <a:ext cx="2209800" cy="1685925"/>
          </a:xfrm>
          <a:prstGeom prst="rect">
            <a:avLst/>
          </a:prstGeom>
        </p:spPr>
      </p:pic>
      <p:sp>
        <p:nvSpPr>
          <p:cNvPr id="5" name="TextBox 4"/>
          <p:cNvSpPr txBox="1"/>
          <p:nvPr/>
        </p:nvSpPr>
        <p:spPr>
          <a:xfrm>
            <a:off x="685800" y="5621867"/>
            <a:ext cx="7543800" cy="646331"/>
          </a:xfrm>
          <a:prstGeom prst="rect">
            <a:avLst/>
          </a:prstGeom>
          <a:noFill/>
        </p:spPr>
        <p:txBody>
          <a:bodyPr wrap="square" rtlCol="0">
            <a:spAutoFit/>
          </a:bodyPr>
          <a:lstStyle/>
          <a:p>
            <a:pPr algn="ctr"/>
            <a:r>
              <a:rPr lang="en-US" dirty="0" smtClean="0"/>
              <a:t>Reference: Essentials of Entrepreneurship &amp; Small Business Management, Zimmer, Scarborough &amp;Wilson, 5</a:t>
            </a:r>
            <a:r>
              <a:rPr lang="en-US" baseline="30000" dirty="0" smtClean="0"/>
              <a:t>th</a:t>
            </a:r>
            <a:r>
              <a:rPr lang="en-US" dirty="0" smtClean="0"/>
              <a:t> Edition</a:t>
            </a:r>
            <a:endParaRPr lang="en-US" dirty="0"/>
          </a:p>
        </p:txBody>
      </p:sp>
    </p:spTree>
    <p:extLst>
      <p:ext uri="{BB962C8B-B14F-4D97-AF65-F5344CB8AC3E}">
        <p14:creationId xmlns:p14="http://schemas.microsoft.com/office/powerpoint/2010/main" xmlns="" val="29097282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1013</TotalTime>
  <Words>1075</Words>
  <Application>Microsoft Office PowerPoint</Application>
  <PresentationFormat>On-screen Show (4:3)</PresentationFormat>
  <Paragraphs>189</Paragraphs>
  <Slides>29</Slides>
  <Notes>20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ENTREPRENEURSHIP </vt:lpstr>
      <vt:lpstr> Previous Lecture Review</vt:lpstr>
      <vt:lpstr>Objectives</vt:lpstr>
      <vt:lpstr>Guidelines for Preparing a Business Plan</vt:lpstr>
      <vt:lpstr>Tips on Preparing a Business Plan</vt:lpstr>
      <vt:lpstr>Tips on Preparing a Business Plan</vt:lpstr>
      <vt:lpstr>Presenting the Plan</vt:lpstr>
      <vt:lpstr>Presenting the Plan</vt:lpstr>
      <vt:lpstr>Choosing a Form of Ownership</vt:lpstr>
      <vt:lpstr>Factors Affecting the Choice</vt:lpstr>
      <vt:lpstr>Major Forms of Ownership</vt:lpstr>
      <vt:lpstr>Advantages of the Sole Proprietorship</vt:lpstr>
      <vt:lpstr>Disadvantages of the Sole Proprietorship</vt:lpstr>
      <vt:lpstr>Liability Features of the Basic Forms of Ownership</vt:lpstr>
      <vt:lpstr>Partnership</vt:lpstr>
      <vt:lpstr>ELEMENTS OF GOOD PARTNERSHIP AGREEMENT</vt:lpstr>
      <vt:lpstr>ELEMENTS OF GOOD PARTNERSHIP AGREEMENT</vt:lpstr>
      <vt:lpstr>Advantages of the Partnership</vt:lpstr>
      <vt:lpstr>Types of Partners</vt:lpstr>
      <vt:lpstr>Advantages of the Partnership</vt:lpstr>
      <vt:lpstr>Disadvantages of the Partnership</vt:lpstr>
      <vt:lpstr>Liability Features of the Basic Forms of Ownership</vt:lpstr>
      <vt:lpstr>Corporation</vt:lpstr>
      <vt:lpstr>Advantages of the Corporation</vt:lpstr>
      <vt:lpstr>Liability Features of the Basic Forms of Ownership</vt:lpstr>
      <vt:lpstr>Disadvantages of the Corporation</vt:lpstr>
      <vt:lpstr>You Be The Consultant..</vt:lpstr>
      <vt:lpstr>Slide 28</vt:lpstr>
      <vt:lpstr>Lecture Review</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the Entrepreneurial Mind: From Ideas to Reality</dc:title>
  <dc:creator>MyUserName</dc:creator>
  <cp:lastModifiedBy>NTS</cp:lastModifiedBy>
  <cp:revision>101</cp:revision>
  <dcterms:created xsi:type="dcterms:W3CDTF">2013-10-03T09:43:12Z</dcterms:created>
  <dcterms:modified xsi:type="dcterms:W3CDTF">2013-11-08T07:35:57Z</dcterms:modified>
</cp:coreProperties>
</file>