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6" r:id="rId2"/>
    <p:sldId id="297" r:id="rId3"/>
    <p:sldId id="298" r:id="rId4"/>
    <p:sldId id="313" r:id="rId5"/>
    <p:sldId id="314" r:id="rId6"/>
    <p:sldId id="315" r:id="rId7"/>
    <p:sldId id="325" r:id="rId8"/>
    <p:sldId id="316" r:id="rId9"/>
    <p:sldId id="317" r:id="rId10"/>
    <p:sldId id="318" r:id="rId11"/>
    <p:sldId id="326" r:id="rId12"/>
    <p:sldId id="307" r:id="rId13"/>
    <p:sldId id="305" r:id="rId14"/>
    <p:sldId id="306" r:id="rId15"/>
    <p:sldId id="308" r:id="rId16"/>
    <p:sldId id="311" r:id="rId17"/>
    <p:sldId id="29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83" y="4343144"/>
            <a:ext cx="5029635" cy="411501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290513" eaLnBrk="1" hangingPunct="1">
              <a:spcBef>
                <a:spcPct val="0"/>
              </a:spcBef>
            </a:pPr>
            <a:r>
              <a:rPr lang="en-GB" smtClean="0">
                <a:solidFill>
                  <a:srgbClr val="717171"/>
                </a:solidFill>
                <a:ea typeface="ＭＳ Ｐゴシック" pitchFamily="34" charset="-128"/>
              </a:rPr>
              <a:t>Essentially, Social Enterprises are commercial businesses, designed to make profit.  The difference occurs with the profit, which is reinvested to meet the social aims of the business.</a:t>
            </a:r>
          </a:p>
          <a:p>
            <a:pPr defTabSz="290513" eaLnBrk="1" hangingPunct="1">
              <a:spcBef>
                <a:spcPct val="0"/>
              </a:spcBef>
            </a:pPr>
            <a:endParaRPr lang="en-GB" smtClean="0">
              <a:solidFill>
                <a:srgbClr val="717171"/>
              </a:solidFill>
              <a:ea typeface="ＭＳ Ｐゴシック" pitchFamily="34" charset="-128"/>
            </a:endParaRPr>
          </a:p>
          <a:p>
            <a:pPr defTabSz="290513" eaLnBrk="1" hangingPunct="1">
              <a:spcBef>
                <a:spcPct val="0"/>
              </a:spcBef>
            </a:pPr>
            <a:r>
              <a:rPr lang="en-GB" smtClean="0">
                <a:solidFill>
                  <a:srgbClr val="717171"/>
                </a:solidFill>
                <a:ea typeface="ＭＳ Ｐゴシック" pitchFamily="34" charset="-128"/>
              </a:rPr>
              <a:t>There are many descriptions of Social Enterprises.  </a:t>
            </a:r>
          </a:p>
          <a:p>
            <a:pPr defTabSz="290513" eaLnBrk="1" hangingPunct="1">
              <a:spcBef>
                <a:spcPct val="0"/>
              </a:spcBef>
            </a:pPr>
            <a:endParaRPr lang="en-GB" smtClean="0">
              <a:solidFill>
                <a:srgbClr val="717171"/>
              </a:solidFill>
              <a:ea typeface="ＭＳ Ｐゴシック" pitchFamily="34" charset="-128"/>
            </a:endParaRPr>
          </a:p>
          <a:p>
            <a:pPr defTabSz="290513" eaLnBrk="1" hangingPunct="1">
              <a:spcBef>
                <a:spcPct val="0"/>
              </a:spcBef>
            </a:pPr>
            <a:r>
              <a:rPr lang="en-GB" smtClean="0">
                <a:solidFill>
                  <a:srgbClr val="717171"/>
                </a:solidFill>
                <a:ea typeface="ＭＳ Ｐゴシック" pitchFamily="34" charset="-128"/>
              </a:rPr>
              <a:t>It is important to understand that a Social Enterprise is not a legal structure </a:t>
            </a:r>
          </a:p>
          <a:p>
            <a:pPr defTabSz="290513" eaLnBrk="1" hangingPunct="1">
              <a:spcBef>
                <a:spcPct val="0"/>
              </a:spcBef>
            </a:pPr>
            <a:r>
              <a:rPr lang="en-GB" smtClean="0">
                <a:solidFill>
                  <a:srgbClr val="717171"/>
                </a:solidFill>
                <a:ea typeface="ＭＳ Ｐゴシック" pitchFamily="34" charset="-128"/>
              </a:rPr>
              <a:t>	</a:t>
            </a:r>
          </a:p>
          <a:p>
            <a:pPr defTabSz="290513" eaLnBrk="1" hangingPunct="1">
              <a:spcBef>
                <a:spcPct val="0"/>
              </a:spcBef>
            </a:pPr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83" y="4343144"/>
            <a:ext cx="5029635" cy="4115019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290513" eaLnBrk="1" hangingPunct="1">
              <a:spcBef>
                <a:spcPct val="0"/>
              </a:spcBef>
            </a:pPr>
            <a:endParaRPr lang="en-GB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It is a misconception that Social Enterprise is a relatively new idea.  Many long-established organisations qualify as Social Enterprises.</a:t>
            </a:r>
          </a:p>
          <a:p>
            <a:endParaRPr lang="en-GB" smtClean="0">
              <a:ea typeface="ＭＳ Ｐゴシック" pitchFamily="34" charset="-128"/>
            </a:endParaRPr>
          </a:p>
          <a:p>
            <a:r>
              <a:rPr lang="en-GB" smtClean="0">
                <a:ea typeface="ＭＳ Ｐゴシック" pitchFamily="34" charset="-128"/>
              </a:rPr>
              <a:t>Social Enterprise has been frequently found in the financial sector, including Mutuals and Friendly Societies.  </a:t>
            </a:r>
          </a:p>
          <a:p>
            <a:endParaRPr lang="en-GB" smtClean="0">
              <a:ea typeface="ＭＳ Ｐゴシック" pitchFamily="34" charset="-128"/>
            </a:endParaRPr>
          </a:p>
          <a:p>
            <a:r>
              <a:rPr lang="en-GB" smtClean="0">
                <a:ea typeface="ＭＳ Ｐゴシック" pitchFamily="34" charset="-128"/>
              </a:rPr>
              <a:t>The Cooperative movement can be considered to be a major player in the field of Social Enterprise after providing benefits to members for many years.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B23AC1-24DE-4AFE-AFB9-E397CCD3C5FE}" type="slidenum">
              <a:rPr lang="en-GB"/>
              <a:pPr eaLnBrk="1" hangingPunct="1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In February 2010 the Social Enterprise Mark was launched as the brand for social enterprises. It requires a business to meet six defined criteria in order to qualify to receive the Mark. </a:t>
            </a:r>
          </a:p>
          <a:p>
            <a:endParaRPr lang="en-US" smtClean="0">
              <a:ea typeface="ＭＳ Ｐゴシック" pitchFamily="34" charset="-128"/>
            </a:endParaRPr>
          </a:p>
          <a:p>
            <a:r>
              <a:rPr lang="en-US" smtClean="0">
                <a:ea typeface="ＭＳ Ｐゴシック" pitchFamily="34" charset="-128"/>
              </a:rPr>
              <a:t>Many commercial businesses would consider themselves to have social objectives.  Whether these objectives are central to the organisation  determines whether they are indeed a social enterprise or a business with Social Aims</a:t>
            </a:r>
            <a:endParaRPr lang="en-GB" smtClean="0">
              <a:ea typeface="ＭＳ Ｐゴシック" pitchFamily="3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86F5CA-109D-45AF-AA28-9A6FA23A8930}" type="slidenum">
              <a:rPr lang="en-GB"/>
              <a:pPr eaLnBrk="1" hangingPunct="1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mtClean="0">
                <a:ea typeface="ＭＳ Ｐゴシック" pitchFamily="34" charset="-128"/>
              </a:rPr>
              <a:t>There are a number of significant differences between social enterprises and private enterprises, in both the way that they are developed and the way in which they continue to develop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BBB85A-6971-43E9-893D-DA0B335BC49D}" type="slidenum">
              <a:rPr lang="en-GB"/>
              <a:pPr eaLnBrk="1" hangingPunct="1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ea typeface="ＭＳ Ｐゴシック" pitchFamily="3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B012C9-1FDE-41D6-B601-D86B44329FF3}" type="slidenum">
              <a:rPr lang="en-GB"/>
              <a:pPr eaLnBrk="1" hangingPunct="1"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CED04-EBB4-4000-8DB9-55BB2AEB3EA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1EF05-68CC-43C8-BD6F-3916D81DB9F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3D3D3-80A5-4A13-80C2-346A05F29FB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60F24-729F-4F6D-A2B2-CC7F6F37709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0A70F-CBDE-452C-A5EF-56D735ADA06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D149B-3D23-4D51-89F0-89FC7CD4D79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CFE7-834B-4D2A-9707-5C451ACEB547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CF27D-BDD5-45F5-B1C7-D849930F913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38B4F-61EB-4AD8-93BE-779E32784F7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BD4BD-1BD9-4863-9C1E-E66B4BB0B267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155D0-0904-43EE-B569-E8DDB251E580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D0563-F9EF-40DB-BBCA-37DA74226B3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3: Strategic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16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hangingPunct="0"/>
            <a:endParaRPr lang="en-US" dirty="0" smtClean="0"/>
          </a:p>
          <a:p>
            <a:pPr marL="457200" indent="-457200" hangingPunct="0"/>
            <a:r>
              <a:rPr lang="en-US" dirty="0"/>
              <a:t>Why Develop a Business Plan? 	</a:t>
            </a:r>
          </a:p>
          <a:p>
            <a:pPr marL="457200" lvl="0" indent="-457200"/>
            <a:r>
              <a:rPr lang="en-US" dirty="0"/>
              <a:t>The Elements of a Business Plan 	</a:t>
            </a:r>
          </a:p>
          <a:p>
            <a:pPr marL="457200" lvl="0" indent="-457200"/>
            <a:r>
              <a:rPr lang="en-US" dirty="0"/>
              <a:t>What Lenders and Investors Look for in a Business Plan 	</a:t>
            </a:r>
          </a:p>
          <a:p>
            <a:pPr marL="457200" lvl="0" indent="-457200"/>
            <a:r>
              <a:rPr lang="en-US" dirty="0"/>
              <a:t>Making the Business Plan Presentation 	      Concluding remarks</a:t>
            </a:r>
          </a:p>
          <a:p>
            <a:pPr marL="457200" lvl="0" indent="-457200"/>
            <a:r>
              <a:rPr lang="en-US" dirty="0"/>
              <a:t>Business Plan Format</a:t>
            </a:r>
          </a:p>
          <a:p>
            <a:pPr marL="0" indent="0" hangingPunc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Identify the key attributes of a Social </a:t>
            </a:r>
            <a:r>
              <a:rPr lang="en-GB" dirty="0" smtClean="0">
                <a:solidFill>
                  <a:schemeClr val="tx1"/>
                </a:solidFill>
                <a:latin typeface="Corbel" pitchFamily="34" charset="0"/>
              </a:rPr>
              <a:t>Enterprise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 smtClean="0">
                <a:solidFill>
                  <a:schemeClr val="tx1"/>
                </a:solidFill>
                <a:latin typeface="Corbel" pitchFamily="34" charset="0"/>
              </a:rPr>
              <a:t>Characteristics of Social Enterprise</a:t>
            </a:r>
          </a:p>
          <a:p>
            <a:pPr marL="355600" indent="-355600" algn="l" defTabSz="293688">
              <a:lnSpc>
                <a:spcPts val="3000"/>
              </a:lnSpc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dirty="0" smtClean="0">
                <a:solidFill>
                  <a:schemeClr val="tx1"/>
                </a:solidFill>
                <a:latin typeface="Corbel" pitchFamily="34" charset="0"/>
              </a:rPr>
              <a:t>Understand how social enterprise differ </a:t>
            </a: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from other organisations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GB" dirty="0">
              <a:latin typeface="Corbel" pitchFamily="34" charset="0"/>
            </a:endParaRP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Entrepreneurs in Action- Video on Google Boys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ChangeArrowheads="1"/>
          </p:cNvSpPr>
          <p:nvPr/>
        </p:nvSpPr>
        <p:spPr bwMode="auto">
          <a:xfrm>
            <a:off x="1042988" y="1628775"/>
            <a:ext cx="737552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defTabSz="293688"/>
            <a:endParaRPr lang="en-US" sz="2800"/>
          </a:p>
          <a:p>
            <a:pPr defTabSz="293688">
              <a:buFontTx/>
              <a:buChar char="•"/>
            </a:pPr>
            <a:endParaRPr lang="en-GB" sz="2600">
              <a:latin typeface="Corbel" pitchFamily="34" charset="0"/>
            </a:endParaRPr>
          </a:p>
          <a:p>
            <a:pPr defTabSz="293688"/>
            <a:endParaRPr lang="en-GB" sz="2400">
              <a:solidFill>
                <a:srgbClr val="717171"/>
              </a:solidFill>
            </a:endParaRPr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323850" y="620713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GB" sz="3200" b="1" dirty="0">
                <a:latin typeface="Corbel" pitchFamily="34" charset="0"/>
              </a:rPr>
              <a:t>What is a Social Enterprise?</a:t>
            </a: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457200" y="1447800"/>
            <a:ext cx="82296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>
                <a:latin typeface="Corbel" pitchFamily="34" charset="0"/>
              </a:rPr>
              <a:t>According to the Social Enterprise Coalition, Social Enterprises are…</a:t>
            </a:r>
          </a:p>
          <a:p>
            <a:pPr eaLnBrk="1" hangingPunct="1"/>
            <a:endParaRPr lang="en-US" sz="2800">
              <a:latin typeface="Corbel" pitchFamily="34" charset="0"/>
            </a:endParaRPr>
          </a:p>
          <a:p>
            <a:pPr eaLnBrk="1" hangingPunct="1"/>
            <a:r>
              <a:rPr lang="en-US" sz="2800">
                <a:latin typeface="Corbel" pitchFamily="34" charset="0"/>
              </a:rPr>
              <a:t>“…businesses trading for social and environmental purposes. Social enterprises are distinctive because their social and/or environmental purpose is absolutely central to what they do - their profits are reinvested to sustain and further their mission for positive change.”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53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5"/>
          <p:cNvSpPr>
            <a:spLocks noChangeArrowheads="1"/>
          </p:cNvSpPr>
          <p:nvPr/>
        </p:nvSpPr>
        <p:spPr bwMode="auto">
          <a:xfrm>
            <a:off x="1042988" y="1628775"/>
            <a:ext cx="7375525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defTabSz="293688"/>
            <a:endParaRPr lang="en-US" sz="2800"/>
          </a:p>
          <a:p>
            <a:pPr defTabSz="293688">
              <a:buFontTx/>
              <a:buChar char="•"/>
            </a:pPr>
            <a:endParaRPr lang="en-GB" sz="2600">
              <a:latin typeface="Corbel" pitchFamily="34" charset="0"/>
            </a:endParaRPr>
          </a:p>
          <a:p>
            <a:pPr defTabSz="293688"/>
            <a:endParaRPr lang="en-GB" sz="2400">
              <a:solidFill>
                <a:srgbClr val="717171"/>
              </a:solidFill>
            </a:endParaRPr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395288" y="765175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>
              <a:defRPr/>
            </a:pPr>
            <a:r>
              <a:rPr lang="en-GB" sz="3200" b="1" dirty="0">
                <a:latin typeface="Corbel" pitchFamily="34" charset="0"/>
              </a:rPr>
              <a:t>What is a Social Enterprise?</a:t>
            </a:r>
          </a:p>
        </p:txBody>
      </p:sp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457200" y="1447800"/>
            <a:ext cx="8229600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sz="2800">
                <a:latin typeface="Corbel" pitchFamily="34" charset="0"/>
              </a:rPr>
              <a:t> </a:t>
            </a:r>
            <a:r>
              <a:rPr lang="en-US" sz="2800">
                <a:latin typeface="Corbel" pitchFamily="34" charset="0"/>
              </a:rPr>
              <a:t>“We have described and keep on describing organisations motivated by social objectives as non-profit organisations. We need to have another </a:t>
            </a:r>
            <a:endParaRPr lang="en-GB" sz="2800">
              <a:latin typeface="Corbel" pitchFamily="34" charset="0"/>
            </a:endParaRPr>
          </a:p>
          <a:p>
            <a:pPr eaLnBrk="1" hangingPunct="1"/>
            <a:r>
              <a:rPr lang="en-US" sz="2800">
                <a:latin typeface="Corbel" pitchFamily="34" charset="0"/>
              </a:rPr>
              <a:t>description: ‘non-loss ’organisations, because we don’t want to lose money and our objective is to address a particular problem. So we are non-loss businesses with social objectives.” </a:t>
            </a:r>
          </a:p>
          <a:p>
            <a:pPr eaLnBrk="1" hangingPunct="1"/>
            <a:endParaRPr lang="en-GB" sz="2800">
              <a:latin typeface="Corbel" pitchFamily="34" charset="0"/>
            </a:endParaRPr>
          </a:p>
          <a:p>
            <a:pPr eaLnBrk="1" hangingPunct="1"/>
            <a:r>
              <a:rPr lang="en-US" sz="2800" i="1">
                <a:latin typeface="Corbel" pitchFamily="34" charset="0"/>
              </a:rPr>
              <a:t>Muhammad Yunus. Founder of the Grameen Bank, </a:t>
            </a:r>
            <a:r>
              <a:rPr lang="en-US" sz="2800" i="1"/>
              <a:t>Bangladesh</a:t>
            </a:r>
            <a:endParaRPr lang="en-GB" sz="2800" i="1">
              <a:latin typeface="Corbel" pitchFamily="34" charset="0"/>
            </a:endParaRP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663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476250"/>
            <a:ext cx="746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2000">
              <a:defRPr/>
            </a:pPr>
            <a:r>
              <a:rPr lang="en-GB" sz="3200" b="1" dirty="0" smtClean="0">
                <a:latin typeface="Corbel" pitchFamily="-110" charset="0"/>
                <a:ea typeface="Arial" pitchFamily="-110" charset="0"/>
                <a:cs typeface="Arial" pitchFamily="-110" charset="0"/>
              </a:rPr>
              <a:t>Example </a:t>
            </a:r>
            <a:r>
              <a:rPr lang="en-GB" sz="3200" b="1" dirty="0">
                <a:latin typeface="Corbel" pitchFamily="-110" charset="0"/>
                <a:ea typeface="Arial" pitchFamily="-110" charset="0"/>
                <a:cs typeface="Arial" pitchFamily="-110" charset="0"/>
              </a:rPr>
              <a:t>of Social Enterprise </a:t>
            </a: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609600" y="1219200"/>
            <a:ext cx="41783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>
                <a:latin typeface="Corbel" pitchFamily="34" charset="0"/>
              </a:rPr>
              <a:t>The Social Enterprise movement first emerged 1840s. In Rochdale, a workers' co-operative was set up to provide high quality affordable food in response to factory conditions that were considered to be exploitative. </a:t>
            </a:r>
          </a:p>
          <a:p>
            <a:pPr eaLnBrk="1" hangingPunct="1"/>
            <a:endParaRPr lang="en-US"/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9975" y="1676400"/>
            <a:ext cx="3802063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4879975" y="3621088"/>
            <a:ext cx="44196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i="1">
                <a:latin typeface="Corbel" pitchFamily="34" charset="0"/>
              </a:rPr>
              <a:t>The Rochdale Society of Equitable Pioneers est 1844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739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239000" cy="11334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The Process of Social Entrepreneurship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Find an opportunity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Develop a business concept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Figure out what success means and how to measure it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Acquire the right resources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Launch and grow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n-US" dirty="0" smtClean="0"/>
              <a:t>Attain goals</a:t>
            </a:r>
          </a:p>
        </p:txBody>
      </p:sp>
    </p:spTree>
    <p:extLst>
      <p:ext uri="{BB962C8B-B14F-4D97-AF65-F5344CB8AC3E}">
        <p14:creationId xmlns:p14="http://schemas.microsoft.com/office/powerpoint/2010/main" xmlns="" val="5529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3850" y="333375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>
              <a:defRPr/>
            </a:pPr>
            <a:endParaRPr lang="en-GB" sz="4800" b="1">
              <a:solidFill>
                <a:srgbClr val="6E578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itchFamily="34" charset="0"/>
            </a:endParaRPr>
          </a:p>
        </p:txBody>
      </p:sp>
      <p:sp>
        <p:nvSpPr>
          <p:cNvPr id="9219" name="TextBox 5"/>
          <p:cNvSpPr txBox="1">
            <a:spLocks noChangeArrowheads="1"/>
          </p:cNvSpPr>
          <p:nvPr/>
        </p:nvSpPr>
        <p:spPr bwMode="auto">
          <a:xfrm>
            <a:off x="533400" y="1143000"/>
            <a:ext cx="83058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2400">
              <a:latin typeface="Corbel" pitchFamily="34" charset="0"/>
            </a:endParaRPr>
          </a:p>
          <a:p>
            <a:pPr eaLnBrk="1" hangingPunct="1"/>
            <a:r>
              <a:rPr lang="en-US" sz="2400">
                <a:latin typeface="Corbel" pitchFamily="34" charset="0"/>
              </a:rPr>
              <a:t>Social Enterprises:-</a:t>
            </a:r>
          </a:p>
          <a:p>
            <a:pPr eaLnBrk="1" hangingPunct="1"/>
            <a:endParaRPr lang="en-US" sz="2400">
              <a:latin typeface="Corbel" pitchFamily="34" charset="0"/>
            </a:endParaRP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Operate as commercially run businesses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Aim to make profits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Generate the bulk of their income through sales of goods or</a:t>
            </a:r>
          </a:p>
          <a:p>
            <a:pPr eaLnBrk="1" hangingPunct="1">
              <a:buClr>
                <a:srgbClr val="402A50"/>
              </a:buClr>
            </a:pPr>
            <a:r>
              <a:rPr lang="en-US" sz="2400">
                <a:latin typeface="Corbel" pitchFamily="34" charset="0"/>
              </a:rPr>
              <a:t>   services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Use good business practices and principles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Use the majority of their profits to further social or  </a:t>
            </a:r>
          </a:p>
          <a:p>
            <a:pPr eaLnBrk="1" hangingPunct="1">
              <a:buClr>
                <a:srgbClr val="402A50"/>
              </a:buClr>
            </a:pPr>
            <a:r>
              <a:rPr lang="en-US" sz="2400">
                <a:latin typeface="Corbel" pitchFamily="34" charset="0"/>
              </a:rPr>
              <a:t>  environmental goals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r>
              <a:rPr lang="en-US" sz="2400">
                <a:latin typeface="Corbel" pitchFamily="34" charset="0"/>
              </a:rPr>
              <a:t> May hold the Social Enterprise Mark</a:t>
            </a: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1901" y="703262"/>
            <a:ext cx="2952750" cy="5857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3200" b="1" dirty="0" smtClean="0">
                <a:latin typeface="Corbel" pitchFamily="34" charset="0"/>
              </a:rPr>
              <a:t>Characteristics</a:t>
            </a: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53989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3850" y="333375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>
              <a:defRPr/>
            </a:pPr>
            <a:endParaRPr lang="en-GB" sz="4800" b="1">
              <a:solidFill>
                <a:srgbClr val="6E578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itchFamily="34" charset="0"/>
            </a:endParaRPr>
          </a:p>
        </p:txBody>
      </p:sp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533400" y="1143000"/>
            <a:ext cx="8305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2400">
              <a:latin typeface="Corbel" pitchFamily="34" charset="0"/>
            </a:endParaRP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411163"/>
            <a:ext cx="2952750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3200" b="1" dirty="0" smtClean="0">
                <a:latin typeface="Corbel" pitchFamily="34" charset="0"/>
              </a:rPr>
              <a:t>Key Differences</a:t>
            </a:r>
            <a:endParaRPr lang="en-US" sz="3200" b="1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50825" y="1484313"/>
          <a:ext cx="8712200" cy="4724400"/>
        </p:xfrm>
        <a:graphic>
          <a:graphicData uri="http://schemas.openxmlformats.org/drawingml/2006/table">
            <a:tbl>
              <a:tblPr/>
              <a:tblGrid>
                <a:gridCol w="1790700"/>
                <a:gridCol w="6921500"/>
              </a:tblGrid>
              <a:tr h="876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Explicit Social Aims (Triple Bottom Line)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Private sector business primarily focus is on trading; social enterprises too have a commercial focus but will also have an explicit social and/or environmental purpose. </a:t>
                      </a: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Funding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Social enterprises often have a complex composition of sales income, commercial contracts,  service level agreements and grant support. </a:t>
                      </a: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Risk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Social enterprises are usually governed by a Board of volunteers, which may mean that they are more risk averse in terms of pursuing business ventures</a:t>
                      </a: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.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Scale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Start up costs may be much higher because social enterprise usually has to operate on a scale that is large enough to sustain its social commitment from the beginning </a:t>
                      </a: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298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3850" y="333375"/>
            <a:ext cx="5257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>
              <a:defRPr/>
            </a:pPr>
            <a:endParaRPr lang="en-GB" sz="4800" b="1">
              <a:solidFill>
                <a:srgbClr val="6E578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itchFamily="34" charset="0"/>
            </a:endParaRP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533400" y="1143000"/>
            <a:ext cx="8305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en-US" sz="2400">
              <a:latin typeface="Corbel" pitchFamily="34" charset="0"/>
            </a:endParaRPr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  <a:p>
            <a:pPr eaLnBrk="1" hangingPunct="1">
              <a:buClr>
                <a:srgbClr val="402A50"/>
              </a:buClr>
              <a:buFont typeface="Arial" charset="0"/>
              <a:buChar char="•"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3238" y="341313"/>
            <a:ext cx="2952750" cy="5857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GB" sz="3200" b="1" dirty="0" smtClean="0">
                <a:latin typeface="Corbel" pitchFamily="34" charset="0"/>
              </a:rPr>
              <a:t>Key Differences</a:t>
            </a:r>
            <a:endParaRPr lang="en-US" sz="3200" dirty="0" smtClean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79388" y="1484313"/>
          <a:ext cx="8659812" cy="5059656"/>
        </p:xfrm>
        <a:graphic>
          <a:graphicData uri="http://schemas.openxmlformats.org/drawingml/2006/table">
            <a:tbl>
              <a:tblPr/>
              <a:tblGrid>
                <a:gridCol w="2487612"/>
                <a:gridCol w="6172200"/>
              </a:tblGrid>
              <a:tr h="1432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Investment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Social enterprises may have difficulty gaining access to traditional forms of investment such as loan finance. </a:t>
                      </a: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</a:tr>
              <a:tr h="1097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Leadership / Entrepreneurship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Leaders of social enterprises are usually driven by the social potential of the venture</a:t>
                      </a: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  and will need to find support for the other areas of the enterprise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</a:tr>
              <a:tr h="1432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Stakeholders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Social Enterprises usually have a wide range of stakeholders involved in their development, which can mean that there is a wide influence on the development process. </a:t>
                      </a:r>
                      <a:endParaRPr kumimoji="0" lang="en-GB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7EA"/>
                    </a:solidFill>
                  </a:tcPr>
                </a:tc>
              </a:tr>
              <a:tr h="1097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Sweat Equity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“sweat equity” is invested to grow and build the enterprise ,but the purpose is not financial gain but social</a:t>
                      </a:r>
                      <a:r>
                        <a:rPr kumimoji="0" lang="en-GB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rbel" pitchFamily="34" charset="0"/>
                          <a:cs typeface="Arial" charset="0"/>
                        </a:rPr>
                        <a:t> </a:t>
                      </a: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rbel" pitchFamily="34" charset="0"/>
                        <a:cs typeface="Arial" charset="0"/>
                      </a:endParaRP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CBD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0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239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Myths about Social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95788"/>
          </a:xfrm>
        </p:spPr>
        <p:txBody>
          <a:bodyPr/>
          <a:lstStyle/>
          <a:p>
            <a:pPr>
              <a:defRPr/>
            </a:pPr>
            <a:endParaRPr lang="en-US" sz="2600" dirty="0" smtClean="0"/>
          </a:p>
          <a:p>
            <a:pPr>
              <a:defRPr/>
            </a:pPr>
            <a:r>
              <a:rPr lang="en-US" sz="2600" dirty="0" smtClean="0"/>
              <a:t>Social entrepreneurs are anti-business</a:t>
            </a:r>
          </a:p>
          <a:p>
            <a:pPr>
              <a:defRPr/>
            </a:pPr>
            <a:r>
              <a:rPr lang="en-US" sz="2600" dirty="0" smtClean="0"/>
              <a:t>The difference between commercial and social entrepreneurship is greed</a:t>
            </a:r>
          </a:p>
          <a:p>
            <a:pPr>
              <a:defRPr/>
            </a:pPr>
            <a:r>
              <a:rPr lang="en-US" sz="2600" dirty="0" smtClean="0"/>
              <a:t>Social entrepreneurs are nonprofit managers</a:t>
            </a:r>
          </a:p>
          <a:p>
            <a:pPr>
              <a:defRPr/>
            </a:pPr>
            <a:r>
              <a:rPr lang="en-US" sz="2600" dirty="0" smtClean="0"/>
              <a:t>Social entrepreneurs are born, not made</a:t>
            </a:r>
          </a:p>
          <a:p>
            <a:pPr>
              <a:defRPr/>
            </a:pPr>
            <a:r>
              <a:rPr lang="en-US" sz="2600" dirty="0" smtClean="0"/>
              <a:t>Social entrepreneurs are misfits</a:t>
            </a:r>
          </a:p>
          <a:p>
            <a:pPr>
              <a:defRPr/>
            </a:pPr>
            <a:r>
              <a:rPr lang="en-US" sz="2600" dirty="0" smtClean="0"/>
              <a:t>Social enterprises usually fail</a:t>
            </a:r>
          </a:p>
          <a:p>
            <a:pPr>
              <a:defRPr/>
            </a:pPr>
            <a:r>
              <a:rPr lang="en-US" sz="2600" dirty="0" smtClean="0"/>
              <a:t>Social entrepreneurs love risk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70769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6000" b="1" dirty="0" smtClean="0"/>
              <a:t>- The two founders -</a:t>
            </a:r>
          </a:p>
        </p:txBody>
      </p:sp>
      <p:pic>
        <p:nvPicPr>
          <p:cNvPr id="1843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613" y="1471613"/>
            <a:ext cx="5249862" cy="5378450"/>
          </a:xfrm>
        </p:spPr>
      </p:pic>
      <p:cxnSp>
        <p:nvCxnSpPr>
          <p:cNvPr id="8" name="Gerade Verbindung mit Pfeil 7"/>
          <p:cNvCxnSpPr/>
          <p:nvPr/>
        </p:nvCxnSpPr>
        <p:spPr>
          <a:xfrm>
            <a:off x="1692275" y="2133600"/>
            <a:ext cx="2808288" cy="9350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436" name="Textfeld 8"/>
          <p:cNvSpPr txBox="1">
            <a:spLocks noChangeArrowheads="1"/>
          </p:cNvSpPr>
          <p:nvPr/>
        </p:nvSpPr>
        <p:spPr bwMode="auto">
          <a:xfrm>
            <a:off x="7464425" y="1412875"/>
            <a:ext cx="167957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500" b="1">
                <a:latin typeface="Calibri" pitchFamily="34" charset="0"/>
              </a:rPr>
              <a:t>Sergey Brin</a:t>
            </a:r>
          </a:p>
          <a:p>
            <a:r>
              <a:rPr lang="de-DE" sz="2500" b="1">
                <a:latin typeface="Calibri" pitchFamily="34" charset="0"/>
              </a:rPr>
              <a:t>CTO</a:t>
            </a:r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6443663" y="1893888"/>
            <a:ext cx="1008062" cy="4778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438" name="Textfeld 12"/>
          <p:cNvSpPr txBox="1">
            <a:spLocks noChangeArrowheads="1"/>
          </p:cNvSpPr>
          <p:nvPr/>
        </p:nvSpPr>
        <p:spPr bwMode="auto">
          <a:xfrm>
            <a:off x="107950" y="1557338"/>
            <a:ext cx="156051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2500" b="1">
                <a:latin typeface="Calibri" pitchFamily="34" charset="0"/>
              </a:rPr>
              <a:t>Larry Page</a:t>
            </a:r>
          </a:p>
          <a:p>
            <a:r>
              <a:rPr lang="de-DE" sz="2500" b="1">
                <a:latin typeface="Calibri" pitchFamily="34" charset="0"/>
              </a:rPr>
              <a:t>CEO/CMO</a:t>
            </a:r>
            <a:endParaRPr lang="de-DE" sz="2500" b="1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09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6000" b="1" u="sng" dirty="0" smtClean="0"/>
              <a:t>History</a:t>
            </a:r>
          </a:p>
        </p:txBody>
      </p:sp>
      <p:sp>
        <p:nvSpPr>
          <p:cNvPr id="16387" name="Inhaltsplatzhalter 2"/>
          <p:cNvSpPr>
            <a:spLocks noGrp="1"/>
          </p:cNvSpPr>
          <p:nvPr>
            <p:ph idx="1"/>
          </p:nvPr>
        </p:nvSpPr>
        <p:spPr>
          <a:xfrm>
            <a:off x="468313" y="3068638"/>
            <a:ext cx="8229600" cy="4525962"/>
          </a:xfrm>
        </p:spPr>
        <p:txBody>
          <a:bodyPr/>
          <a:lstStyle/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Started as a research project (Stanford)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In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smtClean="0"/>
              <a:t>1998 founded in a garage (first named „BackRub“)</a:t>
            </a:r>
          </a:p>
        </p:txBody>
      </p:sp>
    </p:spTree>
    <p:extLst>
      <p:ext uri="{BB962C8B-B14F-4D97-AF65-F5344CB8AC3E}">
        <p14:creationId xmlns:p14="http://schemas.microsoft.com/office/powerpoint/2010/main" xmlns="" val="31775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6000" b="1" smtClean="0"/>
              <a:t>The  Google garage </a:t>
            </a:r>
            <a:endParaRPr lang="de-DE" sz="6000" b="1" dirty="0" smtClean="0"/>
          </a:p>
        </p:txBody>
      </p:sp>
      <p:pic>
        <p:nvPicPr>
          <p:cNvPr id="17410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0163" y="1484313"/>
            <a:ext cx="9251951" cy="5622925"/>
          </a:xfrm>
        </p:spPr>
      </p:pic>
    </p:spTree>
    <p:extLst>
      <p:ext uri="{BB962C8B-B14F-4D97-AF65-F5344CB8AC3E}">
        <p14:creationId xmlns:p14="http://schemas.microsoft.com/office/powerpoint/2010/main" xmlns="" val="241741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Inhaltsplatzhalt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525962"/>
          </a:xfrm>
        </p:spPr>
        <p:txBody>
          <a:bodyPr/>
          <a:lstStyle/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1st successful test version in the same year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In September 1999 google ended the test project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In 2000 google became the dominant search engine (indexed more than a billion pages)</a:t>
            </a:r>
          </a:p>
          <a:p>
            <a:pPr eaLnBrk="1" hangingPunct="1">
              <a:buFont typeface="Arial" charset="0"/>
              <a:buNone/>
            </a:pPr>
            <a:endParaRPr lang="de-DE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762000" y="7620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494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6000" b="1" u="sng" dirty="0" smtClean="0"/>
              <a:t>Services</a:t>
            </a:r>
          </a:p>
        </p:txBody>
      </p:sp>
      <p:sp>
        <p:nvSpPr>
          <p:cNvPr id="22530" name="Inhaltsplatzhalter 2"/>
          <p:cNvSpPr>
            <a:spLocks noGrp="1"/>
          </p:cNvSpPr>
          <p:nvPr>
            <p:ph sz="half" idx="1"/>
          </p:nvPr>
        </p:nvSpPr>
        <p:spPr>
          <a:xfrm>
            <a:off x="468313" y="1989138"/>
            <a:ext cx="4038600" cy="452596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search/pictures</a:t>
            </a:r>
          </a:p>
          <a:p>
            <a:pPr eaLnBrk="1" hangingPunct="1">
              <a:buFont typeface="Arial" charset="0"/>
              <a:buNone/>
            </a:pPr>
            <a:endParaRPr lang="de-DE" dirty="0" smtClean="0"/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maps (street view)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mail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translator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Google+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calendar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books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video</a:t>
            </a:r>
          </a:p>
        </p:txBody>
      </p:sp>
      <p:sp>
        <p:nvSpPr>
          <p:cNvPr id="22531" name="Inhaltsplatzhalter 3"/>
          <p:cNvSpPr>
            <a:spLocks noGrp="1"/>
          </p:cNvSpPr>
          <p:nvPr>
            <p:ph sz="half" idx="2"/>
          </p:nvPr>
        </p:nvSpPr>
        <p:spPr>
          <a:xfrm>
            <a:off x="6011863" y="1989138"/>
            <a:ext cx="4038600" cy="452596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YouTube</a:t>
            </a:r>
          </a:p>
          <a:p>
            <a:pPr eaLnBrk="1" hangingPunct="1">
              <a:buFont typeface="Arial" charset="0"/>
              <a:buNone/>
            </a:pPr>
            <a:endParaRPr lang="de-DE" dirty="0" smtClean="0"/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Google Play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Docs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news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Google Earth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wallet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Picasa</a:t>
            </a:r>
          </a:p>
          <a:p>
            <a:pPr eaLnBrk="1" hangingPunct="1">
              <a:buFont typeface="Arial" charset="0"/>
              <a:buBlip>
                <a:blip r:embed="rId2"/>
              </a:buBlip>
            </a:pPr>
            <a:r>
              <a:rPr lang="de-DE" dirty="0" smtClean="0"/>
              <a:t>and even more</a:t>
            </a:r>
          </a:p>
        </p:txBody>
      </p:sp>
    </p:spTree>
    <p:extLst>
      <p:ext uri="{BB962C8B-B14F-4D97-AF65-F5344CB8AC3E}">
        <p14:creationId xmlns:p14="http://schemas.microsoft.com/office/powerpoint/2010/main" xmlns="" val="36078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2330355"/>
            <a:ext cx="9115567" cy="4070445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Identify the key attributes of a Social Enterprise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Characteristics of Social Enterprise</a:t>
            </a:r>
          </a:p>
          <a:p>
            <a:pPr marL="355600" indent="-355600" algn="l" defTabSz="293688">
              <a:lnSpc>
                <a:spcPts val="3000"/>
              </a:lnSpc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Understand how social enterprise differ from other organisations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GB" dirty="0">
              <a:latin typeface="Corbel" pitchFamily="34" charset="0"/>
            </a:endParaRP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Entrepreneurs in Action- Video on Google Boys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pic>
        <p:nvPicPr>
          <p:cNvPr id="5" name="Picture 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6963" y="5818188"/>
            <a:ext cx="44100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903</Words>
  <Application>Microsoft Office PowerPoint</Application>
  <PresentationFormat>On-screen Show (4:3)</PresentationFormat>
  <Paragraphs>144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ENTREPRENEURSHIP </vt:lpstr>
      <vt:lpstr> Previous Lecture Review</vt:lpstr>
      <vt:lpstr>Objectives</vt:lpstr>
      <vt:lpstr>Slide 4</vt:lpstr>
      <vt:lpstr>Slide 5</vt:lpstr>
      <vt:lpstr>Slide 6</vt:lpstr>
      <vt:lpstr>The Process of Social Entrepreneurship</vt:lpstr>
      <vt:lpstr>Slide 8</vt:lpstr>
      <vt:lpstr>Slide 9</vt:lpstr>
      <vt:lpstr>Slide 10</vt:lpstr>
      <vt:lpstr>Myths about Social Entrepreneurship</vt:lpstr>
      <vt:lpstr>- The two founders -</vt:lpstr>
      <vt:lpstr>History</vt:lpstr>
      <vt:lpstr>The  Google garage </vt:lpstr>
      <vt:lpstr>Slide 15</vt:lpstr>
      <vt:lpstr>Services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95</cp:revision>
  <dcterms:created xsi:type="dcterms:W3CDTF">2013-10-03T09:43:12Z</dcterms:created>
  <dcterms:modified xsi:type="dcterms:W3CDTF">2013-11-28T08:22:57Z</dcterms:modified>
</cp:coreProperties>
</file>