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96" r:id="rId2"/>
    <p:sldId id="297" r:id="rId3"/>
    <p:sldId id="298" r:id="rId4"/>
    <p:sldId id="325" r:id="rId5"/>
    <p:sldId id="327" r:id="rId6"/>
    <p:sldId id="328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2" r:id="rId17"/>
    <p:sldId id="350" r:id="rId18"/>
    <p:sldId id="351" r:id="rId19"/>
    <p:sldId id="372" r:id="rId20"/>
    <p:sldId id="353" r:id="rId21"/>
    <p:sldId id="354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3" r:id="rId31"/>
    <p:sldId id="364" r:id="rId32"/>
    <p:sldId id="365" r:id="rId33"/>
    <p:sldId id="366" r:id="rId34"/>
    <p:sldId id="367" r:id="rId35"/>
    <p:sldId id="368" r:id="rId36"/>
    <p:sldId id="369" r:id="rId37"/>
    <p:sldId id="370" r:id="rId38"/>
    <p:sldId id="371" r:id="rId39"/>
    <p:sldId id="299" r:id="rId40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74" d="100"/>
          <a:sy n="74" d="100"/>
        </p:scale>
        <p:origin x="-118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31932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01924C6-EF27-4631-B79B-3464098C17B2}" type="datetimeFigureOut">
              <a:rPr lang="en-US" smtClean="0"/>
              <a:pPr/>
              <a:t>11/8/2013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F54DFD0-0B28-4901-A313-7F2335BF7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852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11/8/2013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5025" cy="3482975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8500"/>
            <a:ext cx="4645025" cy="3482975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0A0CF-A3F5-4F46-BB6A-6A42B1563AD9}" type="datetime1">
              <a:rPr lang="en-US" smtClean="0"/>
              <a:pPr/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4 Business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175893-E2F4-435B-9708-0C46768E5E54}" type="datetime1">
              <a:rPr lang="en-US" smtClean="0"/>
              <a:pPr/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4 Business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2EEEB-C9FC-4CF5-AE65-E777673C459A}" type="datetime1">
              <a:rPr lang="en-US" smtClean="0"/>
              <a:pPr/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4 Business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DE310-4DAB-4C51-ABEC-1F4825ED4ACF}" type="datetime1">
              <a:rPr lang="en-US" smtClean="0"/>
              <a:pPr/>
              <a:t>11/8/2013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4 Business Plan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22CD0-53C7-47FD-93D1-2AFBCBC2C016}" type="datetime1">
              <a:rPr lang="en-US" smtClean="0"/>
              <a:pPr/>
              <a:t>11/8/2013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4 Business Plan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196F4-16C8-439A-872D-02C18A095A99}" type="datetime1">
              <a:rPr lang="en-US" smtClean="0"/>
              <a:pPr/>
              <a:t>11/8/2013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4 Business Plan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2C947-39C0-4440-8306-5BEE9F5995B4}" type="datetime1">
              <a:rPr lang="en-US" smtClean="0"/>
              <a:pPr/>
              <a:t>11/8/2013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4 Business Plan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7FD51-9518-4E26-8AB3-51B60691957D}" type="datetime1">
              <a:rPr lang="en-US" smtClean="0"/>
              <a:pPr/>
              <a:t>11/8/2013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4 Business Plan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8A6EA-399E-4A2E-8557-D4108E89FEF3}" type="datetime1">
              <a:rPr lang="en-US" smtClean="0"/>
              <a:pPr/>
              <a:t>11/8/2013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4 Business Plan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58AA7-9473-41B4-AE42-0244D2003EF1}" type="datetime1">
              <a:rPr lang="en-US" smtClean="0"/>
              <a:pPr/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4 Business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36509-AB23-46E9-B8DC-1D4984026792}" type="datetime1">
              <a:rPr lang="en-US" smtClean="0"/>
              <a:pPr/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4 Business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0EC05-3118-4AB3-A013-11CD7F22DD0E}" type="datetime1">
              <a:rPr lang="en-US" smtClean="0"/>
              <a:pPr/>
              <a:t>11/8/2013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4 Business Plan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</a:t>
            </a:r>
            <a:r>
              <a:rPr lang="en-US" sz="6000" smtClean="0"/>
              <a:t>: 15</a:t>
            </a:r>
            <a:endParaRPr lang="en-US" sz="6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3600" y="85298"/>
            <a:ext cx="3124104" cy="3038901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206991" y="1626356"/>
            <a:ext cx="8382000" cy="4698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hangingPunct="0"/>
            <a:endParaRPr lang="en-US" dirty="0" smtClean="0"/>
          </a:p>
          <a:p>
            <a:pPr marL="457200" indent="-457200" hangingPunct="0"/>
            <a:r>
              <a:rPr lang="en-US" dirty="0" smtClean="0"/>
              <a:t>Conducting </a:t>
            </a:r>
            <a:r>
              <a:rPr lang="en-US" dirty="0"/>
              <a:t>a Feasibility Analysis	</a:t>
            </a:r>
          </a:p>
          <a:p>
            <a:pPr marL="457200" indent="-457200" hangingPunct="0"/>
            <a:r>
              <a:rPr lang="en-US" dirty="0"/>
              <a:t>The Feasibility Study				</a:t>
            </a:r>
          </a:p>
          <a:p>
            <a:pPr marL="457200" indent="-457200" hangingPunct="0"/>
            <a:r>
              <a:rPr lang="en-US" dirty="0"/>
              <a:t>Five Forces Model				</a:t>
            </a:r>
          </a:p>
          <a:p>
            <a:pPr marL="457200" indent="-457200" hangingPunct="0"/>
            <a:r>
              <a:rPr lang="en-US" dirty="0"/>
              <a:t>Product or Service Feasibility Analysis</a:t>
            </a:r>
          </a:p>
          <a:p>
            <a:pPr marL="457200" indent="-457200" hangingPunct="0"/>
            <a:r>
              <a:rPr lang="en-US" dirty="0"/>
              <a:t>Financial Feasibility Analysis	</a:t>
            </a:r>
          </a:p>
        </p:txBody>
      </p:sp>
    </p:spTree>
    <p:extLst>
      <p:ext uri="{BB962C8B-B14F-4D97-AF65-F5344CB8AC3E}">
        <p14:creationId xmlns:p14="http://schemas.microsoft.com/office/powerpoint/2010/main" xmlns="" val="147963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330355"/>
            <a:ext cx="8382000" cy="4038600"/>
          </a:xfrm>
        </p:spPr>
        <p:txBody>
          <a:bodyPr>
            <a:normAutofit/>
          </a:bodyPr>
          <a:lstStyle/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Why </a:t>
            </a:r>
            <a:r>
              <a:rPr lang="en-US" dirty="0">
                <a:solidFill>
                  <a:schemeClr val="tx1"/>
                </a:solidFill>
              </a:rPr>
              <a:t>Develop a Business Plan? 	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>
                <a:solidFill>
                  <a:schemeClr val="tx1"/>
                </a:solidFill>
              </a:rPr>
              <a:t>Elements of a Business Plan 	</a:t>
            </a:r>
            <a:endParaRPr lang="en-US" dirty="0" smtClean="0">
              <a:solidFill>
                <a:schemeClr val="tx1"/>
              </a:solidFill>
            </a:endParaRP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What </a:t>
            </a:r>
            <a:r>
              <a:rPr lang="en-US" dirty="0">
                <a:solidFill>
                  <a:schemeClr val="tx1"/>
                </a:solidFill>
              </a:rPr>
              <a:t>Lenders and Investors Look for in a Business Plan 	</a:t>
            </a:r>
            <a:endParaRPr lang="en-US" dirty="0" smtClean="0">
              <a:solidFill>
                <a:schemeClr val="tx1"/>
              </a:solidFill>
            </a:endParaRP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Making </a:t>
            </a:r>
            <a:r>
              <a:rPr lang="en-US" dirty="0">
                <a:solidFill>
                  <a:schemeClr val="tx1"/>
                </a:solidFill>
              </a:rPr>
              <a:t>the Business Plan Presentation 	</a:t>
            </a:r>
            <a:r>
              <a:rPr lang="en-US" dirty="0" smtClean="0">
                <a:solidFill>
                  <a:schemeClr val="tx1"/>
                </a:solidFill>
              </a:rPr>
              <a:t>      Concluding </a:t>
            </a:r>
            <a:r>
              <a:rPr lang="en-US" dirty="0">
                <a:solidFill>
                  <a:schemeClr val="tx1"/>
                </a:solidFill>
              </a:rPr>
              <a:t>remarks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Business Plan Format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984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768475" y="631825"/>
            <a:ext cx="5868988" cy="776288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The Business Plan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4582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A written summary of: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an entrepreneur’s proposed business </a:t>
            </a:r>
            <a:r>
              <a:rPr lang="en-US" dirty="0" smtClean="0"/>
              <a:t>venture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endParaRPr lang="en-US" dirty="0"/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its operational and financial </a:t>
            </a:r>
            <a:r>
              <a:rPr lang="en-US" dirty="0" smtClean="0"/>
              <a:t>details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endParaRPr lang="en-US" dirty="0"/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its marketing opportunities and </a:t>
            </a:r>
            <a:r>
              <a:rPr lang="en-US" dirty="0" smtClean="0"/>
              <a:t>strategy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endParaRPr lang="en-US" dirty="0"/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its managers’ skills and abilities.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81541" y="471487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1417307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65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65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uiExpand="1" build="p" bldLvl="5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417513"/>
            <a:ext cx="8229600" cy="785812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r>
              <a:rPr lang="en-US" dirty="0"/>
              <a:t>A Plan Must Pass Three Tests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382000" cy="4572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i="1" dirty="0"/>
              <a:t>The Reality Test  - </a:t>
            </a:r>
            <a:r>
              <a:rPr lang="en-US" sz="2400" dirty="0"/>
              <a:t>proving that :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a market really does exist for your product or service. 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you can actually build or provide it for the cost estimates in the plan.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i="1" dirty="0"/>
              <a:t>The Competitive Test </a:t>
            </a:r>
            <a:r>
              <a:rPr lang="en-US" sz="2400" dirty="0"/>
              <a:t>- evaluates: 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a company’s position relative to its customers.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management’s ability to create a company that will gain an edge over its rivals.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i="1" dirty="0"/>
              <a:t>The Value Test </a:t>
            </a:r>
            <a:r>
              <a:rPr lang="en-US" sz="2400" dirty="0"/>
              <a:t>– proving that:</a:t>
            </a:r>
          </a:p>
          <a:p>
            <a:pPr marL="742950" lvl="1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a venture offers investors or lenders an attractive rate of return or a high probability of repayment.</a:t>
            </a:r>
          </a:p>
        </p:txBody>
      </p:sp>
    </p:spTree>
    <p:extLst>
      <p:ext uri="{BB962C8B-B14F-4D97-AF65-F5344CB8AC3E}">
        <p14:creationId xmlns:p14="http://schemas.microsoft.com/office/powerpoint/2010/main" xmlns="" val="2337071742"/>
      </p:ext>
    </p:extLst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 bldLvl="5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06538" y="274638"/>
            <a:ext cx="6211887" cy="1071562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>
            <a:normAutofit fontScale="90000"/>
          </a:bodyPr>
          <a:lstStyle/>
          <a:p>
            <a:r>
              <a:rPr lang="en-US" dirty="0"/>
              <a:t>Why Take the Time to Build a Business Plan?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6477000" cy="4267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88900" tIns="46038" rIns="88900" bIns="46038"/>
          <a:lstStyle/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Although building a plan does not guarantee success, it does increase your chances of succeeding in business.</a:t>
            </a:r>
          </a:p>
          <a:p>
            <a:pPr marL="342900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/>
              <a:t>A plan is like a road map that serves as a guide on a journey through unfamiliar, harsh, and dangerous territory.  Don’t attempt the trip without a map!</a:t>
            </a:r>
          </a:p>
        </p:txBody>
      </p:sp>
      <p:pic>
        <p:nvPicPr>
          <p:cNvPr id="14340" name="Picture 4" descr="j01977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664075"/>
            <a:ext cx="2133600" cy="143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73215413"/>
      </p:ext>
    </p:extLst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uiExpand="1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Guide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Where Do You Want To Go</a:t>
            </a:r>
            <a:r>
              <a:rPr lang="en-US" sz="2800" dirty="0" smtClean="0"/>
              <a:t>?</a:t>
            </a:r>
          </a:p>
          <a:p>
            <a:endParaRPr lang="en-US" sz="2800" dirty="0"/>
          </a:p>
          <a:p>
            <a:r>
              <a:rPr lang="en-US" sz="2800" dirty="0"/>
              <a:t>How Are You Going to Get There</a:t>
            </a:r>
            <a:r>
              <a:rPr lang="en-US" sz="2800" dirty="0" smtClean="0"/>
              <a:t>?</a:t>
            </a:r>
          </a:p>
          <a:p>
            <a:endParaRPr lang="en-US" sz="2800" dirty="0"/>
          </a:p>
          <a:p>
            <a:r>
              <a:rPr lang="en-US" sz="2800" dirty="0"/>
              <a:t>What Market Niches</a:t>
            </a:r>
            <a:r>
              <a:rPr lang="en-US" sz="2800" dirty="0" smtClean="0"/>
              <a:t>?</a:t>
            </a:r>
          </a:p>
          <a:p>
            <a:endParaRPr lang="en-US" sz="2800" dirty="0"/>
          </a:p>
          <a:p>
            <a:r>
              <a:rPr lang="en-US" sz="2800" dirty="0"/>
              <a:t>How Much is it Going to Cost</a:t>
            </a:r>
            <a:r>
              <a:rPr lang="en-US" sz="2800" dirty="0" smtClean="0"/>
              <a:t>?</a:t>
            </a:r>
          </a:p>
          <a:p>
            <a:endParaRPr lang="en-US" sz="2800" dirty="0"/>
          </a:p>
          <a:p>
            <a:r>
              <a:rPr lang="en-US" sz="2800" dirty="0"/>
              <a:t>Greatest Profit Opportunity?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29400" y="38100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92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Lender Expectations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Good Business Track </a:t>
            </a:r>
            <a:r>
              <a:rPr lang="en-US" sz="2800" dirty="0" smtClean="0"/>
              <a:t>Record</a:t>
            </a:r>
          </a:p>
          <a:p>
            <a:endParaRPr lang="en-US" sz="2800" dirty="0"/>
          </a:p>
          <a:p>
            <a:r>
              <a:rPr lang="en-US" sz="2800" dirty="0"/>
              <a:t>Ability to </a:t>
            </a:r>
            <a:r>
              <a:rPr lang="en-US" sz="2800" dirty="0" smtClean="0"/>
              <a:t>Repay</a:t>
            </a:r>
          </a:p>
          <a:p>
            <a:endParaRPr lang="en-US" sz="2800" dirty="0"/>
          </a:p>
          <a:p>
            <a:r>
              <a:rPr lang="en-US" sz="2800" dirty="0" smtClean="0"/>
              <a:t>Collateral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4600" y="39624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539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Investor Expectations</a:t>
            </a: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Competitive Advantage</a:t>
            </a:r>
          </a:p>
          <a:p>
            <a:r>
              <a:rPr lang="en-US" sz="2800" dirty="0"/>
              <a:t>Huge Market</a:t>
            </a:r>
          </a:p>
          <a:p>
            <a:r>
              <a:rPr lang="en-US" sz="2800" dirty="0"/>
              <a:t>Strong Management Team</a:t>
            </a:r>
          </a:p>
          <a:p>
            <a:r>
              <a:rPr lang="en-US" sz="2800" dirty="0"/>
              <a:t>Strong Marketing and Sales Plan</a:t>
            </a:r>
          </a:p>
          <a:p>
            <a:r>
              <a:rPr lang="en-US" sz="2800" dirty="0" smtClean="0"/>
              <a:t>Obscene </a:t>
            </a:r>
            <a:r>
              <a:rPr lang="en-US" sz="2800" dirty="0"/>
              <a:t>Return</a:t>
            </a:r>
          </a:p>
          <a:p>
            <a:r>
              <a:rPr lang="en-US" sz="2800" dirty="0"/>
              <a:t>Exit Strategy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77000" y="3962400"/>
            <a:ext cx="17653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15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Entrepreneurs Start Businesses: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To Capitalize on an </a:t>
            </a:r>
            <a:r>
              <a:rPr lang="en-US" sz="2800" dirty="0" smtClean="0"/>
              <a:t>Invention</a:t>
            </a:r>
          </a:p>
          <a:p>
            <a:endParaRPr lang="en-US" sz="2800" dirty="0"/>
          </a:p>
          <a:p>
            <a:r>
              <a:rPr lang="en-US" sz="2800" dirty="0"/>
              <a:t>To Pursue a </a:t>
            </a:r>
            <a:r>
              <a:rPr lang="en-US" sz="2800" dirty="0" smtClean="0"/>
              <a:t>Passion</a:t>
            </a:r>
          </a:p>
          <a:p>
            <a:endParaRPr lang="en-US" sz="2800" dirty="0"/>
          </a:p>
          <a:p>
            <a:r>
              <a:rPr lang="en-US" sz="2800" dirty="0"/>
              <a:t>To Be Their Own </a:t>
            </a:r>
            <a:r>
              <a:rPr lang="en-US" sz="2800" dirty="0" smtClean="0"/>
              <a:t>Boss</a:t>
            </a:r>
          </a:p>
          <a:p>
            <a:endParaRPr lang="en-US" sz="2800" dirty="0"/>
          </a:p>
          <a:p>
            <a:r>
              <a:rPr lang="en-US" sz="2800" dirty="0"/>
              <a:t>To Get Rich</a:t>
            </a:r>
          </a:p>
          <a:p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9200" y="4262437"/>
            <a:ext cx="27432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599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Exit Strategies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Selling the Business</a:t>
            </a:r>
          </a:p>
          <a:p>
            <a:r>
              <a:rPr lang="en-US" sz="2800" dirty="0"/>
              <a:t>Transferring the Business to a Family Member</a:t>
            </a:r>
          </a:p>
          <a:p>
            <a:r>
              <a:rPr lang="en-US" sz="2800" dirty="0"/>
              <a:t>Taking the Company Public</a:t>
            </a:r>
          </a:p>
          <a:p>
            <a:r>
              <a:rPr lang="en-US" sz="2800" dirty="0"/>
              <a:t>Being Acquired by a Larger Company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8800" y="403860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786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Funding Sources: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Savings</a:t>
            </a:r>
          </a:p>
          <a:p>
            <a:r>
              <a:rPr lang="en-US" sz="2800" dirty="0"/>
              <a:t>Friends and Family</a:t>
            </a:r>
          </a:p>
          <a:p>
            <a:r>
              <a:rPr lang="en-US" sz="2800" dirty="0"/>
              <a:t>Financial Institutions / Banks</a:t>
            </a:r>
          </a:p>
          <a:p>
            <a:r>
              <a:rPr lang="en-US" sz="2800" dirty="0"/>
              <a:t>Angel  Investors</a:t>
            </a:r>
          </a:p>
          <a:p>
            <a:r>
              <a:rPr lang="en-US" sz="2800" dirty="0"/>
              <a:t>Venture Capital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9800" y="41910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231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Plan Content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/>
              <a:t>The Cover</a:t>
            </a:r>
          </a:p>
          <a:p>
            <a:r>
              <a:rPr lang="en-US" sz="2800" dirty="0" smtClean="0"/>
              <a:t>Executive </a:t>
            </a:r>
            <a:r>
              <a:rPr lang="en-US" sz="2800" dirty="0"/>
              <a:t>Summary</a:t>
            </a:r>
          </a:p>
          <a:p>
            <a:r>
              <a:rPr lang="en-US" sz="2800" dirty="0"/>
              <a:t>Company Description</a:t>
            </a:r>
          </a:p>
          <a:p>
            <a:r>
              <a:rPr lang="en-US" sz="2800" dirty="0"/>
              <a:t>Product/Services Description</a:t>
            </a:r>
          </a:p>
          <a:p>
            <a:r>
              <a:rPr lang="en-US" sz="2800" dirty="0"/>
              <a:t>Industry Overview</a:t>
            </a:r>
          </a:p>
          <a:p>
            <a:r>
              <a:rPr lang="en-US" sz="2800" dirty="0"/>
              <a:t>Market Analysis</a:t>
            </a:r>
          </a:p>
          <a:p>
            <a:r>
              <a:rPr lang="en-US" sz="2800" dirty="0"/>
              <a:t>Competitors</a:t>
            </a:r>
          </a:p>
          <a:p>
            <a:pPr>
              <a:buFont typeface="Wingdings" pitchFamily="2" charset="2"/>
              <a:buNone/>
            </a:pP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400" y="4495800"/>
            <a:ext cx="2428875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611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Plan Content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Customers</a:t>
            </a:r>
          </a:p>
          <a:p>
            <a:r>
              <a:rPr lang="en-US" sz="2800" dirty="0"/>
              <a:t>Marketing and Sales Plans</a:t>
            </a:r>
          </a:p>
          <a:p>
            <a:r>
              <a:rPr lang="en-US" sz="2800" dirty="0"/>
              <a:t>Development</a:t>
            </a:r>
          </a:p>
          <a:p>
            <a:r>
              <a:rPr lang="en-US" sz="2800" dirty="0"/>
              <a:t>Operations</a:t>
            </a:r>
          </a:p>
          <a:p>
            <a:r>
              <a:rPr lang="en-US" sz="2800" dirty="0"/>
              <a:t>Management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57875" y="4495800"/>
            <a:ext cx="2571750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81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Business Plan Content</a:t>
            </a:r>
          </a:p>
        </p:txBody>
      </p:sp>
      <p:sp>
        <p:nvSpPr>
          <p:cNvPr id="20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Personnel</a:t>
            </a:r>
          </a:p>
          <a:p>
            <a:r>
              <a:rPr lang="en-US" sz="2800" dirty="0"/>
              <a:t>Financial Summary</a:t>
            </a:r>
          </a:p>
          <a:p>
            <a:r>
              <a:rPr lang="en-US" sz="2800" dirty="0"/>
              <a:t>Financials</a:t>
            </a:r>
          </a:p>
          <a:p>
            <a:r>
              <a:rPr lang="en-US" sz="2800" dirty="0"/>
              <a:t>Offering</a:t>
            </a:r>
          </a:p>
          <a:p>
            <a:r>
              <a:rPr lang="en-US" sz="2800" dirty="0"/>
              <a:t>Appendices</a:t>
            </a:r>
          </a:p>
          <a:p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0" y="327660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73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  Page</a:t>
            </a:r>
            <a:endParaRPr lang="en-US" dirty="0"/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Should contain</a:t>
            </a:r>
          </a:p>
          <a:p>
            <a:endParaRPr lang="en-US" sz="2800" dirty="0"/>
          </a:p>
          <a:p>
            <a:r>
              <a:rPr lang="en-US" sz="2800" dirty="0" smtClean="0"/>
              <a:t>COMPANY NAME</a:t>
            </a:r>
          </a:p>
          <a:p>
            <a:r>
              <a:rPr lang="en-US" sz="2800" dirty="0" smtClean="0"/>
              <a:t>TAG LINE</a:t>
            </a:r>
          </a:p>
          <a:p>
            <a:r>
              <a:rPr lang="en-US" sz="2800" dirty="0" smtClean="0"/>
              <a:t>CONTACT PERSON</a:t>
            </a:r>
          </a:p>
          <a:p>
            <a:r>
              <a:rPr lang="en-US" sz="2800" dirty="0" smtClean="0"/>
              <a:t>ADDRESS </a:t>
            </a:r>
          </a:p>
          <a:p>
            <a:r>
              <a:rPr lang="en-US" sz="2800" dirty="0" smtClean="0"/>
              <a:t>PHONE</a:t>
            </a:r>
          </a:p>
          <a:p>
            <a:r>
              <a:rPr lang="en-US" sz="2800" dirty="0" smtClean="0"/>
              <a:t>DISCLAIMER</a:t>
            </a:r>
          </a:p>
          <a:p>
            <a:r>
              <a:rPr lang="en-US" sz="2800" dirty="0" smtClean="0"/>
              <a:t>COPY #</a:t>
            </a:r>
            <a:endParaRPr lang="en-US" sz="2800" dirty="0"/>
          </a:p>
          <a:p>
            <a:pPr>
              <a:buFont typeface="Wingdings" pitchFamily="2" charset="2"/>
              <a:buNone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8400" y="48006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094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286000"/>
            <a:ext cx="7772400" cy="4114800"/>
          </a:xfrm>
        </p:spPr>
        <p:txBody>
          <a:bodyPr/>
          <a:lstStyle/>
          <a:p>
            <a:r>
              <a:rPr lang="en-US" sz="2800" dirty="0"/>
              <a:t>A mini-business plan in one or two pages</a:t>
            </a:r>
          </a:p>
          <a:p>
            <a:r>
              <a:rPr lang="en-US" sz="2800" dirty="0"/>
              <a:t>Highlights the most important points of your business plan</a:t>
            </a:r>
          </a:p>
          <a:p>
            <a:r>
              <a:rPr lang="en-US" sz="2800" dirty="0"/>
              <a:t>It is NOT an introduction to the plan</a:t>
            </a:r>
          </a:p>
          <a:p>
            <a:r>
              <a:rPr lang="en-US" sz="2800" dirty="0"/>
              <a:t>It must grab your reader, and entice him/her to read further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8400" y="48006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0862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Identify the company, its background, structure and location</a:t>
            </a:r>
          </a:p>
          <a:p>
            <a:r>
              <a:rPr lang="en-US" sz="2800" dirty="0"/>
              <a:t>Describe what the company does, and the market it serves</a:t>
            </a:r>
          </a:p>
          <a:p>
            <a:r>
              <a:rPr lang="en-US" sz="2800" dirty="0"/>
              <a:t>Describe the market potential for the company’s products and services, market trends, etc.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8400" y="48006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7342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r>
              <a:rPr lang="en-US" sz="2800" dirty="0"/>
              <a:t>Outline the backgrounds and experience of the top management team</a:t>
            </a:r>
          </a:p>
          <a:p>
            <a:r>
              <a:rPr lang="en-US" sz="2800" dirty="0" smtClean="0"/>
              <a:t>Describe </a:t>
            </a:r>
            <a:r>
              <a:rPr lang="en-US" sz="2800" dirty="0"/>
              <a:t>the funding required, the purposes for which it will be used, the collateral available (if for a lender), and the expected outcomes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3421" y="48006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705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 Overview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r>
              <a:rPr lang="en-US" sz="2800" dirty="0"/>
              <a:t>Brief Company Introduction</a:t>
            </a:r>
          </a:p>
          <a:p>
            <a:pPr lvl="1"/>
            <a:r>
              <a:rPr lang="en-US" sz="2600" dirty="0"/>
              <a:t>Mission statement</a:t>
            </a:r>
          </a:p>
          <a:p>
            <a:pPr lvl="1"/>
            <a:r>
              <a:rPr lang="en-US" sz="2600" dirty="0"/>
              <a:t>Location, size, history</a:t>
            </a:r>
          </a:p>
          <a:p>
            <a:pPr lvl="1"/>
            <a:r>
              <a:rPr lang="en-US" sz="2600" dirty="0"/>
              <a:t>Market and products</a:t>
            </a:r>
          </a:p>
          <a:p>
            <a:pPr lvl="1"/>
            <a:r>
              <a:rPr lang="en-US" sz="2600" dirty="0"/>
              <a:t>Overview of company capabilities</a:t>
            </a:r>
          </a:p>
          <a:p>
            <a:pPr lvl="1"/>
            <a:r>
              <a:rPr lang="en-US" sz="2600" dirty="0"/>
              <a:t>Objectives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29400" y="4343400"/>
            <a:ext cx="2200275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4731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Products/Services</a:t>
            </a:r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Products / Services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What does it do?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Uniqueness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Competitive Advantage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Technology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Brief description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Applications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Commercialization Status</a:t>
            </a:r>
          </a:p>
          <a:p>
            <a:pPr lvl="1">
              <a:lnSpc>
                <a:spcPct val="90000"/>
              </a:lnSpc>
            </a:pPr>
            <a:r>
              <a:rPr lang="en-US" sz="2600" dirty="0"/>
              <a:t>Brief overview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8799" y="3657600"/>
            <a:ext cx="2889913" cy="2889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754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Industry Overview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Set The Stage</a:t>
            </a:r>
          </a:p>
          <a:p>
            <a:r>
              <a:rPr lang="en-US" sz="2800" dirty="0"/>
              <a:t>Industry Definition and Description</a:t>
            </a:r>
          </a:p>
          <a:p>
            <a:pPr lvl="1"/>
            <a:r>
              <a:rPr lang="en-US" sz="2600" dirty="0"/>
              <a:t>Major players within the industry</a:t>
            </a:r>
          </a:p>
          <a:p>
            <a:pPr lvl="1"/>
            <a:r>
              <a:rPr lang="en-US" sz="2600" dirty="0"/>
              <a:t>Factors driving dynamics</a:t>
            </a:r>
          </a:p>
          <a:p>
            <a:pPr lvl="1"/>
            <a:r>
              <a:rPr lang="en-US" sz="2600" dirty="0"/>
              <a:t>New products and developments</a:t>
            </a:r>
          </a:p>
          <a:p>
            <a:r>
              <a:rPr lang="en-US" sz="2800" dirty="0"/>
              <a:t>Legislation and Policies Driving the</a:t>
            </a:r>
            <a:r>
              <a:rPr lang="en-US" dirty="0"/>
              <a:t> Industry</a:t>
            </a:r>
          </a:p>
          <a:p>
            <a:r>
              <a:rPr lang="en-US" sz="2800" dirty="0"/>
              <a:t>Historical and Future Trends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5486400"/>
            <a:ext cx="6934200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969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Analysis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Market Definition</a:t>
            </a:r>
          </a:p>
          <a:p>
            <a:pPr lvl="1"/>
            <a:r>
              <a:rPr lang="en-US" sz="2600" dirty="0"/>
              <a:t>Primary Market</a:t>
            </a:r>
          </a:p>
          <a:p>
            <a:pPr lvl="1"/>
            <a:r>
              <a:rPr lang="en-US" sz="2600" dirty="0"/>
              <a:t>Secondary Markets</a:t>
            </a:r>
          </a:p>
          <a:p>
            <a:pPr lvl="1"/>
            <a:endParaRPr lang="en-US" sz="2600" dirty="0"/>
          </a:p>
          <a:p>
            <a:r>
              <a:rPr lang="en-US" sz="2800" dirty="0"/>
              <a:t>Market Size and Trends</a:t>
            </a:r>
          </a:p>
          <a:p>
            <a:pPr lvl="1"/>
            <a:r>
              <a:rPr lang="en-US" sz="2600" dirty="0"/>
              <a:t>Current total revenues</a:t>
            </a:r>
          </a:p>
          <a:p>
            <a:pPr lvl="1"/>
            <a:r>
              <a:rPr lang="en-US" sz="2600" dirty="0"/>
              <a:t>Predicted annual growth rate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0" y="2362200"/>
            <a:ext cx="3810000" cy="285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458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Competitors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Direct Competitors</a:t>
            </a:r>
          </a:p>
          <a:p>
            <a:pPr lvl="1"/>
            <a:r>
              <a:rPr lang="en-US" sz="2600" dirty="0"/>
              <a:t>Who are they?</a:t>
            </a:r>
          </a:p>
          <a:p>
            <a:pPr lvl="1"/>
            <a:r>
              <a:rPr lang="en-US" sz="2600" dirty="0"/>
              <a:t>Size and product breadth</a:t>
            </a:r>
          </a:p>
          <a:p>
            <a:pPr lvl="1"/>
            <a:r>
              <a:rPr lang="en-US" sz="2600" dirty="0"/>
              <a:t>Revenues and profitability</a:t>
            </a:r>
          </a:p>
          <a:p>
            <a:pPr lvl="1"/>
            <a:r>
              <a:rPr lang="en-US" sz="2600" dirty="0"/>
              <a:t>Strengths and weaknesses</a:t>
            </a:r>
          </a:p>
          <a:p>
            <a:pPr lvl="1"/>
            <a:r>
              <a:rPr lang="en-US" sz="2600" dirty="0"/>
              <a:t>Market shares</a:t>
            </a:r>
          </a:p>
          <a:p>
            <a:pPr lvl="1"/>
            <a:endParaRPr lang="en-US" sz="2600" dirty="0"/>
          </a:p>
          <a:p>
            <a:r>
              <a:rPr lang="en-US" sz="2800" dirty="0"/>
              <a:t>Indirect Competitors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5400" y="2133600"/>
            <a:ext cx="35052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373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Customers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Customer Characteristics</a:t>
            </a:r>
          </a:p>
          <a:p>
            <a:pPr lvl="1"/>
            <a:r>
              <a:rPr lang="en-US" sz="2600" dirty="0"/>
              <a:t>Who are they?</a:t>
            </a:r>
          </a:p>
          <a:p>
            <a:pPr lvl="1"/>
            <a:r>
              <a:rPr lang="en-US" sz="2600" dirty="0"/>
              <a:t>Why do they buy?</a:t>
            </a:r>
          </a:p>
          <a:p>
            <a:pPr lvl="1"/>
            <a:r>
              <a:rPr lang="en-US" sz="2600" dirty="0"/>
              <a:t>Need satisfied by the product/service</a:t>
            </a:r>
          </a:p>
          <a:p>
            <a:pPr lvl="1"/>
            <a:r>
              <a:rPr lang="en-US" sz="2600" dirty="0"/>
              <a:t>How is the need currently filled?</a:t>
            </a:r>
          </a:p>
          <a:p>
            <a:pPr lvl="1"/>
            <a:r>
              <a:rPr lang="en-US" sz="2600" dirty="0"/>
              <a:t>What are the alternatives?</a:t>
            </a:r>
          </a:p>
          <a:p>
            <a:pPr lvl="1"/>
            <a:r>
              <a:rPr lang="en-US" sz="2600" dirty="0"/>
              <a:t>Who makes the decision to buy?</a:t>
            </a:r>
          </a:p>
          <a:p>
            <a:pPr lvl="1"/>
            <a:r>
              <a:rPr lang="en-US" sz="2600" dirty="0"/>
              <a:t>How frequently do they purchase?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48400" y="3810000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713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and Sales Plans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Statement of </a:t>
            </a:r>
            <a:r>
              <a:rPr lang="en-US" sz="2800" dirty="0" smtClean="0"/>
              <a:t>Opportunity</a:t>
            </a:r>
          </a:p>
          <a:p>
            <a:endParaRPr lang="en-US" sz="2800" dirty="0"/>
          </a:p>
          <a:p>
            <a:r>
              <a:rPr lang="en-US" sz="2800" dirty="0"/>
              <a:t>Marketing and Sales </a:t>
            </a:r>
            <a:r>
              <a:rPr lang="en-US" sz="2800" dirty="0" smtClean="0"/>
              <a:t>Objectives</a:t>
            </a:r>
          </a:p>
          <a:p>
            <a:endParaRPr lang="en-US" sz="2800" dirty="0"/>
          </a:p>
          <a:p>
            <a:r>
              <a:rPr lang="en-US" sz="2800" dirty="0"/>
              <a:t>Existing </a:t>
            </a:r>
            <a:r>
              <a:rPr lang="en-US" sz="2800" dirty="0" smtClean="0"/>
              <a:t>Customers</a:t>
            </a:r>
          </a:p>
          <a:p>
            <a:endParaRPr lang="en-US" sz="2800" dirty="0"/>
          </a:p>
          <a:p>
            <a:r>
              <a:rPr lang="en-US" sz="2800" dirty="0"/>
              <a:t>Potential </a:t>
            </a:r>
            <a:r>
              <a:rPr lang="en-US" sz="2800" dirty="0" smtClean="0"/>
              <a:t>Customers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400" y="2133600"/>
            <a:ext cx="3657600" cy="21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893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Strategies</a:t>
            </a: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Product/Service </a:t>
            </a:r>
            <a:r>
              <a:rPr lang="en-US" sz="2800" dirty="0" smtClean="0"/>
              <a:t>Strategy</a:t>
            </a:r>
          </a:p>
          <a:p>
            <a:endParaRPr lang="en-US" sz="2800" dirty="0"/>
          </a:p>
          <a:p>
            <a:r>
              <a:rPr lang="en-US" sz="2800" dirty="0"/>
              <a:t>Pricing </a:t>
            </a:r>
            <a:r>
              <a:rPr lang="en-US" sz="2800" dirty="0" smtClean="0"/>
              <a:t>Strategy</a:t>
            </a:r>
          </a:p>
          <a:p>
            <a:endParaRPr lang="en-US" sz="2800" dirty="0"/>
          </a:p>
          <a:p>
            <a:r>
              <a:rPr lang="en-US" sz="2800" dirty="0"/>
              <a:t>Distribution </a:t>
            </a:r>
            <a:r>
              <a:rPr lang="en-US" sz="2800" dirty="0" smtClean="0"/>
              <a:t>Strategy</a:t>
            </a:r>
          </a:p>
          <a:p>
            <a:endParaRPr lang="en-US" sz="2800" dirty="0"/>
          </a:p>
          <a:p>
            <a:r>
              <a:rPr lang="en-US" sz="2800" dirty="0"/>
              <a:t>Advertising and </a:t>
            </a:r>
            <a:r>
              <a:rPr lang="en-US" sz="2800" dirty="0" smtClean="0"/>
              <a:t>Promotion Strategy</a:t>
            </a:r>
          </a:p>
          <a:p>
            <a:endParaRPr lang="en-US" sz="2800" dirty="0"/>
          </a:p>
          <a:p>
            <a:r>
              <a:rPr lang="en-US" sz="2800" dirty="0"/>
              <a:t>Sales </a:t>
            </a:r>
            <a:r>
              <a:rPr lang="en-US" sz="2800" dirty="0" smtClean="0"/>
              <a:t>Strategy</a:t>
            </a:r>
          </a:p>
          <a:p>
            <a:endParaRPr lang="en-US" sz="2800" dirty="0"/>
          </a:p>
          <a:p>
            <a:r>
              <a:rPr lang="en-US" sz="2800" dirty="0"/>
              <a:t>Marketing and Sales Forecasts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4600" y="1752600"/>
            <a:ext cx="28194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426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and Sales Plans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Marketing Programs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Direct Mail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Trade Shows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Advertising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Internet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Publicity/Public Relations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Marketing Budget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Pricing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Basis for targeted price point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Margins and profitability by volume levels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8800" y="1600200"/>
            <a:ext cx="3388659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38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and Sales Plans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Sales Plan</a:t>
            </a:r>
          </a:p>
          <a:p>
            <a:pPr lvl="1"/>
            <a:r>
              <a:rPr lang="en-US" sz="2600" dirty="0"/>
              <a:t>Sales force structure – (direct or reps</a:t>
            </a:r>
            <a:r>
              <a:rPr lang="en-US" sz="2600" dirty="0" smtClean="0"/>
              <a:t>)</a:t>
            </a:r>
          </a:p>
          <a:p>
            <a:pPr marL="457200" lvl="1" indent="0">
              <a:buNone/>
            </a:pPr>
            <a:endParaRPr lang="en-US" sz="2600" dirty="0"/>
          </a:p>
          <a:p>
            <a:pPr lvl="1"/>
            <a:r>
              <a:rPr lang="en-US" sz="2600" dirty="0"/>
              <a:t>Sales </a:t>
            </a:r>
            <a:r>
              <a:rPr lang="en-US" sz="2600" dirty="0" smtClean="0"/>
              <a:t>expectations/quotas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Margins given  to </a:t>
            </a:r>
            <a:r>
              <a:rPr lang="en-US" sz="2600" dirty="0" smtClean="0"/>
              <a:t>intermediaries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Service and </a:t>
            </a:r>
            <a:r>
              <a:rPr lang="en-US" sz="2600" dirty="0" smtClean="0"/>
              <a:t>warranties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Sales </a:t>
            </a:r>
            <a:r>
              <a:rPr lang="en-US" sz="2600" dirty="0" smtClean="0"/>
              <a:t>Budget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Organizational chart indicating planned growth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3200" y="1219200"/>
            <a:ext cx="2343150" cy="329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7868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</a:t>
            </a:r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R &amp; D Plan</a:t>
            </a:r>
          </a:p>
          <a:p>
            <a:pPr lvl="1"/>
            <a:r>
              <a:rPr lang="en-US" sz="2600" dirty="0" smtClean="0"/>
              <a:t>Objectives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Milestones and current </a:t>
            </a:r>
            <a:r>
              <a:rPr lang="en-US" sz="2600" dirty="0" smtClean="0"/>
              <a:t>status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Difficulties and </a:t>
            </a:r>
            <a:r>
              <a:rPr lang="en-US" sz="2600" dirty="0" smtClean="0"/>
              <a:t>risks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 smtClean="0"/>
              <a:t>Staffing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R &amp; D Budget and assumptions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999" y="2000250"/>
            <a:ext cx="3443785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747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Manufacturing/Production Plan</a:t>
            </a:r>
          </a:p>
          <a:p>
            <a:pPr lvl="1"/>
            <a:r>
              <a:rPr lang="en-US" sz="2600" dirty="0" smtClean="0"/>
              <a:t>Objectives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 smtClean="0"/>
              <a:t>Facilities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 smtClean="0"/>
              <a:t>Staffing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 smtClean="0"/>
              <a:t>Subcontractors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Quality </a:t>
            </a:r>
            <a:r>
              <a:rPr lang="en-US" sz="2600" dirty="0" smtClean="0"/>
              <a:t>Control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Budget / Operating Expenses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2200" y="1676400"/>
            <a:ext cx="28956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190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</a:t>
            </a:r>
          </a:p>
        </p:txBody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r>
              <a:rPr lang="en-US" sz="2800" dirty="0"/>
              <a:t>Company </a:t>
            </a:r>
            <a:r>
              <a:rPr lang="en-US" sz="2800" dirty="0" smtClean="0"/>
              <a:t>Organization</a:t>
            </a:r>
          </a:p>
          <a:p>
            <a:endParaRPr lang="en-US" sz="2800" dirty="0"/>
          </a:p>
          <a:p>
            <a:r>
              <a:rPr lang="en-US" sz="2800" dirty="0"/>
              <a:t>Management </a:t>
            </a:r>
            <a:r>
              <a:rPr lang="en-US" sz="2800" dirty="0" smtClean="0"/>
              <a:t>Team</a:t>
            </a:r>
          </a:p>
          <a:p>
            <a:endParaRPr lang="en-US" sz="2800" dirty="0"/>
          </a:p>
          <a:p>
            <a:r>
              <a:rPr lang="en-US" sz="2800" dirty="0"/>
              <a:t>Administrative Expenses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7800" y="2209800"/>
            <a:ext cx="3772452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205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Management Team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President</a:t>
            </a:r>
          </a:p>
          <a:p>
            <a:r>
              <a:rPr lang="en-US" sz="2800" dirty="0"/>
              <a:t>VP Finance</a:t>
            </a:r>
          </a:p>
          <a:p>
            <a:r>
              <a:rPr lang="en-US" sz="2800" dirty="0"/>
              <a:t>VP Sales</a:t>
            </a:r>
          </a:p>
          <a:p>
            <a:r>
              <a:rPr lang="en-US" sz="2800" dirty="0"/>
              <a:t>VP Marketing</a:t>
            </a:r>
          </a:p>
          <a:p>
            <a:r>
              <a:rPr lang="en-US" sz="2800" dirty="0"/>
              <a:t>VP Manufacturing</a:t>
            </a:r>
          </a:p>
          <a:p>
            <a:r>
              <a:rPr lang="en-US" sz="2800" dirty="0"/>
              <a:t>Board of Advisors</a:t>
            </a:r>
          </a:p>
        </p:txBody>
      </p:sp>
    </p:spTree>
    <p:extLst>
      <p:ext uri="{BB962C8B-B14F-4D97-AF65-F5344CB8AC3E}">
        <p14:creationId xmlns:p14="http://schemas.microsoft.com/office/powerpoint/2010/main" xmlns="" val="218021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Personnel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Human Resource Plan</a:t>
            </a:r>
          </a:p>
          <a:p>
            <a:pPr lvl="1"/>
            <a:r>
              <a:rPr lang="en-US" sz="2600" dirty="0"/>
              <a:t>Staffing </a:t>
            </a:r>
            <a:r>
              <a:rPr lang="en-US" sz="2600" dirty="0" smtClean="0"/>
              <a:t>Objectives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Organizational </a:t>
            </a:r>
            <a:r>
              <a:rPr lang="en-US" sz="2600" dirty="0" smtClean="0"/>
              <a:t>Structure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3-5 year growth </a:t>
            </a:r>
            <a:r>
              <a:rPr lang="en-US" sz="2600" dirty="0" smtClean="0"/>
              <a:t>plan</a:t>
            </a:r>
          </a:p>
          <a:p>
            <a:pPr lvl="1"/>
            <a:endParaRPr lang="en-US" sz="2600" dirty="0"/>
          </a:p>
          <a:p>
            <a:pPr lvl="1"/>
            <a:r>
              <a:rPr lang="en-US" sz="2600" dirty="0"/>
              <a:t>Budget</a:t>
            </a:r>
          </a:p>
          <a:p>
            <a:pPr lvl="1"/>
            <a:endParaRPr lang="en-US" sz="2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5400" y="2514600"/>
            <a:ext cx="3865775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057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Financials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Financial Objectives</a:t>
            </a:r>
          </a:p>
          <a:p>
            <a:pPr lvl="1"/>
            <a:r>
              <a:rPr lang="en-US" sz="2600" dirty="0"/>
              <a:t>Time to Cash Flow Positive</a:t>
            </a:r>
          </a:p>
          <a:p>
            <a:pPr lvl="1"/>
            <a:r>
              <a:rPr lang="en-US" sz="2600" dirty="0"/>
              <a:t>Time to </a:t>
            </a:r>
            <a:r>
              <a:rPr lang="en-US" sz="2600" dirty="0" smtClean="0"/>
              <a:t>profitability</a:t>
            </a:r>
          </a:p>
          <a:p>
            <a:pPr lvl="1"/>
            <a:endParaRPr lang="en-US" sz="2600" dirty="0"/>
          </a:p>
          <a:p>
            <a:r>
              <a:rPr lang="en-US" sz="2800" dirty="0"/>
              <a:t>Financial </a:t>
            </a:r>
            <a:r>
              <a:rPr lang="en-US" sz="2800" dirty="0" smtClean="0"/>
              <a:t>Assumptions</a:t>
            </a:r>
          </a:p>
          <a:p>
            <a:endParaRPr lang="en-US" sz="2800" dirty="0"/>
          </a:p>
          <a:p>
            <a:r>
              <a:rPr lang="en-US" sz="2800" dirty="0"/>
              <a:t>Capital </a:t>
            </a:r>
            <a:r>
              <a:rPr lang="en-US" sz="2800" dirty="0" smtClean="0"/>
              <a:t>Requirements</a:t>
            </a:r>
          </a:p>
          <a:p>
            <a:endParaRPr lang="en-US" sz="2800" dirty="0"/>
          </a:p>
          <a:p>
            <a:r>
              <a:rPr lang="en-US" sz="2800" dirty="0"/>
              <a:t>Exit Scenario</a:t>
            </a:r>
          </a:p>
          <a:p>
            <a:pPr lvl="1"/>
            <a:endParaRPr lang="en-US" dirty="0"/>
          </a:p>
          <a:p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3830" y="3810000"/>
            <a:ext cx="3687746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029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Financials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362200"/>
            <a:ext cx="7772400" cy="4114800"/>
          </a:xfrm>
        </p:spPr>
        <p:txBody>
          <a:bodyPr/>
          <a:lstStyle/>
          <a:p>
            <a:r>
              <a:rPr lang="en-US" sz="2800" dirty="0"/>
              <a:t>Pro-forma Cash Flow </a:t>
            </a:r>
            <a:r>
              <a:rPr lang="en-US" sz="2800" dirty="0" smtClean="0"/>
              <a:t>Projections</a:t>
            </a:r>
          </a:p>
          <a:p>
            <a:endParaRPr lang="en-US" sz="2800" dirty="0"/>
          </a:p>
          <a:p>
            <a:r>
              <a:rPr lang="en-US" sz="2800" dirty="0"/>
              <a:t>Pro-forma Profit &amp; Loss </a:t>
            </a:r>
            <a:r>
              <a:rPr lang="en-US" sz="2800" dirty="0" smtClean="0"/>
              <a:t>Statements</a:t>
            </a:r>
          </a:p>
          <a:p>
            <a:endParaRPr lang="en-US" sz="2800" dirty="0"/>
          </a:p>
          <a:p>
            <a:r>
              <a:rPr lang="en-US" sz="2800" dirty="0"/>
              <a:t>Pro-forma Balance Sheet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12115" y="441960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25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Offering</a:t>
            </a:r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362200"/>
            <a:ext cx="7772400" cy="4114800"/>
          </a:xfrm>
        </p:spPr>
        <p:txBody>
          <a:bodyPr/>
          <a:lstStyle/>
          <a:p>
            <a:r>
              <a:rPr lang="en-US" sz="2800" dirty="0"/>
              <a:t>Investment </a:t>
            </a:r>
            <a:r>
              <a:rPr lang="en-US" sz="2800" dirty="0" smtClean="0"/>
              <a:t>Requirements</a:t>
            </a:r>
          </a:p>
          <a:p>
            <a:endParaRPr lang="en-US" sz="2800" dirty="0"/>
          </a:p>
          <a:p>
            <a:r>
              <a:rPr lang="en-US" sz="2800" dirty="0"/>
              <a:t>Pro-forma Valuation of </a:t>
            </a:r>
            <a:r>
              <a:rPr lang="en-US" sz="2800" dirty="0" smtClean="0"/>
              <a:t>Business</a:t>
            </a:r>
          </a:p>
          <a:p>
            <a:endParaRPr lang="en-US" sz="2800" dirty="0"/>
          </a:p>
          <a:p>
            <a:r>
              <a:rPr lang="en-US" sz="2800" dirty="0"/>
              <a:t>Offer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999" y="3810000"/>
            <a:ext cx="3410663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762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Appendices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Resumes of Key Management</a:t>
            </a:r>
          </a:p>
          <a:p>
            <a:r>
              <a:rPr lang="en-US" sz="2800" dirty="0"/>
              <a:t>Patent Information</a:t>
            </a:r>
          </a:p>
          <a:p>
            <a:r>
              <a:rPr lang="en-US" sz="2800" dirty="0"/>
              <a:t>Customer List</a:t>
            </a:r>
          </a:p>
          <a:p>
            <a:r>
              <a:rPr lang="en-US" sz="2800" dirty="0"/>
              <a:t>Testimonials</a:t>
            </a:r>
          </a:p>
          <a:p>
            <a:r>
              <a:rPr lang="en-US" sz="2800" dirty="0"/>
              <a:t>Supplemental Financial Spreadsheets</a:t>
            </a:r>
          </a:p>
          <a:p>
            <a:r>
              <a:rPr lang="en-US" sz="2800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xmlns="" val="102400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2330355"/>
            <a:ext cx="9115567" cy="4070445"/>
          </a:xfrm>
        </p:spPr>
        <p:txBody>
          <a:bodyPr>
            <a:normAutofit/>
          </a:bodyPr>
          <a:lstStyle/>
          <a:p>
            <a:pPr marL="457200" indent="-457200" algn="l" hangingPunct="0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Why Develop a Business Plan? 	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Elements of a Business Plan 	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Lenders and Investors Look for in a Business Plan 	</a:t>
            </a:r>
          </a:p>
          <a:p>
            <a:pPr marL="457200" lvl="0" indent="-457200"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Business </a:t>
            </a:r>
            <a:r>
              <a:rPr lang="en-US" dirty="0">
                <a:solidFill>
                  <a:schemeClr val="tx1"/>
                </a:solidFill>
              </a:rPr>
              <a:t>Plan </a:t>
            </a:r>
            <a:r>
              <a:rPr lang="en-US" dirty="0" smtClean="0">
                <a:solidFill>
                  <a:schemeClr val="tx1"/>
                </a:solidFill>
              </a:rPr>
              <a:t>Format</a:t>
            </a:r>
            <a:endParaRPr lang="en-US" dirty="0" smtClean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972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884</Words>
  <Application>Microsoft Office PowerPoint</Application>
  <PresentationFormat>On-screen Show (4:3)</PresentationFormat>
  <Paragraphs>303</Paragraphs>
  <Slides>39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ENTREPRENEURSHIP </vt:lpstr>
      <vt:lpstr> Previous Lecture Review</vt:lpstr>
      <vt:lpstr>Objectives</vt:lpstr>
      <vt:lpstr>The Business Plan</vt:lpstr>
      <vt:lpstr>A Plan Must Pass Three Tests</vt:lpstr>
      <vt:lpstr>Why Take the Time to Build a Business Plan?</vt:lpstr>
      <vt:lpstr>Strategic Guide</vt:lpstr>
      <vt:lpstr>Lender Expectations</vt:lpstr>
      <vt:lpstr>Investor Expectations</vt:lpstr>
      <vt:lpstr>Entrepreneurs Start Businesses:</vt:lpstr>
      <vt:lpstr>Exit Strategies</vt:lpstr>
      <vt:lpstr>Funding Sources:</vt:lpstr>
      <vt:lpstr>Business Plan Content</vt:lpstr>
      <vt:lpstr>Business Plan Content</vt:lpstr>
      <vt:lpstr>Business Plan Content</vt:lpstr>
      <vt:lpstr>Cover  Page</vt:lpstr>
      <vt:lpstr>Executive Summary</vt:lpstr>
      <vt:lpstr>Executive Summary</vt:lpstr>
      <vt:lpstr>Executive Summary</vt:lpstr>
      <vt:lpstr>Company Overview</vt:lpstr>
      <vt:lpstr>Products/Services</vt:lpstr>
      <vt:lpstr>Industry Overview</vt:lpstr>
      <vt:lpstr>Market Analysis</vt:lpstr>
      <vt:lpstr>Competitors</vt:lpstr>
      <vt:lpstr>Customers</vt:lpstr>
      <vt:lpstr>Marketing and Sales Plans</vt:lpstr>
      <vt:lpstr>Marketing Strategies</vt:lpstr>
      <vt:lpstr>Marketing and Sales Plans</vt:lpstr>
      <vt:lpstr>Marketing and Sales Plans</vt:lpstr>
      <vt:lpstr>Development</vt:lpstr>
      <vt:lpstr>Operations</vt:lpstr>
      <vt:lpstr>Management</vt:lpstr>
      <vt:lpstr>Management Team</vt:lpstr>
      <vt:lpstr>Personnel</vt:lpstr>
      <vt:lpstr>Summary of Financials</vt:lpstr>
      <vt:lpstr>Financials</vt:lpstr>
      <vt:lpstr>Offering</vt:lpstr>
      <vt:lpstr>Appendices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NTS</cp:lastModifiedBy>
  <cp:revision>95</cp:revision>
  <cp:lastPrinted>2013-11-02T05:54:40Z</cp:lastPrinted>
  <dcterms:created xsi:type="dcterms:W3CDTF">2013-10-03T09:43:12Z</dcterms:created>
  <dcterms:modified xsi:type="dcterms:W3CDTF">2013-11-08T05:35:50Z</dcterms:modified>
</cp:coreProperties>
</file>