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8"/>
  </p:notesMasterIdLst>
  <p:sldIdLst>
    <p:sldId id="296" r:id="rId3"/>
    <p:sldId id="297" r:id="rId4"/>
    <p:sldId id="298" r:id="rId5"/>
    <p:sldId id="301" r:id="rId6"/>
    <p:sldId id="302" r:id="rId7"/>
    <p:sldId id="303" r:id="rId8"/>
    <p:sldId id="304" r:id="rId9"/>
    <p:sldId id="305" r:id="rId10"/>
    <p:sldId id="333" r:id="rId11"/>
    <p:sldId id="328" r:id="rId12"/>
    <p:sldId id="329" r:id="rId13"/>
    <p:sldId id="330" r:id="rId14"/>
    <p:sldId id="332" r:id="rId15"/>
    <p:sldId id="331" r:id="rId16"/>
    <p:sldId id="319" r:id="rId17"/>
    <p:sldId id="320" r:id="rId18"/>
    <p:sldId id="321" r:id="rId19"/>
    <p:sldId id="322" r:id="rId20"/>
    <p:sldId id="323" r:id="rId21"/>
    <p:sldId id="324" r:id="rId22"/>
    <p:sldId id="326" r:id="rId23"/>
    <p:sldId id="325" r:id="rId24"/>
    <p:sldId id="335" r:id="rId25"/>
    <p:sldId id="334" r:id="rId26"/>
    <p:sldId id="299"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88" autoAdjust="0"/>
    <p:restoredTop sz="94671" autoAdjust="0"/>
  </p:normalViewPr>
  <p:slideViewPr>
    <p:cSldViewPr>
      <p:cViewPr varScale="1">
        <p:scale>
          <a:sx n="62" d="100"/>
          <a:sy n="62" d="100"/>
        </p:scale>
        <p:origin x="-1512" y="-84"/>
      </p:cViewPr>
      <p:guideLst>
        <p:guide orient="horz" pos="2160"/>
        <p:guide pos="2880"/>
      </p:guideLst>
    </p:cSldViewPr>
  </p:slideViewPr>
  <p:outlineViewPr>
    <p:cViewPr>
      <p:scale>
        <a:sx n="33" d="100"/>
        <a:sy n="33" d="100"/>
      </p:scale>
      <p:origin x="0" y="462"/>
    </p:cViewPr>
  </p:outlin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85B88A-C841-402B-B2F9-EDF798484FBC}" type="datetimeFigureOut">
              <a:rPr lang="en-US" smtClean="0"/>
              <a:pPr/>
              <a:t>11/4/2013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0E3A5EB-6F79-4447-ABC5-06DD99348053}" type="slidenum">
              <a:rPr lang="en-US" smtClean="0"/>
              <a:pPr/>
              <a:t>‹#›</a:t>
            </a:fld>
            <a:endParaRPr lang="en-US"/>
          </a:p>
        </p:txBody>
      </p:sp>
    </p:spTree>
    <p:extLst>
      <p:ext uri="{BB962C8B-B14F-4D97-AF65-F5344CB8AC3E}">
        <p14:creationId xmlns="" xmlns:p14="http://schemas.microsoft.com/office/powerpoint/2010/main" val="22778252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1143000" y="687388"/>
            <a:ext cx="4568825" cy="3425825"/>
          </a:xfrm>
          <a:ln cap="flat"/>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a:xfrm>
            <a:off x="1143000" y="687388"/>
            <a:ext cx="4568825" cy="3425825"/>
          </a:xfrm>
          <a:ln cap="flat"/>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a:xfrm>
            <a:off x="1143000" y="687388"/>
            <a:ext cx="4568825" cy="3425825"/>
          </a:xfrm>
          <a:ln cap="flat"/>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Rot="1" noChangeAspect="1" noChangeArrowheads="1" noTextEdit="1"/>
          </p:cNvSpPr>
          <p:nvPr>
            <p:ph type="sldImg"/>
          </p:nvPr>
        </p:nvSpPr>
        <p:spPr>
          <a:ln/>
        </p:spPr>
      </p:sp>
      <p:sp>
        <p:nvSpPr>
          <p:cNvPr id="36866"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ChangeArrowheads="1" noTextEdit="1"/>
          </p:cNvSpPr>
          <p:nvPr>
            <p:ph type="sldImg"/>
          </p:nvPr>
        </p:nvSpPr>
        <p:spPr>
          <a:ln/>
        </p:spPr>
      </p:sp>
      <p:sp>
        <p:nvSpPr>
          <p:cNvPr id="43010"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Rot="1" noChangeAspect="1" noChangeArrowheads="1" noTextEdit="1"/>
          </p:cNvSpPr>
          <p:nvPr>
            <p:ph type="sldImg"/>
          </p:nvPr>
        </p:nvSpPr>
        <p:spPr>
          <a:ln/>
        </p:spPr>
      </p:sp>
      <p:sp>
        <p:nvSpPr>
          <p:cNvPr id="52226"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Rot="1" noChangeAspect="1" noChangeArrowheads="1" noTextEdit="1"/>
          </p:cNvSpPr>
          <p:nvPr>
            <p:ph type="sldImg"/>
          </p:nvPr>
        </p:nvSpPr>
        <p:spPr>
          <a:ln/>
        </p:spPr>
      </p:sp>
      <p:sp>
        <p:nvSpPr>
          <p:cNvPr id="60418"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Rot="1" noChangeAspect="1" noChangeArrowheads="1" noTextEdit="1"/>
          </p:cNvSpPr>
          <p:nvPr>
            <p:ph type="sldImg"/>
          </p:nvPr>
        </p:nvSpPr>
        <p:spPr>
          <a:ln/>
        </p:spPr>
      </p:sp>
      <p:sp>
        <p:nvSpPr>
          <p:cNvPr id="5632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Rot="1" noChangeAspect="1" noChangeArrowheads="1" noTextEdit="1"/>
          </p:cNvSpPr>
          <p:nvPr>
            <p:ph type="sldImg"/>
          </p:nvPr>
        </p:nvSpPr>
        <p:spPr>
          <a:ln/>
        </p:spPr>
      </p:sp>
      <p:sp>
        <p:nvSpPr>
          <p:cNvPr id="64514"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xfrm>
            <a:off x="1143000" y="687388"/>
            <a:ext cx="4568825" cy="3425825"/>
          </a:xfrm>
          <a:ln cap="flat"/>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spect="1" noChangeArrowheads="1" noTextEdit="1"/>
          </p:cNvSpPr>
          <p:nvPr>
            <p:ph type="sldImg"/>
          </p:nvPr>
        </p:nvSpPr>
        <p:spPr>
          <a:xfrm>
            <a:off x="1143000" y="687388"/>
            <a:ext cx="4568825" cy="3425825"/>
          </a:xfrm>
          <a:ln cap="flat"/>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xfrm>
            <a:off x="1143000" y="687388"/>
            <a:ext cx="4568825" cy="3425825"/>
          </a:xfrm>
          <a:ln cap="flat"/>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a:xfrm>
            <a:off x="1143000" y="687388"/>
            <a:ext cx="4568825" cy="3425825"/>
          </a:xfrm>
          <a:ln cap="flat"/>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6.jpe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7069B08-B379-4875-BD0E-8F8985669D50}" type="datetime1">
              <a:rPr lang="en-US" smtClean="0"/>
              <a:pPr/>
              <a:t>11/4/2013</a:t>
            </a:fld>
            <a:endParaRPr lang="en-US"/>
          </a:p>
        </p:txBody>
      </p:sp>
      <p:sp>
        <p:nvSpPr>
          <p:cNvPr id="5" name="Footer Placeholder 4"/>
          <p:cNvSpPr>
            <a:spLocks noGrp="1"/>
          </p:cNvSpPr>
          <p:nvPr>
            <p:ph type="ftr" sz="quarter" idx="11"/>
          </p:nvPr>
        </p:nvSpPr>
        <p:spPr/>
        <p:txBody>
          <a:bodyPr/>
          <a:lstStyle/>
          <a:p>
            <a:r>
              <a:rPr lang="en-US" smtClean="0"/>
              <a:t>Chapter 4 Business Plan</a:t>
            </a:r>
            <a:endParaRPr lang="en-US"/>
          </a:p>
        </p:txBody>
      </p:sp>
      <p:sp>
        <p:nvSpPr>
          <p:cNvPr id="6" name="Slide Number Placeholder 5"/>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 xmlns:p14="http://schemas.microsoft.com/office/powerpoint/2010/main" val="2594157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9558E06-6644-4C0A-B5A0-1C489E334BE0}" type="datetime1">
              <a:rPr lang="en-US" smtClean="0"/>
              <a:pPr/>
              <a:t>11/4/2013</a:t>
            </a:fld>
            <a:endParaRPr lang="en-US"/>
          </a:p>
        </p:txBody>
      </p:sp>
      <p:sp>
        <p:nvSpPr>
          <p:cNvPr id="5" name="Footer Placeholder 4"/>
          <p:cNvSpPr>
            <a:spLocks noGrp="1"/>
          </p:cNvSpPr>
          <p:nvPr>
            <p:ph type="ftr" sz="quarter" idx="11"/>
          </p:nvPr>
        </p:nvSpPr>
        <p:spPr/>
        <p:txBody>
          <a:bodyPr/>
          <a:lstStyle/>
          <a:p>
            <a:r>
              <a:rPr lang="en-US" smtClean="0"/>
              <a:t>Chapter 4 Business Plan</a:t>
            </a:r>
            <a:endParaRPr lang="en-US"/>
          </a:p>
        </p:txBody>
      </p:sp>
      <p:sp>
        <p:nvSpPr>
          <p:cNvPr id="6" name="Slide Number Placeholder 5"/>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 xmlns:p14="http://schemas.microsoft.com/office/powerpoint/2010/main" val="9530927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D729C30-8FA1-4AEC-A860-FA58C4D30ECF}" type="datetime1">
              <a:rPr lang="en-US" smtClean="0"/>
              <a:pPr/>
              <a:t>11/4/2013</a:t>
            </a:fld>
            <a:endParaRPr lang="en-US"/>
          </a:p>
        </p:txBody>
      </p:sp>
      <p:sp>
        <p:nvSpPr>
          <p:cNvPr id="5" name="Footer Placeholder 4"/>
          <p:cNvSpPr>
            <a:spLocks noGrp="1"/>
          </p:cNvSpPr>
          <p:nvPr>
            <p:ph type="ftr" sz="quarter" idx="11"/>
          </p:nvPr>
        </p:nvSpPr>
        <p:spPr/>
        <p:txBody>
          <a:bodyPr/>
          <a:lstStyle/>
          <a:p>
            <a:r>
              <a:rPr lang="en-US" smtClean="0"/>
              <a:t>Chapter 4 Business Plan</a:t>
            </a:r>
            <a:endParaRPr lang="en-US"/>
          </a:p>
        </p:txBody>
      </p:sp>
      <p:sp>
        <p:nvSpPr>
          <p:cNvPr id="6" name="Slide Number Placeholder 5"/>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 xmlns:p14="http://schemas.microsoft.com/office/powerpoint/2010/main" val="36724624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D49377A-EA1B-4BA2-AF6F-3245A63910F5}" type="datetime1">
              <a:rPr lang="en-US" smtClean="0"/>
              <a:pPr/>
              <a:t>11/4/2013</a:t>
            </a:fld>
            <a:endParaRPr lang="en-US"/>
          </a:p>
        </p:txBody>
      </p:sp>
      <p:sp>
        <p:nvSpPr>
          <p:cNvPr id="6" name="Footer Placeholder 5"/>
          <p:cNvSpPr>
            <a:spLocks noGrp="1"/>
          </p:cNvSpPr>
          <p:nvPr>
            <p:ph type="ftr" sz="quarter" idx="11"/>
          </p:nvPr>
        </p:nvSpPr>
        <p:spPr/>
        <p:txBody>
          <a:bodyPr/>
          <a:lstStyle/>
          <a:p>
            <a:r>
              <a:rPr lang="en-US" smtClean="0"/>
              <a:t>Chapter 4 Business Plan</a:t>
            </a:r>
            <a:endParaRPr lang="en-US"/>
          </a:p>
        </p:txBody>
      </p:sp>
      <p:sp>
        <p:nvSpPr>
          <p:cNvPr id="7" name="Slide Number Placeholder 6"/>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 xmlns:p14="http://schemas.microsoft.com/office/powerpoint/2010/main" val="29021168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846105B-301A-4C22-8D69-A4AC71FCABC8}" type="datetime1">
              <a:rPr lang="en-US" smtClean="0"/>
              <a:pPr/>
              <a:t>11/4/2013</a:t>
            </a:fld>
            <a:endParaRPr lang="en-US"/>
          </a:p>
        </p:txBody>
      </p:sp>
      <p:sp>
        <p:nvSpPr>
          <p:cNvPr id="8" name="Footer Placeholder 7"/>
          <p:cNvSpPr>
            <a:spLocks noGrp="1"/>
          </p:cNvSpPr>
          <p:nvPr>
            <p:ph type="ftr" sz="quarter" idx="11"/>
          </p:nvPr>
        </p:nvSpPr>
        <p:spPr/>
        <p:txBody>
          <a:bodyPr/>
          <a:lstStyle/>
          <a:p>
            <a:r>
              <a:rPr lang="en-US" smtClean="0"/>
              <a:t>Chapter 4 Business Plan</a:t>
            </a:r>
            <a:endParaRPr lang="en-US"/>
          </a:p>
        </p:txBody>
      </p:sp>
      <p:sp>
        <p:nvSpPr>
          <p:cNvPr id="9" name="Slide Number Placeholder 8"/>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 xmlns:p14="http://schemas.microsoft.com/office/powerpoint/2010/main" val="18738938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80D66D5-D47E-4BAC-99AB-5D9284AB7E34}" type="datetime1">
              <a:rPr lang="en-US" smtClean="0"/>
              <a:pPr/>
              <a:t>11/4/2013</a:t>
            </a:fld>
            <a:endParaRPr lang="en-US"/>
          </a:p>
        </p:txBody>
      </p:sp>
      <p:sp>
        <p:nvSpPr>
          <p:cNvPr id="4" name="Footer Placeholder 3"/>
          <p:cNvSpPr>
            <a:spLocks noGrp="1"/>
          </p:cNvSpPr>
          <p:nvPr>
            <p:ph type="ftr" sz="quarter" idx="11"/>
          </p:nvPr>
        </p:nvSpPr>
        <p:spPr/>
        <p:txBody>
          <a:bodyPr/>
          <a:lstStyle/>
          <a:p>
            <a:r>
              <a:rPr lang="en-US" smtClean="0"/>
              <a:t>Chapter 4 Business Plan</a:t>
            </a:r>
            <a:endParaRPr lang="en-US"/>
          </a:p>
        </p:txBody>
      </p:sp>
      <p:sp>
        <p:nvSpPr>
          <p:cNvPr id="5" name="Slide Number Placeholder 4"/>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 xmlns:p14="http://schemas.microsoft.com/office/powerpoint/2010/main" val="37631496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B5F245-6A87-4192-B66E-55303014D186}" type="datetime1">
              <a:rPr lang="en-US" smtClean="0"/>
              <a:pPr/>
              <a:t>11/4/2013</a:t>
            </a:fld>
            <a:endParaRPr lang="en-US"/>
          </a:p>
        </p:txBody>
      </p:sp>
      <p:sp>
        <p:nvSpPr>
          <p:cNvPr id="3" name="Footer Placeholder 2"/>
          <p:cNvSpPr>
            <a:spLocks noGrp="1"/>
          </p:cNvSpPr>
          <p:nvPr>
            <p:ph type="ftr" sz="quarter" idx="11"/>
          </p:nvPr>
        </p:nvSpPr>
        <p:spPr/>
        <p:txBody>
          <a:bodyPr/>
          <a:lstStyle/>
          <a:p>
            <a:r>
              <a:rPr lang="en-US" smtClean="0"/>
              <a:t>Chapter 4 Business Plan</a:t>
            </a:r>
            <a:endParaRPr lang="en-US"/>
          </a:p>
        </p:txBody>
      </p:sp>
      <p:sp>
        <p:nvSpPr>
          <p:cNvPr id="4" name="Slide Number Placeholder 3"/>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 xmlns:p14="http://schemas.microsoft.com/office/powerpoint/2010/main" val="11268827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BE7E84-2A19-4DCB-8D93-9027DC2B183C}" type="datetime1">
              <a:rPr lang="en-US" smtClean="0"/>
              <a:pPr/>
              <a:t>11/4/2013</a:t>
            </a:fld>
            <a:endParaRPr lang="en-US"/>
          </a:p>
        </p:txBody>
      </p:sp>
      <p:sp>
        <p:nvSpPr>
          <p:cNvPr id="6" name="Footer Placeholder 5"/>
          <p:cNvSpPr>
            <a:spLocks noGrp="1"/>
          </p:cNvSpPr>
          <p:nvPr>
            <p:ph type="ftr" sz="quarter" idx="11"/>
          </p:nvPr>
        </p:nvSpPr>
        <p:spPr/>
        <p:txBody>
          <a:bodyPr/>
          <a:lstStyle/>
          <a:p>
            <a:r>
              <a:rPr lang="en-US" smtClean="0"/>
              <a:t>Chapter 4 Business Plan</a:t>
            </a:r>
            <a:endParaRPr lang="en-US"/>
          </a:p>
        </p:txBody>
      </p:sp>
      <p:sp>
        <p:nvSpPr>
          <p:cNvPr id="7" name="Slide Number Placeholder 6"/>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 xmlns:p14="http://schemas.microsoft.com/office/powerpoint/2010/main" val="37416525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D7A814-3939-4717-A8E8-64BAFA540EB0}" type="datetime1">
              <a:rPr lang="en-US" smtClean="0"/>
              <a:pPr/>
              <a:t>11/4/2013</a:t>
            </a:fld>
            <a:endParaRPr lang="en-US"/>
          </a:p>
        </p:txBody>
      </p:sp>
      <p:sp>
        <p:nvSpPr>
          <p:cNvPr id="6" name="Footer Placeholder 5"/>
          <p:cNvSpPr>
            <a:spLocks noGrp="1"/>
          </p:cNvSpPr>
          <p:nvPr>
            <p:ph type="ftr" sz="quarter" idx="11"/>
          </p:nvPr>
        </p:nvSpPr>
        <p:spPr/>
        <p:txBody>
          <a:bodyPr/>
          <a:lstStyle/>
          <a:p>
            <a:r>
              <a:rPr lang="en-US" smtClean="0"/>
              <a:t>Chapter 4 Business Plan</a:t>
            </a:r>
            <a:endParaRPr lang="en-US"/>
          </a:p>
        </p:txBody>
      </p:sp>
      <p:sp>
        <p:nvSpPr>
          <p:cNvPr id="7" name="Slide Number Placeholder 6"/>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 xmlns:p14="http://schemas.microsoft.com/office/powerpoint/2010/main" val="835080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469F40-6186-4152-8F80-028F7AC4CC3D}" type="datetime1">
              <a:rPr lang="en-US" smtClean="0"/>
              <a:pPr/>
              <a:t>11/4/2013</a:t>
            </a:fld>
            <a:endParaRPr lang="en-US"/>
          </a:p>
        </p:txBody>
      </p:sp>
      <p:sp>
        <p:nvSpPr>
          <p:cNvPr id="5" name="Footer Placeholder 4"/>
          <p:cNvSpPr>
            <a:spLocks noGrp="1"/>
          </p:cNvSpPr>
          <p:nvPr>
            <p:ph type="ftr" sz="quarter" idx="11"/>
          </p:nvPr>
        </p:nvSpPr>
        <p:spPr/>
        <p:txBody>
          <a:bodyPr/>
          <a:lstStyle/>
          <a:p>
            <a:r>
              <a:rPr lang="en-US" smtClean="0"/>
              <a:t>Chapter 4 Business Plan</a:t>
            </a:r>
            <a:endParaRPr lang="en-US"/>
          </a:p>
        </p:txBody>
      </p:sp>
      <p:sp>
        <p:nvSpPr>
          <p:cNvPr id="6" name="Slide Number Placeholder 5"/>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 xmlns:p14="http://schemas.microsoft.com/office/powerpoint/2010/main" val="7707034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8B2649-FDAE-4889-B28F-3AEB83C009C3}" type="datetime1">
              <a:rPr lang="en-US" smtClean="0"/>
              <a:pPr/>
              <a:t>11/4/2013</a:t>
            </a:fld>
            <a:endParaRPr lang="en-US"/>
          </a:p>
        </p:txBody>
      </p:sp>
      <p:sp>
        <p:nvSpPr>
          <p:cNvPr id="5" name="Footer Placeholder 4"/>
          <p:cNvSpPr>
            <a:spLocks noGrp="1"/>
          </p:cNvSpPr>
          <p:nvPr>
            <p:ph type="ftr" sz="quarter" idx="11"/>
          </p:nvPr>
        </p:nvSpPr>
        <p:spPr/>
        <p:txBody>
          <a:bodyPr/>
          <a:lstStyle/>
          <a:p>
            <a:r>
              <a:rPr lang="en-US" smtClean="0"/>
              <a:t>Chapter 4 Business Plan</a:t>
            </a:r>
            <a:endParaRPr lang="en-US"/>
          </a:p>
        </p:txBody>
      </p:sp>
      <p:sp>
        <p:nvSpPr>
          <p:cNvPr id="6" name="Slide Number Placeholder 5"/>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 xmlns:p14="http://schemas.microsoft.com/office/powerpoint/2010/main" val="28410677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srcRect/>
          <a:stretch>
            <a:fillRect/>
          </a:stretch>
        </p:blipFill>
        <p:spPr bwMode="auto">
          <a:xfrm>
            <a:off x="-6350" y="409575"/>
            <a:ext cx="635000" cy="700088"/>
          </a:xfrm>
          <a:prstGeom prst="rect">
            <a:avLst/>
          </a:prstGeom>
          <a:noFill/>
          <a:ln w="9525">
            <a:noFill/>
            <a:miter lim="800000"/>
            <a:headEnd/>
            <a:tailEnd/>
          </a:ln>
        </p:spPr>
      </p:pic>
      <p:pic>
        <p:nvPicPr>
          <p:cNvPr id="5" name="Picture 2"/>
          <p:cNvPicPr>
            <a:picLocks noChangeAspect="1" noChangeArrowheads="1"/>
          </p:cNvPicPr>
          <p:nvPr userDrawn="1"/>
        </p:nvPicPr>
        <p:blipFill>
          <a:blip r:embed="rId3"/>
          <a:srcRect/>
          <a:stretch>
            <a:fillRect/>
          </a:stretch>
        </p:blipFill>
        <p:spPr bwMode="auto">
          <a:xfrm>
            <a:off x="7874000" y="5016500"/>
            <a:ext cx="1268413" cy="1397000"/>
          </a:xfrm>
          <a:prstGeom prst="rect">
            <a:avLst/>
          </a:prstGeom>
          <a:noFill/>
          <a:ln w="9525">
            <a:noFill/>
            <a:miter lim="800000"/>
            <a:headEnd/>
            <a:tailEnd/>
          </a:ln>
        </p:spPr>
      </p:pic>
      <p:sp>
        <p:nvSpPr>
          <p:cNvPr id="2" name="Title 1"/>
          <p:cNvSpPr>
            <a:spLocks noGrp="1"/>
          </p:cNvSpPr>
          <p:nvPr>
            <p:ph type="title"/>
          </p:nvPr>
        </p:nvSpPr>
        <p:spPr>
          <a:xfrm>
            <a:off x="628214" y="399616"/>
            <a:ext cx="8274783" cy="720725"/>
          </a:xfrm>
        </p:spPr>
        <p:txBody>
          <a:bodyPr anchorCtr="0"/>
          <a:lstStyle>
            <a:lvl1pPr marL="0" indent="0">
              <a:defRPr sz="3200" b="1">
                <a:solidFill>
                  <a:srgbClr val="336699"/>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04825" y="1299411"/>
            <a:ext cx="8126413" cy="5117264"/>
          </a:xfrm>
        </p:spPr>
        <p:txBody>
          <a:bodyPr/>
          <a:lstStyle>
            <a:lvl1pPr marL="349250" indent="-349250">
              <a:spcBef>
                <a:spcPts val="1200"/>
              </a:spcBef>
              <a:buClrTx/>
              <a:buSzPct val="65000"/>
              <a:buFont typeface="Wingdings" pitchFamily="2" charset="2"/>
              <a:buChar char=""/>
              <a:defRPr sz="2800">
                <a:solidFill>
                  <a:srgbClr val="800000"/>
                </a:solidFill>
              </a:defRPr>
            </a:lvl1pPr>
            <a:lvl2pPr marL="685800" indent="-279400">
              <a:spcBef>
                <a:spcPts val="1200"/>
              </a:spcBef>
              <a:buClr>
                <a:srgbClr val="006666"/>
              </a:buClr>
              <a:buSzPct val="80000"/>
              <a:buFont typeface="Arial" pitchFamily="34" charset="0"/>
              <a:buChar char="●"/>
              <a:defRPr sz="2400">
                <a:solidFill>
                  <a:srgbClr val="006666"/>
                </a:solidFill>
              </a:defRPr>
            </a:lvl2pPr>
            <a:lvl3pPr marL="1035050" indent="-349250">
              <a:spcBef>
                <a:spcPts val="1200"/>
              </a:spcBef>
              <a:buClrTx/>
              <a:buSzPct val="80000"/>
              <a:buFont typeface="Wingdings" pitchFamily="2" charset="2"/>
              <a:buChar char="v"/>
              <a:defRPr sz="2000">
                <a:solidFill>
                  <a:schemeClr val="tx1"/>
                </a:solidFill>
              </a:defRPr>
            </a:lvl3pPr>
            <a:lvl4pPr>
              <a:spcBef>
                <a:spcPts val="1200"/>
              </a:spcBef>
              <a:buClrTx/>
              <a:defRPr sz="2000"/>
            </a:lvl4pPr>
            <a:lvl5pPr>
              <a:spcBef>
                <a:spcPts val="1200"/>
              </a:spcBef>
              <a:buClrTx/>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 xmlns:p14="http://schemas.microsoft.com/office/powerpoint/2010/main" val="3777311756"/>
      </p:ext>
    </p:extLst>
  </p:cSld>
  <p:clrMapOvr>
    <a:masterClrMapping/>
  </p:clrMapOvr>
  <p:transition spd="slow">
    <p:cut thruBlk="1"/>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3" name="Picture 2"/>
          <p:cNvPicPr>
            <a:picLocks noChangeAspect="1" noChangeArrowheads="1"/>
          </p:cNvPicPr>
          <p:nvPr userDrawn="1"/>
        </p:nvPicPr>
        <p:blipFill>
          <a:blip r:embed="rId2"/>
          <a:srcRect/>
          <a:stretch>
            <a:fillRect/>
          </a:stretch>
        </p:blipFill>
        <p:spPr bwMode="auto">
          <a:xfrm>
            <a:off x="-6350" y="427038"/>
            <a:ext cx="635000" cy="700087"/>
          </a:xfrm>
          <a:prstGeom prst="rect">
            <a:avLst/>
          </a:prstGeom>
          <a:noFill/>
          <a:ln w="9525">
            <a:noFill/>
            <a:miter lim="800000"/>
            <a:headEnd/>
            <a:tailEnd/>
          </a:ln>
        </p:spPr>
      </p:pic>
      <p:pic>
        <p:nvPicPr>
          <p:cNvPr id="4" name="Picture 2"/>
          <p:cNvPicPr>
            <a:picLocks noChangeAspect="1" noChangeArrowheads="1"/>
          </p:cNvPicPr>
          <p:nvPr userDrawn="1"/>
        </p:nvPicPr>
        <p:blipFill>
          <a:blip r:embed="rId3"/>
          <a:srcRect/>
          <a:stretch>
            <a:fillRect/>
          </a:stretch>
        </p:blipFill>
        <p:spPr bwMode="auto">
          <a:xfrm>
            <a:off x="8509000" y="427038"/>
            <a:ext cx="635000" cy="700087"/>
          </a:xfrm>
          <a:prstGeom prst="rect">
            <a:avLst/>
          </a:prstGeom>
          <a:noFill/>
          <a:ln w="9525">
            <a:noFill/>
            <a:miter lim="800000"/>
            <a:headEnd/>
            <a:tailEnd/>
          </a:ln>
        </p:spPr>
      </p:pic>
      <p:sp>
        <p:nvSpPr>
          <p:cNvPr id="5" name="Title 1"/>
          <p:cNvSpPr>
            <a:spLocks noGrp="1"/>
          </p:cNvSpPr>
          <p:nvPr>
            <p:ph type="title"/>
          </p:nvPr>
        </p:nvSpPr>
        <p:spPr>
          <a:xfrm>
            <a:off x="621235" y="560650"/>
            <a:ext cx="7897862" cy="460317"/>
          </a:xfrm>
        </p:spPr>
        <p:txBody>
          <a:bodyPr/>
          <a:lstStyle>
            <a:lvl1pPr marL="0" indent="0" algn="ctr">
              <a:defRPr sz="3600" b="1">
                <a:solidFill>
                  <a:srgbClr val="336699"/>
                </a:solidFill>
              </a:defRPr>
            </a:lvl1pPr>
          </a:lstStyle>
          <a:p>
            <a:r>
              <a:rPr lang="en-US" smtClean="0"/>
              <a:t>Click to edit Master title style</a:t>
            </a:r>
            <a:endParaRPr lang="en-US" dirty="0"/>
          </a:p>
        </p:txBody>
      </p:sp>
    </p:spTree>
    <p:extLst>
      <p:ext uri="{BB962C8B-B14F-4D97-AF65-F5344CB8AC3E}">
        <p14:creationId xmlns="" xmlns:p14="http://schemas.microsoft.com/office/powerpoint/2010/main" val="990228705"/>
      </p:ext>
    </p:extLst>
  </p:cSld>
  <p:clrMapOvr>
    <a:masterClrMapping/>
  </p:clrMapOvr>
  <p:transition spd="slow">
    <p:cut thruBlk="1"/>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sp>
        <p:nvSpPr>
          <p:cNvPr id="4" name="Rectangle 13"/>
          <p:cNvSpPr>
            <a:spLocks noChangeArrowheads="1"/>
          </p:cNvSpPr>
          <p:nvPr/>
        </p:nvSpPr>
        <p:spPr bwMode="auto">
          <a:xfrm>
            <a:off x="8431213" y="6584950"/>
            <a:ext cx="427037" cy="215900"/>
          </a:xfrm>
          <a:prstGeom prst="rect">
            <a:avLst/>
          </a:prstGeom>
          <a:noFill/>
          <a:ln>
            <a:noFill/>
          </a:ln>
          <a:extLst/>
        </p:spPr>
        <p:txBody>
          <a:bodyPr wrap="none">
            <a:spAutoFit/>
          </a:bodyPr>
          <a:lstStyle/>
          <a:p>
            <a:pPr algn="ctr" fontAlgn="base">
              <a:spcBef>
                <a:spcPct val="0"/>
              </a:spcBef>
              <a:spcAft>
                <a:spcPct val="0"/>
              </a:spcAft>
              <a:defRPr/>
            </a:pPr>
            <a:r>
              <a:rPr lang="en-US" sz="800" b="1" dirty="0">
                <a:solidFill>
                  <a:srgbClr val="000000"/>
                </a:solidFill>
                <a:cs typeface="Arial" charset="0"/>
              </a:rPr>
              <a:t>3–</a:t>
            </a:r>
            <a:fld id="{DE48E9C2-B5B7-4229-89A6-41E40F143F34}" type="slidenum">
              <a:rPr lang="en-US" sz="800" b="1">
                <a:solidFill>
                  <a:srgbClr val="000000"/>
                </a:solidFill>
                <a:cs typeface="Arial" charset="0"/>
              </a:rPr>
              <a:pPr algn="ctr" fontAlgn="base">
                <a:spcBef>
                  <a:spcPct val="0"/>
                </a:spcBef>
                <a:spcAft>
                  <a:spcPct val="0"/>
                </a:spcAft>
                <a:defRPr/>
              </a:pPr>
              <a:t>‹#›</a:t>
            </a:fld>
            <a:endParaRPr lang="en-US" sz="800" b="1" dirty="0">
              <a:solidFill>
                <a:srgbClr val="000000"/>
              </a:solidFill>
              <a:cs typeface="Arial" charset="0"/>
            </a:endParaRPr>
          </a:p>
        </p:txBody>
      </p:sp>
      <p:sp>
        <p:nvSpPr>
          <p:cNvPr id="5" name="Text Box 12"/>
          <p:cNvSpPr txBox="1">
            <a:spLocks noChangeArrowheads="1"/>
          </p:cNvSpPr>
          <p:nvPr/>
        </p:nvSpPr>
        <p:spPr bwMode="auto">
          <a:xfrm>
            <a:off x="377825" y="6584950"/>
            <a:ext cx="4048125" cy="214313"/>
          </a:xfrm>
          <a:prstGeom prst="rect">
            <a:avLst/>
          </a:prstGeom>
          <a:noFill/>
          <a:ln>
            <a:noFill/>
          </a:ln>
          <a:extLst/>
        </p:spPr>
        <p:txBody>
          <a:bodyPr>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fontAlgn="base">
              <a:spcBef>
                <a:spcPct val="0"/>
              </a:spcBef>
              <a:spcAft>
                <a:spcPct val="0"/>
              </a:spcAft>
              <a:defRPr/>
            </a:pPr>
            <a:r>
              <a:rPr lang="en-US" sz="800" b="1" dirty="0" smtClean="0">
                <a:solidFill>
                  <a:srgbClr val="000000"/>
                </a:solidFill>
                <a:cs typeface="Arial" charset="0"/>
              </a:rPr>
              <a:t>© 2013 by McGraw-Hill Education. All rights reserved.</a:t>
            </a:r>
            <a:endParaRPr lang="en-US" sz="800" b="1" dirty="0">
              <a:solidFill>
                <a:srgbClr val="000000"/>
              </a:solidFill>
              <a:cs typeface="Arial" charset="0"/>
            </a:endParaRPr>
          </a:p>
        </p:txBody>
      </p:sp>
      <p:pic>
        <p:nvPicPr>
          <p:cNvPr id="6" name="Picture 2"/>
          <p:cNvPicPr>
            <a:picLocks noChangeAspect="1" noChangeArrowheads="1"/>
          </p:cNvPicPr>
          <p:nvPr userDrawn="1"/>
        </p:nvPicPr>
        <p:blipFill>
          <a:blip r:embed="rId2"/>
          <a:srcRect/>
          <a:stretch>
            <a:fillRect/>
          </a:stretch>
        </p:blipFill>
        <p:spPr bwMode="auto">
          <a:xfrm>
            <a:off x="8826500" y="820738"/>
            <a:ext cx="317500" cy="454025"/>
          </a:xfrm>
          <a:prstGeom prst="rect">
            <a:avLst/>
          </a:prstGeom>
          <a:noFill/>
          <a:ln w="9525">
            <a:noFill/>
            <a:miter lim="800000"/>
            <a:headEnd/>
            <a:tailEnd/>
          </a:ln>
        </p:spPr>
      </p:pic>
      <p:pic>
        <p:nvPicPr>
          <p:cNvPr id="7" name="Picture 2"/>
          <p:cNvPicPr>
            <a:picLocks noChangeAspect="1" noChangeArrowheads="1"/>
          </p:cNvPicPr>
          <p:nvPr userDrawn="1"/>
        </p:nvPicPr>
        <p:blipFill>
          <a:blip r:embed="rId3"/>
          <a:srcRect/>
          <a:stretch>
            <a:fillRect/>
          </a:stretch>
        </p:blipFill>
        <p:spPr bwMode="auto">
          <a:xfrm>
            <a:off x="0" y="819150"/>
            <a:ext cx="317500" cy="454025"/>
          </a:xfrm>
          <a:prstGeom prst="rect">
            <a:avLst/>
          </a:prstGeom>
          <a:noFill/>
          <a:ln w="9525">
            <a:noFill/>
            <a:miter lim="800000"/>
            <a:headEnd/>
            <a:tailEnd/>
          </a:ln>
        </p:spPr>
      </p:pic>
      <p:cxnSp>
        <p:nvCxnSpPr>
          <p:cNvPr id="8" name="Straight Connector 10"/>
          <p:cNvCxnSpPr>
            <a:cxnSpLocks noChangeShapeType="1"/>
          </p:cNvCxnSpPr>
          <p:nvPr userDrawn="1"/>
        </p:nvCxnSpPr>
        <p:spPr bwMode="auto">
          <a:xfrm flipH="1">
            <a:off x="244475" y="1054100"/>
            <a:ext cx="8629650" cy="0"/>
          </a:xfrm>
          <a:prstGeom prst="line">
            <a:avLst/>
          </a:prstGeom>
          <a:noFill/>
          <a:ln w="38100" algn="ctr">
            <a:solidFill>
              <a:srgbClr val="006699"/>
            </a:solidFill>
            <a:round/>
            <a:headEnd/>
            <a:tailEnd type="none" w="lg" len="lg"/>
          </a:ln>
        </p:spPr>
      </p:cxnSp>
      <p:sp>
        <p:nvSpPr>
          <p:cNvPr id="2" name="Title 1"/>
          <p:cNvSpPr>
            <a:spLocks noGrp="1"/>
          </p:cNvSpPr>
          <p:nvPr>
            <p:ph type="title"/>
          </p:nvPr>
        </p:nvSpPr>
        <p:spPr>
          <a:xfrm>
            <a:off x="456063" y="316807"/>
            <a:ext cx="8210985" cy="650756"/>
          </a:xfrm>
        </p:spPr>
        <p:txBody>
          <a:bodyPr/>
          <a:lstStyle>
            <a:lvl1pPr marL="0" indent="0" algn="ctr">
              <a:tabLst/>
              <a:defRPr sz="3200">
                <a:solidFill>
                  <a:srgbClr val="336699"/>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04825" y="1272859"/>
            <a:ext cx="8126413" cy="5143816"/>
          </a:xfrm>
        </p:spPr>
        <p:txBody>
          <a:bodyPr/>
          <a:lstStyle>
            <a:lvl1pPr marL="349250" indent="-349250">
              <a:buClrTx/>
              <a:buSzPct val="65000"/>
              <a:buFont typeface="Wingdings" pitchFamily="2" charset="2"/>
              <a:buChar char=""/>
              <a:defRPr>
                <a:solidFill>
                  <a:srgbClr val="800000"/>
                </a:solidFill>
              </a:defRPr>
            </a:lvl1pPr>
            <a:lvl2pPr marL="685800" indent="-279400">
              <a:buClr>
                <a:srgbClr val="006666"/>
              </a:buClr>
              <a:buSzPct val="80000"/>
              <a:buFont typeface="Arial" pitchFamily="34" charset="0"/>
              <a:buChar char="●"/>
              <a:defRPr>
                <a:solidFill>
                  <a:srgbClr val="006666"/>
                </a:solidFill>
              </a:defRPr>
            </a:lvl2pPr>
            <a:lvl3pPr marL="1035050" indent="-349250">
              <a:buClrTx/>
              <a:buSzPct val="80000"/>
              <a:buFont typeface="Wingdings" pitchFamily="2" charset="2"/>
              <a:buChar char="v"/>
              <a:defRPr sz="2400">
                <a:solidFill>
                  <a:schemeClr val="tx1"/>
                </a:solidFill>
              </a:defRPr>
            </a:lvl3pPr>
            <a:lvl4pPr>
              <a:buClrTx/>
              <a:defRPr sz="2000"/>
            </a:lvl4pPr>
            <a:lvl5pPr>
              <a:buClrTx/>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 xmlns:p14="http://schemas.microsoft.com/office/powerpoint/2010/main" val="579736215"/>
      </p:ext>
    </p:extLst>
  </p:cSld>
  <p:clrMapOvr>
    <a:masterClrMapping/>
  </p:clrMapOvr>
  <p:transition spd="slow">
    <p:cut thruBlk="1"/>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srcRect/>
          <a:stretch>
            <a:fillRect/>
          </a:stretch>
        </p:blipFill>
        <p:spPr bwMode="auto">
          <a:xfrm>
            <a:off x="8826500" y="1181100"/>
            <a:ext cx="317500" cy="454025"/>
          </a:xfrm>
          <a:prstGeom prst="rect">
            <a:avLst/>
          </a:prstGeom>
          <a:noFill/>
          <a:ln w="9525">
            <a:noFill/>
            <a:miter lim="800000"/>
            <a:headEnd/>
            <a:tailEnd/>
          </a:ln>
        </p:spPr>
      </p:pic>
      <p:pic>
        <p:nvPicPr>
          <p:cNvPr id="5" name="Picture 2"/>
          <p:cNvPicPr>
            <a:picLocks noChangeAspect="1" noChangeArrowheads="1"/>
          </p:cNvPicPr>
          <p:nvPr userDrawn="1"/>
        </p:nvPicPr>
        <p:blipFill>
          <a:blip r:embed="rId3"/>
          <a:srcRect/>
          <a:stretch>
            <a:fillRect/>
          </a:stretch>
        </p:blipFill>
        <p:spPr bwMode="auto">
          <a:xfrm>
            <a:off x="0" y="1179513"/>
            <a:ext cx="317500" cy="455612"/>
          </a:xfrm>
          <a:prstGeom prst="rect">
            <a:avLst/>
          </a:prstGeom>
          <a:noFill/>
          <a:ln w="9525">
            <a:noFill/>
            <a:miter lim="800000"/>
            <a:headEnd/>
            <a:tailEnd/>
          </a:ln>
        </p:spPr>
      </p:pic>
      <p:cxnSp>
        <p:nvCxnSpPr>
          <p:cNvPr id="6" name="Straight Connector 10"/>
          <p:cNvCxnSpPr>
            <a:cxnSpLocks noChangeShapeType="1"/>
          </p:cNvCxnSpPr>
          <p:nvPr userDrawn="1"/>
        </p:nvCxnSpPr>
        <p:spPr bwMode="auto">
          <a:xfrm flipH="1">
            <a:off x="244475" y="1414463"/>
            <a:ext cx="8629650" cy="0"/>
          </a:xfrm>
          <a:prstGeom prst="line">
            <a:avLst/>
          </a:prstGeom>
          <a:noFill/>
          <a:ln w="38100" algn="ctr">
            <a:solidFill>
              <a:srgbClr val="006699"/>
            </a:solidFill>
            <a:round/>
            <a:headEnd/>
            <a:tailEnd type="none" w="lg" len="lg"/>
          </a:ln>
        </p:spPr>
      </p:cxnSp>
      <p:sp>
        <p:nvSpPr>
          <p:cNvPr id="2" name="Title 1"/>
          <p:cNvSpPr>
            <a:spLocks noGrp="1"/>
          </p:cNvSpPr>
          <p:nvPr>
            <p:ph type="title"/>
          </p:nvPr>
        </p:nvSpPr>
        <p:spPr>
          <a:xfrm>
            <a:off x="456063" y="316807"/>
            <a:ext cx="8210985" cy="1030362"/>
          </a:xfrm>
        </p:spPr>
        <p:txBody>
          <a:bodyPr anchor="t" anchorCtr="0"/>
          <a:lstStyle>
            <a:lvl1pPr marL="0" indent="0" algn="ctr">
              <a:tabLst/>
              <a:defRPr sz="3200">
                <a:solidFill>
                  <a:srgbClr val="336699"/>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04825" y="1588167"/>
            <a:ext cx="8126413" cy="4828507"/>
          </a:xfrm>
        </p:spPr>
        <p:txBody>
          <a:bodyPr/>
          <a:lstStyle>
            <a:lvl1pPr marL="349250" indent="-349250">
              <a:spcBef>
                <a:spcPts val="1200"/>
              </a:spcBef>
              <a:buClrTx/>
              <a:buSzPct val="65000"/>
              <a:buFont typeface="Wingdings" pitchFamily="2" charset="2"/>
              <a:buChar char=""/>
              <a:defRPr>
                <a:solidFill>
                  <a:srgbClr val="800000"/>
                </a:solidFill>
              </a:defRPr>
            </a:lvl1pPr>
            <a:lvl2pPr marL="685800" indent="-279400">
              <a:spcBef>
                <a:spcPts val="1200"/>
              </a:spcBef>
              <a:buClr>
                <a:srgbClr val="006666"/>
              </a:buClr>
              <a:buSzPct val="80000"/>
              <a:buFont typeface="Arial" pitchFamily="34" charset="0"/>
              <a:buChar char="●"/>
              <a:defRPr>
                <a:solidFill>
                  <a:srgbClr val="006666"/>
                </a:solidFill>
              </a:defRPr>
            </a:lvl2pPr>
            <a:lvl3pPr marL="1035050" indent="-349250">
              <a:spcBef>
                <a:spcPts val="1200"/>
              </a:spcBef>
              <a:buClrTx/>
              <a:buSzPct val="80000"/>
              <a:buFont typeface="Wingdings" pitchFamily="2" charset="2"/>
              <a:buChar char="v"/>
              <a:defRPr sz="2400">
                <a:solidFill>
                  <a:schemeClr val="tx1"/>
                </a:solidFill>
              </a:defRPr>
            </a:lvl3pPr>
            <a:lvl4pPr>
              <a:spcBef>
                <a:spcPts val="1200"/>
              </a:spcBef>
              <a:buClrTx/>
              <a:defRPr sz="2000"/>
            </a:lvl4pPr>
            <a:lvl5pPr>
              <a:spcBef>
                <a:spcPts val="1200"/>
              </a:spcBef>
              <a:buClrTx/>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 xmlns:p14="http://schemas.microsoft.com/office/powerpoint/2010/main" val="1217119271"/>
      </p:ext>
    </p:extLst>
  </p:cSld>
  <p:clrMapOvr>
    <a:masterClrMapping/>
  </p:clrMapOvr>
  <p:transition spd="slow">
    <p:cut thruBlk="1"/>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7_Title and Content">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srcRect/>
          <a:stretch>
            <a:fillRect/>
          </a:stretch>
        </p:blipFill>
        <p:spPr bwMode="auto">
          <a:xfrm>
            <a:off x="8826500" y="1468438"/>
            <a:ext cx="317500" cy="454025"/>
          </a:xfrm>
          <a:prstGeom prst="rect">
            <a:avLst/>
          </a:prstGeom>
          <a:noFill/>
          <a:ln w="9525">
            <a:noFill/>
            <a:miter lim="800000"/>
            <a:headEnd/>
            <a:tailEnd/>
          </a:ln>
        </p:spPr>
      </p:pic>
      <p:pic>
        <p:nvPicPr>
          <p:cNvPr id="5" name="Picture 2"/>
          <p:cNvPicPr>
            <a:picLocks noChangeAspect="1" noChangeArrowheads="1"/>
          </p:cNvPicPr>
          <p:nvPr userDrawn="1"/>
        </p:nvPicPr>
        <p:blipFill>
          <a:blip r:embed="rId3"/>
          <a:srcRect/>
          <a:stretch>
            <a:fillRect/>
          </a:stretch>
        </p:blipFill>
        <p:spPr bwMode="auto">
          <a:xfrm>
            <a:off x="0" y="1466850"/>
            <a:ext cx="317500" cy="455613"/>
          </a:xfrm>
          <a:prstGeom prst="rect">
            <a:avLst/>
          </a:prstGeom>
          <a:noFill/>
          <a:ln w="9525">
            <a:noFill/>
            <a:miter lim="800000"/>
            <a:headEnd/>
            <a:tailEnd/>
          </a:ln>
        </p:spPr>
      </p:pic>
      <p:cxnSp>
        <p:nvCxnSpPr>
          <p:cNvPr id="6" name="Straight Connector 10"/>
          <p:cNvCxnSpPr>
            <a:cxnSpLocks noChangeShapeType="1"/>
          </p:cNvCxnSpPr>
          <p:nvPr userDrawn="1"/>
        </p:nvCxnSpPr>
        <p:spPr bwMode="auto">
          <a:xfrm flipH="1">
            <a:off x="244475" y="1701800"/>
            <a:ext cx="8629650" cy="0"/>
          </a:xfrm>
          <a:prstGeom prst="line">
            <a:avLst/>
          </a:prstGeom>
          <a:noFill/>
          <a:ln w="38100" algn="ctr">
            <a:solidFill>
              <a:srgbClr val="006699"/>
            </a:solidFill>
            <a:round/>
            <a:headEnd/>
            <a:tailEnd type="none" w="lg" len="lg"/>
          </a:ln>
        </p:spPr>
      </p:cxnSp>
      <p:sp>
        <p:nvSpPr>
          <p:cNvPr id="2" name="Title 1"/>
          <p:cNvSpPr>
            <a:spLocks noGrp="1"/>
          </p:cNvSpPr>
          <p:nvPr>
            <p:ph type="title"/>
          </p:nvPr>
        </p:nvSpPr>
        <p:spPr>
          <a:xfrm>
            <a:off x="456063" y="263641"/>
            <a:ext cx="8210985" cy="1250007"/>
          </a:xfrm>
        </p:spPr>
        <p:txBody>
          <a:bodyPr anchor="t" anchorCtr="0"/>
          <a:lstStyle>
            <a:lvl1pPr marL="0" indent="0" algn="ctr">
              <a:tabLst/>
              <a:defRPr sz="3200">
                <a:solidFill>
                  <a:srgbClr val="336699"/>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04825" y="1913860"/>
            <a:ext cx="8126413" cy="4502814"/>
          </a:xfrm>
        </p:spPr>
        <p:txBody>
          <a:bodyPr/>
          <a:lstStyle>
            <a:lvl1pPr marL="349250" indent="-349250">
              <a:spcBef>
                <a:spcPts val="1200"/>
              </a:spcBef>
              <a:buClrTx/>
              <a:buSzPct val="65000"/>
              <a:buFont typeface="Wingdings" pitchFamily="2" charset="2"/>
              <a:buChar char=""/>
              <a:defRPr>
                <a:solidFill>
                  <a:srgbClr val="800000"/>
                </a:solidFill>
              </a:defRPr>
            </a:lvl1pPr>
            <a:lvl2pPr marL="685800" indent="-279400">
              <a:spcBef>
                <a:spcPts val="1200"/>
              </a:spcBef>
              <a:buClr>
                <a:srgbClr val="006666"/>
              </a:buClr>
              <a:buSzPct val="80000"/>
              <a:buFont typeface="Arial" pitchFamily="34" charset="0"/>
              <a:buChar char="●"/>
              <a:defRPr>
                <a:solidFill>
                  <a:srgbClr val="006666"/>
                </a:solidFill>
              </a:defRPr>
            </a:lvl2pPr>
            <a:lvl3pPr marL="1035050" indent="-349250">
              <a:spcBef>
                <a:spcPts val="1200"/>
              </a:spcBef>
              <a:buClrTx/>
              <a:buSzPct val="80000"/>
              <a:buFont typeface="Wingdings" pitchFamily="2" charset="2"/>
              <a:buChar char="v"/>
              <a:defRPr sz="2400">
                <a:solidFill>
                  <a:schemeClr val="tx1"/>
                </a:solidFill>
              </a:defRPr>
            </a:lvl3pPr>
            <a:lvl4pPr>
              <a:spcBef>
                <a:spcPts val="1200"/>
              </a:spcBef>
              <a:buClrTx/>
              <a:defRPr sz="2000"/>
            </a:lvl4pPr>
            <a:lvl5pPr>
              <a:spcBef>
                <a:spcPts val="1200"/>
              </a:spcBef>
              <a:buClrTx/>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 xmlns:p14="http://schemas.microsoft.com/office/powerpoint/2010/main" val="1525916326"/>
      </p:ext>
    </p:extLst>
  </p:cSld>
  <p:clrMapOvr>
    <a:masterClrMapping/>
  </p:clrMapOvr>
  <p:transition spd="slow">
    <p:cut thruBlk="1"/>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3050199893"/>
      </p:ext>
    </p:extLst>
  </p:cSld>
  <p:clrMapOvr>
    <a:masterClrMapping/>
  </p:clrMapOvr>
  <p:transition spd="slow">
    <p:cut thruBlk="1"/>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Blank">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341472877"/>
      </p:ext>
    </p:extLst>
  </p:cSld>
  <p:clrMapOvr>
    <a:masterClrMapping/>
  </p:clrMapOvr>
  <p:transition spd="slow">
    <p:cut thruBlk="1"/>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PhAnim="0" preserve="1" userDrawn="1">
  <p:cSld name="8_Title and Content">
    <p:bg>
      <p:bgPr>
        <a:blipFill dpi="0" rotWithShape="1">
          <a:blip r:embed="rId2">
            <a:lum/>
          </a:blip>
          <a:srcRect/>
          <a:stretch>
            <a:fillRect t="-14000" b="-14000"/>
          </a:stretch>
        </a:blipFill>
        <a:effectLst/>
      </p:bgPr>
    </p:bg>
    <p:spTree>
      <p:nvGrpSpPr>
        <p:cNvPr id="1" name=""/>
        <p:cNvGrpSpPr/>
        <p:nvPr/>
      </p:nvGrpSpPr>
      <p:grpSpPr>
        <a:xfrm>
          <a:off x="0" y="0"/>
          <a:ext cx="0" cy="0"/>
          <a:chOff x="0" y="0"/>
          <a:chExt cx="0" cy="0"/>
        </a:xfrm>
      </p:grpSpPr>
      <p:sp>
        <p:nvSpPr>
          <p:cNvPr id="3" name="Rectangle 13"/>
          <p:cNvSpPr/>
          <p:nvPr userDrawn="1"/>
        </p:nvSpPr>
        <p:spPr bwMode="auto">
          <a:xfrm>
            <a:off x="8955088" y="9525"/>
            <a:ext cx="192087" cy="6858000"/>
          </a:xfrm>
          <a:prstGeom prst="rect">
            <a:avLst/>
          </a:prstGeom>
          <a:gradFill flip="none" rotWithShape="1">
            <a:gsLst>
              <a:gs pos="7000">
                <a:schemeClr val="bg2"/>
              </a:gs>
              <a:gs pos="50000">
                <a:schemeClr val="bg1">
                  <a:lumMod val="85000"/>
                </a:schemeClr>
              </a:gs>
              <a:gs pos="95000">
                <a:schemeClr val="bg2"/>
              </a:gs>
            </a:gsLst>
            <a:lin ang="0" scaled="1"/>
            <a:tileRect/>
          </a:gradFill>
          <a:ln w="9525" cap="flat" cmpd="sng" algn="ctr">
            <a:solidFill>
              <a:schemeClr val="bg1">
                <a:lumMod val="50000"/>
              </a:schemeClr>
            </a:solidFill>
            <a:prstDash val="solid"/>
            <a:round/>
            <a:headEnd type="none" w="med" len="med"/>
            <a:tailEnd type="none" w="med" len="med"/>
          </a:ln>
          <a:effectLst/>
        </p:spPr>
        <p:txBody>
          <a:bodyPr/>
          <a:lstStyle/>
          <a:p>
            <a:pPr fontAlgn="base">
              <a:spcBef>
                <a:spcPct val="20000"/>
              </a:spcBef>
              <a:spcAft>
                <a:spcPct val="0"/>
              </a:spcAft>
              <a:buClr>
                <a:srgbClr val="800000"/>
              </a:buClr>
              <a:buFont typeface="Wingdings" pitchFamily="2" charset="2"/>
              <a:buNone/>
              <a:defRPr/>
            </a:pPr>
            <a:endParaRPr lang="en-US" sz="2600" dirty="0">
              <a:solidFill>
                <a:srgbClr val="000000"/>
              </a:solidFill>
              <a:cs typeface="Arial" charset="0"/>
            </a:endParaRPr>
          </a:p>
        </p:txBody>
      </p:sp>
      <p:sp>
        <p:nvSpPr>
          <p:cNvPr id="4" name="Rectangle 14"/>
          <p:cNvSpPr/>
          <p:nvPr userDrawn="1"/>
        </p:nvSpPr>
        <p:spPr bwMode="auto">
          <a:xfrm>
            <a:off x="0" y="6350"/>
            <a:ext cx="192088" cy="6858000"/>
          </a:xfrm>
          <a:prstGeom prst="rect">
            <a:avLst/>
          </a:prstGeom>
          <a:gradFill flip="none" rotWithShape="1">
            <a:gsLst>
              <a:gs pos="7000">
                <a:schemeClr val="bg2"/>
              </a:gs>
              <a:gs pos="50000">
                <a:schemeClr val="bg1">
                  <a:lumMod val="85000"/>
                </a:schemeClr>
              </a:gs>
              <a:gs pos="95000">
                <a:schemeClr val="bg2"/>
              </a:gs>
            </a:gsLst>
            <a:lin ang="0" scaled="1"/>
            <a:tileRect/>
          </a:gradFill>
          <a:ln w="9525" cap="flat" cmpd="sng" algn="ctr">
            <a:solidFill>
              <a:schemeClr val="bg1">
                <a:lumMod val="50000"/>
              </a:schemeClr>
            </a:solidFill>
            <a:prstDash val="solid"/>
            <a:round/>
            <a:headEnd type="none" w="med" len="med"/>
            <a:tailEnd type="none" w="med" len="med"/>
          </a:ln>
          <a:effectLst/>
        </p:spPr>
        <p:txBody>
          <a:bodyPr/>
          <a:lstStyle/>
          <a:p>
            <a:pPr fontAlgn="base">
              <a:spcBef>
                <a:spcPct val="20000"/>
              </a:spcBef>
              <a:spcAft>
                <a:spcPct val="0"/>
              </a:spcAft>
              <a:buClr>
                <a:srgbClr val="800000"/>
              </a:buClr>
              <a:buFont typeface="Wingdings" pitchFamily="2" charset="2"/>
              <a:buNone/>
              <a:defRPr/>
            </a:pPr>
            <a:endParaRPr lang="en-US" sz="2600" dirty="0">
              <a:solidFill>
                <a:srgbClr val="000000"/>
              </a:solidFill>
              <a:cs typeface="Arial" charset="0"/>
            </a:endParaRPr>
          </a:p>
        </p:txBody>
      </p:sp>
      <p:sp>
        <p:nvSpPr>
          <p:cNvPr id="5" name="TextBox 15"/>
          <p:cNvSpPr txBox="1"/>
          <p:nvPr userDrawn="1"/>
        </p:nvSpPr>
        <p:spPr bwMode="auto">
          <a:xfrm>
            <a:off x="0" y="0"/>
            <a:ext cx="9144000" cy="914400"/>
          </a:xfrm>
          <a:prstGeom prst="rect">
            <a:avLst/>
          </a:prstGeom>
          <a:blipFill dpi="0" rotWithShape="1">
            <a:blip r:embed="rId3">
              <a:extLst/>
            </a:blip>
            <a:srcRect/>
            <a:stretch>
              <a:fillRect/>
            </a:stretch>
          </a:blipFill>
          <a:ln>
            <a:solidFill>
              <a:srgbClr val="669900"/>
            </a:solidFill>
          </a:ln>
          <a:effectLst>
            <a:outerShdw blurRad="50800" dist="38100" dir="5400000" algn="t" rotWithShape="0">
              <a:prstClr val="black">
                <a:alpha val="40000"/>
              </a:prstClr>
            </a:outerShdw>
          </a:effectLst>
        </p:spPr>
        <p:txBody>
          <a:bodyPr anchor="ctr"/>
          <a:lstStyle/>
          <a:p>
            <a:pPr algn="ctr" fontAlgn="base">
              <a:spcBef>
                <a:spcPct val="0"/>
              </a:spcBef>
              <a:spcAft>
                <a:spcPct val="0"/>
              </a:spcAft>
              <a:defRPr/>
            </a:pPr>
            <a:r>
              <a:rPr lang="en-US" sz="3200" dirty="0">
                <a:solidFill>
                  <a:srgbClr val="FFFFFF"/>
                </a:solidFill>
                <a:effectLst>
                  <a:outerShdw blurRad="38100" dist="38100" dir="2700000" algn="tl">
                    <a:srgbClr val="000000">
                      <a:alpha val="43137"/>
                    </a:srgbClr>
                  </a:outerShdw>
                </a:effectLst>
                <a:cs typeface="Arial" charset="0"/>
              </a:rPr>
              <a:t>STRATEGIC MANAGEMENT PRINCIPLE</a:t>
            </a:r>
          </a:p>
        </p:txBody>
      </p:sp>
      <p:pic>
        <p:nvPicPr>
          <p:cNvPr id="6" name="Picture 2"/>
          <p:cNvPicPr>
            <a:picLocks noChangeAspect="1"/>
          </p:cNvPicPr>
          <p:nvPr userDrawn="1"/>
        </p:nvPicPr>
        <p:blipFill>
          <a:blip r:embed="rId4"/>
          <a:srcRect/>
          <a:stretch>
            <a:fillRect/>
          </a:stretch>
        </p:blipFill>
        <p:spPr bwMode="auto">
          <a:xfrm>
            <a:off x="7602538" y="5148263"/>
            <a:ext cx="1352550" cy="1295400"/>
          </a:xfrm>
          <a:prstGeom prst="rect">
            <a:avLst/>
          </a:prstGeom>
          <a:noFill/>
          <a:ln w="9525">
            <a:noFill/>
            <a:miter lim="800000"/>
            <a:headEnd/>
            <a:tailEnd/>
          </a:ln>
        </p:spPr>
      </p:pic>
      <p:sp>
        <p:nvSpPr>
          <p:cNvPr id="17" name="Text Placeholder 6"/>
          <p:cNvSpPr>
            <a:spLocks noGrp="1"/>
          </p:cNvSpPr>
          <p:nvPr>
            <p:ph type="body" sz="quarter" idx="10"/>
          </p:nvPr>
        </p:nvSpPr>
        <p:spPr>
          <a:xfrm>
            <a:off x="681038" y="1276350"/>
            <a:ext cx="7962900" cy="5176838"/>
          </a:xfrm>
        </p:spPr>
        <p:txBody>
          <a:bodyPr/>
          <a:lstStyle>
            <a:lvl1pPr>
              <a:buClrTx/>
              <a:defRPr>
                <a:solidFill>
                  <a:schemeClr val="accent2">
                    <a:lumMod val="75000"/>
                  </a:schemeClr>
                </a:solidFill>
              </a:defRPr>
            </a:lvl1pPr>
            <a:lvl2pPr>
              <a:buClrTx/>
              <a:defRPr/>
            </a:lvl2pPr>
            <a:lvl3pPr>
              <a:buClrTx/>
              <a:defRPr/>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 xmlns:p14="http://schemas.microsoft.com/office/powerpoint/2010/main" val="3942455159"/>
      </p:ext>
    </p:extLst>
  </p:cSld>
  <p:clrMapOvr>
    <a:masterClrMapping/>
  </p:clrMapOvr>
  <p:transition spd="slow">
    <p:cut thruBlk="1"/>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Title and Content">
    <p:bg>
      <p:bgPr>
        <a:blipFill dpi="0" rotWithShape="1">
          <a:blip r:embed="rId2">
            <a:lum/>
          </a:blip>
          <a:srcRect/>
          <a:stretch>
            <a:fillRect t="-23000" b="-23000"/>
          </a:stretch>
        </a:blipFill>
        <a:effectLst/>
      </p:bgPr>
    </p:bg>
    <p:spTree>
      <p:nvGrpSpPr>
        <p:cNvPr id="1" name=""/>
        <p:cNvGrpSpPr/>
        <p:nvPr/>
      </p:nvGrpSpPr>
      <p:grpSpPr>
        <a:xfrm>
          <a:off x="0" y="0"/>
          <a:ext cx="0" cy="0"/>
          <a:chOff x="0" y="0"/>
          <a:chExt cx="0" cy="0"/>
        </a:xfrm>
      </p:grpSpPr>
      <p:sp>
        <p:nvSpPr>
          <p:cNvPr id="3" name="TextBox 5"/>
          <p:cNvSpPr txBox="1"/>
          <p:nvPr userDrawn="1"/>
        </p:nvSpPr>
        <p:spPr bwMode="auto">
          <a:xfrm>
            <a:off x="0" y="0"/>
            <a:ext cx="9144000" cy="914400"/>
          </a:xfrm>
          <a:prstGeom prst="rect">
            <a:avLst/>
          </a:prstGeom>
          <a:blipFill dpi="0" rotWithShape="1">
            <a:blip r:embed="rId3">
              <a:extLst/>
            </a:blip>
            <a:srcRect/>
            <a:stretch>
              <a:fillRect/>
            </a:stretch>
          </a:blipFill>
          <a:ln>
            <a:solidFill>
              <a:srgbClr val="669900"/>
            </a:solidFill>
          </a:ln>
          <a:effectLst>
            <a:outerShdw blurRad="50800" dist="38100" dir="5400000" algn="t" rotWithShape="0">
              <a:prstClr val="black">
                <a:alpha val="40000"/>
              </a:prstClr>
            </a:outerShdw>
          </a:effectLst>
        </p:spPr>
        <p:txBody>
          <a:bodyPr anchor="ctr"/>
          <a:lstStyle/>
          <a:p>
            <a:pPr marL="457200" fontAlgn="base">
              <a:spcBef>
                <a:spcPct val="0"/>
              </a:spcBef>
              <a:spcAft>
                <a:spcPct val="0"/>
              </a:spcAft>
              <a:defRPr/>
            </a:pPr>
            <a:r>
              <a:rPr lang="en-US" sz="4000" dirty="0">
                <a:solidFill>
                  <a:srgbClr val="FFFFFF"/>
                </a:solidFill>
                <a:effectLst>
                  <a:outerShdw blurRad="38100" dist="38100" dir="2700000" algn="tl">
                    <a:srgbClr val="000000">
                      <a:alpha val="43137"/>
                    </a:srgbClr>
                  </a:outerShdw>
                </a:effectLst>
                <a:cs typeface="Arial" charset="0"/>
              </a:rPr>
              <a:t>CORE CONCEPT</a:t>
            </a:r>
          </a:p>
        </p:txBody>
      </p:sp>
      <p:pic>
        <p:nvPicPr>
          <p:cNvPr id="4" name="Picture 6"/>
          <p:cNvPicPr>
            <a:picLocks noChangeAspect="1" noChangeArrowheads="1"/>
          </p:cNvPicPr>
          <p:nvPr userDrawn="1"/>
        </p:nvPicPr>
        <p:blipFill rotWithShape="1">
          <a:blip r:embed="rId4">
            <a:clrChange>
              <a:clrFrom>
                <a:srgbClr val="CFEAF5"/>
              </a:clrFrom>
              <a:clrTo>
                <a:srgbClr val="CFEAF5">
                  <a:alpha val="0"/>
                </a:srgbClr>
              </a:clrTo>
            </a:clrChange>
            <a:duotone>
              <a:schemeClr val="bg2">
                <a:shade val="45000"/>
                <a:satMod val="135000"/>
              </a:schemeClr>
              <a:prstClr val="white"/>
            </a:duotone>
            <a:extLst/>
          </a:blip>
          <a:srcRect l="9523" t="14517" r="-1" b="-108"/>
          <a:stretch/>
        </p:blipFill>
        <p:spPr bwMode="auto">
          <a:xfrm rot="10800000" flipH="1">
            <a:off x="4986670" y="4736877"/>
            <a:ext cx="3974487" cy="2107391"/>
          </a:xfrm>
          <a:prstGeom prst="rect">
            <a:avLst/>
          </a:prstGeom>
          <a:noFill/>
          <a:ln>
            <a:noFill/>
          </a:ln>
          <a:effectLst/>
          <a:extLst/>
        </p:spPr>
      </p:pic>
      <p:sp>
        <p:nvSpPr>
          <p:cNvPr id="5" name="Rectangle 3"/>
          <p:cNvSpPr/>
          <p:nvPr userDrawn="1"/>
        </p:nvSpPr>
        <p:spPr bwMode="auto">
          <a:xfrm>
            <a:off x="8955088" y="9525"/>
            <a:ext cx="192087" cy="6858000"/>
          </a:xfrm>
          <a:prstGeom prst="rect">
            <a:avLst/>
          </a:prstGeom>
          <a:gradFill flip="none" rotWithShape="1">
            <a:gsLst>
              <a:gs pos="7000">
                <a:schemeClr val="bg2"/>
              </a:gs>
              <a:gs pos="50000">
                <a:schemeClr val="bg1">
                  <a:lumMod val="85000"/>
                </a:schemeClr>
              </a:gs>
              <a:gs pos="95000">
                <a:schemeClr val="bg2"/>
              </a:gs>
            </a:gsLst>
            <a:lin ang="0" scaled="1"/>
            <a:tileRect/>
          </a:gradFill>
          <a:ln w="9525" cap="flat" cmpd="sng" algn="ctr">
            <a:solidFill>
              <a:schemeClr val="bg1">
                <a:lumMod val="50000"/>
              </a:schemeClr>
            </a:solidFill>
            <a:prstDash val="solid"/>
            <a:round/>
            <a:headEnd type="none" w="med" len="med"/>
            <a:tailEnd type="none" w="med" len="med"/>
          </a:ln>
          <a:effectLst/>
        </p:spPr>
        <p:txBody>
          <a:bodyPr/>
          <a:lstStyle/>
          <a:p>
            <a:pPr fontAlgn="base">
              <a:spcBef>
                <a:spcPct val="20000"/>
              </a:spcBef>
              <a:spcAft>
                <a:spcPct val="0"/>
              </a:spcAft>
              <a:buClr>
                <a:srgbClr val="800000"/>
              </a:buClr>
              <a:buFont typeface="Wingdings" pitchFamily="2" charset="2"/>
              <a:buNone/>
              <a:defRPr/>
            </a:pPr>
            <a:endParaRPr lang="en-US" sz="2600">
              <a:solidFill>
                <a:srgbClr val="000000"/>
              </a:solidFill>
              <a:cs typeface="Arial" charset="0"/>
            </a:endParaRPr>
          </a:p>
        </p:txBody>
      </p:sp>
      <p:sp>
        <p:nvSpPr>
          <p:cNvPr id="6" name="Rectangle 4"/>
          <p:cNvSpPr/>
          <p:nvPr userDrawn="1"/>
        </p:nvSpPr>
        <p:spPr bwMode="auto">
          <a:xfrm>
            <a:off x="0" y="6350"/>
            <a:ext cx="192088" cy="6858000"/>
          </a:xfrm>
          <a:prstGeom prst="rect">
            <a:avLst/>
          </a:prstGeom>
          <a:gradFill flip="none" rotWithShape="1">
            <a:gsLst>
              <a:gs pos="7000">
                <a:schemeClr val="bg2"/>
              </a:gs>
              <a:gs pos="50000">
                <a:schemeClr val="bg1">
                  <a:lumMod val="85000"/>
                </a:schemeClr>
              </a:gs>
              <a:gs pos="95000">
                <a:schemeClr val="bg2"/>
              </a:gs>
            </a:gsLst>
            <a:lin ang="0" scaled="1"/>
            <a:tileRect/>
          </a:gradFill>
          <a:ln w="9525" cap="flat" cmpd="sng" algn="ctr">
            <a:solidFill>
              <a:schemeClr val="bg1">
                <a:lumMod val="50000"/>
              </a:schemeClr>
            </a:solidFill>
            <a:prstDash val="solid"/>
            <a:round/>
            <a:headEnd type="none" w="med" len="med"/>
            <a:tailEnd type="none" w="med" len="med"/>
          </a:ln>
          <a:effectLst/>
        </p:spPr>
        <p:txBody>
          <a:bodyPr/>
          <a:lstStyle/>
          <a:p>
            <a:pPr fontAlgn="base">
              <a:spcBef>
                <a:spcPct val="20000"/>
              </a:spcBef>
              <a:spcAft>
                <a:spcPct val="0"/>
              </a:spcAft>
              <a:buClr>
                <a:srgbClr val="800000"/>
              </a:buClr>
              <a:buFont typeface="Wingdings" pitchFamily="2" charset="2"/>
              <a:buNone/>
              <a:defRPr/>
            </a:pPr>
            <a:endParaRPr lang="en-US" sz="2600">
              <a:solidFill>
                <a:srgbClr val="000000"/>
              </a:solidFill>
              <a:cs typeface="Arial" charset="0"/>
            </a:endParaRPr>
          </a:p>
        </p:txBody>
      </p:sp>
      <p:sp>
        <p:nvSpPr>
          <p:cNvPr id="17" name="Text Placeholder 6"/>
          <p:cNvSpPr>
            <a:spLocks noGrp="1"/>
          </p:cNvSpPr>
          <p:nvPr>
            <p:ph type="body" sz="quarter" idx="10"/>
          </p:nvPr>
        </p:nvSpPr>
        <p:spPr>
          <a:xfrm>
            <a:off x="681038" y="1276350"/>
            <a:ext cx="7962900" cy="5176838"/>
          </a:xfrm>
        </p:spPr>
        <p:txBody>
          <a:bodyPr/>
          <a:lstStyle>
            <a:lvl1pPr>
              <a:buClrTx/>
              <a:defRPr/>
            </a:lvl1pPr>
            <a:lvl2pPr>
              <a:buClrTx/>
              <a:defRPr/>
            </a:lvl2pPr>
            <a:lvl3pPr>
              <a:buClrTx/>
              <a:defRPr/>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 xmlns:p14="http://schemas.microsoft.com/office/powerpoint/2010/main" val="3918347128"/>
      </p:ext>
    </p:extLst>
  </p:cSld>
  <p:clrMapOvr>
    <a:masterClrMapping/>
  </p:clrMapOvr>
  <p:transition spd="slow">
    <p:cut thruBlk="1"/>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Title and Content">
    <p:bg>
      <p:bgPr>
        <a:blipFill dpi="0" rotWithShape="1">
          <a:blip r:embed="rId2">
            <a:lum/>
          </a:blip>
          <a:srcRect/>
          <a:stretch>
            <a:fillRect t="-23000" b="-23000"/>
          </a:stretch>
        </a:blipFill>
        <a:effectLst/>
      </p:bgPr>
    </p:bg>
    <p:spTree>
      <p:nvGrpSpPr>
        <p:cNvPr id="1" name=""/>
        <p:cNvGrpSpPr/>
        <p:nvPr/>
      </p:nvGrpSpPr>
      <p:grpSpPr>
        <a:xfrm>
          <a:off x="0" y="0"/>
          <a:ext cx="0" cy="0"/>
          <a:chOff x="0" y="0"/>
          <a:chExt cx="0" cy="0"/>
        </a:xfrm>
      </p:grpSpPr>
      <p:sp>
        <p:nvSpPr>
          <p:cNvPr id="3" name="TextBox 5"/>
          <p:cNvSpPr txBox="1"/>
          <p:nvPr userDrawn="1"/>
        </p:nvSpPr>
        <p:spPr bwMode="auto">
          <a:xfrm>
            <a:off x="0" y="0"/>
            <a:ext cx="9144000" cy="914400"/>
          </a:xfrm>
          <a:prstGeom prst="rect">
            <a:avLst/>
          </a:prstGeom>
          <a:blipFill dpi="0" rotWithShape="1">
            <a:blip r:embed="rId3">
              <a:extLst/>
            </a:blip>
            <a:srcRect/>
            <a:stretch>
              <a:fillRect/>
            </a:stretch>
          </a:blipFill>
          <a:ln>
            <a:solidFill>
              <a:srgbClr val="669900"/>
            </a:solidFill>
          </a:ln>
          <a:effectLst>
            <a:outerShdw blurRad="50800" dist="38100" dir="5400000" algn="t" rotWithShape="0">
              <a:prstClr val="black">
                <a:alpha val="40000"/>
              </a:prstClr>
            </a:outerShdw>
          </a:effectLst>
        </p:spPr>
        <p:txBody>
          <a:bodyPr anchor="ctr"/>
          <a:lstStyle/>
          <a:p>
            <a:pPr marL="457200" fontAlgn="base">
              <a:spcBef>
                <a:spcPct val="0"/>
              </a:spcBef>
              <a:spcAft>
                <a:spcPct val="0"/>
              </a:spcAft>
              <a:defRPr/>
            </a:pPr>
            <a:r>
              <a:rPr lang="en-US" sz="4000" dirty="0">
                <a:solidFill>
                  <a:srgbClr val="FFFFFF"/>
                </a:solidFill>
                <a:effectLst>
                  <a:outerShdw blurRad="38100" dist="38100" dir="2700000" algn="tl">
                    <a:srgbClr val="000000">
                      <a:alpha val="43137"/>
                    </a:srgbClr>
                  </a:outerShdw>
                </a:effectLst>
                <a:cs typeface="Arial" charset="0"/>
              </a:rPr>
              <a:t>CORE CONCEPTS</a:t>
            </a:r>
          </a:p>
        </p:txBody>
      </p:sp>
      <p:pic>
        <p:nvPicPr>
          <p:cNvPr id="4" name="Picture 6"/>
          <p:cNvPicPr>
            <a:picLocks noChangeAspect="1" noChangeArrowheads="1"/>
          </p:cNvPicPr>
          <p:nvPr userDrawn="1"/>
        </p:nvPicPr>
        <p:blipFill rotWithShape="1">
          <a:blip r:embed="rId4">
            <a:clrChange>
              <a:clrFrom>
                <a:srgbClr val="CFEAF5"/>
              </a:clrFrom>
              <a:clrTo>
                <a:srgbClr val="CFEAF5">
                  <a:alpha val="0"/>
                </a:srgbClr>
              </a:clrTo>
            </a:clrChange>
            <a:duotone>
              <a:schemeClr val="bg2">
                <a:shade val="45000"/>
                <a:satMod val="135000"/>
              </a:schemeClr>
              <a:prstClr val="white"/>
            </a:duotone>
            <a:extLst/>
          </a:blip>
          <a:srcRect l="9523" t="14517" r="-1" b="-108"/>
          <a:stretch/>
        </p:blipFill>
        <p:spPr bwMode="auto">
          <a:xfrm rot="10800000" flipH="1">
            <a:off x="4986670" y="4736877"/>
            <a:ext cx="3974487" cy="2107391"/>
          </a:xfrm>
          <a:prstGeom prst="rect">
            <a:avLst/>
          </a:prstGeom>
          <a:noFill/>
          <a:ln>
            <a:noFill/>
          </a:ln>
          <a:effectLst/>
          <a:extLst/>
        </p:spPr>
      </p:pic>
      <p:sp>
        <p:nvSpPr>
          <p:cNvPr id="5" name="Rectangle 3"/>
          <p:cNvSpPr/>
          <p:nvPr userDrawn="1"/>
        </p:nvSpPr>
        <p:spPr bwMode="auto">
          <a:xfrm>
            <a:off x="8955088" y="9525"/>
            <a:ext cx="192087" cy="6858000"/>
          </a:xfrm>
          <a:prstGeom prst="rect">
            <a:avLst/>
          </a:prstGeom>
          <a:gradFill flip="none" rotWithShape="1">
            <a:gsLst>
              <a:gs pos="7000">
                <a:schemeClr val="bg2"/>
              </a:gs>
              <a:gs pos="50000">
                <a:schemeClr val="bg1">
                  <a:lumMod val="85000"/>
                </a:schemeClr>
              </a:gs>
              <a:gs pos="95000">
                <a:schemeClr val="bg2"/>
              </a:gs>
            </a:gsLst>
            <a:lin ang="0" scaled="1"/>
            <a:tileRect/>
          </a:gradFill>
          <a:ln w="9525" cap="flat" cmpd="sng" algn="ctr">
            <a:solidFill>
              <a:schemeClr val="bg1">
                <a:lumMod val="50000"/>
              </a:schemeClr>
            </a:solidFill>
            <a:prstDash val="solid"/>
            <a:round/>
            <a:headEnd type="none" w="med" len="med"/>
            <a:tailEnd type="none" w="med" len="med"/>
          </a:ln>
          <a:effectLst/>
        </p:spPr>
        <p:txBody>
          <a:bodyPr/>
          <a:lstStyle/>
          <a:p>
            <a:pPr fontAlgn="base">
              <a:spcBef>
                <a:spcPct val="20000"/>
              </a:spcBef>
              <a:spcAft>
                <a:spcPct val="0"/>
              </a:spcAft>
              <a:buClr>
                <a:srgbClr val="800000"/>
              </a:buClr>
              <a:buFont typeface="Wingdings" pitchFamily="2" charset="2"/>
              <a:buNone/>
              <a:defRPr/>
            </a:pPr>
            <a:endParaRPr lang="en-US" sz="2600">
              <a:solidFill>
                <a:srgbClr val="000000"/>
              </a:solidFill>
              <a:cs typeface="Arial" charset="0"/>
            </a:endParaRPr>
          </a:p>
        </p:txBody>
      </p:sp>
      <p:sp>
        <p:nvSpPr>
          <p:cNvPr id="6" name="Rectangle 4"/>
          <p:cNvSpPr/>
          <p:nvPr userDrawn="1"/>
        </p:nvSpPr>
        <p:spPr bwMode="auto">
          <a:xfrm>
            <a:off x="0" y="6350"/>
            <a:ext cx="192088" cy="6858000"/>
          </a:xfrm>
          <a:prstGeom prst="rect">
            <a:avLst/>
          </a:prstGeom>
          <a:gradFill flip="none" rotWithShape="1">
            <a:gsLst>
              <a:gs pos="7000">
                <a:schemeClr val="bg2"/>
              </a:gs>
              <a:gs pos="50000">
                <a:schemeClr val="bg1">
                  <a:lumMod val="85000"/>
                </a:schemeClr>
              </a:gs>
              <a:gs pos="95000">
                <a:schemeClr val="bg2"/>
              </a:gs>
            </a:gsLst>
            <a:lin ang="0" scaled="1"/>
            <a:tileRect/>
          </a:gradFill>
          <a:ln w="9525" cap="flat" cmpd="sng" algn="ctr">
            <a:solidFill>
              <a:schemeClr val="bg1">
                <a:lumMod val="50000"/>
              </a:schemeClr>
            </a:solidFill>
            <a:prstDash val="solid"/>
            <a:round/>
            <a:headEnd type="none" w="med" len="med"/>
            <a:tailEnd type="none" w="med" len="med"/>
          </a:ln>
          <a:effectLst/>
        </p:spPr>
        <p:txBody>
          <a:bodyPr/>
          <a:lstStyle/>
          <a:p>
            <a:pPr fontAlgn="base">
              <a:spcBef>
                <a:spcPct val="20000"/>
              </a:spcBef>
              <a:spcAft>
                <a:spcPct val="0"/>
              </a:spcAft>
              <a:buClr>
                <a:srgbClr val="800000"/>
              </a:buClr>
              <a:buFont typeface="Wingdings" pitchFamily="2" charset="2"/>
              <a:buNone/>
              <a:defRPr/>
            </a:pPr>
            <a:endParaRPr lang="en-US" sz="2600">
              <a:solidFill>
                <a:srgbClr val="000000"/>
              </a:solidFill>
              <a:cs typeface="Arial" charset="0"/>
            </a:endParaRPr>
          </a:p>
        </p:txBody>
      </p:sp>
      <p:sp>
        <p:nvSpPr>
          <p:cNvPr id="17" name="Text Placeholder 6"/>
          <p:cNvSpPr>
            <a:spLocks noGrp="1"/>
          </p:cNvSpPr>
          <p:nvPr>
            <p:ph type="body" sz="quarter" idx="10"/>
          </p:nvPr>
        </p:nvSpPr>
        <p:spPr>
          <a:xfrm>
            <a:off x="681038" y="1276350"/>
            <a:ext cx="7962900" cy="5176838"/>
          </a:xfrm>
        </p:spPr>
        <p:txBody>
          <a:bodyPr/>
          <a:lstStyle>
            <a:lvl1pPr>
              <a:buClrTx/>
              <a:defRPr/>
            </a:lvl1pPr>
            <a:lvl2pPr>
              <a:buClrTx/>
              <a:defRPr/>
            </a:lvl2pPr>
            <a:lvl3pPr>
              <a:buClrTx/>
              <a:defRPr/>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 xmlns:p14="http://schemas.microsoft.com/office/powerpoint/2010/main" val="1368166390"/>
      </p:ext>
    </p:extLst>
  </p:cSld>
  <p:clrMapOvr>
    <a:masterClrMapping/>
  </p:clrMapOvr>
  <p:transition spd="slow">
    <p:cut thruBlk="1"/>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Blank">
    <p:bg bwMode="grayWhite">
      <p:bgPr>
        <a:solidFill>
          <a:schemeClr val="accent3">
            <a:lumMod val="95000"/>
          </a:schemeClr>
        </a:solidFill>
        <a:effectLst/>
      </p:bgPr>
    </p:bg>
    <p:spTree>
      <p:nvGrpSpPr>
        <p:cNvPr id="1" name=""/>
        <p:cNvGrpSpPr/>
        <p:nvPr/>
      </p:nvGrpSpPr>
      <p:grpSpPr>
        <a:xfrm>
          <a:off x="0" y="0"/>
          <a:ext cx="0" cy="0"/>
          <a:chOff x="0" y="0"/>
          <a:chExt cx="0" cy="0"/>
        </a:xfrm>
      </p:grpSpPr>
      <p:sp>
        <p:nvSpPr>
          <p:cNvPr id="3" name="Rectangle 13"/>
          <p:cNvSpPr>
            <a:spLocks noChangeArrowheads="1"/>
          </p:cNvSpPr>
          <p:nvPr/>
        </p:nvSpPr>
        <p:spPr bwMode="auto">
          <a:xfrm>
            <a:off x="8431213" y="6584950"/>
            <a:ext cx="427037" cy="215900"/>
          </a:xfrm>
          <a:prstGeom prst="rect">
            <a:avLst/>
          </a:prstGeom>
          <a:noFill/>
          <a:ln>
            <a:noFill/>
          </a:ln>
          <a:extLst/>
        </p:spPr>
        <p:txBody>
          <a:bodyPr wrap="none">
            <a:spAutoFit/>
          </a:bodyPr>
          <a:lstStyle/>
          <a:p>
            <a:pPr algn="ctr" fontAlgn="base">
              <a:spcBef>
                <a:spcPct val="0"/>
              </a:spcBef>
              <a:spcAft>
                <a:spcPct val="0"/>
              </a:spcAft>
              <a:defRPr/>
            </a:pPr>
            <a:r>
              <a:rPr lang="en-US" sz="800" b="1" dirty="0">
                <a:solidFill>
                  <a:srgbClr val="000000"/>
                </a:solidFill>
                <a:cs typeface="Arial" charset="0"/>
              </a:rPr>
              <a:t>3–</a:t>
            </a:r>
            <a:fld id="{6BC8E88D-0C5B-4123-B29D-26E8C2E47E0D}" type="slidenum">
              <a:rPr lang="en-US" sz="800" b="1">
                <a:solidFill>
                  <a:srgbClr val="000000"/>
                </a:solidFill>
                <a:cs typeface="Arial" charset="0"/>
              </a:rPr>
              <a:pPr algn="ctr" fontAlgn="base">
                <a:spcBef>
                  <a:spcPct val="0"/>
                </a:spcBef>
                <a:spcAft>
                  <a:spcPct val="0"/>
                </a:spcAft>
                <a:defRPr/>
              </a:pPr>
              <a:t>‹#›</a:t>
            </a:fld>
            <a:endParaRPr lang="en-US" sz="800" b="1" dirty="0">
              <a:solidFill>
                <a:srgbClr val="000000"/>
              </a:solidFill>
              <a:cs typeface="Arial" charset="0"/>
            </a:endParaRPr>
          </a:p>
        </p:txBody>
      </p:sp>
      <p:sp>
        <p:nvSpPr>
          <p:cNvPr id="4" name="Text Box 12"/>
          <p:cNvSpPr txBox="1">
            <a:spLocks noChangeArrowheads="1"/>
          </p:cNvSpPr>
          <p:nvPr/>
        </p:nvSpPr>
        <p:spPr bwMode="auto">
          <a:xfrm>
            <a:off x="377825" y="6584950"/>
            <a:ext cx="4048125" cy="214313"/>
          </a:xfrm>
          <a:prstGeom prst="rect">
            <a:avLst/>
          </a:prstGeom>
          <a:noFill/>
          <a:ln>
            <a:noFill/>
          </a:ln>
          <a:extLst/>
        </p:spPr>
        <p:txBody>
          <a:bodyPr>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fontAlgn="base">
              <a:spcBef>
                <a:spcPct val="0"/>
              </a:spcBef>
              <a:spcAft>
                <a:spcPct val="0"/>
              </a:spcAft>
              <a:defRPr/>
            </a:pPr>
            <a:r>
              <a:rPr lang="en-US" sz="800" b="1" dirty="0" smtClean="0">
                <a:solidFill>
                  <a:srgbClr val="000000"/>
                </a:solidFill>
                <a:cs typeface="Arial" charset="0"/>
              </a:rPr>
              <a:t>© 2013 by McGraw-Hill Education. All rights reserved.</a:t>
            </a:r>
            <a:endParaRPr lang="en-US" sz="800" b="1" dirty="0">
              <a:solidFill>
                <a:srgbClr val="000000"/>
              </a:solidFill>
              <a:cs typeface="Arial" charset="0"/>
            </a:endParaRPr>
          </a:p>
        </p:txBody>
      </p:sp>
      <p:grpSp>
        <p:nvGrpSpPr>
          <p:cNvPr id="5" name="Group 7"/>
          <p:cNvGrpSpPr>
            <a:grpSpLocks/>
          </p:cNvGrpSpPr>
          <p:nvPr userDrawn="1"/>
        </p:nvGrpSpPr>
        <p:grpSpPr bwMode="auto">
          <a:xfrm>
            <a:off x="0" y="0"/>
            <a:ext cx="9147175" cy="6867525"/>
            <a:chOff x="0" y="0"/>
            <a:chExt cx="9146972" cy="6867947"/>
          </a:xfrm>
        </p:grpSpPr>
        <p:sp>
          <p:nvSpPr>
            <p:cNvPr id="6" name="TextBox 5"/>
            <p:cNvSpPr txBox="1"/>
            <p:nvPr userDrawn="1"/>
          </p:nvSpPr>
          <p:spPr bwMode="auto">
            <a:xfrm>
              <a:off x="0" y="0"/>
              <a:ext cx="9143797" cy="914456"/>
            </a:xfrm>
            <a:prstGeom prst="rect">
              <a:avLst/>
            </a:prstGeom>
            <a:solidFill>
              <a:srgbClr val="800000"/>
            </a:solidFill>
            <a:ln>
              <a:solidFill>
                <a:srgbClr val="800000"/>
              </a:solidFill>
            </a:ln>
            <a:effectLst>
              <a:outerShdw blurRad="50800" dist="38100" dir="5400000" algn="t" rotWithShape="0">
                <a:prstClr val="black">
                  <a:alpha val="40000"/>
                </a:prstClr>
              </a:outerShdw>
            </a:effectLst>
          </p:spPr>
          <p:txBody>
            <a:bodyPr anchor="ctr"/>
            <a:lstStyle/>
            <a:p>
              <a:pPr marL="457200" fontAlgn="base">
                <a:spcBef>
                  <a:spcPct val="0"/>
                </a:spcBef>
                <a:spcAft>
                  <a:spcPct val="0"/>
                </a:spcAft>
                <a:defRPr/>
              </a:pPr>
              <a:r>
                <a:rPr lang="en-US" sz="4000" dirty="0">
                  <a:solidFill>
                    <a:srgbClr val="FFFFFF"/>
                  </a:solidFill>
                  <a:cs typeface="Arial" charset="0"/>
                </a:rPr>
                <a:t>THINKING STRATEGICALLY</a:t>
              </a:r>
            </a:p>
          </p:txBody>
        </p:sp>
        <p:sp>
          <p:nvSpPr>
            <p:cNvPr id="8" name="Rectangle 3"/>
            <p:cNvSpPr/>
            <p:nvPr userDrawn="1"/>
          </p:nvSpPr>
          <p:spPr bwMode="auto">
            <a:xfrm>
              <a:off x="8954889" y="9526"/>
              <a:ext cx="192083" cy="6858421"/>
            </a:xfrm>
            <a:prstGeom prst="rect">
              <a:avLst/>
            </a:prstGeom>
            <a:gradFill flip="none" rotWithShape="1">
              <a:gsLst>
                <a:gs pos="7000">
                  <a:schemeClr val="bg2"/>
                </a:gs>
                <a:gs pos="50000">
                  <a:schemeClr val="bg1">
                    <a:lumMod val="85000"/>
                  </a:schemeClr>
                </a:gs>
                <a:gs pos="95000">
                  <a:schemeClr val="bg2"/>
                </a:gs>
              </a:gsLst>
              <a:lin ang="0" scaled="1"/>
              <a:tileRect/>
            </a:gradFill>
            <a:ln w="9525" cap="flat" cmpd="sng" algn="ctr">
              <a:solidFill>
                <a:schemeClr val="bg1">
                  <a:lumMod val="50000"/>
                </a:schemeClr>
              </a:solidFill>
              <a:prstDash val="solid"/>
              <a:round/>
              <a:headEnd type="none" w="med" len="med"/>
              <a:tailEnd type="none" w="med" len="med"/>
            </a:ln>
            <a:effectLst>
              <a:outerShdw blurRad="50800" dist="38100" algn="l" rotWithShape="0">
                <a:prstClr val="black">
                  <a:alpha val="40000"/>
                </a:prstClr>
              </a:outerShdw>
            </a:effectLst>
          </p:spPr>
          <p:txBody>
            <a:bodyPr/>
            <a:lstStyle/>
            <a:p>
              <a:pPr fontAlgn="base">
                <a:spcBef>
                  <a:spcPct val="20000"/>
                </a:spcBef>
                <a:spcAft>
                  <a:spcPct val="0"/>
                </a:spcAft>
                <a:buClr>
                  <a:srgbClr val="800000"/>
                </a:buClr>
                <a:buFont typeface="Wingdings" pitchFamily="2" charset="2"/>
                <a:buNone/>
                <a:defRPr/>
              </a:pPr>
              <a:endParaRPr lang="en-US" sz="2600">
                <a:solidFill>
                  <a:srgbClr val="000000"/>
                </a:solidFill>
                <a:cs typeface="Arial" charset="0"/>
              </a:endParaRPr>
            </a:p>
          </p:txBody>
        </p:sp>
        <p:sp>
          <p:nvSpPr>
            <p:cNvPr id="9" name="Rectangle 4"/>
            <p:cNvSpPr/>
            <p:nvPr userDrawn="1"/>
          </p:nvSpPr>
          <p:spPr bwMode="auto">
            <a:xfrm>
              <a:off x="0" y="6350"/>
              <a:ext cx="192084" cy="6858421"/>
            </a:xfrm>
            <a:prstGeom prst="rect">
              <a:avLst/>
            </a:prstGeom>
            <a:gradFill flip="none" rotWithShape="1">
              <a:gsLst>
                <a:gs pos="7000">
                  <a:schemeClr val="bg2"/>
                </a:gs>
                <a:gs pos="50000">
                  <a:schemeClr val="bg1">
                    <a:lumMod val="85000"/>
                  </a:schemeClr>
                </a:gs>
                <a:gs pos="95000">
                  <a:schemeClr val="bg2"/>
                </a:gs>
              </a:gsLst>
              <a:lin ang="0" scaled="1"/>
              <a:tileRect/>
            </a:gradFill>
            <a:ln w="9525" cap="flat" cmpd="sng" algn="ctr">
              <a:solidFill>
                <a:schemeClr val="bg1">
                  <a:lumMod val="50000"/>
                </a:schemeClr>
              </a:solidFill>
              <a:prstDash val="solid"/>
              <a:round/>
              <a:headEnd type="none" w="med" len="med"/>
              <a:tailEnd type="none" w="med" len="med"/>
            </a:ln>
            <a:effectLst/>
          </p:spPr>
          <p:txBody>
            <a:bodyPr/>
            <a:lstStyle/>
            <a:p>
              <a:pPr fontAlgn="base">
                <a:spcBef>
                  <a:spcPct val="20000"/>
                </a:spcBef>
                <a:spcAft>
                  <a:spcPct val="0"/>
                </a:spcAft>
                <a:buClr>
                  <a:srgbClr val="800000"/>
                </a:buClr>
                <a:buFont typeface="Wingdings" pitchFamily="2" charset="2"/>
                <a:buNone/>
                <a:defRPr/>
              </a:pPr>
              <a:endParaRPr lang="en-US" sz="2600">
                <a:solidFill>
                  <a:srgbClr val="000000"/>
                </a:solidFill>
                <a:cs typeface="Arial" charset="0"/>
              </a:endParaRPr>
            </a:p>
          </p:txBody>
        </p:sp>
      </p:grpSp>
      <p:sp>
        <p:nvSpPr>
          <p:cNvPr id="7" name="Text Placeholder 6"/>
          <p:cNvSpPr>
            <a:spLocks noGrp="1"/>
          </p:cNvSpPr>
          <p:nvPr>
            <p:ph type="body" sz="quarter" idx="10"/>
          </p:nvPr>
        </p:nvSpPr>
        <p:spPr>
          <a:xfrm>
            <a:off x="681038" y="1276350"/>
            <a:ext cx="7962900" cy="5176838"/>
          </a:xfrm>
        </p:spPr>
        <p:txBody>
          <a:bodyPr/>
          <a:lstStyle>
            <a:lvl1pPr>
              <a:buClrTx/>
              <a:defRPr>
                <a:effectLst>
                  <a:outerShdw blurRad="38100" dist="38100" dir="2700000" algn="tl">
                    <a:srgbClr val="000000">
                      <a:alpha val="43137"/>
                    </a:srgbClr>
                  </a:outerShdw>
                </a:effectLst>
              </a:defRPr>
            </a:lvl1pPr>
            <a:lvl2pPr>
              <a:buClrTx/>
              <a:defRPr>
                <a:effectLst>
                  <a:outerShdw blurRad="38100" dist="38100" dir="2700000" algn="tl">
                    <a:srgbClr val="000000">
                      <a:alpha val="43137"/>
                    </a:srgbClr>
                  </a:outerShdw>
                </a:effectLst>
              </a:defRPr>
            </a:lvl2pPr>
            <a:lvl3pPr>
              <a:buClrTx/>
              <a:defRPr>
                <a:effectLst>
                  <a:outerShdw blurRad="38100" dist="38100" dir="2700000" algn="tl">
                    <a:srgbClr val="000000">
                      <a:alpha val="43137"/>
                    </a:srgbClr>
                  </a:outerShdw>
                </a:effectLst>
              </a:defRPr>
            </a:lvl3pPr>
            <a:lvl4pPr>
              <a:defRPr>
                <a:effectLst>
                  <a:outerShdw blurRad="38100" dist="38100" dir="2700000" algn="tl">
                    <a:srgbClr val="000000">
                      <a:alpha val="43137"/>
                    </a:srgbClr>
                  </a:outerShdw>
                </a:effectLst>
              </a:defRPr>
            </a:lvl4pPr>
            <a:lvl5pPr>
              <a:defRPr>
                <a:effectLst>
                  <a:outerShdw blurRad="38100" dist="38100" dir="2700000" algn="tl">
                    <a:srgbClr val="000000">
                      <a:alpha val="43137"/>
                    </a:srgbClr>
                  </a:outerShdw>
                </a:effectLs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 xmlns:p14="http://schemas.microsoft.com/office/powerpoint/2010/main" val="31496723"/>
      </p:ext>
    </p:extLst>
  </p:cSld>
  <p:clrMapOvr>
    <a:masterClrMapping/>
  </p:clrMapOvr>
  <p:transition spd="slow">
    <p:cut thruBlk="1"/>
  </p:transition>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Blank">
    <p:bg bwMode="grayWhite">
      <p:bgPr>
        <a:solidFill>
          <a:schemeClr val="bg1"/>
        </a:solidFill>
        <a:effectLst/>
      </p:bgPr>
    </p:bg>
    <p:spTree>
      <p:nvGrpSpPr>
        <p:cNvPr id="1" name=""/>
        <p:cNvGrpSpPr/>
        <p:nvPr/>
      </p:nvGrpSpPr>
      <p:grpSpPr>
        <a:xfrm>
          <a:off x="0" y="0"/>
          <a:ext cx="0" cy="0"/>
          <a:chOff x="0" y="0"/>
          <a:chExt cx="0" cy="0"/>
        </a:xfrm>
      </p:grpSpPr>
      <p:sp>
        <p:nvSpPr>
          <p:cNvPr id="2" name="Rectangle 13"/>
          <p:cNvSpPr>
            <a:spLocks noChangeArrowheads="1"/>
          </p:cNvSpPr>
          <p:nvPr userDrawn="1"/>
        </p:nvSpPr>
        <p:spPr bwMode="auto">
          <a:xfrm>
            <a:off x="8413750" y="6584950"/>
            <a:ext cx="460375" cy="244475"/>
          </a:xfrm>
          <a:prstGeom prst="rect">
            <a:avLst/>
          </a:prstGeom>
          <a:noFill/>
          <a:ln w="38100">
            <a:noFill/>
            <a:miter lim="800000"/>
            <a:headEnd/>
            <a:tailEnd/>
          </a:ln>
          <a:effectLst/>
        </p:spPr>
        <p:txBody>
          <a:bodyPr wrap="none">
            <a:spAutoFit/>
          </a:bodyPr>
          <a:lstStyle/>
          <a:p>
            <a:pPr algn="ctr" fontAlgn="base">
              <a:spcBef>
                <a:spcPct val="0"/>
              </a:spcBef>
              <a:spcAft>
                <a:spcPct val="0"/>
              </a:spcAft>
              <a:defRPr/>
            </a:pPr>
            <a:r>
              <a:rPr lang="en-US" sz="1000" b="1">
                <a:solidFill>
                  <a:srgbClr val="000000"/>
                </a:solidFill>
                <a:latin typeface="Times New Roman" pitchFamily="18" charset="0"/>
                <a:cs typeface="Arial" charset="0"/>
              </a:rPr>
              <a:t>3–</a:t>
            </a:r>
            <a:fld id="{DBEF5231-0D3C-4607-86D1-E64032624200}" type="slidenum">
              <a:rPr lang="en-US" sz="1000" b="1">
                <a:solidFill>
                  <a:srgbClr val="000000"/>
                </a:solidFill>
                <a:latin typeface="Times New Roman" pitchFamily="18" charset="0"/>
                <a:cs typeface="Arial" charset="0"/>
              </a:rPr>
              <a:pPr algn="ctr" fontAlgn="base">
                <a:spcBef>
                  <a:spcPct val="0"/>
                </a:spcBef>
                <a:spcAft>
                  <a:spcPct val="0"/>
                </a:spcAft>
                <a:defRPr/>
              </a:pPr>
              <a:t>‹#›</a:t>
            </a:fld>
            <a:endParaRPr lang="en-US" sz="1000" b="1">
              <a:solidFill>
                <a:srgbClr val="000000"/>
              </a:solidFill>
              <a:latin typeface="Times New Roman" pitchFamily="18" charset="0"/>
              <a:cs typeface="Arial" charset="0"/>
            </a:endParaRPr>
          </a:p>
        </p:txBody>
      </p:sp>
    </p:spTree>
    <p:extLst>
      <p:ext uri="{BB962C8B-B14F-4D97-AF65-F5344CB8AC3E}">
        <p14:creationId xmlns="" xmlns:p14="http://schemas.microsoft.com/office/powerpoint/2010/main" val="2026021131"/>
      </p:ext>
    </p:extLst>
  </p:cSld>
  <p:clrMapOvr>
    <a:masterClrMapping/>
  </p:clrMapOvr>
  <p:transition spd="slow">
    <p:cut thruBlk="1"/>
  </p:transition>
  <p:hf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F986F6-278F-40B8-AC45-148BA630F023}" type="datetime1">
              <a:rPr lang="en-US" smtClean="0"/>
              <a:pPr/>
              <a:t>11/4/2013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Chapter 4 Business Plan</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E19BCC-EB6D-4706-855E-B16354E90296}" type="slidenum">
              <a:rPr lang="en-US" smtClean="0"/>
              <a:pPr/>
              <a:t>‹#›</a:t>
            </a:fld>
            <a:endParaRPr lang="en-US"/>
          </a:p>
        </p:txBody>
      </p:sp>
    </p:spTree>
    <p:extLst>
      <p:ext uri="{BB962C8B-B14F-4D97-AF65-F5344CB8AC3E}">
        <p14:creationId xmlns="" xmlns:p14="http://schemas.microsoft.com/office/powerpoint/2010/main" val="40309053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6" name="Rectangle 4"/>
          <p:cNvSpPr>
            <a:spLocks noGrp="1" noChangeArrowheads="1"/>
          </p:cNvSpPr>
          <p:nvPr>
            <p:ph type="body" idx="1"/>
          </p:nvPr>
        </p:nvSpPr>
        <p:spPr bwMode="auto">
          <a:xfrm>
            <a:off x="504825" y="1579563"/>
            <a:ext cx="8126413" cy="48371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cxnSp>
        <p:nvCxnSpPr>
          <p:cNvPr id="10" name="Straight Connector 9"/>
          <p:cNvCxnSpPr/>
          <p:nvPr/>
        </p:nvCxnSpPr>
        <p:spPr bwMode="auto">
          <a:xfrm rot="16200000" flipH="1">
            <a:off x="1143000" y="3048000"/>
            <a:ext cx="1676400" cy="914400"/>
          </a:xfrm>
          <a:prstGeom prst="line">
            <a:avLst/>
          </a:prstGeom>
          <a:gradFill rotWithShape="1">
            <a:gsLst>
              <a:gs pos="0">
                <a:schemeClr val="accent1"/>
              </a:gs>
              <a:gs pos="50000">
                <a:schemeClr val="accent1">
                  <a:gamma/>
                  <a:tint val="20000"/>
                  <a:invGamma/>
                </a:schemeClr>
              </a:gs>
              <a:gs pos="100000">
                <a:schemeClr val="accent1"/>
              </a:gs>
            </a:gsLst>
            <a:lin ang="5400000" scaled="1"/>
          </a:gradFill>
          <a:ln w="9525" cap="flat" cmpd="sng" algn="ctr">
            <a:noFill/>
            <a:prstDash val="solid"/>
            <a:round/>
            <a:headEnd type="none" w="med" len="med"/>
            <a:tailEnd type="none" w="med" len="med"/>
          </a:ln>
          <a:effectLst/>
        </p:spPr>
      </p:cxnSp>
      <p:cxnSp>
        <p:nvCxnSpPr>
          <p:cNvPr id="13" name="Straight Connector 12"/>
          <p:cNvCxnSpPr/>
          <p:nvPr/>
        </p:nvCxnSpPr>
        <p:spPr bwMode="auto">
          <a:xfrm rot="5400000" flipH="1" flipV="1">
            <a:off x="647700" y="5067300"/>
            <a:ext cx="2667000" cy="914400"/>
          </a:xfrm>
          <a:prstGeom prst="line">
            <a:avLst/>
          </a:prstGeom>
          <a:gradFill rotWithShape="1">
            <a:gsLst>
              <a:gs pos="0">
                <a:schemeClr val="accent1"/>
              </a:gs>
              <a:gs pos="50000">
                <a:schemeClr val="accent1">
                  <a:gamma/>
                  <a:tint val="20000"/>
                  <a:invGamma/>
                </a:schemeClr>
              </a:gs>
              <a:gs pos="100000">
                <a:schemeClr val="accent1"/>
              </a:gs>
            </a:gsLst>
            <a:lin ang="5400000" scaled="1"/>
          </a:gradFill>
          <a:ln w="9525" cap="flat" cmpd="sng" algn="ctr">
            <a:noFill/>
            <a:prstDash val="solid"/>
            <a:round/>
            <a:headEnd type="none" w="med" len="med"/>
            <a:tailEnd type="none" w="med" len="med"/>
          </a:ln>
          <a:effectLst/>
        </p:spPr>
      </p:cxnSp>
      <p:sp>
        <p:nvSpPr>
          <p:cNvPr id="3082" name="Rectangle 3"/>
          <p:cNvSpPr>
            <a:spLocks noGrp="1" noChangeArrowheads="1"/>
          </p:cNvSpPr>
          <p:nvPr>
            <p:ph type="title"/>
          </p:nvPr>
        </p:nvSpPr>
        <p:spPr bwMode="auto">
          <a:xfrm>
            <a:off x="495300" y="369888"/>
            <a:ext cx="8413750" cy="844550"/>
          </a:xfrm>
          <a:prstGeom prst="rect">
            <a:avLst/>
          </a:prstGeom>
          <a:no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Tree>
    <p:extLst>
      <p:ext uri="{BB962C8B-B14F-4D97-AF65-F5344CB8AC3E}">
        <p14:creationId xmlns="" xmlns:p14="http://schemas.microsoft.com/office/powerpoint/2010/main" val="6701371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spd="slow">
    <p:cut thruBlk="1"/>
  </p:transition>
  <p:timing>
    <p:tnLst>
      <p:par>
        <p:cTn id="1" dur="indefinite" restart="never" nodeType="tmRoot"/>
      </p:par>
    </p:tnLst>
  </p:timing>
  <p:txStyles>
    <p:titleStyle>
      <a:lvl1pPr marL="461963" indent="-4763" algn="l" rtl="0" eaLnBrk="0" fontAlgn="base" hangingPunct="0">
        <a:lnSpc>
          <a:spcPct val="85000"/>
        </a:lnSpc>
        <a:spcBef>
          <a:spcPct val="0"/>
        </a:spcBef>
        <a:spcAft>
          <a:spcPct val="0"/>
        </a:spcAft>
        <a:defRPr lang="en-US" sz="3200" b="1">
          <a:solidFill>
            <a:srgbClr val="336699"/>
          </a:solidFill>
          <a:effectLst>
            <a:outerShdw blurRad="38100" dist="38100" dir="2700000" algn="tl">
              <a:srgbClr val="C0C0C0"/>
            </a:outerShdw>
          </a:effectLst>
          <a:latin typeface="+mj-lt"/>
          <a:ea typeface="+mj-ea"/>
          <a:cs typeface="+mj-cs"/>
        </a:defRPr>
      </a:lvl1pPr>
      <a:lvl2pPr marL="461963" indent="-4763" algn="l" rtl="0" eaLnBrk="0" fontAlgn="base" hangingPunct="0">
        <a:lnSpc>
          <a:spcPct val="85000"/>
        </a:lnSpc>
        <a:spcBef>
          <a:spcPct val="0"/>
        </a:spcBef>
        <a:spcAft>
          <a:spcPct val="0"/>
        </a:spcAft>
        <a:defRPr sz="3200" b="1">
          <a:solidFill>
            <a:srgbClr val="336699"/>
          </a:solidFill>
          <a:effectLst>
            <a:outerShdw blurRad="38100" dist="38100" dir="2700000" algn="tl">
              <a:srgbClr val="C0C0C0"/>
            </a:outerShdw>
          </a:effectLst>
          <a:latin typeface="Arial" charset="0"/>
        </a:defRPr>
      </a:lvl2pPr>
      <a:lvl3pPr marL="461963" indent="-4763" algn="l" rtl="0" eaLnBrk="0" fontAlgn="base" hangingPunct="0">
        <a:lnSpc>
          <a:spcPct val="85000"/>
        </a:lnSpc>
        <a:spcBef>
          <a:spcPct val="0"/>
        </a:spcBef>
        <a:spcAft>
          <a:spcPct val="0"/>
        </a:spcAft>
        <a:defRPr sz="3200" b="1">
          <a:solidFill>
            <a:srgbClr val="336699"/>
          </a:solidFill>
          <a:effectLst>
            <a:outerShdw blurRad="38100" dist="38100" dir="2700000" algn="tl">
              <a:srgbClr val="C0C0C0"/>
            </a:outerShdw>
          </a:effectLst>
          <a:latin typeface="Arial" charset="0"/>
        </a:defRPr>
      </a:lvl3pPr>
      <a:lvl4pPr marL="461963" indent="-4763" algn="l" rtl="0" eaLnBrk="0" fontAlgn="base" hangingPunct="0">
        <a:lnSpc>
          <a:spcPct val="85000"/>
        </a:lnSpc>
        <a:spcBef>
          <a:spcPct val="0"/>
        </a:spcBef>
        <a:spcAft>
          <a:spcPct val="0"/>
        </a:spcAft>
        <a:defRPr sz="3200" b="1">
          <a:solidFill>
            <a:srgbClr val="336699"/>
          </a:solidFill>
          <a:effectLst>
            <a:outerShdw blurRad="38100" dist="38100" dir="2700000" algn="tl">
              <a:srgbClr val="C0C0C0"/>
            </a:outerShdw>
          </a:effectLst>
          <a:latin typeface="Arial" charset="0"/>
        </a:defRPr>
      </a:lvl4pPr>
      <a:lvl5pPr marL="461963" indent="-4763" algn="l" rtl="0" eaLnBrk="0" fontAlgn="base" hangingPunct="0">
        <a:lnSpc>
          <a:spcPct val="85000"/>
        </a:lnSpc>
        <a:spcBef>
          <a:spcPct val="0"/>
        </a:spcBef>
        <a:spcAft>
          <a:spcPct val="0"/>
        </a:spcAft>
        <a:defRPr sz="3200" b="1">
          <a:solidFill>
            <a:srgbClr val="336699"/>
          </a:solidFill>
          <a:effectLst>
            <a:outerShdw blurRad="38100" dist="38100" dir="2700000" algn="tl">
              <a:srgbClr val="C0C0C0"/>
            </a:outerShdw>
          </a:effectLst>
          <a:latin typeface="Arial" charset="0"/>
        </a:defRPr>
      </a:lvl5pPr>
      <a:lvl6pPr marL="457200" algn="ctr" rtl="0" fontAlgn="base">
        <a:lnSpc>
          <a:spcPct val="85000"/>
        </a:lnSpc>
        <a:spcBef>
          <a:spcPct val="0"/>
        </a:spcBef>
        <a:spcAft>
          <a:spcPct val="0"/>
        </a:spcAft>
        <a:defRPr sz="3600" b="1">
          <a:solidFill>
            <a:srgbClr val="216471"/>
          </a:solidFill>
          <a:latin typeface="Arial" charset="0"/>
        </a:defRPr>
      </a:lvl6pPr>
      <a:lvl7pPr marL="914400" algn="ctr" rtl="0" fontAlgn="base">
        <a:lnSpc>
          <a:spcPct val="85000"/>
        </a:lnSpc>
        <a:spcBef>
          <a:spcPct val="0"/>
        </a:spcBef>
        <a:spcAft>
          <a:spcPct val="0"/>
        </a:spcAft>
        <a:defRPr sz="3600" b="1">
          <a:solidFill>
            <a:srgbClr val="216471"/>
          </a:solidFill>
          <a:latin typeface="Arial" charset="0"/>
        </a:defRPr>
      </a:lvl7pPr>
      <a:lvl8pPr marL="1371600" algn="ctr" rtl="0" fontAlgn="base">
        <a:lnSpc>
          <a:spcPct val="85000"/>
        </a:lnSpc>
        <a:spcBef>
          <a:spcPct val="0"/>
        </a:spcBef>
        <a:spcAft>
          <a:spcPct val="0"/>
        </a:spcAft>
        <a:defRPr sz="3600" b="1">
          <a:solidFill>
            <a:srgbClr val="216471"/>
          </a:solidFill>
          <a:latin typeface="Arial" charset="0"/>
        </a:defRPr>
      </a:lvl8pPr>
      <a:lvl9pPr marL="1828800" algn="ctr" rtl="0" fontAlgn="base">
        <a:lnSpc>
          <a:spcPct val="85000"/>
        </a:lnSpc>
        <a:spcBef>
          <a:spcPct val="0"/>
        </a:spcBef>
        <a:spcAft>
          <a:spcPct val="0"/>
        </a:spcAft>
        <a:defRPr sz="3600" b="1">
          <a:solidFill>
            <a:srgbClr val="216471"/>
          </a:solidFill>
          <a:latin typeface="Arial" charset="0"/>
        </a:defRPr>
      </a:lvl9pPr>
    </p:titleStyle>
    <p:bodyStyle>
      <a:lvl1pPr marL="288925" indent="-288925" algn="l" rtl="0" eaLnBrk="0" fontAlgn="base" hangingPunct="0">
        <a:spcBef>
          <a:spcPct val="20000"/>
        </a:spcBef>
        <a:spcAft>
          <a:spcPct val="0"/>
        </a:spcAft>
        <a:buClr>
          <a:srgbClr val="CC6600"/>
        </a:buClr>
        <a:buSzPct val="100000"/>
        <a:buFont typeface="Arial" charset="0"/>
        <a:buChar char="♦"/>
        <a:defRPr lang="en-US" sz="2800" dirty="0">
          <a:solidFill>
            <a:srgbClr val="800000"/>
          </a:solidFill>
          <a:effectLst>
            <a:outerShdw blurRad="38100" dist="38100" dir="2700000" algn="tl">
              <a:srgbClr val="C0C0C0"/>
            </a:outerShdw>
          </a:effectLst>
          <a:latin typeface="+mn-lt"/>
          <a:ea typeface="+mn-ea"/>
          <a:cs typeface="+mn-cs"/>
        </a:defRPr>
      </a:lvl1pPr>
      <a:lvl2pPr marL="685800" indent="-282575" algn="l" rtl="0" eaLnBrk="0" fontAlgn="base" hangingPunct="0">
        <a:spcBef>
          <a:spcPct val="20000"/>
        </a:spcBef>
        <a:spcAft>
          <a:spcPct val="0"/>
        </a:spcAft>
        <a:buClr>
          <a:srgbClr val="CC6600"/>
        </a:buClr>
        <a:buSzPct val="80000"/>
        <a:buFont typeface="Arial" charset="0"/>
        <a:buChar char="●"/>
        <a:defRPr lang="en-US" sz="2400" dirty="0">
          <a:solidFill>
            <a:srgbClr val="006666"/>
          </a:solidFill>
          <a:effectLst>
            <a:outerShdw blurRad="38100" dist="38100" dir="2700000" algn="tl">
              <a:srgbClr val="C0C0C0"/>
            </a:outerShdw>
          </a:effectLst>
          <a:latin typeface="+mn-lt"/>
        </a:defRPr>
      </a:lvl2pPr>
      <a:lvl3pPr marL="1143000" indent="-282575" algn="l" rtl="0" eaLnBrk="0" fontAlgn="base" hangingPunct="0">
        <a:spcBef>
          <a:spcPct val="20000"/>
        </a:spcBef>
        <a:spcAft>
          <a:spcPct val="0"/>
        </a:spcAft>
        <a:buClr>
          <a:srgbClr val="CC6600"/>
        </a:buClr>
        <a:buSzPct val="65000"/>
        <a:buFont typeface="Wingdings 3" pitchFamily="18" charset="2"/>
        <a:buChar char="u"/>
        <a:defRPr lang="en-US" sz="2000" dirty="0">
          <a:solidFill>
            <a:schemeClr val="tx1"/>
          </a:solidFill>
          <a:effectLst>
            <a:outerShdw blurRad="38100" dist="38100" dir="2700000" algn="tl">
              <a:srgbClr val="C0C0C0"/>
            </a:outerShdw>
          </a:effectLst>
          <a:latin typeface="+mn-lt"/>
        </a:defRPr>
      </a:lvl3pPr>
      <a:lvl4pPr marL="1600200" indent="-282575" algn="l" rtl="0" eaLnBrk="0" fontAlgn="base" hangingPunct="0">
        <a:spcBef>
          <a:spcPct val="20000"/>
        </a:spcBef>
        <a:spcAft>
          <a:spcPct val="0"/>
        </a:spcAft>
        <a:buClr>
          <a:srgbClr val="CC6600"/>
        </a:buClr>
        <a:buSzPct val="65000"/>
        <a:buFont typeface="Wingdings 3" pitchFamily="18" charset="2"/>
        <a:buChar char="u"/>
        <a:defRPr lang="en-US" sz="2000" dirty="0">
          <a:solidFill>
            <a:srgbClr val="006666"/>
          </a:solidFill>
          <a:effectLst>
            <a:outerShdw blurRad="38100" dist="38100" dir="2700000" algn="tl">
              <a:srgbClr val="C0C0C0"/>
            </a:outerShdw>
          </a:effectLst>
          <a:latin typeface="+mn-lt"/>
        </a:defRPr>
      </a:lvl4pPr>
      <a:lvl5pPr marL="2068513" indent="-284163" algn="l" rtl="0" eaLnBrk="0" fontAlgn="base" hangingPunct="0">
        <a:spcBef>
          <a:spcPct val="20000"/>
        </a:spcBef>
        <a:spcAft>
          <a:spcPct val="0"/>
        </a:spcAft>
        <a:buClr>
          <a:srgbClr val="CC6600"/>
        </a:buClr>
        <a:buSzPct val="65000"/>
        <a:buFont typeface="Wingdings 3" pitchFamily="18" charset="2"/>
        <a:buChar char="u"/>
        <a:defRPr lang="en-US" dirty="0">
          <a:solidFill>
            <a:srgbClr val="006666"/>
          </a:solidFill>
          <a:effectLst>
            <a:outerShdw blurRad="38100" dist="38100" dir="2700000" algn="tl">
              <a:srgbClr val="C0C0C0"/>
            </a:outerShdw>
          </a:effectLst>
          <a:latin typeface="+mn-lt"/>
        </a:defRPr>
      </a:lvl5pPr>
      <a:lvl6pPr marL="2692400" indent="-290513" algn="l" rtl="0" fontAlgn="base">
        <a:spcBef>
          <a:spcPct val="20000"/>
        </a:spcBef>
        <a:spcAft>
          <a:spcPct val="0"/>
        </a:spcAft>
        <a:buClr>
          <a:srgbClr val="CC6C18"/>
        </a:buClr>
        <a:buFont typeface="Arial" charset="0"/>
        <a:buChar char="»"/>
        <a:defRPr sz="2000">
          <a:solidFill>
            <a:srgbClr val="216471"/>
          </a:solidFill>
          <a:latin typeface="+mn-lt"/>
        </a:defRPr>
      </a:lvl6pPr>
      <a:lvl7pPr marL="3149600" indent="-290513" algn="l" rtl="0" fontAlgn="base">
        <a:spcBef>
          <a:spcPct val="20000"/>
        </a:spcBef>
        <a:spcAft>
          <a:spcPct val="0"/>
        </a:spcAft>
        <a:buClr>
          <a:srgbClr val="CC6C18"/>
        </a:buClr>
        <a:buFont typeface="Arial" charset="0"/>
        <a:buChar char="»"/>
        <a:defRPr sz="2000">
          <a:solidFill>
            <a:srgbClr val="216471"/>
          </a:solidFill>
          <a:latin typeface="+mn-lt"/>
        </a:defRPr>
      </a:lvl7pPr>
      <a:lvl8pPr marL="3606800" indent="-290513" algn="l" rtl="0" fontAlgn="base">
        <a:spcBef>
          <a:spcPct val="20000"/>
        </a:spcBef>
        <a:spcAft>
          <a:spcPct val="0"/>
        </a:spcAft>
        <a:buClr>
          <a:srgbClr val="CC6C18"/>
        </a:buClr>
        <a:buFont typeface="Arial" charset="0"/>
        <a:buChar char="»"/>
        <a:defRPr sz="2000">
          <a:solidFill>
            <a:srgbClr val="216471"/>
          </a:solidFill>
          <a:latin typeface="+mn-lt"/>
        </a:defRPr>
      </a:lvl8pPr>
      <a:lvl9pPr marL="4064000" indent="-290513" algn="l" rtl="0" fontAlgn="base">
        <a:spcBef>
          <a:spcPct val="20000"/>
        </a:spcBef>
        <a:spcAft>
          <a:spcPct val="0"/>
        </a:spcAft>
        <a:buClr>
          <a:srgbClr val="CC6C18"/>
        </a:buClr>
        <a:buFont typeface="Arial" charset="0"/>
        <a:buChar char="»"/>
        <a:defRPr sz="2000">
          <a:solidFill>
            <a:srgbClr val="21647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jpeg"/></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jpeg"/></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ENTREPRENEURSHIP </a:t>
            </a:r>
            <a:endParaRPr lang="en-US" dirty="0"/>
          </a:p>
        </p:txBody>
      </p:sp>
      <p:sp>
        <p:nvSpPr>
          <p:cNvPr id="3" name="Content Placeholder 2"/>
          <p:cNvSpPr>
            <a:spLocks noGrp="1"/>
          </p:cNvSpPr>
          <p:nvPr>
            <p:ph idx="1"/>
          </p:nvPr>
        </p:nvSpPr>
        <p:spPr/>
        <p:txBody>
          <a:bodyPr>
            <a:normAutofit/>
          </a:bodyPr>
          <a:lstStyle/>
          <a:p>
            <a:pPr marL="0" indent="0" algn="ctr">
              <a:buNone/>
            </a:pPr>
            <a:r>
              <a:rPr lang="en-US" sz="6000" dirty="0" smtClean="0"/>
              <a:t>Lecture No</a:t>
            </a:r>
            <a:r>
              <a:rPr lang="en-US" sz="6000" smtClean="0"/>
              <a:t>: 14</a:t>
            </a:r>
            <a:endParaRPr lang="en-US" sz="6000" dirty="0" smtClean="0"/>
          </a:p>
          <a:p>
            <a:pPr marL="0" indent="0">
              <a:buNone/>
            </a:pPr>
            <a:endParaRPr lang="en-US" sz="2000" dirty="0" smtClean="0"/>
          </a:p>
          <a:p>
            <a:pPr marL="0" indent="0" algn="ctr">
              <a:buNone/>
            </a:pPr>
            <a:endParaRPr lang="en-US" sz="2800" dirty="0" smtClean="0"/>
          </a:p>
          <a:p>
            <a:pPr marL="0" indent="0" algn="ctr">
              <a:buNone/>
            </a:pPr>
            <a:r>
              <a:rPr lang="en-US" sz="2800" dirty="0" smtClean="0"/>
              <a:t>Resource Person:</a:t>
            </a:r>
          </a:p>
          <a:p>
            <a:pPr marL="0" indent="0" algn="ctr">
              <a:buNone/>
            </a:pPr>
            <a:r>
              <a:rPr lang="en-US" sz="3600" dirty="0" smtClean="0"/>
              <a:t>Malik </a:t>
            </a:r>
            <a:r>
              <a:rPr lang="en-US" sz="3600" dirty="0" err="1" smtClean="0"/>
              <a:t>Jawad</a:t>
            </a:r>
            <a:r>
              <a:rPr lang="en-US" sz="3600" dirty="0" smtClean="0"/>
              <a:t> </a:t>
            </a:r>
            <a:r>
              <a:rPr lang="en-US" sz="3600" dirty="0" err="1" smtClean="0"/>
              <a:t>Saboor</a:t>
            </a:r>
            <a:endParaRPr lang="en-US" sz="3600" dirty="0" smtClean="0"/>
          </a:p>
          <a:p>
            <a:pPr marL="0" indent="0" algn="ctr">
              <a:buNone/>
            </a:pPr>
            <a:r>
              <a:rPr lang="en-US" sz="2000" dirty="0" smtClean="0"/>
              <a:t>Assistant Professor</a:t>
            </a:r>
          </a:p>
          <a:p>
            <a:pPr marL="0" indent="0" algn="ctr">
              <a:buNone/>
            </a:pPr>
            <a:r>
              <a:rPr lang="en-US" sz="2000" dirty="0" smtClean="0"/>
              <a:t>Department of Management Sciences</a:t>
            </a:r>
          </a:p>
          <a:p>
            <a:pPr marL="0" indent="0" algn="ctr">
              <a:buNone/>
            </a:pPr>
            <a:r>
              <a:rPr lang="en-US" sz="2000" dirty="0" smtClean="0"/>
              <a:t>COMSATS Institute of Information Technology</a:t>
            </a:r>
          </a:p>
          <a:p>
            <a:pPr marL="0" indent="0" algn="ctr">
              <a:buNone/>
            </a:pPr>
            <a:r>
              <a:rPr lang="en-US" sz="2000" dirty="0" smtClean="0"/>
              <a:t>Islamabad.</a:t>
            </a:r>
          </a:p>
          <a:p>
            <a:pPr marL="0" indent="0">
              <a:buNone/>
            </a:pPr>
            <a:endParaRPr lang="en-US" dirty="0"/>
          </a:p>
        </p:txBody>
      </p:sp>
    </p:spTree>
    <p:extLst>
      <p:ext uri="{BB962C8B-B14F-4D97-AF65-F5344CB8AC3E}">
        <p14:creationId xmlns="" xmlns:p14="http://schemas.microsoft.com/office/powerpoint/2010/main" val="8419805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8229600" cy="1143000"/>
          </a:xfrm>
        </p:spPr>
        <p:txBody>
          <a:bodyPr/>
          <a:lstStyle/>
          <a:p>
            <a:r>
              <a:rPr lang="en-US" dirty="0"/>
              <a:t> </a:t>
            </a:r>
            <a:r>
              <a:rPr lang="en-US" dirty="0" smtClean="0"/>
              <a:t>Previous Lecture Review</a:t>
            </a:r>
            <a:endParaRPr lang="en-US" dirty="0"/>
          </a:p>
        </p:txBody>
      </p:sp>
      <p:pic>
        <p:nvPicPr>
          <p:cNvPr id="7" name="Picture 6"/>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5943600" y="85298"/>
            <a:ext cx="3124104" cy="3038901"/>
          </a:xfrm>
          <a:prstGeom prst="rect">
            <a:avLst/>
          </a:prstGeom>
        </p:spPr>
      </p:pic>
      <p:sp>
        <p:nvSpPr>
          <p:cNvPr id="8" name="Subtitle 2"/>
          <p:cNvSpPr txBox="1">
            <a:spLocks/>
          </p:cNvSpPr>
          <p:nvPr/>
        </p:nvSpPr>
        <p:spPr>
          <a:xfrm>
            <a:off x="206991" y="1626356"/>
            <a:ext cx="8382000" cy="469824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defRPr/>
            </a:pPr>
            <a:endParaRPr lang="en-US" dirty="0" smtClean="0"/>
          </a:p>
          <a:p>
            <a:pPr>
              <a:lnSpc>
                <a:spcPct val="90000"/>
              </a:lnSpc>
              <a:defRPr/>
            </a:pPr>
            <a:r>
              <a:rPr lang="en-US" dirty="0"/>
              <a:t>PESTEL Analysis</a:t>
            </a:r>
          </a:p>
          <a:p>
            <a:pPr>
              <a:lnSpc>
                <a:spcPct val="90000"/>
              </a:lnSpc>
              <a:defRPr/>
            </a:pPr>
            <a:r>
              <a:rPr lang="en-US" dirty="0"/>
              <a:t>Key Success Factors</a:t>
            </a:r>
          </a:p>
          <a:p>
            <a:pPr>
              <a:lnSpc>
                <a:spcPct val="90000"/>
              </a:lnSpc>
              <a:defRPr/>
            </a:pPr>
            <a:r>
              <a:rPr lang="en-US" dirty="0"/>
              <a:t>Analyzing Competitors</a:t>
            </a:r>
          </a:p>
          <a:p>
            <a:pPr>
              <a:lnSpc>
                <a:spcPct val="90000"/>
              </a:lnSpc>
              <a:defRPr/>
            </a:pPr>
            <a:r>
              <a:rPr lang="en-US" dirty="0"/>
              <a:t>Create Company Goals and Objectives</a:t>
            </a:r>
          </a:p>
          <a:p>
            <a:pPr>
              <a:lnSpc>
                <a:spcPct val="90000"/>
              </a:lnSpc>
              <a:defRPr/>
            </a:pPr>
            <a:r>
              <a:rPr lang="en-US" dirty="0"/>
              <a:t>Formulate Strategy</a:t>
            </a:r>
          </a:p>
          <a:p>
            <a:pPr>
              <a:lnSpc>
                <a:spcPct val="90000"/>
              </a:lnSpc>
              <a:defRPr/>
            </a:pPr>
            <a:r>
              <a:rPr lang="en-US" dirty="0"/>
              <a:t>Translate Strategies into Action Plan</a:t>
            </a:r>
          </a:p>
          <a:p>
            <a:pPr>
              <a:lnSpc>
                <a:spcPct val="90000"/>
              </a:lnSpc>
              <a:defRPr/>
            </a:pPr>
            <a:r>
              <a:rPr lang="en-US" dirty="0"/>
              <a:t>Establishing Control</a:t>
            </a:r>
          </a:p>
        </p:txBody>
      </p:sp>
    </p:spTree>
    <p:extLst>
      <p:ext uri="{BB962C8B-B14F-4D97-AF65-F5344CB8AC3E}">
        <p14:creationId xmlns="" xmlns:p14="http://schemas.microsoft.com/office/powerpoint/2010/main" val="14796375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49021" y="328282"/>
            <a:ext cx="7772400" cy="1470025"/>
          </a:xfrm>
        </p:spPr>
        <p:txBody>
          <a:bodyPr/>
          <a:lstStyle/>
          <a:p>
            <a:r>
              <a:rPr lang="en-US" dirty="0" smtClean="0"/>
              <a:t>Objectives</a:t>
            </a:r>
            <a:endParaRPr lang="en-US" dirty="0"/>
          </a:p>
        </p:txBody>
      </p:sp>
      <p:sp>
        <p:nvSpPr>
          <p:cNvPr id="3" name="Subtitle 2"/>
          <p:cNvSpPr>
            <a:spLocks noGrp="1"/>
          </p:cNvSpPr>
          <p:nvPr>
            <p:ph type="subTitle" idx="1"/>
          </p:nvPr>
        </p:nvSpPr>
        <p:spPr>
          <a:xfrm>
            <a:off x="228600" y="2330355"/>
            <a:ext cx="8382000" cy="4038600"/>
          </a:xfrm>
        </p:spPr>
        <p:txBody>
          <a:bodyPr>
            <a:normAutofit/>
          </a:bodyPr>
          <a:lstStyle/>
          <a:p>
            <a:pPr marL="342900" indent="-342900" algn="l">
              <a:lnSpc>
                <a:spcPct val="90000"/>
              </a:lnSpc>
              <a:buFont typeface="Arial" pitchFamily="34" charset="0"/>
              <a:buChar char="•"/>
              <a:defRPr/>
            </a:pPr>
            <a:endParaRPr lang="en-US" dirty="0" smtClean="0">
              <a:solidFill>
                <a:schemeClr val="tx1"/>
              </a:solidFill>
            </a:endParaRPr>
          </a:p>
          <a:p>
            <a:pPr marL="342900" indent="-342900" algn="l">
              <a:lnSpc>
                <a:spcPct val="90000"/>
              </a:lnSpc>
              <a:buFont typeface="Arial" pitchFamily="34" charset="0"/>
              <a:buChar char="•"/>
              <a:defRPr/>
            </a:pPr>
            <a:endParaRPr lang="en-US" dirty="0" smtClean="0">
              <a:solidFill>
                <a:schemeClr val="tx1"/>
              </a:solidFill>
            </a:endParaRPr>
          </a:p>
          <a:p>
            <a:pPr marL="342900" indent="-342900" algn="l">
              <a:lnSpc>
                <a:spcPct val="90000"/>
              </a:lnSpc>
              <a:buFont typeface="Arial" pitchFamily="34" charset="0"/>
              <a:buChar char="•"/>
              <a:defRPr/>
            </a:pPr>
            <a:endParaRPr lang="en-US" dirty="0" smtClean="0">
              <a:solidFill>
                <a:schemeClr val="tx1"/>
              </a:solidFill>
            </a:endParaRPr>
          </a:p>
          <a:p>
            <a:pPr marL="342900" indent="-342900" algn="l">
              <a:lnSpc>
                <a:spcPct val="90000"/>
              </a:lnSpc>
              <a:buFont typeface="Arial" pitchFamily="34" charset="0"/>
              <a:buChar char="•"/>
              <a:defRPr/>
            </a:pPr>
            <a:endParaRPr lang="en-US" dirty="0" smtClean="0">
              <a:solidFill>
                <a:schemeClr val="tx1"/>
              </a:solidFill>
            </a:endParaRPr>
          </a:p>
          <a:p>
            <a:pPr marL="342900" indent="-342900" algn="l">
              <a:lnSpc>
                <a:spcPct val="90000"/>
              </a:lnSpc>
              <a:buFont typeface="Arial" pitchFamily="34" charset="0"/>
              <a:buChar char="•"/>
              <a:defRPr/>
            </a:pPr>
            <a:endParaRPr lang="en-US" dirty="0">
              <a:solidFill>
                <a:schemeClr val="tx1"/>
              </a:solidFill>
            </a:endParaRPr>
          </a:p>
        </p:txBody>
      </p:sp>
      <p:pic>
        <p:nvPicPr>
          <p:cNvPr id="5" name="Picture 4"/>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6813644" y="31845"/>
            <a:ext cx="2330355" cy="2330355"/>
          </a:xfrm>
          <a:prstGeom prst="rect">
            <a:avLst/>
          </a:prstGeom>
        </p:spPr>
      </p:pic>
      <p:sp>
        <p:nvSpPr>
          <p:cNvPr id="6" name="Subtitle 2"/>
          <p:cNvSpPr txBox="1">
            <a:spLocks/>
          </p:cNvSpPr>
          <p:nvPr/>
        </p:nvSpPr>
        <p:spPr>
          <a:xfrm>
            <a:off x="206991" y="1626356"/>
            <a:ext cx="8382000" cy="469824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defRPr/>
            </a:pPr>
            <a:endParaRPr lang="en-US" dirty="0" smtClean="0"/>
          </a:p>
          <a:p>
            <a:pPr hangingPunct="0"/>
            <a:r>
              <a:rPr lang="en-US" dirty="0" smtClean="0"/>
              <a:t>Conducting </a:t>
            </a:r>
            <a:r>
              <a:rPr lang="en-US" dirty="0"/>
              <a:t>a Feasibility Analysis	</a:t>
            </a:r>
            <a:endParaRPr lang="en-US" dirty="0" smtClean="0"/>
          </a:p>
          <a:p>
            <a:pPr hangingPunct="0"/>
            <a:r>
              <a:rPr lang="en-US" dirty="0" smtClean="0"/>
              <a:t>The </a:t>
            </a:r>
            <a:r>
              <a:rPr lang="en-US" dirty="0"/>
              <a:t>Feasibility Study				</a:t>
            </a:r>
            <a:endParaRPr lang="en-US" dirty="0" smtClean="0"/>
          </a:p>
          <a:p>
            <a:pPr hangingPunct="0"/>
            <a:r>
              <a:rPr lang="en-US" dirty="0" smtClean="0"/>
              <a:t>Five </a:t>
            </a:r>
            <a:r>
              <a:rPr lang="en-US" dirty="0"/>
              <a:t>Forces Model				</a:t>
            </a:r>
          </a:p>
          <a:p>
            <a:pPr hangingPunct="0"/>
            <a:r>
              <a:rPr lang="en-US" dirty="0" smtClean="0"/>
              <a:t>Product </a:t>
            </a:r>
            <a:r>
              <a:rPr lang="en-US" dirty="0"/>
              <a:t>or Service Feasibility </a:t>
            </a:r>
            <a:r>
              <a:rPr lang="en-US" dirty="0" smtClean="0"/>
              <a:t>Analysis</a:t>
            </a:r>
          </a:p>
          <a:p>
            <a:pPr hangingPunct="0"/>
            <a:r>
              <a:rPr lang="en-US" dirty="0" smtClean="0"/>
              <a:t>Financial </a:t>
            </a:r>
            <a:r>
              <a:rPr lang="en-US" dirty="0"/>
              <a:t>Feasibility Analysis			</a:t>
            </a:r>
          </a:p>
        </p:txBody>
      </p:sp>
    </p:spTree>
    <p:extLst>
      <p:ext uri="{BB962C8B-B14F-4D97-AF65-F5344CB8AC3E}">
        <p14:creationId xmlns="" xmlns:p14="http://schemas.microsoft.com/office/powerpoint/2010/main" val="9198458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Rectangle 2"/>
          <p:cNvSpPr>
            <a:spLocks noGrp="1" noRot="1" noChangeArrowheads="1"/>
          </p:cNvSpPr>
          <p:nvPr>
            <p:ph type="title"/>
          </p:nvPr>
        </p:nvSpPr>
        <p:spPr>
          <a:xfrm>
            <a:off x="1506538" y="274638"/>
            <a:ext cx="6211887" cy="1071562"/>
          </a:xfrm>
          <a:noFill/>
          <a:ln/>
          <a:extLst>
            <a:ext uri="{91240B29-F687-4F45-9708-019B960494DF}">
              <a14:hiddenLine xmlns="" xmlns:a14="http://schemas.microsoft.com/office/drawing/2010/main" w="12700">
                <a:solidFill>
                  <a:schemeClr val="tx1"/>
                </a:solidFill>
                <a:miter lim="800000"/>
                <a:headEnd/>
                <a:tailEnd/>
              </a14:hiddenLine>
            </a:ext>
          </a:extLst>
        </p:spPr>
        <p:txBody>
          <a:bodyPr lIns="88900" tIns="46038" rIns="88900" bIns="46038"/>
          <a:lstStyle/>
          <a:p>
            <a:r>
              <a:rPr lang="en-US" dirty="0"/>
              <a:t>Feasibility Analysis</a:t>
            </a:r>
          </a:p>
        </p:txBody>
      </p:sp>
      <p:sp>
        <p:nvSpPr>
          <p:cNvPr id="40963" name="Rectangle 3"/>
          <p:cNvSpPr>
            <a:spLocks noGrp="1" noChangeArrowheads="1"/>
          </p:cNvSpPr>
          <p:nvPr>
            <p:ph type="body" idx="1"/>
          </p:nvPr>
        </p:nvSpPr>
        <p:spPr>
          <a:xfrm>
            <a:off x="762000" y="1752600"/>
            <a:ext cx="7391400" cy="4267200"/>
          </a:xfrm>
          <a:noFill/>
          <a:ln/>
          <a:extLst>
            <a:ext uri="{91240B29-F687-4F45-9708-019B960494DF}">
              <a14:hiddenLine xmlns="" xmlns:a14="http://schemas.microsoft.com/office/drawing/2010/main" w="12700">
                <a:solidFill>
                  <a:schemeClr val="tx1"/>
                </a:solidFill>
                <a:miter lim="800000"/>
                <a:headEnd/>
                <a:tailEnd/>
              </a14:hiddenLine>
            </a:ext>
          </a:extLst>
        </p:spPr>
        <p:txBody>
          <a:bodyPr lIns="88900" tIns="46038" rIns="88900" bIns="46038"/>
          <a:lstStyle/>
          <a:p>
            <a:pPr marL="342900" indent="-342900">
              <a:buFont typeface="Arial" pitchFamily="34" charset="0"/>
              <a:buChar char="•"/>
            </a:pPr>
            <a:r>
              <a:rPr lang="en-US" dirty="0"/>
              <a:t>Entrepreneurs do not lack creative ideas,</a:t>
            </a:r>
            <a:br>
              <a:rPr lang="en-US" dirty="0"/>
            </a:br>
            <a:r>
              <a:rPr lang="en-US" dirty="0"/>
              <a:t>but…</a:t>
            </a:r>
          </a:p>
          <a:p>
            <a:pPr marL="342900" indent="-342900">
              <a:buFont typeface="Arial" pitchFamily="34" charset="0"/>
              <a:buChar char="•"/>
            </a:pPr>
            <a:r>
              <a:rPr lang="en-US" dirty="0"/>
              <a:t>Is a particular idea a viable foundation for creating a successful business? </a:t>
            </a:r>
          </a:p>
          <a:p>
            <a:pPr marL="342900" indent="-342900">
              <a:buFont typeface="Arial" pitchFamily="34" charset="0"/>
              <a:buChar char="•"/>
            </a:pPr>
            <a:r>
              <a:rPr lang="en-US" dirty="0"/>
              <a:t>Feasibility study addresses the question: “Should we proceed with this business idea?”</a:t>
            </a:r>
          </a:p>
        </p:txBody>
      </p:sp>
    </p:spTree>
    <p:extLst>
      <p:ext uri="{BB962C8B-B14F-4D97-AF65-F5344CB8AC3E}">
        <p14:creationId xmlns="" xmlns:p14="http://schemas.microsoft.com/office/powerpoint/2010/main" val="1865108366"/>
      </p:ext>
    </p:extLst>
  </p:cSld>
  <p:clrMapOvr>
    <a:masterClrMapping/>
  </p:clrMapOvr>
  <p:transition>
    <p:pull dir="l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0963">
                                            <p:txEl>
                                              <p:pRg st="0" end="0"/>
                                            </p:txEl>
                                          </p:spTgt>
                                        </p:tgtEl>
                                        <p:attrNameLst>
                                          <p:attrName>style.visibility</p:attrName>
                                        </p:attrNameLst>
                                      </p:cBhvr>
                                      <p:to>
                                        <p:strVal val="visible"/>
                                      </p:to>
                                    </p:set>
                                    <p:animEffect transition="in" filter="wipe(left)">
                                      <p:cBhvr>
                                        <p:cTn id="7" dur="500"/>
                                        <p:tgtEl>
                                          <p:spTgt spid="4096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0963">
                                            <p:txEl>
                                              <p:pRg st="1" end="1"/>
                                            </p:txEl>
                                          </p:spTgt>
                                        </p:tgtEl>
                                        <p:attrNameLst>
                                          <p:attrName>style.visibility</p:attrName>
                                        </p:attrNameLst>
                                      </p:cBhvr>
                                      <p:to>
                                        <p:strVal val="visible"/>
                                      </p:to>
                                    </p:set>
                                    <p:animEffect transition="in" filter="wipe(left)">
                                      <p:cBhvr>
                                        <p:cTn id="12" dur="500"/>
                                        <p:tgtEl>
                                          <p:spTgt spid="4096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0963">
                                            <p:txEl>
                                              <p:pRg st="2" end="2"/>
                                            </p:txEl>
                                          </p:spTgt>
                                        </p:tgtEl>
                                        <p:attrNameLst>
                                          <p:attrName>style.visibility</p:attrName>
                                        </p:attrNameLst>
                                      </p:cBhvr>
                                      <p:to>
                                        <p:strVal val="visible"/>
                                      </p:to>
                                    </p:set>
                                    <p:animEffect transition="in" filter="wipe(left)">
                                      <p:cBhvr>
                                        <p:cTn id="17" dur="500"/>
                                        <p:tgtEl>
                                          <p:spTgt spid="409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3"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Rot="1" noChangeArrowheads="1"/>
          </p:cNvSpPr>
          <p:nvPr>
            <p:ph type="title"/>
          </p:nvPr>
        </p:nvSpPr>
        <p:spPr>
          <a:xfrm>
            <a:off x="1506538" y="274638"/>
            <a:ext cx="6211887" cy="1071562"/>
          </a:xfrm>
          <a:noFill/>
          <a:ln/>
          <a:extLst>
            <a:ext uri="{91240B29-F687-4F45-9708-019B960494DF}">
              <a14:hiddenLine xmlns="" xmlns:a14="http://schemas.microsoft.com/office/drawing/2010/main" w="12700">
                <a:solidFill>
                  <a:schemeClr val="tx1"/>
                </a:solidFill>
                <a:miter lim="800000"/>
                <a:headEnd/>
                <a:tailEnd/>
              </a14:hiddenLine>
            </a:ext>
          </a:extLst>
        </p:spPr>
        <p:txBody>
          <a:bodyPr lIns="88900" tIns="46038" rIns="88900" bIns="46038"/>
          <a:lstStyle/>
          <a:p>
            <a:r>
              <a:rPr lang="en-US" dirty="0"/>
              <a:t>Feasibility Study</a:t>
            </a:r>
          </a:p>
        </p:txBody>
      </p:sp>
      <p:sp>
        <p:nvSpPr>
          <p:cNvPr id="43011" name="Rectangle 3"/>
          <p:cNvSpPr>
            <a:spLocks noGrp="1" noChangeArrowheads="1"/>
          </p:cNvSpPr>
          <p:nvPr>
            <p:ph type="body" idx="1"/>
          </p:nvPr>
        </p:nvSpPr>
        <p:spPr>
          <a:xfrm>
            <a:off x="762000" y="1752600"/>
            <a:ext cx="7391400" cy="4267200"/>
          </a:xfrm>
          <a:noFill/>
          <a:ln/>
          <a:extLst>
            <a:ext uri="{91240B29-F687-4F45-9708-019B960494DF}">
              <a14:hiddenLine xmlns="" xmlns:a14="http://schemas.microsoft.com/office/drawing/2010/main" w="12700">
                <a:solidFill>
                  <a:schemeClr val="tx1"/>
                </a:solidFill>
                <a:miter lim="800000"/>
                <a:headEnd/>
                <a:tailEnd/>
              </a14:hiddenLine>
            </a:ext>
          </a:extLst>
        </p:spPr>
        <p:txBody>
          <a:bodyPr lIns="88900" tIns="46038" rIns="88900" bIns="46038"/>
          <a:lstStyle/>
          <a:p>
            <a:pPr marL="342900" indent="-342900">
              <a:buFont typeface="Arial" pitchFamily="34" charset="0"/>
              <a:buChar char="•"/>
            </a:pPr>
            <a:r>
              <a:rPr lang="en-US" i="1"/>
              <a:t>Not</a:t>
            </a:r>
            <a:r>
              <a:rPr lang="en-US"/>
              <a:t> the same as a business plan. </a:t>
            </a:r>
          </a:p>
          <a:p>
            <a:pPr marL="342900" indent="-342900">
              <a:buFont typeface="Arial" pitchFamily="34" charset="0"/>
              <a:buChar char="•"/>
            </a:pPr>
            <a:r>
              <a:rPr lang="en-US"/>
              <a:t>Serves as a filter, screening out ideas that lack the potential for building a successful business </a:t>
            </a:r>
            <a:r>
              <a:rPr lang="en-US" i="1"/>
              <a:t>before</a:t>
            </a:r>
            <a:r>
              <a:rPr lang="en-US"/>
              <a:t> an entrepreneur commits the necessary resources to building a business plan.  </a:t>
            </a:r>
          </a:p>
          <a:p>
            <a:pPr marL="342900" indent="-342900">
              <a:buFont typeface="Arial" pitchFamily="34" charset="0"/>
              <a:buChar char="•"/>
            </a:pPr>
            <a:r>
              <a:rPr lang="en-US"/>
              <a:t>An investigative tool.</a:t>
            </a:r>
          </a:p>
        </p:txBody>
      </p:sp>
      <p:pic>
        <p:nvPicPr>
          <p:cNvPr id="43012" name="Picture 4" descr="j0398789"/>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248400" y="4953000"/>
            <a:ext cx="1362075" cy="19050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565576373"/>
      </p:ext>
    </p:extLst>
  </p:cSld>
  <p:clrMapOvr>
    <a:masterClrMapping/>
  </p:clrMapOvr>
  <p:transition>
    <p:pull dir="l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3011">
                                            <p:txEl>
                                              <p:pRg st="0" end="0"/>
                                            </p:txEl>
                                          </p:spTgt>
                                        </p:tgtEl>
                                        <p:attrNameLst>
                                          <p:attrName>style.visibility</p:attrName>
                                        </p:attrNameLst>
                                      </p:cBhvr>
                                      <p:to>
                                        <p:strVal val="visible"/>
                                      </p:to>
                                    </p:set>
                                    <p:animEffect transition="in" filter="wipe(left)">
                                      <p:cBhvr>
                                        <p:cTn id="7" dur="500"/>
                                        <p:tgtEl>
                                          <p:spTgt spid="4301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3011">
                                            <p:txEl>
                                              <p:pRg st="1" end="1"/>
                                            </p:txEl>
                                          </p:spTgt>
                                        </p:tgtEl>
                                        <p:attrNameLst>
                                          <p:attrName>style.visibility</p:attrName>
                                        </p:attrNameLst>
                                      </p:cBhvr>
                                      <p:to>
                                        <p:strVal val="visible"/>
                                      </p:to>
                                    </p:set>
                                    <p:animEffect transition="in" filter="wipe(left)">
                                      <p:cBhvr>
                                        <p:cTn id="12" dur="500"/>
                                        <p:tgtEl>
                                          <p:spTgt spid="4301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3011">
                                            <p:txEl>
                                              <p:pRg st="2" end="2"/>
                                            </p:txEl>
                                          </p:spTgt>
                                        </p:tgtEl>
                                        <p:attrNameLst>
                                          <p:attrName>style.visibility</p:attrName>
                                        </p:attrNameLst>
                                      </p:cBhvr>
                                      <p:to>
                                        <p:strVal val="visible"/>
                                      </p:to>
                                    </p:set>
                                    <p:animEffect transition="in" filter="wipe(left)">
                                      <p:cBhvr>
                                        <p:cTn id="17" dur="500"/>
                                        <p:tgtEl>
                                          <p:spTgt spid="430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1"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Oval 2"/>
          <p:cNvSpPr>
            <a:spLocks noChangeArrowheads="1"/>
          </p:cNvSpPr>
          <p:nvPr/>
        </p:nvSpPr>
        <p:spPr bwMode="auto">
          <a:xfrm>
            <a:off x="1600200" y="1600200"/>
            <a:ext cx="3048000" cy="2971800"/>
          </a:xfrm>
          <a:prstGeom prst="ellipse">
            <a:avLst/>
          </a:prstGeom>
          <a:solidFill>
            <a:srgbClr val="FFFF99">
              <a:alpha val="50000"/>
            </a:srgbClr>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en-US" sz="1600" b="1">
                <a:effectLst>
                  <a:outerShdw blurRad="38100" dist="38100" dir="2700000" algn="tl">
                    <a:srgbClr val="000000"/>
                  </a:outerShdw>
                </a:effectLst>
                <a:latin typeface="Arial" pitchFamily="34" charset="0"/>
              </a:rPr>
              <a:t>Industry and </a:t>
            </a:r>
          </a:p>
          <a:p>
            <a:pPr algn="ctr" eaLnBrk="1" hangingPunct="1"/>
            <a:r>
              <a:rPr lang="en-US" sz="1600" b="1">
                <a:effectLst>
                  <a:outerShdw blurRad="38100" dist="38100" dir="2700000" algn="tl">
                    <a:srgbClr val="000000"/>
                  </a:outerShdw>
                </a:effectLst>
                <a:latin typeface="Arial" pitchFamily="34" charset="0"/>
              </a:rPr>
              <a:t>Market Feasibility</a:t>
            </a:r>
          </a:p>
        </p:txBody>
      </p:sp>
      <p:sp>
        <p:nvSpPr>
          <p:cNvPr id="45059" name="Oval 3"/>
          <p:cNvSpPr>
            <a:spLocks noChangeArrowheads="1"/>
          </p:cNvSpPr>
          <p:nvPr/>
        </p:nvSpPr>
        <p:spPr bwMode="auto">
          <a:xfrm>
            <a:off x="4114800" y="1676400"/>
            <a:ext cx="3048000" cy="2971800"/>
          </a:xfrm>
          <a:prstGeom prst="ellipse">
            <a:avLst/>
          </a:prstGeom>
          <a:solidFill>
            <a:srgbClr val="CCFFCC">
              <a:alpha val="50000"/>
            </a:srgbClr>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en-US" sz="1600" b="1">
                <a:effectLst>
                  <a:outerShdw blurRad="38100" dist="38100" dir="2700000" algn="tl">
                    <a:srgbClr val="000000"/>
                  </a:outerShdw>
                </a:effectLst>
                <a:latin typeface="Arial" pitchFamily="34" charset="0"/>
              </a:rPr>
              <a:t>Product or Service</a:t>
            </a:r>
          </a:p>
          <a:p>
            <a:pPr algn="ctr" eaLnBrk="1" hangingPunct="1"/>
            <a:r>
              <a:rPr lang="en-US" sz="1600" b="1">
                <a:effectLst>
                  <a:outerShdw blurRad="38100" dist="38100" dir="2700000" algn="tl">
                    <a:srgbClr val="000000"/>
                  </a:outerShdw>
                </a:effectLst>
                <a:latin typeface="Arial" pitchFamily="34" charset="0"/>
              </a:rPr>
              <a:t>Feasibility</a:t>
            </a:r>
          </a:p>
          <a:p>
            <a:pPr algn="ctr" eaLnBrk="1" hangingPunct="1"/>
            <a:endParaRPr lang="en-US" sz="1600" b="1">
              <a:effectLst>
                <a:outerShdw blurRad="38100" dist="38100" dir="2700000" algn="tl">
                  <a:srgbClr val="000000"/>
                </a:outerShdw>
              </a:effectLst>
              <a:latin typeface="Arial" pitchFamily="34" charset="0"/>
            </a:endParaRPr>
          </a:p>
        </p:txBody>
      </p:sp>
      <p:sp>
        <p:nvSpPr>
          <p:cNvPr id="45060" name="Oval 4"/>
          <p:cNvSpPr>
            <a:spLocks noChangeArrowheads="1"/>
          </p:cNvSpPr>
          <p:nvPr/>
        </p:nvSpPr>
        <p:spPr bwMode="auto">
          <a:xfrm>
            <a:off x="2743200" y="3352800"/>
            <a:ext cx="3048000" cy="2971800"/>
          </a:xfrm>
          <a:prstGeom prst="ellipse">
            <a:avLst/>
          </a:prstGeom>
          <a:solidFill>
            <a:srgbClr val="FFCC99">
              <a:alpha val="50000"/>
            </a:srgbClr>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en-US" sz="1600" b="1">
                <a:effectLst>
                  <a:outerShdw blurRad="38100" dist="38100" dir="2700000" algn="tl">
                    <a:srgbClr val="000000"/>
                  </a:outerShdw>
                </a:effectLst>
                <a:latin typeface="Arial" pitchFamily="34" charset="0"/>
              </a:rPr>
              <a:t>Financial</a:t>
            </a:r>
          </a:p>
          <a:p>
            <a:pPr algn="ctr" eaLnBrk="1" hangingPunct="1"/>
            <a:r>
              <a:rPr lang="en-US" sz="1600" b="1">
                <a:effectLst>
                  <a:outerShdw blurRad="38100" dist="38100" dir="2700000" algn="tl">
                    <a:srgbClr val="000000"/>
                  </a:outerShdw>
                </a:effectLst>
                <a:latin typeface="Arial" pitchFamily="34" charset="0"/>
              </a:rPr>
              <a:t>Feasibility</a:t>
            </a:r>
          </a:p>
        </p:txBody>
      </p:sp>
      <p:sp>
        <p:nvSpPr>
          <p:cNvPr id="45061" name="Rectangle 5"/>
          <p:cNvSpPr>
            <a:spLocks noGrp="1" noRot="1" noChangeArrowheads="1"/>
          </p:cNvSpPr>
          <p:nvPr>
            <p:ph type="title"/>
          </p:nvPr>
        </p:nvSpPr>
        <p:spPr>
          <a:xfrm>
            <a:off x="457200" y="274638"/>
            <a:ext cx="8229600" cy="715962"/>
          </a:xfrm>
        </p:spPr>
        <p:txBody>
          <a:bodyPr/>
          <a:lstStyle/>
          <a:p>
            <a:r>
              <a:rPr lang="en-US" sz="3600" dirty="0"/>
              <a:t>Elements of a Feasibility Analysis</a:t>
            </a:r>
          </a:p>
        </p:txBody>
      </p:sp>
    </p:spTree>
    <p:extLst>
      <p:ext uri="{BB962C8B-B14F-4D97-AF65-F5344CB8AC3E}">
        <p14:creationId xmlns="" xmlns:p14="http://schemas.microsoft.com/office/powerpoint/2010/main" val="9131895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Oval 2"/>
          <p:cNvSpPr>
            <a:spLocks noChangeArrowheads="1"/>
          </p:cNvSpPr>
          <p:nvPr/>
        </p:nvSpPr>
        <p:spPr bwMode="auto">
          <a:xfrm>
            <a:off x="1676400" y="1676400"/>
            <a:ext cx="3048000" cy="2971800"/>
          </a:xfrm>
          <a:prstGeom prst="ellipse">
            <a:avLst/>
          </a:prstGeom>
          <a:solidFill>
            <a:srgbClr val="FFC000"/>
          </a:solidFill>
          <a:ln w="9525">
            <a:solidFill>
              <a:schemeClr val="tx1"/>
            </a:solidFill>
            <a:round/>
            <a:headEnd/>
            <a:tailEnd/>
          </a:ln>
          <a:effectLst/>
        </p:spPr>
        <p:txBody>
          <a:bodyPr wrap="none" anchor="ctr"/>
          <a:lstStyle/>
          <a:p>
            <a:pPr algn="ctr" eaLnBrk="1" hangingPunct="1"/>
            <a:r>
              <a:rPr lang="en-US" sz="1600" b="1" dirty="0">
                <a:latin typeface="Arial" pitchFamily="34" charset="0"/>
              </a:rPr>
              <a:t>Industry and </a:t>
            </a:r>
          </a:p>
          <a:p>
            <a:pPr algn="ctr" eaLnBrk="1" hangingPunct="1"/>
            <a:r>
              <a:rPr lang="en-US" sz="1600" b="1" dirty="0">
                <a:latin typeface="Arial" pitchFamily="34" charset="0"/>
              </a:rPr>
              <a:t>Market Feasibility</a:t>
            </a:r>
          </a:p>
        </p:txBody>
      </p:sp>
      <p:sp>
        <p:nvSpPr>
          <p:cNvPr id="74755" name="Oval 3"/>
          <p:cNvSpPr>
            <a:spLocks noChangeArrowheads="1"/>
          </p:cNvSpPr>
          <p:nvPr/>
        </p:nvSpPr>
        <p:spPr bwMode="auto">
          <a:xfrm>
            <a:off x="4114800" y="1676400"/>
            <a:ext cx="3048000" cy="2971800"/>
          </a:xfrm>
          <a:prstGeom prst="ellipse">
            <a:avLst/>
          </a:prstGeom>
          <a:solidFill>
            <a:schemeClr val="tx2">
              <a:lumMod val="60000"/>
              <a:lumOff val="40000"/>
              <a:alpha val="50000"/>
            </a:schemeClr>
          </a:solidFill>
          <a:ln w="9525">
            <a:solidFill>
              <a:schemeClr val="tx1"/>
            </a:solidFill>
            <a:round/>
            <a:headEnd/>
            <a:tailEnd/>
          </a:ln>
          <a:effectLst/>
        </p:spPr>
        <p:txBody>
          <a:bodyPr wrap="none" anchor="ctr"/>
          <a:lstStyle/>
          <a:p>
            <a:pPr algn="ctr" eaLnBrk="1" hangingPunct="1"/>
            <a:r>
              <a:rPr lang="en-US" sz="1600" b="1">
                <a:effectLst>
                  <a:outerShdw blurRad="38100" dist="38100" dir="2700000" algn="tl">
                    <a:srgbClr val="000000"/>
                  </a:outerShdw>
                </a:effectLst>
                <a:latin typeface="Arial" pitchFamily="34" charset="0"/>
              </a:rPr>
              <a:t>Product or Service</a:t>
            </a:r>
          </a:p>
          <a:p>
            <a:pPr algn="ctr" eaLnBrk="1" hangingPunct="1"/>
            <a:r>
              <a:rPr lang="en-US" sz="1600" b="1">
                <a:effectLst>
                  <a:outerShdw blurRad="38100" dist="38100" dir="2700000" algn="tl">
                    <a:srgbClr val="000000"/>
                  </a:outerShdw>
                </a:effectLst>
                <a:latin typeface="Arial" pitchFamily="34" charset="0"/>
              </a:rPr>
              <a:t>Feasibility</a:t>
            </a:r>
          </a:p>
          <a:p>
            <a:pPr algn="ctr" eaLnBrk="1" hangingPunct="1"/>
            <a:endParaRPr lang="en-US" sz="1600" b="1">
              <a:effectLst>
                <a:outerShdw blurRad="38100" dist="38100" dir="2700000" algn="tl">
                  <a:srgbClr val="000000"/>
                </a:outerShdw>
              </a:effectLst>
              <a:latin typeface="Arial" pitchFamily="34" charset="0"/>
            </a:endParaRPr>
          </a:p>
        </p:txBody>
      </p:sp>
      <p:sp>
        <p:nvSpPr>
          <p:cNvPr id="74756" name="Oval 4"/>
          <p:cNvSpPr>
            <a:spLocks noChangeArrowheads="1"/>
          </p:cNvSpPr>
          <p:nvPr/>
        </p:nvSpPr>
        <p:spPr bwMode="auto">
          <a:xfrm>
            <a:off x="2743200" y="3352800"/>
            <a:ext cx="3048000" cy="2971800"/>
          </a:xfrm>
          <a:prstGeom prst="ellipse">
            <a:avLst/>
          </a:prstGeom>
          <a:solidFill>
            <a:schemeClr val="accent3">
              <a:lumMod val="75000"/>
              <a:alpha val="50000"/>
            </a:schemeClr>
          </a:solidFill>
          <a:ln w="9525">
            <a:solidFill>
              <a:schemeClr val="tx1"/>
            </a:solidFill>
            <a:round/>
            <a:headEnd/>
            <a:tailEnd/>
          </a:ln>
          <a:effectLst/>
        </p:spPr>
        <p:txBody>
          <a:bodyPr wrap="none" anchor="ctr"/>
          <a:lstStyle/>
          <a:p>
            <a:pPr algn="ctr" eaLnBrk="1" hangingPunct="1"/>
            <a:r>
              <a:rPr lang="en-US" sz="1600" b="1">
                <a:effectLst>
                  <a:outerShdw blurRad="38100" dist="38100" dir="2700000" algn="tl">
                    <a:srgbClr val="000000"/>
                  </a:outerShdw>
                </a:effectLst>
                <a:latin typeface="Arial" pitchFamily="34" charset="0"/>
              </a:rPr>
              <a:t>Financial</a:t>
            </a:r>
          </a:p>
          <a:p>
            <a:pPr algn="ctr" eaLnBrk="1" hangingPunct="1"/>
            <a:r>
              <a:rPr lang="en-US" sz="1600" b="1">
                <a:effectLst>
                  <a:outerShdw blurRad="38100" dist="38100" dir="2700000" algn="tl">
                    <a:srgbClr val="000000"/>
                  </a:outerShdw>
                </a:effectLst>
                <a:latin typeface="Arial" pitchFamily="34" charset="0"/>
              </a:rPr>
              <a:t>Feasibility</a:t>
            </a:r>
          </a:p>
        </p:txBody>
      </p:sp>
      <p:sp>
        <p:nvSpPr>
          <p:cNvPr id="74757" name="Rectangle 5"/>
          <p:cNvSpPr>
            <a:spLocks noGrp="1" noRot="1" noChangeArrowheads="1"/>
          </p:cNvSpPr>
          <p:nvPr>
            <p:ph type="title"/>
          </p:nvPr>
        </p:nvSpPr>
        <p:spPr>
          <a:xfrm>
            <a:off x="457200" y="274638"/>
            <a:ext cx="8229600" cy="715962"/>
          </a:xfrm>
        </p:spPr>
        <p:txBody>
          <a:bodyPr/>
          <a:lstStyle/>
          <a:p>
            <a:r>
              <a:rPr lang="en-US" sz="3600" dirty="0"/>
              <a:t>Elements of a Feasibility Analysis</a:t>
            </a:r>
          </a:p>
        </p:txBody>
      </p:sp>
    </p:spTree>
    <p:extLst>
      <p:ext uri="{BB962C8B-B14F-4D97-AF65-F5344CB8AC3E}">
        <p14:creationId xmlns="" xmlns:p14="http://schemas.microsoft.com/office/powerpoint/2010/main" val="29608987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Rot="1" noChangeArrowheads="1"/>
          </p:cNvSpPr>
          <p:nvPr>
            <p:ph type="title"/>
          </p:nvPr>
        </p:nvSpPr>
        <p:spPr>
          <a:xfrm>
            <a:off x="1506538" y="274638"/>
            <a:ext cx="6211887" cy="1071562"/>
          </a:xfrm>
          <a:noFill/>
          <a:ln/>
          <a:extLst>
            <a:ext uri="{91240B29-F687-4F45-9708-019B960494DF}">
              <a14:hiddenLine xmlns="" xmlns:a14="http://schemas.microsoft.com/office/drawing/2010/main" w="12700">
                <a:solidFill>
                  <a:schemeClr val="tx1"/>
                </a:solidFill>
                <a:miter lim="800000"/>
                <a:headEnd/>
                <a:tailEnd/>
              </a14:hiddenLine>
            </a:ext>
          </a:extLst>
        </p:spPr>
        <p:txBody>
          <a:bodyPr lIns="88900" tIns="46038" rIns="88900" bIns="46038">
            <a:normAutofit fontScale="90000"/>
          </a:bodyPr>
          <a:lstStyle/>
          <a:p>
            <a:r>
              <a:rPr lang="en-US" sz="4000" dirty="0"/>
              <a:t>Industry and Market Feasibility Analysis</a:t>
            </a:r>
          </a:p>
        </p:txBody>
      </p:sp>
      <p:sp>
        <p:nvSpPr>
          <p:cNvPr id="46083" name="Rectangle 3"/>
          <p:cNvSpPr>
            <a:spLocks noGrp="1" noChangeArrowheads="1"/>
          </p:cNvSpPr>
          <p:nvPr>
            <p:ph type="body" idx="1"/>
          </p:nvPr>
        </p:nvSpPr>
        <p:spPr>
          <a:xfrm>
            <a:off x="762000" y="1752600"/>
            <a:ext cx="7391400" cy="4267200"/>
          </a:xfrm>
          <a:noFill/>
          <a:ln/>
          <a:extLst>
            <a:ext uri="{91240B29-F687-4F45-9708-019B960494DF}">
              <a14:hiddenLine xmlns="" xmlns:a14="http://schemas.microsoft.com/office/drawing/2010/main" w="12700">
                <a:solidFill>
                  <a:schemeClr val="tx1"/>
                </a:solidFill>
                <a:miter lim="800000"/>
                <a:headEnd/>
                <a:tailEnd/>
              </a14:hiddenLine>
            </a:ext>
          </a:extLst>
        </p:spPr>
        <p:txBody>
          <a:bodyPr lIns="88900" tIns="46038" rIns="88900" bIns="46038"/>
          <a:lstStyle/>
          <a:p>
            <a:pPr marL="342900" indent="-342900">
              <a:buFont typeface="Arial" pitchFamily="34" charset="0"/>
              <a:buChar char="•"/>
            </a:pPr>
            <a:r>
              <a:rPr lang="en-US" u="sng"/>
              <a:t>Two areas of focus:</a:t>
            </a:r>
          </a:p>
          <a:p>
            <a:pPr marL="342900" indent="-342900">
              <a:buFont typeface="Arial" pitchFamily="34" charset="0"/>
              <a:buChar char="•"/>
            </a:pPr>
            <a:r>
              <a:rPr lang="en-US"/>
              <a:t>Determining how attractive an industry is overall as a “home” for a new business.</a:t>
            </a:r>
          </a:p>
          <a:p>
            <a:pPr marL="342900" indent="-342900">
              <a:buFont typeface="Arial" pitchFamily="34" charset="0"/>
              <a:buChar char="•"/>
            </a:pPr>
            <a:r>
              <a:rPr lang="en-US"/>
              <a:t>Identifying possible niches a small business can occupy profitably.  </a:t>
            </a:r>
          </a:p>
        </p:txBody>
      </p:sp>
    </p:spTree>
    <p:extLst>
      <p:ext uri="{BB962C8B-B14F-4D97-AF65-F5344CB8AC3E}">
        <p14:creationId xmlns="" xmlns:p14="http://schemas.microsoft.com/office/powerpoint/2010/main" val="336808492"/>
      </p:ext>
    </p:extLst>
  </p:cSld>
  <p:clrMapOvr>
    <a:masterClrMapping/>
  </p:clrMapOvr>
  <p:transition>
    <p:pull dir="l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animEffect transition="in" filter="wipe(left)">
                                      <p:cBhvr>
                                        <p:cTn id="7" dur="500"/>
                                        <p:tgtEl>
                                          <p:spTgt spid="4608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6083">
                                            <p:txEl>
                                              <p:pRg st="1" end="1"/>
                                            </p:txEl>
                                          </p:spTgt>
                                        </p:tgtEl>
                                        <p:attrNameLst>
                                          <p:attrName>style.visibility</p:attrName>
                                        </p:attrNameLst>
                                      </p:cBhvr>
                                      <p:to>
                                        <p:strVal val="visible"/>
                                      </p:to>
                                    </p:set>
                                    <p:animEffect transition="in" filter="wipe(left)">
                                      <p:cBhvr>
                                        <p:cTn id="12" dur="500"/>
                                        <p:tgtEl>
                                          <p:spTgt spid="4608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6083">
                                            <p:txEl>
                                              <p:pRg st="2" end="2"/>
                                            </p:txEl>
                                          </p:spTgt>
                                        </p:tgtEl>
                                        <p:attrNameLst>
                                          <p:attrName>style.visibility</p:attrName>
                                        </p:attrNameLst>
                                      </p:cBhvr>
                                      <p:to>
                                        <p:strVal val="visible"/>
                                      </p:to>
                                    </p:set>
                                    <p:animEffect transition="in" filter="wipe(left)">
                                      <p:cBhvr>
                                        <p:cTn id="17" dur="500"/>
                                        <p:tgtEl>
                                          <p:spTgt spid="4608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1" name="Picture 6" descr="0303"/>
          <p:cNvPicPr>
            <a:picLocks noChangeAspect="1" noChangeArrowheads="1"/>
          </p:cNvPicPr>
          <p:nvPr/>
        </p:nvPicPr>
        <p:blipFill>
          <a:blip r:embed="rId3"/>
          <a:srcRect/>
          <a:stretch>
            <a:fillRect/>
          </a:stretch>
        </p:blipFill>
        <p:spPr bwMode="auto">
          <a:xfrm>
            <a:off x="1158875" y="528638"/>
            <a:ext cx="6792913" cy="5976937"/>
          </a:xfrm>
          <a:prstGeom prst="rect">
            <a:avLst/>
          </a:prstGeom>
          <a:noFill/>
          <a:ln w="9525">
            <a:noFill/>
            <a:miter lim="800000"/>
            <a:headEnd/>
            <a:tailEnd/>
          </a:ln>
        </p:spPr>
      </p:pic>
      <p:sp>
        <p:nvSpPr>
          <p:cNvPr id="35844" name="Text Box 3"/>
          <p:cNvSpPr txBox="1">
            <a:spLocks noChangeArrowheads="1"/>
          </p:cNvSpPr>
          <p:nvPr/>
        </p:nvSpPr>
        <p:spPr bwMode="auto">
          <a:xfrm>
            <a:off x="165100" y="747713"/>
            <a:ext cx="2838450" cy="915987"/>
          </a:xfrm>
          <a:prstGeom prst="rect">
            <a:avLst/>
          </a:prstGeom>
          <a:noFill/>
          <a:ln w="9525">
            <a:noFill/>
            <a:miter lim="800000"/>
            <a:headEnd/>
            <a:tailEnd/>
          </a:ln>
        </p:spPr>
        <p:txBody>
          <a:bodyPr>
            <a:spAutoFit/>
          </a:bodyPr>
          <a:lstStyle/>
          <a:p>
            <a:pPr fontAlgn="base">
              <a:spcBef>
                <a:spcPct val="50000"/>
              </a:spcBef>
              <a:spcAft>
                <a:spcPct val="0"/>
              </a:spcAft>
            </a:pPr>
            <a:r>
              <a:rPr lang="en-US" b="1">
                <a:solidFill>
                  <a:srgbClr val="000000"/>
                </a:solidFill>
                <a:cs typeface="Arial" charset="0"/>
              </a:rPr>
              <a:t>The Five-Forces Model of Competition: A Key Analytical Tool</a:t>
            </a:r>
          </a:p>
        </p:txBody>
      </p:sp>
    </p:spTree>
    <p:extLst>
      <p:ext uri="{BB962C8B-B14F-4D97-AF65-F5344CB8AC3E}">
        <p14:creationId xmlns="" xmlns:p14="http://schemas.microsoft.com/office/powerpoint/2010/main" val="3218879511"/>
      </p:ext>
    </p:extLst>
  </p:cSld>
  <p:clrMapOvr>
    <a:masterClrMapping/>
  </p:clrMapOvr>
  <p:transition spd="slow">
    <p:cut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5" name="Picture 6" descr="0304"/>
          <p:cNvPicPr>
            <a:picLocks noChangeAspect="1" noChangeArrowheads="1"/>
          </p:cNvPicPr>
          <p:nvPr/>
        </p:nvPicPr>
        <p:blipFill>
          <a:blip r:embed="rId3"/>
          <a:srcRect/>
          <a:stretch>
            <a:fillRect/>
          </a:stretch>
        </p:blipFill>
        <p:spPr bwMode="auto">
          <a:xfrm>
            <a:off x="1874838" y="298450"/>
            <a:ext cx="6088062" cy="6259513"/>
          </a:xfrm>
          <a:prstGeom prst="rect">
            <a:avLst/>
          </a:prstGeom>
          <a:noFill/>
          <a:ln w="9525">
            <a:noFill/>
            <a:miter lim="800000"/>
            <a:headEnd/>
            <a:tailEnd/>
          </a:ln>
        </p:spPr>
      </p:pic>
      <p:sp>
        <p:nvSpPr>
          <p:cNvPr id="41988" name="Text Box 3"/>
          <p:cNvSpPr txBox="1">
            <a:spLocks noChangeArrowheads="1"/>
          </p:cNvSpPr>
          <p:nvPr/>
        </p:nvSpPr>
        <p:spPr bwMode="auto">
          <a:xfrm>
            <a:off x="174625" y="728663"/>
            <a:ext cx="2606675" cy="641350"/>
          </a:xfrm>
          <a:prstGeom prst="rect">
            <a:avLst/>
          </a:prstGeom>
          <a:noFill/>
          <a:ln w="9525">
            <a:noFill/>
            <a:miter lim="800000"/>
            <a:headEnd/>
            <a:tailEnd/>
          </a:ln>
        </p:spPr>
        <p:txBody>
          <a:bodyPr>
            <a:spAutoFit/>
          </a:bodyPr>
          <a:lstStyle/>
          <a:p>
            <a:pPr fontAlgn="base">
              <a:spcBef>
                <a:spcPct val="50000"/>
              </a:spcBef>
              <a:spcAft>
                <a:spcPct val="0"/>
              </a:spcAft>
            </a:pPr>
            <a:r>
              <a:rPr lang="en-US" b="1" dirty="0">
                <a:solidFill>
                  <a:srgbClr val="000000"/>
                </a:solidFill>
                <a:cs typeface="Arial" charset="0"/>
              </a:rPr>
              <a:t>Factors Affecting the Strength of Rivalry</a:t>
            </a:r>
          </a:p>
        </p:txBody>
      </p:sp>
    </p:spTree>
    <p:extLst>
      <p:ext uri="{BB962C8B-B14F-4D97-AF65-F5344CB8AC3E}">
        <p14:creationId xmlns="" xmlns:p14="http://schemas.microsoft.com/office/powerpoint/2010/main" val="3879318463"/>
      </p:ext>
    </p:extLst>
  </p:cSld>
  <p:clrMapOvr>
    <a:masterClrMapping/>
  </p:clrMapOvr>
  <p:transition spd="slow">
    <p:cut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1" name="Picture 2"/>
          <p:cNvPicPr>
            <a:picLocks noChangeAspect="1" noChangeArrowheads="1"/>
          </p:cNvPicPr>
          <p:nvPr/>
        </p:nvPicPr>
        <p:blipFill>
          <a:blip r:embed="rId3"/>
          <a:srcRect/>
          <a:stretch>
            <a:fillRect/>
          </a:stretch>
        </p:blipFill>
        <p:spPr bwMode="auto">
          <a:xfrm>
            <a:off x="1447800" y="461963"/>
            <a:ext cx="6248400" cy="5934075"/>
          </a:xfrm>
          <a:prstGeom prst="rect">
            <a:avLst/>
          </a:prstGeom>
          <a:noFill/>
          <a:ln w="9525">
            <a:noFill/>
            <a:miter lim="800000"/>
            <a:headEnd/>
            <a:tailEnd/>
          </a:ln>
        </p:spPr>
      </p:pic>
      <p:sp>
        <p:nvSpPr>
          <p:cNvPr id="51204" name="Text Box 3"/>
          <p:cNvSpPr txBox="1">
            <a:spLocks noChangeArrowheads="1"/>
          </p:cNvSpPr>
          <p:nvPr/>
        </p:nvSpPr>
        <p:spPr bwMode="auto">
          <a:xfrm>
            <a:off x="174625" y="728663"/>
            <a:ext cx="2343150" cy="641350"/>
          </a:xfrm>
          <a:prstGeom prst="rect">
            <a:avLst/>
          </a:prstGeom>
          <a:noFill/>
          <a:ln w="9525">
            <a:noFill/>
            <a:miter lim="800000"/>
            <a:headEnd/>
            <a:tailEnd/>
          </a:ln>
        </p:spPr>
        <p:txBody>
          <a:bodyPr>
            <a:spAutoFit/>
          </a:bodyPr>
          <a:lstStyle/>
          <a:p>
            <a:pPr fontAlgn="base">
              <a:spcBef>
                <a:spcPct val="50000"/>
              </a:spcBef>
              <a:spcAft>
                <a:spcPct val="0"/>
              </a:spcAft>
            </a:pPr>
            <a:r>
              <a:rPr lang="en-US" b="1">
                <a:solidFill>
                  <a:srgbClr val="000000"/>
                </a:solidFill>
                <a:cs typeface="Arial" charset="0"/>
              </a:rPr>
              <a:t>Factors Affecting the Threat of Entry</a:t>
            </a:r>
          </a:p>
        </p:txBody>
      </p:sp>
    </p:spTree>
    <p:extLst>
      <p:ext uri="{BB962C8B-B14F-4D97-AF65-F5344CB8AC3E}">
        <p14:creationId xmlns="" xmlns:p14="http://schemas.microsoft.com/office/powerpoint/2010/main" val="2616659031"/>
      </p:ext>
    </p:extLst>
  </p:cSld>
  <p:clrMapOvr>
    <a:masterClrMapping/>
  </p:clrMapOvr>
  <p:transition spd="slow">
    <p:cut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3" name="Picture 2"/>
          <p:cNvPicPr>
            <a:picLocks noChangeAspect="1" noChangeArrowheads="1"/>
          </p:cNvPicPr>
          <p:nvPr/>
        </p:nvPicPr>
        <p:blipFill>
          <a:blip r:embed="rId3"/>
          <a:srcRect/>
          <a:stretch>
            <a:fillRect/>
          </a:stretch>
        </p:blipFill>
        <p:spPr bwMode="auto">
          <a:xfrm>
            <a:off x="1200150" y="247650"/>
            <a:ext cx="6743700" cy="6362700"/>
          </a:xfrm>
          <a:prstGeom prst="rect">
            <a:avLst/>
          </a:prstGeom>
          <a:noFill/>
          <a:ln w="9525">
            <a:noFill/>
            <a:miter lim="800000"/>
            <a:headEnd/>
            <a:tailEnd/>
          </a:ln>
        </p:spPr>
      </p:pic>
      <p:sp>
        <p:nvSpPr>
          <p:cNvPr id="59396" name="Text Box 3"/>
          <p:cNvSpPr txBox="1">
            <a:spLocks noChangeArrowheads="1"/>
          </p:cNvSpPr>
          <p:nvPr/>
        </p:nvSpPr>
        <p:spPr bwMode="auto">
          <a:xfrm>
            <a:off x="6557963" y="730250"/>
            <a:ext cx="2362200" cy="915988"/>
          </a:xfrm>
          <a:prstGeom prst="rect">
            <a:avLst/>
          </a:prstGeom>
          <a:noFill/>
          <a:ln w="9525">
            <a:noFill/>
            <a:miter lim="800000"/>
            <a:headEnd/>
            <a:tailEnd/>
          </a:ln>
        </p:spPr>
        <p:txBody>
          <a:bodyPr>
            <a:spAutoFit/>
          </a:bodyPr>
          <a:lstStyle/>
          <a:p>
            <a:pPr fontAlgn="base">
              <a:spcBef>
                <a:spcPct val="50000"/>
              </a:spcBef>
              <a:spcAft>
                <a:spcPct val="0"/>
              </a:spcAft>
            </a:pPr>
            <a:r>
              <a:rPr lang="en-US" b="1">
                <a:solidFill>
                  <a:srgbClr val="000000"/>
                </a:solidFill>
                <a:cs typeface="Arial" charset="0"/>
              </a:rPr>
              <a:t>Factors Affecting the Bargaining Power of Suppliers</a:t>
            </a:r>
          </a:p>
        </p:txBody>
      </p:sp>
    </p:spTree>
    <p:extLst>
      <p:ext uri="{BB962C8B-B14F-4D97-AF65-F5344CB8AC3E}">
        <p14:creationId xmlns="" xmlns:p14="http://schemas.microsoft.com/office/powerpoint/2010/main" val="1986684104"/>
      </p:ext>
    </p:extLst>
  </p:cSld>
  <p:clrMapOvr>
    <a:masterClrMapping/>
  </p:clrMapOvr>
  <p:transition spd="slow">
    <p:cut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7" name="Picture 3"/>
          <p:cNvPicPr>
            <a:picLocks noChangeAspect="1" noChangeArrowheads="1"/>
          </p:cNvPicPr>
          <p:nvPr/>
        </p:nvPicPr>
        <p:blipFill>
          <a:blip r:embed="rId3"/>
          <a:srcRect/>
          <a:stretch>
            <a:fillRect/>
          </a:stretch>
        </p:blipFill>
        <p:spPr bwMode="auto">
          <a:xfrm>
            <a:off x="1390650" y="452438"/>
            <a:ext cx="6362700" cy="5953125"/>
          </a:xfrm>
          <a:prstGeom prst="rect">
            <a:avLst/>
          </a:prstGeom>
          <a:noFill/>
          <a:ln w="9525">
            <a:noFill/>
            <a:miter lim="800000"/>
            <a:headEnd/>
            <a:tailEnd/>
          </a:ln>
        </p:spPr>
      </p:pic>
      <p:sp>
        <p:nvSpPr>
          <p:cNvPr id="55300" name="Text Box 3"/>
          <p:cNvSpPr txBox="1">
            <a:spLocks noChangeArrowheads="1"/>
          </p:cNvSpPr>
          <p:nvPr/>
        </p:nvSpPr>
        <p:spPr bwMode="auto">
          <a:xfrm>
            <a:off x="174625" y="5387975"/>
            <a:ext cx="2649538" cy="825500"/>
          </a:xfrm>
          <a:prstGeom prst="rect">
            <a:avLst/>
          </a:prstGeom>
          <a:noFill/>
          <a:ln w="9525">
            <a:noFill/>
            <a:miter lim="800000"/>
            <a:headEnd/>
            <a:tailEnd/>
          </a:ln>
        </p:spPr>
        <p:txBody>
          <a:bodyPr>
            <a:spAutoFit/>
          </a:bodyPr>
          <a:lstStyle/>
          <a:p>
            <a:pPr fontAlgn="base">
              <a:spcBef>
                <a:spcPct val="50000"/>
              </a:spcBef>
              <a:spcAft>
                <a:spcPct val="0"/>
              </a:spcAft>
            </a:pPr>
            <a:r>
              <a:rPr lang="en-US" sz="1600" b="1">
                <a:solidFill>
                  <a:srgbClr val="000000"/>
                </a:solidFill>
                <a:cs typeface="Arial" charset="0"/>
              </a:rPr>
              <a:t>Factors Affecting Competition from Substitute Products</a:t>
            </a:r>
          </a:p>
        </p:txBody>
      </p:sp>
    </p:spTree>
    <p:extLst>
      <p:ext uri="{BB962C8B-B14F-4D97-AF65-F5344CB8AC3E}">
        <p14:creationId xmlns="" xmlns:p14="http://schemas.microsoft.com/office/powerpoint/2010/main" val="3099983630"/>
      </p:ext>
    </p:extLst>
  </p:cSld>
  <p:clrMapOvr>
    <a:masterClrMapping/>
  </p:clrMapOvr>
  <p:transition spd="slow">
    <p:cut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89" name="Picture 2"/>
          <p:cNvPicPr>
            <a:picLocks noChangeAspect="1" noChangeArrowheads="1"/>
          </p:cNvPicPr>
          <p:nvPr/>
        </p:nvPicPr>
        <p:blipFill>
          <a:blip r:embed="rId3"/>
          <a:srcRect/>
          <a:stretch>
            <a:fillRect/>
          </a:stretch>
        </p:blipFill>
        <p:spPr bwMode="auto">
          <a:xfrm>
            <a:off x="1209675" y="428625"/>
            <a:ext cx="6724650" cy="6000750"/>
          </a:xfrm>
          <a:prstGeom prst="rect">
            <a:avLst/>
          </a:prstGeom>
          <a:noFill/>
          <a:ln w="9525">
            <a:noFill/>
            <a:miter lim="800000"/>
            <a:headEnd/>
            <a:tailEnd/>
          </a:ln>
        </p:spPr>
      </p:pic>
      <p:sp>
        <p:nvSpPr>
          <p:cNvPr id="63492" name="Text Box 3"/>
          <p:cNvSpPr txBox="1">
            <a:spLocks noChangeArrowheads="1"/>
          </p:cNvSpPr>
          <p:nvPr/>
        </p:nvSpPr>
        <p:spPr bwMode="auto">
          <a:xfrm>
            <a:off x="271463" y="725488"/>
            <a:ext cx="2362200" cy="915987"/>
          </a:xfrm>
          <a:prstGeom prst="rect">
            <a:avLst/>
          </a:prstGeom>
          <a:noFill/>
          <a:ln w="9525">
            <a:noFill/>
            <a:miter lim="800000"/>
            <a:headEnd/>
            <a:tailEnd/>
          </a:ln>
        </p:spPr>
        <p:txBody>
          <a:bodyPr>
            <a:spAutoFit/>
          </a:bodyPr>
          <a:lstStyle/>
          <a:p>
            <a:pPr fontAlgn="base">
              <a:spcBef>
                <a:spcPct val="50000"/>
              </a:spcBef>
              <a:spcAft>
                <a:spcPct val="0"/>
              </a:spcAft>
            </a:pPr>
            <a:r>
              <a:rPr lang="en-US" b="1">
                <a:solidFill>
                  <a:srgbClr val="000000"/>
                </a:solidFill>
                <a:cs typeface="Arial" charset="0"/>
              </a:rPr>
              <a:t>Factors Affecting the Bargaining Power of Buyers</a:t>
            </a:r>
          </a:p>
        </p:txBody>
      </p:sp>
    </p:spTree>
    <p:extLst>
      <p:ext uri="{BB962C8B-B14F-4D97-AF65-F5344CB8AC3E}">
        <p14:creationId xmlns="" xmlns:p14="http://schemas.microsoft.com/office/powerpoint/2010/main" val="1400112142"/>
      </p:ext>
    </p:extLst>
  </p:cSld>
  <p:clrMapOvr>
    <a:masterClrMapping/>
  </p:clrMapOvr>
  <p:transition spd="slow">
    <p:cut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514" name="Rectangle 2"/>
          <p:cNvSpPr>
            <a:spLocks noGrp="1" noRot="1" noChangeArrowheads="1"/>
          </p:cNvSpPr>
          <p:nvPr>
            <p:ph type="title"/>
          </p:nvPr>
        </p:nvSpPr>
        <p:spPr>
          <a:xfrm>
            <a:off x="990600" y="274638"/>
            <a:ext cx="7239000" cy="1071562"/>
          </a:xfrm>
          <a:noFill/>
          <a:ln/>
          <a:extLst>
            <a:ext uri="{91240B29-F687-4F45-9708-019B960494DF}">
              <a14:hiddenLine xmlns="" xmlns:a14="http://schemas.microsoft.com/office/drawing/2010/main" w="12700">
                <a:solidFill>
                  <a:schemeClr val="tx1"/>
                </a:solidFill>
                <a:miter lim="800000"/>
                <a:headEnd/>
                <a:tailEnd/>
              </a14:hiddenLine>
            </a:ext>
          </a:extLst>
        </p:spPr>
        <p:txBody>
          <a:bodyPr lIns="88900" tIns="46038" rIns="88900" bIns="46038"/>
          <a:lstStyle/>
          <a:p>
            <a:r>
              <a:rPr lang="en-US" dirty="0"/>
              <a:t>Business Prototyping</a:t>
            </a:r>
          </a:p>
        </p:txBody>
      </p:sp>
      <p:sp>
        <p:nvSpPr>
          <p:cNvPr id="64515" name="Rectangle 3"/>
          <p:cNvSpPr>
            <a:spLocks noGrp="1" noChangeArrowheads="1"/>
          </p:cNvSpPr>
          <p:nvPr>
            <p:ph type="body" idx="1"/>
          </p:nvPr>
        </p:nvSpPr>
        <p:spPr>
          <a:xfrm>
            <a:off x="685800" y="1752600"/>
            <a:ext cx="7696200" cy="4648200"/>
          </a:xfrm>
          <a:noFill/>
          <a:ln/>
          <a:extLst>
            <a:ext uri="{91240B29-F687-4F45-9708-019B960494DF}">
              <a14:hiddenLine xmlns="" xmlns:a14="http://schemas.microsoft.com/office/drawing/2010/main" w="12700">
                <a:solidFill>
                  <a:schemeClr val="tx1"/>
                </a:solidFill>
                <a:miter lim="800000"/>
                <a:headEnd/>
                <a:tailEnd/>
              </a14:hiddenLine>
            </a:ext>
          </a:extLst>
        </p:spPr>
        <p:txBody>
          <a:bodyPr lIns="88900" tIns="46038" rIns="88900" bIns="46038"/>
          <a:lstStyle/>
          <a:p>
            <a:pPr marL="342900" indent="-342900">
              <a:buFont typeface="Arial" pitchFamily="34" charset="0"/>
              <a:buChar char="•"/>
            </a:pPr>
            <a:r>
              <a:rPr lang="en-US"/>
              <a:t>Entrepreneurs test their business models on a small scale before committing serious resources to launch a business that might not work. </a:t>
            </a:r>
          </a:p>
          <a:p>
            <a:pPr marL="342900" indent="-342900">
              <a:buFont typeface="Arial" pitchFamily="34" charset="0"/>
              <a:buChar char="•"/>
            </a:pPr>
            <a:r>
              <a:rPr lang="en-US"/>
              <a:t>Recognizes that a business idea is a hypothesis that needs to be tested before taking it full scale. </a:t>
            </a:r>
          </a:p>
        </p:txBody>
      </p:sp>
      <p:pic>
        <p:nvPicPr>
          <p:cNvPr id="2" name="Picture 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584510" y="5105400"/>
            <a:ext cx="2819400" cy="1769660"/>
          </a:xfrm>
          <a:prstGeom prst="rect">
            <a:avLst/>
          </a:prstGeom>
        </p:spPr>
      </p:pic>
    </p:spTree>
    <p:extLst>
      <p:ext uri="{BB962C8B-B14F-4D97-AF65-F5344CB8AC3E}">
        <p14:creationId xmlns="" xmlns:p14="http://schemas.microsoft.com/office/powerpoint/2010/main" val="1869355600"/>
      </p:ext>
    </p:extLst>
  </p:cSld>
  <p:clrMapOvr>
    <a:masterClrMapping/>
  </p:clrMapOvr>
  <p:transition>
    <p:pull dir="l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4515">
                                            <p:txEl>
                                              <p:pRg st="0" end="0"/>
                                            </p:txEl>
                                          </p:spTgt>
                                        </p:tgtEl>
                                        <p:attrNameLst>
                                          <p:attrName>style.visibility</p:attrName>
                                        </p:attrNameLst>
                                      </p:cBhvr>
                                      <p:to>
                                        <p:strVal val="visible"/>
                                      </p:to>
                                    </p:set>
                                    <p:animEffect transition="in" filter="wipe(left)">
                                      <p:cBhvr>
                                        <p:cTn id="7" dur="500"/>
                                        <p:tgtEl>
                                          <p:spTgt spid="6451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4515">
                                            <p:txEl>
                                              <p:pRg st="1" end="1"/>
                                            </p:txEl>
                                          </p:spTgt>
                                        </p:tgtEl>
                                        <p:attrNameLst>
                                          <p:attrName>style.visibility</p:attrName>
                                        </p:attrNameLst>
                                      </p:cBhvr>
                                      <p:to>
                                        <p:strVal val="visible"/>
                                      </p:to>
                                    </p:set>
                                    <p:animEffect transition="in" filter="wipe(left)">
                                      <p:cBhvr>
                                        <p:cTn id="12" dur="500"/>
                                        <p:tgtEl>
                                          <p:spTgt spid="6451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5" grpId="0" build="p" bldLvl="2"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Oval 2"/>
          <p:cNvSpPr>
            <a:spLocks noChangeArrowheads="1"/>
          </p:cNvSpPr>
          <p:nvPr/>
        </p:nvSpPr>
        <p:spPr bwMode="auto">
          <a:xfrm>
            <a:off x="1600200" y="1600200"/>
            <a:ext cx="3048000" cy="2971800"/>
          </a:xfrm>
          <a:prstGeom prst="ellipse">
            <a:avLst/>
          </a:prstGeom>
          <a:solidFill>
            <a:srgbClr val="FFFF99">
              <a:alpha val="50000"/>
            </a:srgbClr>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en-US" sz="1600" dirty="0">
                <a:latin typeface="Arial" pitchFamily="34" charset="0"/>
              </a:rPr>
              <a:t>Industry and </a:t>
            </a:r>
          </a:p>
          <a:p>
            <a:pPr algn="ctr" eaLnBrk="1" hangingPunct="1"/>
            <a:r>
              <a:rPr lang="en-US" sz="1600" dirty="0">
                <a:latin typeface="Arial" pitchFamily="34" charset="0"/>
              </a:rPr>
              <a:t>Market Feasibility</a:t>
            </a:r>
          </a:p>
        </p:txBody>
      </p:sp>
      <p:sp>
        <p:nvSpPr>
          <p:cNvPr id="75779" name="Oval 3"/>
          <p:cNvSpPr>
            <a:spLocks noChangeArrowheads="1"/>
          </p:cNvSpPr>
          <p:nvPr/>
        </p:nvSpPr>
        <p:spPr bwMode="auto">
          <a:xfrm>
            <a:off x="4114800" y="1676400"/>
            <a:ext cx="3048000" cy="2971800"/>
          </a:xfrm>
          <a:prstGeom prst="ellipse">
            <a:avLst/>
          </a:prstGeom>
          <a:solidFill>
            <a:srgbClr val="CCFFCC"/>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en-US" sz="1600" b="1">
                <a:latin typeface="Arial" pitchFamily="34" charset="0"/>
              </a:rPr>
              <a:t>Product or Service</a:t>
            </a:r>
          </a:p>
          <a:p>
            <a:pPr algn="ctr" eaLnBrk="1" hangingPunct="1"/>
            <a:r>
              <a:rPr lang="en-US" sz="1600" b="1">
                <a:latin typeface="Arial" pitchFamily="34" charset="0"/>
              </a:rPr>
              <a:t>Feasibility</a:t>
            </a:r>
          </a:p>
          <a:p>
            <a:pPr algn="ctr" eaLnBrk="1" hangingPunct="1"/>
            <a:endParaRPr lang="en-US" sz="1600" b="1">
              <a:effectLst>
                <a:outerShdw blurRad="38100" dist="38100" dir="2700000" algn="tl">
                  <a:srgbClr val="000000"/>
                </a:outerShdw>
              </a:effectLst>
              <a:latin typeface="Arial" pitchFamily="34" charset="0"/>
            </a:endParaRPr>
          </a:p>
        </p:txBody>
      </p:sp>
      <p:sp>
        <p:nvSpPr>
          <p:cNvPr id="75780" name="Oval 4"/>
          <p:cNvSpPr>
            <a:spLocks noChangeArrowheads="1"/>
          </p:cNvSpPr>
          <p:nvPr/>
        </p:nvSpPr>
        <p:spPr bwMode="auto">
          <a:xfrm>
            <a:off x="2743200" y="3352800"/>
            <a:ext cx="3048000" cy="2971800"/>
          </a:xfrm>
          <a:prstGeom prst="ellipse">
            <a:avLst/>
          </a:prstGeom>
          <a:solidFill>
            <a:srgbClr val="FFCC99">
              <a:alpha val="50000"/>
            </a:srgbClr>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en-US" sz="1600" dirty="0">
                <a:latin typeface="Arial" pitchFamily="34" charset="0"/>
              </a:rPr>
              <a:t>Financial</a:t>
            </a:r>
          </a:p>
          <a:p>
            <a:pPr algn="ctr" eaLnBrk="1" hangingPunct="1"/>
            <a:r>
              <a:rPr lang="en-US" sz="1600" dirty="0">
                <a:latin typeface="Arial" pitchFamily="34" charset="0"/>
              </a:rPr>
              <a:t>Feasibility</a:t>
            </a:r>
          </a:p>
        </p:txBody>
      </p:sp>
      <p:sp>
        <p:nvSpPr>
          <p:cNvPr id="75781" name="Rectangle 5"/>
          <p:cNvSpPr>
            <a:spLocks noGrp="1" noRot="1" noChangeArrowheads="1"/>
          </p:cNvSpPr>
          <p:nvPr>
            <p:ph type="title"/>
          </p:nvPr>
        </p:nvSpPr>
        <p:spPr>
          <a:xfrm>
            <a:off x="457200" y="274638"/>
            <a:ext cx="8229600" cy="715962"/>
          </a:xfrm>
        </p:spPr>
        <p:txBody>
          <a:bodyPr/>
          <a:lstStyle/>
          <a:p>
            <a:r>
              <a:rPr lang="en-US" sz="3600" dirty="0"/>
              <a:t>Elements of a Feasibility Analysis</a:t>
            </a:r>
          </a:p>
        </p:txBody>
      </p:sp>
    </p:spTree>
    <p:extLst>
      <p:ext uri="{BB962C8B-B14F-4D97-AF65-F5344CB8AC3E}">
        <p14:creationId xmlns="" xmlns:p14="http://schemas.microsoft.com/office/powerpoint/2010/main" val="33161504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Rot="1" noChangeArrowheads="1"/>
          </p:cNvSpPr>
          <p:nvPr>
            <p:ph type="title"/>
          </p:nvPr>
        </p:nvSpPr>
        <p:spPr>
          <a:xfrm>
            <a:off x="1768475" y="631825"/>
            <a:ext cx="5868988" cy="776288"/>
          </a:xfrm>
          <a:noFill/>
          <a:ln/>
          <a:extLst>
            <a:ext uri="{91240B29-F687-4F45-9708-019B960494DF}">
              <a14:hiddenLine xmlns="" xmlns:a14="http://schemas.microsoft.com/office/drawing/2010/main" w="12700">
                <a:solidFill>
                  <a:schemeClr val="tx1"/>
                </a:solidFill>
                <a:miter lim="800000"/>
                <a:headEnd/>
                <a:tailEnd/>
              </a14:hiddenLine>
            </a:ext>
          </a:extLst>
        </p:spPr>
        <p:txBody>
          <a:bodyPr lIns="88900" tIns="46038" rIns="88900" bIns="46038">
            <a:normAutofit fontScale="90000"/>
          </a:bodyPr>
          <a:lstStyle/>
          <a:p>
            <a:r>
              <a:rPr lang="en-US" sz="4000" dirty="0"/>
              <a:t>Product or Service Feasibility Analysis</a:t>
            </a:r>
          </a:p>
        </p:txBody>
      </p:sp>
      <p:sp>
        <p:nvSpPr>
          <p:cNvPr id="6147" name="Rectangle 3"/>
          <p:cNvSpPr>
            <a:spLocks noGrp="1" noChangeArrowheads="1"/>
          </p:cNvSpPr>
          <p:nvPr>
            <p:ph type="body" idx="1"/>
          </p:nvPr>
        </p:nvSpPr>
        <p:spPr>
          <a:xfrm>
            <a:off x="304800" y="1981200"/>
            <a:ext cx="8458200" cy="4114800"/>
          </a:xfrm>
          <a:noFill/>
          <a:ln/>
          <a:extLst>
            <a:ext uri="{91240B29-F687-4F45-9708-019B960494DF}">
              <a14:hiddenLine xmlns="" xmlns:a14="http://schemas.microsoft.com/office/drawing/2010/main" w="12700">
                <a:solidFill>
                  <a:schemeClr val="tx1"/>
                </a:solidFill>
                <a:miter lim="800000"/>
                <a:headEnd/>
                <a:tailEnd/>
              </a14:hiddenLine>
            </a:ext>
          </a:extLst>
        </p:spPr>
        <p:txBody>
          <a:bodyPr lIns="88900" tIns="46038" rIns="88900" bIns="46038"/>
          <a:lstStyle/>
          <a:p>
            <a:pPr marL="342900" indent="-342900">
              <a:lnSpc>
                <a:spcPct val="90000"/>
              </a:lnSpc>
              <a:buFont typeface="Arial" pitchFamily="34" charset="0"/>
              <a:buChar char="•"/>
            </a:pPr>
            <a:r>
              <a:rPr lang="en-US"/>
              <a:t>Determines the degree to which a product or service idea appeals to potential customers and identifies the resources necessary to produce it.  </a:t>
            </a:r>
          </a:p>
          <a:p>
            <a:pPr marL="342900" indent="-342900">
              <a:lnSpc>
                <a:spcPct val="90000"/>
              </a:lnSpc>
              <a:buFont typeface="Arial" pitchFamily="34" charset="0"/>
              <a:buChar char="•"/>
            </a:pPr>
            <a:r>
              <a:rPr lang="en-US"/>
              <a:t>Two questions:</a:t>
            </a:r>
          </a:p>
          <a:p>
            <a:pPr marL="742950" lvl="1" indent="-285750">
              <a:lnSpc>
                <a:spcPct val="90000"/>
              </a:lnSpc>
              <a:buFont typeface="Arial" pitchFamily="34" charset="0"/>
              <a:buChar char="•"/>
            </a:pPr>
            <a:r>
              <a:rPr lang="en-US"/>
              <a:t>Are customers willing to purchase our good or service?</a:t>
            </a:r>
          </a:p>
          <a:p>
            <a:pPr marL="742950" lvl="1" indent="-285750">
              <a:lnSpc>
                <a:spcPct val="90000"/>
              </a:lnSpc>
              <a:buFont typeface="Arial" pitchFamily="34" charset="0"/>
              <a:buChar char="•"/>
            </a:pPr>
            <a:r>
              <a:rPr lang="en-US"/>
              <a:t>Can we provide the product or service to customers at a profit? </a:t>
            </a:r>
          </a:p>
        </p:txBody>
      </p:sp>
      <p:pic>
        <p:nvPicPr>
          <p:cNvPr id="2" name="Picture 1"/>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4885899" y="5175504"/>
            <a:ext cx="3124200" cy="1682496"/>
          </a:xfrm>
          <a:prstGeom prst="rect">
            <a:avLst/>
          </a:prstGeom>
        </p:spPr>
      </p:pic>
    </p:spTree>
    <p:extLst>
      <p:ext uri="{BB962C8B-B14F-4D97-AF65-F5344CB8AC3E}">
        <p14:creationId xmlns="" xmlns:p14="http://schemas.microsoft.com/office/powerpoint/2010/main" val="1970701298"/>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wipe(left)">
                                      <p:cBhvr>
                                        <p:cTn id="7" dur="500"/>
                                        <p:tgtEl>
                                          <p:spTgt spid="614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147">
                                            <p:txEl>
                                              <p:pRg st="1" end="1"/>
                                            </p:txEl>
                                          </p:spTgt>
                                        </p:tgtEl>
                                        <p:attrNameLst>
                                          <p:attrName>style.visibility</p:attrName>
                                        </p:attrNameLst>
                                      </p:cBhvr>
                                      <p:to>
                                        <p:strVal val="visible"/>
                                      </p:to>
                                    </p:set>
                                    <p:animEffect transition="in" filter="wipe(left)">
                                      <p:cBhvr>
                                        <p:cTn id="12" dur="500"/>
                                        <p:tgtEl>
                                          <p:spTgt spid="614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147">
                                            <p:txEl>
                                              <p:pRg st="2" end="2"/>
                                            </p:txEl>
                                          </p:spTgt>
                                        </p:tgtEl>
                                        <p:attrNameLst>
                                          <p:attrName>style.visibility</p:attrName>
                                        </p:attrNameLst>
                                      </p:cBhvr>
                                      <p:to>
                                        <p:strVal val="visible"/>
                                      </p:to>
                                    </p:set>
                                    <p:animEffect transition="in" filter="wipe(left)">
                                      <p:cBhvr>
                                        <p:cTn id="17" dur="500"/>
                                        <p:tgtEl>
                                          <p:spTgt spid="614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147">
                                            <p:txEl>
                                              <p:pRg st="3" end="3"/>
                                            </p:txEl>
                                          </p:spTgt>
                                        </p:tgtEl>
                                        <p:attrNameLst>
                                          <p:attrName>style.visibility</p:attrName>
                                        </p:attrNameLst>
                                      </p:cBhvr>
                                      <p:to>
                                        <p:strVal val="visible"/>
                                      </p:to>
                                    </p:set>
                                    <p:animEffect transition="in" filter="wipe(left)">
                                      <p:cBhvr>
                                        <p:cTn id="22" dur="500"/>
                                        <p:tgtEl>
                                          <p:spTgt spid="614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bldLvl="5"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8610" name="Rectangle 2"/>
          <p:cNvSpPr>
            <a:spLocks noGrp="1" noRot="1" noChangeArrowheads="1"/>
          </p:cNvSpPr>
          <p:nvPr>
            <p:ph type="title"/>
          </p:nvPr>
        </p:nvSpPr>
        <p:spPr>
          <a:xfrm>
            <a:off x="1768475" y="631825"/>
            <a:ext cx="5868988" cy="776288"/>
          </a:xfrm>
          <a:noFill/>
          <a:ln/>
          <a:extLst>
            <a:ext uri="{91240B29-F687-4F45-9708-019B960494DF}">
              <a14:hiddenLine xmlns="" xmlns:a14="http://schemas.microsoft.com/office/drawing/2010/main" w="12700">
                <a:solidFill>
                  <a:schemeClr val="tx1"/>
                </a:solidFill>
                <a:miter lim="800000"/>
                <a:headEnd/>
                <a:tailEnd/>
              </a14:hiddenLine>
            </a:ext>
          </a:extLst>
        </p:spPr>
        <p:txBody>
          <a:bodyPr lIns="88900" tIns="46038" rIns="88900" bIns="46038">
            <a:normAutofit fontScale="90000"/>
          </a:bodyPr>
          <a:lstStyle/>
          <a:p>
            <a:r>
              <a:rPr lang="en-US" sz="4000" dirty="0"/>
              <a:t>Product or Service Feasibility Analysis</a:t>
            </a:r>
          </a:p>
        </p:txBody>
      </p:sp>
      <p:sp>
        <p:nvSpPr>
          <p:cNvPr id="68611" name="Rectangle 3"/>
          <p:cNvSpPr>
            <a:spLocks noGrp="1" noChangeArrowheads="1"/>
          </p:cNvSpPr>
          <p:nvPr>
            <p:ph type="body" idx="1"/>
          </p:nvPr>
        </p:nvSpPr>
        <p:spPr>
          <a:xfrm>
            <a:off x="304800" y="1981200"/>
            <a:ext cx="8458200" cy="4114800"/>
          </a:xfrm>
          <a:noFill/>
          <a:ln/>
          <a:extLst>
            <a:ext uri="{91240B29-F687-4F45-9708-019B960494DF}">
              <a14:hiddenLine xmlns="" xmlns:a14="http://schemas.microsoft.com/office/drawing/2010/main" w="12700">
                <a:solidFill>
                  <a:schemeClr val="tx1"/>
                </a:solidFill>
                <a:miter lim="800000"/>
                <a:headEnd/>
                <a:tailEnd/>
              </a14:hiddenLine>
            </a:ext>
          </a:extLst>
        </p:spPr>
        <p:txBody>
          <a:bodyPr lIns="88900" tIns="46038" rIns="88900" bIns="46038"/>
          <a:lstStyle/>
          <a:p>
            <a:pPr marL="342900" indent="-342900">
              <a:lnSpc>
                <a:spcPct val="90000"/>
              </a:lnSpc>
              <a:buFont typeface="Arial" pitchFamily="34" charset="0"/>
              <a:buChar char="•"/>
            </a:pPr>
            <a:r>
              <a:rPr lang="en-US" dirty="0"/>
              <a:t>Primary research – collect data firsthand and analyze it.</a:t>
            </a:r>
          </a:p>
          <a:p>
            <a:pPr marL="742950" lvl="1" indent="-285750">
              <a:lnSpc>
                <a:spcPct val="90000"/>
              </a:lnSpc>
              <a:buFont typeface="Arial" pitchFamily="34" charset="0"/>
              <a:buChar char="•"/>
            </a:pPr>
            <a:r>
              <a:rPr lang="en-US" dirty="0"/>
              <a:t>Customer surveys and questionnaires</a:t>
            </a:r>
          </a:p>
          <a:p>
            <a:pPr marL="742950" lvl="1" indent="-285750">
              <a:lnSpc>
                <a:spcPct val="90000"/>
              </a:lnSpc>
              <a:buFont typeface="Arial" pitchFamily="34" charset="0"/>
              <a:buChar char="•"/>
            </a:pPr>
            <a:r>
              <a:rPr lang="en-US" dirty="0"/>
              <a:t>Focus groups</a:t>
            </a:r>
          </a:p>
          <a:p>
            <a:pPr marL="342900" indent="-342900">
              <a:lnSpc>
                <a:spcPct val="90000"/>
              </a:lnSpc>
              <a:buFont typeface="Arial" pitchFamily="34" charset="0"/>
              <a:buChar char="•"/>
            </a:pPr>
            <a:r>
              <a:rPr lang="en-US" dirty="0"/>
              <a:t>Secondary research – gather data that already has been compiled and analyze it.  </a:t>
            </a:r>
          </a:p>
          <a:p>
            <a:pPr marL="342900" indent="-342900">
              <a:lnSpc>
                <a:spcPct val="90000"/>
              </a:lnSpc>
              <a:buFont typeface="Arial" pitchFamily="34" charset="0"/>
              <a:buChar char="•"/>
            </a:pPr>
            <a:r>
              <a:rPr lang="en-US" dirty="0"/>
              <a:t>Prototypes</a:t>
            </a:r>
          </a:p>
          <a:p>
            <a:pPr marL="342900" indent="-342900">
              <a:lnSpc>
                <a:spcPct val="90000"/>
              </a:lnSpc>
              <a:buFont typeface="Arial" pitchFamily="34" charset="0"/>
              <a:buChar char="•"/>
            </a:pPr>
            <a:r>
              <a:rPr lang="en-US" dirty="0"/>
              <a:t>In-home trials</a:t>
            </a:r>
          </a:p>
        </p:txBody>
      </p:sp>
      <p:pic>
        <p:nvPicPr>
          <p:cNvPr id="4" name="Picture 3"/>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4885899" y="5175504"/>
            <a:ext cx="3124200" cy="1682496"/>
          </a:xfrm>
          <a:prstGeom prst="rect">
            <a:avLst/>
          </a:prstGeom>
        </p:spPr>
      </p:pic>
    </p:spTree>
    <p:extLst>
      <p:ext uri="{BB962C8B-B14F-4D97-AF65-F5344CB8AC3E}">
        <p14:creationId xmlns="" xmlns:p14="http://schemas.microsoft.com/office/powerpoint/2010/main" val="2073040763"/>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8611">
                                            <p:txEl>
                                              <p:pRg st="0" end="0"/>
                                            </p:txEl>
                                          </p:spTgt>
                                        </p:tgtEl>
                                        <p:attrNameLst>
                                          <p:attrName>style.visibility</p:attrName>
                                        </p:attrNameLst>
                                      </p:cBhvr>
                                      <p:to>
                                        <p:strVal val="visible"/>
                                      </p:to>
                                    </p:set>
                                    <p:animEffect transition="in" filter="wipe(left)">
                                      <p:cBhvr>
                                        <p:cTn id="7" dur="500"/>
                                        <p:tgtEl>
                                          <p:spTgt spid="6861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8611">
                                            <p:txEl>
                                              <p:pRg st="1" end="1"/>
                                            </p:txEl>
                                          </p:spTgt>
                                        </p:tgtEl>
                                        <p:attrNameLst>
                                          <p:attrName>style.visibility</p:attrName>
                                        </p:attrNameLst>
                                      </p:cBhvr>
                                      <p:to>
                                        <p:strVal val="visible"/>
                                      </p:to>
                                    </p:set>
                                    <p:animEffect transition="in" filter="wipe(left)">
                                      <p:cBhvr>
                                        <p:cTn id="12" dur="500"/>
                                        <p:tgtEl>
                                          <p:spTgt spid="6861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8611">
                                            <p:txEl>
                                              <p:pRg st="2" end="2"/>
                                            </p:txEl>
                                          </p:spTgt>
                                        </p:tgtEl>
                                        <p:attrNameLst>
                                          <p:attrName>style.visibility</p:attrName>
                                        </p:attrNameLst>
                                      </p:cBhvr>
                                      <p:to>
                                        <p:strVal val="visible"/>
                                      </p:to>
                                    </p:set>
                                    <p:animEffect transition="in" filter="wipe(left)">
                                      <p:cBhvr>
                                        <p:cTn id="17" dur="500"/>
                                        <p:tgtEl>
                                          <p:spTgt spid="6861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8611">
                                            <p:txEl>
                                              <p:pRg st="3" end="3"/>
                                            </p:txEl>
                                          </p:spTgt>
                                        </p:tgtEl>
                                        <p:attrNameLst>
                                          <p:attrName>style.visibility</p:attrName>
                                        </p:attrNameLst>
                                      </p:cBhvr>
                                      <p:to>
                                        <p:strVal val="visible"/>
                                      </p:to>
                                    </p:set>
                                    <p:animEffect transition="in" filter="wipe(left)">
                                      <p:cBhvr>
                                        <p:cTn id="22" dur="500"/>
                                        <p:tgtEl>
                                          <p:spTgt spid="6861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8611">
                                            <p:txEl>
                                              <p:pRg st="4" end="4"/>
                                            </p:txEl>
                                          </p:spTgt>
                                        </p:tgtEl>
                                        <p:attrNameLst>
                                          <p:attrName>style.visibility</p:attrName>
                                        </p:attrNameLst>
                                      </p:cBhvr>
                                      <p:to>
                                        <p:strVal val="visible"/>
                                      </p:to>
                                    </p:set>
                                    <p:animEffect transition="in" filter="wipe(left)">
                                      <p:cBhvr>
                                        <p:cTn id="27" dur="500"/>
                                        <p:tgtEl>
                                          <p:spTgt spid="68611">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68611">
                                            <p:txEl>
                                              <p:pRg st="5" end="5"/>
                                            </p:txEl>
                                          </p:spTgt>
                                        </p:tgtEl>
                                        <p:attrNameLst>
                                          <p:attrName>style.visibility</p:attrName>
                                        </p:attrNameLst>
                                      </p:cBhvr>
                                      <p:to>
                                        <p:strVal val="visible"/>
                                      </p:to>
                                    </p:set>
                                    <p:animEffect transition="in" filter="wipe(left)">
                                      <p:cBhvr>
                                        <p:cTn id="32" dur="500"/>
                                        <p:tgtEl>
                                          <p:spTgt spid="686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build="p" bldLvl="5"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Oval 2"/>
          <p:cNvSpPr>
            <a:spLocks noChangeArrowheads="1"/>
          </p:cNvSpPr>
          <p:nvPr/>
        </p:nvSpPr>
        <p:spPr bwMode="auto">
          <a:xfrm>
            <a:off x="1600200" y="1600200"/>
            <a:ext cx="3048000" cy="2971800"/>
          </a:xfrm>
          <a:prstGeom prst="ellipse">
            <a:avLst/>
          </a:prstGeom>
          <a:solidFill>
            <a:srgbClr val="FFFF99">
              <a:alpha val="50000"/>
            </a:srgbClr>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en-US" sz="1600" b="1">
                <a:effectLst>
                  <a:outerShdw blurRad="38100" dist="38100" dir="2700000" algn="tl">
                    <a:srgbClr val="000000"/>
                  </a:outerShdw>
                </a:effectLst>
                <a:latin typeface="Arial" pitchFamily="34" charset="0"/>
              </a:rPr>
              <a:t>Industry and </a:t>
            </a:r>
          </a:p>
          <a:p>
            <a:pPr algn="ctr" eaLnBrk="1" hangingPunct="1"/>
            <a:r>
              <a:rPr lang="en-US" sz="1600" b="1">
                <a:effectLst>
                  <a:outerShdw blurRad="38100" dist="38100" dir="2700000" algn="tl">
                    <a:srgbClr val="000000"/>
                  </a:outerShdw>
                </a:effectLst>
                <a:latin typeface="Arial" pitchFamily="34" charset="0"/>
              </a:rPr>
              <a:t>Market Feasibility</a:t>
            </a:r>
          </a:p>
        </p:txBody>
      </p:sp>
      <p:sp>
        <p:nvSpPr>
          <p:cNvPr id="76803" name="Oval 3"/>
          <p:cNvSpPr>
            <a:spLocks noChangeArrowheads="1"/>
          </p:cNvSpPr>
          <p:nvPr/>
        </p:nvSpPr>
        <p:spPr bwMode="auto">
          <a:xfrm>
            <a:off x="4114800" y="1676400"/>
            <a:ext cx="3048000" cy="2971800"/>
          </a:xfrm>
          <a:prstGeom prst="ellipse">
            <a:avLst/>
          </a:prstGeom>
          <a:solidFill>
            <a:srgbClr val="CCFFCC">
              <a:alpha val="50000"/>
            </a:srgbClr>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en-US" sz="1600" b="1">
                <a:effectLst>
                  <a:outerShdw blurRad="38100" dist="38100" dir="2700000" algn="tl">
                    <a:srgbClr val="000000"/>
                  </a:outerShdw>
                </a:effectLst>
                <a:latin typeface="Arial" pitchFamily="34" charset="0"/>
              </a:rPr>
              <a:t>Product or Service</a:t>
            </a:r>
          </a:p>
          <a:p>
            <a:pPr algn="ctr" eaLnBrk="1" hangingPunct="1"/>
            <a:r>
              <a:rPr lang="en-US" sz="1600" b="1">
                <a:effectLst>
                  <a:outerShdw blurRad="38100" dist="38100" dir="2700000" algn="tl">
                    <a:srgbClr val="000000"/>
                  </a:outerShdw>
                </a:effectLst>
                <a:latin typeface="Arial" pitchFamily="34" charset="0"/>
              </a:rPr>
              <a:t>Feasibility</a:t>
            </a:r>
          </a:p>
          <a:p>
            <a:pPr algn="ctr" eaLnBrk="1" hangingPunct="1"/>
            <a:endParaRPr lang="en-US" sz="1600" b="1">
              <a:effectLst>
                <a:outerShdw blurRad="38100" dist="38100" dir="2700000" algn="tl">
                  <a:srgbClr val="000000"/>
                </a:outerShdw>
              </a:effectLst>
              <a:latin typeface="Arial" pitchFamily="34" charset="0"/>
            </a:endParaRPr>
          </a:p>
        </p:txBody>
      </p:sp>
      <p:sp>
        <p:nvSpPr>
          <p:cNvPr id="76804" name="Oval 4"/>
          <p:cNvSpPr>
            <a:spLocks noChangeArrowheads="1"/>
          </p:cNvSpPr>
          <p:nvPr/>
        </p:nvSpPr>
        <p:spPr bwMode="auto">
          <a:xfrm>
            <a:off x="2743200" y="3352800"/>
            <a:ext cx="3048000" cy="2971800"/>
          </a:xfrm>
          <a:prstGeom prst="ellipse">
            <a:avLst/>
          </a:prstGeom>
          <a:solidFill>
            <a:srgbClr val="FFCC99"/>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en-US" sz="1600" b="1">
                <a:solidFill>
                  <a:schemeClr val="bg2"/>
                </a:solidFill>
                <a:latin typeface="Arial" pitchFamily="34" charset="0"/>
              </a:rPr>
              <a:t>Financial</a:t>
            </a:r>
          </a:p>
          <a:p>
            <a:pPr algn="ctr" eaLnBrk="1" hangingPunct="1"/>
            <a:r>
              <a:rPr lang="en-US" sz="1600" b="1">
                <a:solidFill>
                  <a:schemeClr val="bg2"/>
                </a:solidFill>
                <a:latin typeface="Arial" pitchFamily="34" charset="0"/>
              </a:rPr>
              <a:t>Feasibility</a:t>
            </a:r>
          </a:p>
        </p:txBody>
      </p:sp>
      <p:sp>
        <p:nvSpPr>
          <p:cNvPr id="76805" name="Rectangle 5"/>
          <p:cNvSpPr>
            <a:spLocks noGrp="1" noRot="1" noChangeArrowheads="1"/>
          </p:cNvSpPr>
          <p:nvPr>
            <p:ph type="title"/>
          </p:nvPr>
        </p:nvSpPr>
        <p:spPr>
          <a:xfrm>
            <a:off x="457200" y="274638"/>
            <a:ext cx="8229600" cy="715962"/>
          </a:xfrm>
        </p:spPr>
        <p:txBody>
          <a:bodyPr/>
          <a:lstStyle/>
          <a:p>
            <a:r>
              <a:rPr lang="en-US" sz="3600" dirty="0"/>
              <a:t>Elements of a Feasibility Analysis</a:t>
            </a:r>
          </a:p>
        </p:txBody>
      </p:sp>
    </p:spTree>
    <p:extLst>
      <p:ext uri="{BB962C8B-B14F-4D97-AF65-F5344CB8AC3E}">
        <p14:creationId xmlns="" xmlns:p14="http://schemas.microsoft.com/office/powerpoint/2010/main" val="200508444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0658" name="Rectangle 2"/>
          <p:cNvSpPr>
            <a:spLocks noGrp="1" noRot="1" noChangeArrowheads="1"/>
          </p:cNvSpPr>
          <p:nvPr>
            <p:ph type="title"/>
          </p:nvPr>
        </p:nvSpPr>
        <p:spPr>
          <a:xfrm>
            <a:off x="1768475" y="631825"/>
            <a:ext cx="5868988" cy="776288"/>
          </a:xfrm>
          <a:noFill/>
          <a:ln/>
          <a:extLst>
            <a:ext uri="{91240B29-F687-4F45-9708-019B960494DF}">
              <a14:hiddenLine xmlns="" xmlns:a14="http://schemas.microsoft.com/office/drawing/2010/main" w="12700">
                <a:solidFill>
                  <a:schemeClr val="tx1"/>
                </a:solidFill>
                <a:miter lim="800000"/>
                <a:headEnd/>
                <a:tailEnd/>
              </a14:hiddenLine>
            </a:ext>
          </a:extLst>
        </p:spPr>
        <p:txBody>
          <a:bodyPr lIns="88900" tIns="46038" rIns="88900" bIns="46038">
            <a:normAutofit fontScale="90000"/>
          </a:bodyPr>
          <a:lstStyle/>
          <a:p>
            <a:r>
              <a:rPr lang="en-US" sz="4000" dirty="0"/>
              <a:t>Financial Feasibility Analysis</a:t>
            </a:r>
          </a:p>
        </p:txBody>
      </p:sp>
      <p:sp>
        <p:nvSpPr>
          <p:cNvPr id="70659" name="Rectangle 3"/>
          <p:cNvSpPr>
            <a:spLocks noGrp="1" noChangeArrowheads="1"/>
          </p:cNvSpPr>
          <p:nvPr>
            <p:ph type="body" idx="1"/>
          </p:nvPr>
        </p:nvSpPr>
        <p:spPr>
          <a:xfrm>
            <a:off x="304800" y="1981200"/>
            <a:ext cx="8458200" cy="4114800"/>
          </a:xfrm>
          <a:noFill/>
          <a:ln/>
          <a:extLst>
            <a:ext uri="{91240B29-F687-4F45-9708-019B960494DF}">
              <a14:hiddenLine xmlns="" xmlns:a14="http://schemas.microsoft.com/office/drawing/2010/main" w="12700">
                <a:solidFill>
                  <a:schemeClr val="tx1"/>
                </a:solidFill>
                <a:miter lim="800000"/>
                <a:headEnd/>
                <a:tailEnd/>
              </a14:hiddenLine>
            </a:ext>
          </a:extLst>
        </p:spPr>
        <p:txBody>
          <a:bodyPr lIns="88900" tIns="46038" rIns="88900" bIns="46038"/>
          <a:lstStyle/>
          <a:p>
            <a:pPr marL="342900" indent="-342900">
              <a:buFont typeface="Arial" pitchFamily="34" charset="0"/>
              <a:buChar char="•"/>
            </a:pPr>
            <a:r>
              <a:rPr lang="en-US" sz="2800"/>
              <a:t>Capital requirements – must have an estimate of how much start-up capital is required to launch the business.</a:t>
            </a:r>
          </a:p>
          <a:p>
            <a:pPr marL="342900" indent="-342900">
              <a:buFont typeface="Arial" pitchFamily="34" charset="0"/>
              <a:buChar char="•"/>
            </a:pPr>
            <a:r>
              <a:rPr lang="en-US" sz="2800"/>
              <a:t>Estimated earnings – forecasted income statements.</a:t>
            </a:r>
          </a:p>
          <a:p>
            <a:pPr marL="342900" indent="-342900">
              <a:buFont typeface="Arial" pitchFamily="34" charset="0"/>
              <a:buChar char="•"/>
            </a:pPr>
            <a:r>
              <a:rPr lang="en-US" sz="2800"/>
              <a:t>Return on investment – combining the previous two estimates to determine how much investors can expect their investments to return. </a:t>
            </a:r>
          </a:p>
        </p:txBody>
      </p:sp>
      <p:pic>
        <p:nvPicPr>
          <p:cNvPr id="2" name="Picture 1"/>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6172200" y="4714875"/>
            <a:ext cx="2143125" cy="2143125"/>
          </a:xfrm>
          <a:prstGeom prst="rect">
            <a:avLst/>
          </a:prstGeom>
        </p:spPr>
      </p:pic>
    </p:spTree>
    <p:extLst>
      <p:ext uri="{BB962C8B-B14F-4D97-AF65-F5344CB8AC3E}">
        <p14:creationId xmlns="" xmlns:p14="http://schemas.microsoft.com/office/powerpoint/2010/main" val="2982017582"/>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0659">
                                            <p:txEl>
                                              <p:pRg st="0" end="0"/>
                                            </p:txEl>
                                          </p:spTgt>
                                        </p:tgtEl>
                                        <p:attrNameLst>
                                          <p:attrName>style.visibility</p:attrName>
                                        </p:attrNameLst>
                                      </p:cBhvr>
                                      <p:to>
                                        <p:strVal val="visible"/>
                                      </p:to>
                                    </p:set>
                                    <p:animEffect transition="in" filter="wipe(left)">
                                      <p:cBhvr>
                                        <p:cTn id="7" dur="500"/>
                                        <p:tgtEl>
                                          <p:spTgt spid="7065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0659">
                                            <p:txEl>
                                              <p:pRg st="1" end="1"/>
                                            </p:txEl>
                                          </p:spTgt>
                                        </p:tgtEl>
                                        <p:attrNameLst>
                                          <p:attrName>style.visibility</p:attrName>
                                        </p:attrNameLst>
                                      </p:cBhvr>
                                      <p:to>
                                        <p:strVal val="visible"/>
                                      </p:to>
                                    </p:set>
                                    <p:animEffect transition="in" filter="wipe(left)">
                                      <p:cBhvr>
                                        <p:cTn id="12" dur="500"/>
                                        <p:tgtEl>
                                          <p:spTgt spid="7065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0659">
                                            <p:txEl>
                                              <p:pRg st="2" end="2"/>
                                            </p:txEl>
                                          </p:spTgt>
                                        </p:tgtEl>
                                        <p:attrNameLst>
                                          <p:attrName>style.visibility</p:attrName>
                                        </p:attrNameLst>
                                      </p:cBhvr>
                                      <p:to>
                                        <p:strVal val="visible"/>
                                      </p:to>
                                    </p:set>
                                    <p:animEffect transition="in" filter="wipe(left)">
                                      <p:cBhvr>
                                        <p:cTn id="17" dur="500"/>
                                        <p:tgtEl>
                                          <p:spTgt spid="7065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9" grpId="0" build="p" bldLvl="5"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2"/>
                </a:solidFill>
              </a:rPr>
              <a:t>You Be The Consultant..</a:t>
            </a:r>
            <a:endParaRPr lang="en-US" dirty="0">
              <a:solidFill>
                <a:schemeClr val="tx2"/>
              </a:solidFill>
            </a:endParaRPr>
          </a:p>
        </p:txBody>
      </p:sp>
      <p:sp>
        <p:nvSpPr>
          <p:cNvPr id="4" name="Slide Number Placeholder 3"/>
          <p:cNvSpPr>
            <a:spLocks noGrp="1"/>
          </p:cNvSpPr>
          <p:nvPr>
            <p:ph type="sldNum" sz="quarter" idx="12"/>
          </p:nvPr>
        </p:nvSpPr>
        <p:spPr/>
        <p:txBody>
          <a:bodyPr/>
          <a:lstStyle/>
          <a:p>
            <a:fld id="{066D2596-C744-4D7D-B83A-C0CE2C30BEB3}" type="slidenum">
              <a:rPr lang="en-US" smtClean="0"/>
              <a:pPr/>
              <a:t>21</a:t>
            </a:fld>
            <a:endParaRPr lang="en-US"/>
          </a:p>
        </p:txBody>
      </p:sp>
      <p:pic>
        <p:nvPicPr>
          <p:cNvPr id="9218" name="Picture 2"/>
          <p:cNvPicPr>
            <a:picLocks noGrp="1" noChangeAspect="1" noChangeArrowheads="1"/>
          </p:cNvPicPr>
          <p:nvPr>
            <p:ph idx="1"/>
          </p:nvPr>
        </p:nvPicPr>
        <p:blipFill>
          <a:blip r:embed="rId2">
            <a:extLst>
              <a:ext uri="{28A0092B-C50C-407E-A947-70E740481C1C}">
                <a14:useLocalDpi xmlns="" xmlns:a14="http://schemas.microsoft.com/office/drawing/2010/main" val="0"/>
              </a:ext>
            </a:extLst>
          </a:blip>
          <a:srcRect/>
          <a:stretch>
            <a:fillRect/>
          </a:stretch>
        </p:blipFill>
        <p:spPr bwMode="auto">
          <a:xfrm>
            <a:off x="5872162" y="1752600"/>
            <a:ext cx="3279634" cy="328897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885736" y="4103721"/>
            <a:ext cx="2621437" cy="2621437"/>
          </a:xfrm>
          <a:prstGeom prst="rect">
            <a:avLst/>
          </a:prstGeom>
        </p:spPr>
      </p:pic>
      <p:pic>
        <p:nvPicPr>
          <p:cNvPr id="6" name="Picture 5"/>
          <p:cNvPicPr>
            <a:picLocks noChangeAspect="1"/>
          </p:cNvPicPr>
          <p:nvPr/>
        </p:nvPicPr>
        <p:blipFill>
          <a:blip r:embed="rId4">
            <a:extLst>
              <a:ext uri="{28A0092B-C50C-407E-A947-70E740481C1C}">
                <a14:useLocalDpi xmlns="" xmlns:a14="http://schemas.microsoft.com/office/drawing/2010/main" val="0"/>
              </a:ext>
            </a:extLst>
          </a:blip>
          <a:stretch>
            <a:fillRect/>
          </a:stretch>
        </p:blipFill>
        <p:spPr>
          <a:xfrm>
            <a:off x="838199" y="2362200"/>
            <a:ext cx="2072329" cy="2534503"/>
          </a:xfrm>
          <a:prstGeom prst="rect">
            <a:avLst/>
          </a:prstGeom>
        </p:spPr>
      </p:pic>
      <p:pic>
        <p:nvPicPr>
          <p:cNvPr id="7" name="Picture 6"/>
          <p:cNvPicPr>
            <a:picLocks noChangeAspect="1"/>
          </p:cNvPicPr>
          <p:nvPr/>
        </p:nvPicPr>
        <p:blipFill>
          <a:blip r:embed="rId5">
            <a:extLst>
              <a:ext uri="{28A0092B-C50C-407E-A947-70E740481C1C}">
                <a14:useLocalDpi xmlns="" xmlns:a14="http://schemas.microsoft.com/office/drawing/2010/main" val="0"/>
              </a:ext>
            </a:extLst>
          </a:blip>
          <a:stretch>
            <a:fillRect/>
          </a:stretch>
        </p:blipFill>
        <p:spPr>
          <a:xfrm>
            <a:off x="4800600" y="4663268"/>
            <a:ext cx="2143125" cy="2143125"/>
          </a:xfrm>
          <a:prstGeom prst="rect">
            <a:avLst/>
          </a:prstGeom>
        </p:spPr>
      </p:pic>
      <p:sp>
        <p:nvSpPr>
          <p:cNvPr id="9" name="TextBox 8"/>
          <p:cNvSpPr txBox="1"/>
          <p:nvPr/>
        </p:nvSpPr>
        <p:spPr>
          <a:xfrm>
            <a:off x="2743200" y="1981200"/>
            <a:ext cx="2667000" cy="2123658"/>
          </a:xfrm>
          <a:prstGeom prst="rect">
            <a:avLst/>
          </a:prstGeom>
          <a:noFill/>
        </p:spPr>
        <p:txBody>
          <a:bodyPr wrap="square" rtlCol="0">
            <a:spAutoFit/>
          </a:bodyPr>
          <a:lstStyle/>
          <a:p>
            <a:pPr algn="ctr"/>
            <a:r>
              <a:rPr lang="en-US" sz="6600" dirty="0" smtClean="0">
                <a:solidFill>
                  <a:srgbClr val="FF0000"/>
                </a:solidFill>
              </a:rPr>
              <a:t>CASE STUDY</a:t>
            </a:r>
            <a:endParaRPr lang="en-US" sz="6600" dirty="0">
              <a:solidFill>
                <a:srgbClr val="FF0000"/>
              </a:solidFill>
            </a:endParaRPr>
          </a:p>
        </p:txBody>
      </p:sp>
    </p:spTree>
    <p:extLst>
      <p:ext uri="{BB962C8B-B14F-4D97-AF65-F5344CB8AC3E}">
        <p14:creationId xmlns="" xmlns:p14="http://schemas.microsoft.com/office/powerpoint/2010/main" val="141995941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5" name="Rectangle 3"/>
          <p:cNvSpPr>
            <a:spLocks noGrp="1" noChangeArrowheads="1"/>
          </p:cNvSpPr>
          <p:nvPr>
            <p:ph type="body" idx="1"/>
          </p:nvPr>
        </p:nvSpPr>
        <p:spPr>
          <a:xfrm>
            <a:off x="228600" y="152400"/>
            <a:ext cx="8686800" cy="6553200"/>
          </a:xfrm>
          <a:noFill/>
          <a:ln/>
          <a:extLst>
            <a:ext uri="{91240B29-F687-4F45-9708-019B960494DF}">
              <a14:hiddenLine xmlns="" xmlns:a14="http://schemas.microsoft.com/office/drawing/2010/main" w="12700">
                <a:solidFill>
                  <a:schemeClr val="tx1"/>
                </a:solidFill>
                <a:miter lim="800000"/>
                <a:headEnd/>
                <a:tailEnd/>
              </a14:hiddenLine>
            </a:ext>
          </a:extLst>
        </p:spPr>
        <p:txBody>
          <a:bodyPr lIns="88900" tIns="46038" rIns="88900" bIns="46038">
            <a:normAutofit/>
          </a:bodyPr>
          <a:lstStyle/>
          <a:p>
            <a:pPr hangingPunct="0"/>
            <a:r>
              <a:rPr lang="en-US" sz="1800" b="1" dirty="0"/>
              <a:t>YOU BE THE CONSULTANT </a:t>
            </a:r>
            <a:endParaRPr lang="en-US" sz="1800" b="1" dirty="0" smtClean="0"/>
          </a:p>
          <a:p>
            <a:pPr marL="0" indent="0" hangingPunct="0">
              <a:buNone/>
            </a:pPr>
            <a:r>
              <a:rPr lang="en-US" sz="1800" dirty="0"/>
              <a:t>Dick </a:t>
            </a:r>
            <a:r>
              <a:rPr lang="en-US" sz="1800" dirty="0" err="1"/>
              <a:t>Bardow</a:t>
            </a:r>
            <a:r>
              <a:rPr lang="en-US" sz="1800" dirty="0"/>
              <a:t>, a well-educated and experienced inventor and researcher in the medical equipment industry is seeking outside venture capital for his patent pending product. He is frustrated by the reaction to a presentation that he made to a Ms. Guinn and her staff of investors and analysts. </a:t>
            </a:r>
            <a:r>
              <a:rPr lang="en-US" sz="1800" dirty="0" err="1"/>
              <a:t>Bardow</a:t>
            </a:r>
            <a:r>
              <a:rPr lang="en-US" sz="1800" dirty="0"/>
              <a:t> spent considerable time describing the power and potential of his new technology, while the group only seemed interested in hearing about market strategies and returns on investment.</a:t>
            </a:r>
          </a:p>
          <a:p>
            <a:pPr marL="0" indent="0" hangingPunct="0">
              <a:buNone/>
            </a:pPr>
            <a:endParaRPr lang="en-US" sz="1800" b="1" dirty="0" smtClean="0"/>
          </a:p>
          <a:p>
            <a:pPr marL="0" indent="0" hangingPunct="0">
              <a:buNone/>
            </a:pPr>
            <a:endParaRPr lang="en-US" sz="1800" b="1" dirty="0" smtClean="0"/>
          </a:p>
          <a:p>
            <a:pPr marL="0" indent="0" hangingPunct="0">
              <a:buNone/>
            </a:pPr>
            <a:r>
              <a:rPr lang="en-US" sz="1800" b="1" dirty="0" smtClean="0"/>
              <a:t>Questions:</a:t>
            </a:r>
            <a:endParaRPr lang="en-US" sz="1800" b="1" dirty="0"/>
          </a:p>
          <a:p>
            <a:pPr hangingPunct="0">
              <a:buFont typeface="+mj-lt"/>
              <a:buAutoNum type="arabicPeriod"/>
            </a:pPr>
            <a:r>
              <a:rPr lang="en-US" sz="1800" dirty="0" smtClean="0"/>
              <a:t>Identify </a:t>
            </a:r>
            <a:r>
              <a:rPr lang="en-US" sz="1800" dirty="0"/>
              <a:t>the possible problems with Dick </a:t>
            </a:r>
            <a:r>
              <a:rPr lang="en-US" sz="1800" dirty="0" err="1"/>
              <a:t>Bardow’s</a:t>
            </a:r>
            <a:r>
              <a:rPr lang="en-US" sz="1800" dirty="0"/>
              <a:t> presentation of his business plan</a:t>
            </a:r>
            <a:r>
              <a:rPr lang="en-US" sz="1800" dirty="0" smtClean="0"/>
              <a:t>.</a:t>
            </a:r>
          </a:p>
          <a:p>
            <a:pPr hangingPunct="0">
              <a:buFont typeface="+mj-lt"/>
              <a:buAutoNum type="arabicPeriod"/>
            </a:pPr>
            <a:endParaRPr lang="en-US" sz="1800" dirty="0"/>
          </a:p>
          <a:p>
            <a:pPr hangingPunct="0">
              <a:buFont typeface="+mj-lt"/>
              <a:buAutoNum type="arabicPeriod"/>
            </a:pPr>
            <a:r>
              <a:rPr lang="en-US" sz="1800" dirty="0" smtClean="0"/>
              <a:t>Should </a:t>
            </a:r>
            <a:r>
              <a:rPr lang="en-US" sz="1800" dirty="0"/>
              <a:t>potential lenders and investors evaluate new ventures that are based on cutting edge technology differently from other business ventures? Explain</a:t>
            </a:r>
            <a:r>
              <a:rPr lang="en-US" sz="1800" dirty="0" smtClean="0"/>
              <a:t>.</a:t>
            </a:r>
          </a:p>
          <a:p>
            <a:pPr hangingPunct="0">
              <a:buFont typeface="+mj-lt"/>
              <a:buAutoNum type="arabicPeriod"/>
            </a:pPr>
            <a:endParaRPr lang="en-US" sz="1800" dirty="0"/>
          </a:p>
          <a:p>
            <a:pPr hangingPunct="0">
              <a:buFont typeface="+mj-lt"/>
              <a:buAutoNum type="arabicPeriod"/>
            </a:pPr>
            <a:r>
              <a:rPr lang="en-US" sz="1800" dirty="0" smtClean="0"/>
              <a:t>List </a:t>
            </a:r>
            <a:r>
              <a:rPr lang="en-US" sz="1800" dirty="0"/>
              <a:t>at least five suggestions you would make to Dick </a:t>
            </a:r>
            <a:r>
              <a:rPr lang="en-US" sz="1800" dirty="0" err="1"/>
              <a:t>Bardow</a:t>
            </a:r>
            <a:r>
              <a:rPr lang="en-US" sz="1800" dirty="0"/>
              <a:t> to improve his business plan and his presentation of it.</a:t>
            </a:r>
          </a:p>
          <a:p>
            <a:pPr marL="0" indent="0" hangingPunct="0">
              <a:buNone/>
            </a:pPr>
            <a:endParaRPr lang="en-US" sz="1800" b="1" dirty="0" smtClean="0"/>
          </a:p>
        </p:txBody>
      </p:sp>
      <p:pic>
        <p:nvPicPr>
          <p:cNvPr id="3" name="Picture 2"/>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7086600" y="4876800"/>
            <a:ext cx="1828800" cy="1828800"/>
          </a:xfrm>
          <a:prstGeom prst="rect">
            <a:avLst/>
          </a:prstGeom>
        </p:spPr>
      </p:pic>
      <p:pic>
        <p:nvPicPr>
          <p:cNvPr id="2" name="Picture 1"/>
          <p:cNvPicPr>
            <a:picLocks noChangeAspect="1"/>
          </p:cNvPicPr>
          <p:nvPr/>
        </p:nvPicPr>
        <p:blipFill>
          <a:blip r:embed="rId4">
            <a:extLst>
              <a:ext uri="{28A0092B-C50C-407E-A947-70E740481C1C}">
                <a14:useLocalDpi xmlns="" xmlns:a14="http://schemas.microsoft.com/office/drawing/2010/main" val="0"/>
              </a:ext>
            </a:extLst>
          </a:blip>
          <a:stretch>
            <a:fillRect/>
          </a:stretch>
        </p:blipFill>
        <p:spPr>
          <a:xfrm>
            <a:off x="611876" y="5421914"/>
            <a:ext cx="1521724" cy="1436086"/>
          </a:xfrm>
          <a:prstGeom prst="rect">
            <a:avLst/>
          </a:prstGeom>
        </p:spPr>
      </p:pic>
    </p:spTree>
    <p:extLst>
      <p:ext uri="{BB962C8B-B14F-4D97-AF65-F5344CB8AC3E}">
        <p14:creationId xmlns="" xmlns:p14="http://schemas.microsoft.com/office/powerpoint/2010/main" val="460813937"/>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5" fill="hold" grpId="0" nodeType="with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Effect transition="in" filter="blinds(vertical)">
                                      <p:cBhvr>
                                        <p:cTn id="7" dur="500"/>
                                        <p:tgtEl>
                                          <p:spTgt spid="2355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5" fill="hold" grpId="0" nodeType="clickEffect">
                                  <p:stCondLst>
                                    <p:cond delay="0"/>
                                  </p:stCondLst>
                                  <p:childTnLst>
                                    <p:set>
                                      <p:cBhvr>
                                        <p:cTn id="11" dur="1" fill="hold">
                                          <p:stCondLst>
                                            <p:cond delay="0"/>
                                          </p:stCondLst>
                                        </p:cTn>
                                        <p:tgtEl>
                                          <p:spTgt spid="23555">
                                            <p:txEl>
                                              <p:pRg st="1" end="1"/>
                                            </p:txEl>
                                          </p:spTgt>
                                        </p:tgtEl>
                                        <p:attrNameLst>
                                          <p:attrName>style.visibility</p:attrName>
                                        </p:attrNameLst>
                                      </p:cBhvr>
                                      <p:to>
                                        <p:strVal val="visible"/>
                                      </p:to>
                                    </p:set>
                                    <p:animEffect transition="in" filter="blinds(vertical)">
                                      <p:cBhvr>
                                        <p:cTn id="12" dur="500"/>
                                        <p:tgtEl>
                                          <p:spTgt spid="2355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5" fill="hold" grpId="0" nodeType="clickEffect">
                                  <p:stCondLst>
                                    <p:cond delay="0"/>
                                  </p:stCondLst>
                                  <p:childTnLst>
                                    <p:set>
                                      <p:cBhvr>
                                        <p:cTn id="16" dur="1" fill="hold">
                                          <p:stCondLst>
                                            <p:cond delay="0"/>
                                          </p:stCondLst>
                                        </p:cTn>
                                        <p:tgtEl>
                                          <p:spTgt spid="23555">
                                            <p:txEl>
                                              <p:pRg st="4" end="4"/>
                                            </p:txEl>
                                          </p:spTgt>
                                        </p:tgtEl>
                                        <p:attrNameLst>
                                          <p:attrName>style.visibility</p:attrName>
                                        </p:attrNameLst>
                                      </p:cBhvr>
                                      <p:to>
                                        <p:strVal val="visible"/>
                                      </p:to>
                                    </p:set>
                                    <p:animEffect transition="in" filter="blinds(vertical)">
                                      <p:cBhvr>
                                        <p:cTn id="17" dur="500"/>
                                        <p:tgtEl>
                                          <p:spTgt spid="2355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5" fill="hold" grpId="0" nodeType="clickEffect">
                                  <p:stCondLst>
                                    <p:cond delay="0"/>
                                  </p:stCondLst>
                                  <p:childTnLst>
                                    <p:set>
                                      <p:cBhvr>
                                        <p:cTn id="21" dur="1" fill="hold">
                                          <p:stCondLst>
                                            <p:cond delay="0"/>
                                          </p:stCondLst>
                                        </p:cTn>
                                        <p:tgtEl>
                                          <p:spTgt spid="23555">
                                            <p:txEl>
                                              <p:pRg st="5" end="5"/>
                                            </p:txEl>
                                          </p:spTgt>
                                        </p:tgtEl>
                                        <p:attrNameLst>
                                          <p:attrName>style.visibility</p:attrName>
                                        </p:attrNameLst>
                                      </p:cBhvr>
                                      <p:to>
                                        <p:strVal val="visible"/>
                                      </p:to>
                                    </p:set>
                                    <p:animEffect transition="in" filter="blinds(vertical)">
                                      <p:cBhvr>
                                        <p:cTn id="22" dur="500"/>
                                        <p:tgtEl>
                                          <p:spTgt spid="23555">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5" fill="hold" grpId="0" nodeType="clickEffect">
                                  <p:stCondLst>
                                    <p:cond delay="0"/>
                                  </p:stCondLst>
                                  <p:childTnLst>
                                    <p:set>
                                      <p:cBhvr>
                                        <p:cTn id="26" dur="1" fill="hold">
                                          <p:stCondLst>
                                            <p:cond delay="0"/>
                                          </p:stCondLst>
                                        </p:cTn>
                                        <p:tgtEl>
                                          <p:spTgt spid="23555">
                                            <p:txEl>
                                              <p:pRg st="7" end="7"/>
                                            </p:txEl>
                                          </p:spTgt>
                                        </p:tgtEl>
                                        <p:attrNameLst>
                                          <p:attrName>style.visibility</p:attrName>
                                        </p:attrNameLst>
                                      </p:cBhvr>
                                      <p:to>
                                        <p:strVal val="visible"/>
                                      </p:to>
                                    </p:set>
                                    <p:animEffect transition="in" filter="blinds(vertical)">
                                      <p:cBhvr>
                                        <p:cTn id="27" dur="500"/>
                                        <p:tgtEl>
                                          <p:spTgt spid="23555">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5" fill="hold" grpId="0" nodeType="clickEffect">
                                  <p:stCondLst>
                                    <p:cond delay="0"/>
                                  </p:stCondLst>
                                  <p:childTnLst>
                                    <p:set>
                                      <p:cBhvr>
                                        <p:cTn id="31" dur="1" fill="hold">
                                          <p:stCondLst>
                                            <p:cond delay="0"/>
                                          </p:stCondLst>
                                        </p:cTn>
                                        <p:tgtEl>
                                          <p:spTgt spid="23555">
                                            <p:txEl>
                                              <p:pRg st="9" end="9"/>
                                            </p:txEl>
                                          </p:spTgt>
                                        </p:tgtEl>
                                        <p:attrNameLst>
                                          <p:attrName>style.visibility</p:attrName>
                                        </p:attrNameLst>
                                      </p:cBhvr>
                                      <p:to>
                                        <p:strVal val="visible"/>
                                      </p:to>
                                    </p:set>
                                    <p:animEffect transition="in" filter="blinds(vertical)">
                                      <p:cBhvr>
                                        <p:cTn id="32" dur="500"/>
                                        <p:tgtEl>
                                          <p:spTgt spid="2355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bldLvl="2"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2"/>
                </a:solidFill>
              </a:rPr>
              <a:t>You Be The Consultant..</a:t>
            </a:r>
            <a:endParaRPr lang="en-US" dirty="0">
              <a:solidFill>
                <a:schemeClr val="tx2"/>
              </a:solidFill>
            </a:endParaRPr>
          </a:p>
        </p:txBody>
      </p:sp>
      <p:sp>
        <p:nvSpPr>
          <p:cNvPr id="4" name="Slide Number Placeholder 3"/>
          <p:cNvSpPr>
            <a:spLocks noGrp="1"/>
          </p:cNvSpPr>
          <p:nvPr>
            <p:ph type="sldNum" sz="quarter" idx="12"/>
          </p:nvPr>
        </p:nvSpPr>
        <p:spPr/>
        <p:txBody>
          <a:bodyPr/>
          <a:lstStyle/>
          <a:p>
            <a:fld id="{066D2596-C744-4D7D-B83A-C0CE2C30BEB3}" type="slidenum">
              <a:rPr lang="en-US" smtClean="0"/>
              <a:pPr/>
              <a:t>23</a:t>
            </a:fld>
            <a:endParaRPr lang="en-US"/>
          </a:p>
        </p:txBody>
      </p:sp>
      <p:pic>
        <p:nvPicPr>
          <p:cNvPr id="9218" name="Picture 2"/>
          <p:cNvPicPr>
            <a:picLocks noGrp="1" noChangeAspect="1" noChangeArrowheads="1"/>
          </p:cNvPicPr>
          <p:nvPr>
            <p:ph idx="1"/>
          </p:nvPr>
        </p:nvPicPr>
        <p:blipFill>
          <a:blip r:embed="rId2">
            <a:extLst>
              <a:ext uri="{28A0092B-C50C-407E-A947-70E740481C1C}">
                <a14:useLocalDpi xmlns="" xmlns:a14="http://schemas.microsoft.com/office/drawing/2010/main" val="0"/>
              </a:ext>
            </a:extLst>
          </a:blip>
          <a:srcRect/>
          <a:stretch>
            <a:fillRect/>
          </a:stretch>
        </p:blipFill>
        <p:spPr bwMode="auto">
          <a:xfrm>
            <a:off x="5872162" y="1752600"/>
            <a:ext cx="3279634" cy="328897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885736" y="4103721"/>
            <a:ext cx="2621437" cy="2621437"/>
          </a:xfrm>
          <a:prstGeom prst="rect">
            <a:avLst/>
          </a:prstGeom>
        </p:spPr>
      </p:pic>
      <p:pic>
        <p:nvPicPr>
          <p:cNvPr id="6" name="Picture 5"/>
          <p:cNvPicPr>
            <a:picLocks noChangeAspect="1"/>
          </p:cNvPicPr>
          <p:nvPr/>
        </p:nvPicPr>
        <p:blipFill>
          <a:blip r:embed="rId4">
            <a:extLst>
              <a:ext uri="{28A0092B-C50C-407E-A947-70E740481C1C}">
                <a14:useLocalDpi xmlns="" xmlns:a14="http://schemas.microsoft.com/office/drawing/2010/main" val="0"/>
              </a:ext>
            </a:extLst>
          </a:blip>
          <a:stretch>
            <a:fillRect/>
          </a:stretch>
        </p:blipFill>
        <p:spPr>
          <a:xfrm>
            <a:off x="838199" y="2362200"/>
            <a:ext cx="2072329" cy="2534503"/>
          </a:xfrm>
          <a:prstGeom prst="rect">
            <a:avLst/>
          </a:prstGeom>
        </p:spPr>
      </p:pic>
      <p:pic>
        <p:nvPicPr>
          <p:cNvPr id="7" name="Picture 6"/>
          <p:cNvPicPr>
            <a:picLocks noChangeAspect="1"/>
          </p:cNvPicPr>
          <p:nvPr/>
        </p:nvPicPr>
        <p:blipFill>
          <a:blip r:embed="rId5">
            <a:extLst>
              <a:ext uri="{28A0092B-C50C-407E-A947-70E740481C1C}">
                <a14:useLocalDpi xmlns="" xmlns:a14="http://schemas.microsoft.com/office/drawing/2010/main" val="0"/>
              </a:ext>
            </a:extLst>
          </a:blip>
          <a:stretch>
            <a:fillRect/>
          </a:stretch>
        </p:blipFill>
        <p:spPr>
          <a:xfrm>
            <a:off x="4800600" y="4663268"/>
            <a:ext cx="2143125" cy="2143125"/>
          </a:xfrm>
          <a:prstGeom prst="rect">
            <a:avLst/>
          </a:prstGeom>
        </p:spPr>
      </p:pic>
      <p:sp>
        <p:nvSpPr>
          <p:cNvPr id="9" name="TextBox 8"/>
          <p:cNvSpPr txBox="1"/>
          <p:nvPr/>
        </p:nvSpPr>
        <p:spPr>
          <a:xfrm>
            <a:off x="2743200" y="1981200"/>
            <a:ext cx="2667000" cy="2123658"/>
          </a:xfrm>
          <a:prstGeom prst="rect">
            <a:avLst/>
          </a:prstGeom>
          <a:noFill/>
        </p:spPr>
        <p:txBody>
          <a:bodyPr wrap="square" rtlCol="0">
            <a:spAutoFit/>
          </a:bodyPr>
          <a:lstStyle/>
          <a:p>
            <a:pPr algn="ctr"/>
            <a:r>
              <a:rPr lang="en-US" sz="6600" dirty="0" smtClean="0">
                <a:solidFill>
                  <a:srgbClr val="FF0000"/>
                </a:solidFill>
              </a:rPr>
              <a:t>CASE STUDY</a:t>
            </a:r>
            <a:endParaRPr lang="en-US" sz="6600" dirty="0">
              <a:solidFill>
                <a:srgbClr val="FF0000"/>
              </a:solidFill>
            </a:endParaRPr>
          </a:p>
        </p:txBody>
      </p:sp>
    </p:spTree>
    <p:extLst>
      <p:ext uri="{BB962C8B-B14F-4D97-AF65-F5344CB8AC3E}">
        <p14:creationId xmlns="" xmlns:p14="http://schemas.microsoft.com/office/powerpoint/2010/main" val="141995941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5" name="Rectangle 3"/>
          <p:cNvSpPr>
            <a:spLocks noGrp="1" noChangeArrowheads="1"/>
          </p:cNvSpPr>
          <p:nvPr>
            <p:ph type="body" idx="1"/>
          </p:nvPr>
        </p:nvSpPr>
        <p:spPr>
          <a:xfrm>
            <a:off x="228600" y="152400"/>
            <a:ext cx="8686800" cy="6553200"/>
          </a:xfrm>
          <a:noFill/>
          <a:ln/>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normAutofit/>
          </a:bodyPr>
          <a:lstStyle/>
          <a:p>
            <a:pPr hangingPunct="0"/>
            <a:r>
              <a:rPr lang="en-US" sz="1800" b="1" dirty="0"/>
              <a:t>YOU BE THE CONSULTANT </a:t>
            </a:r>
            <a:endParaRPr lang="en-US" sz="1800" b="1" dirty="0" smtClean="0"/>
          </a:p>
          <a:p>
            <a:pPr marL="0" indent="0" hangingPunct="0">
              <a:buNone/>
            </a:pPr>
            <a:r>
              <a:rPr lang="en-US" sz="1800" dirty="0"/>
              <a:t>There is an unlimited amount of useful knowledge and information to gain from any company in any industry. The Crowley family has proved that many times over by borrowing techniques used in their bottling plant (Polar Beverages), applying those to their ski area (</a:t>
            </a:r>
            <a:r>
              <a:rPr lang="en-US" sz="1800" dirty="0" err="1"/>
              <a:t>Wachusett</a:t>
            </a:r>
            <a:r>
              <a:rPr lang="en-US" sz="1800" dirty="0"/>
              <a:t> Mountain), and vice versa.</a:t>
            </a:r>
          </a:p>
          <a:p>
            <a:pPr marL="0" indent="0" hangingPunct="0">
              <a:buNone/>
            </a:pPr>
            <a:r>
              <a:rPr lang="en-US" sz="1800" dirty="0"/>
              <a:t>A key factor for the success of both operations is filling unused capacity. An hour of unused or inefficient production time in the bottling plant has the same effect as an hour of unused or inefficient time on the ski slopes. The ski area was able to fill its idle capacity by targeting a number of diversified markets that use the slopes at different times of the day and week. The bottling plant was able to fill its idle capacity by reshaping the size of its bottles to better pack trucks.</a:t>
            </a:r>
          </a:p>
          <a:p>
            <a:pPr marL="0" indent="0" hangingPunct="0">
              <a:buNone/>
            </a:pPr>
            <a:r>
              <a:rPr lang="en-US" sz="1800" dirty="0"/>
              <a:t>On the surface, companies in different industries may appear to have little in common. The entrepreneur recognizes the opportunities of technology transfer--applying the lessons learned in one business and applying those same principles to assorted others.</a:t>
            </a:r>
          </a:p>
          <a:p>
            <a:pPr marL="0" indent="0" hangingPunct="0">
              <a:buNone/>
            </a:pPr>
            <a:endParaRPr lang="en-US" sz="1800" dirty="0"/>
          </a:p>
          <a:p>
            <a:pPr marL="0" indent="0" hangingPunct="0">
              <a:buNone/>
            </a:pPr>
            <a:r>
              <a:rPr lang="en-US" sz="1800" dirty="0" smtClean="0"/>
              <a:t>Q1. Explain </a:t>
            </a:r>
            <a:r>
              <a:rPr lang="en-US" sz="1800" dirty="0"/>
              <a:t>the core competencies that </a:t>
            </a:r>
            <a:r>
              <a:rPr lang="en-US" sz="1800" dirty="0" err="1"/>
              <a:t>Wachusett</a:t>
            </a:r>
            <a:r>
              <a:rPr lang="en-US" sz="1800" dirty="0"/>
              <a:t> Mountain has built.  What is the source </a:t>
            </a:r>
            <a:r>
              <a:rPr lang="en-US" sz="1800" dirty="0" smtClean="0"/>
              <a:t>      of </a:t>
            </a:r>
            <a:r>
              <a:rPr lang="en-US" sz="1800" dirty="0"/>
              <a:t>its core competencies?</a:t>
            </a:r>
          </a:p>
          <a:p>
            <a:pPr marL="0" indent="0" hangingPunct="0">
              <a:buNone/>
            </a:pPr>
            <a:r>
              <a:rPr lang="en-US" sz="1800" dirty="0" smtClean="0"/>
              <a:t>Q2.Explain </a:t>
            </a:r>
            <a:r>
              <a:rPr lang="en-US" sz="1800" dirty="0"/>
              <a:t>how </a:t>
            </a:r>
            <a:r>
              <a:rPr lang="en-US" sz="1800" dirty="0" err="1"/>
              <a:t>Wachusett</a:t>
            </a:r>
            <a:r>
              <a:rPr lang="en-US" sz="1800" dirty="0"/>
              <a:t> Mountain uses knowledge management to </a:t>
            </a:r>
            <a:endParaRPr lang="en-US" sz="1800" dirty="0" smtClean="0"/>
          </a:p>
          <a:p>
            <a:pPr marL="0" indent="0" hangingPunct="0">
              <a:buNone/>
            </a:pPr>
            <a:r>
              <a:rPr lang="en-US" sz="1800" dirty="0" smtClean="0"/>
              <a:t>build </a:t>
            </a:r>
            <a:r>
              <a:rPr lang="en-US" sz="1800" dirty="0"/>
              <a:t>a competitive advantage.  What other steps would you suggest </a:t>
            </a:r>
            <a:r>
              <a:rPr lang="en-US" sz="1800" dirty="0" smtClean="0"/>
              <a:t>the</a:t>
            </a:r>
          </a:p>
          <a:p>
            <a:pPr marL="0" indent="0" hangingPunct="0">
              <a:buNone/>
            </a:pPr>
            <a:r>
              <a:rPr lang="en-US" sz="1800" dirty="0" smtClean="0"/>
              <a:t> </a:t>
            </a:r>
            <a:r>
              <a:rPr lang="en-US" sz="1800" dirty="0"/>
              <a:t>company take in this area?</a:t>
            </a:r>
          </a:p>
        </p:txBody>
      </p:sp>
      <p:pic>
        <p:nvPicPr>
          <p:cNvPr id="3" name="Picture 2"/>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086600" y="4876800"/>
            <a:ext cx="1828800" cy="1828800"/>
          </a:xfrm>
          <a:prstGeom prst="rect">
            <a:avLst/>
          </a:prstGeom>
        </p:spPr>
      </p:pic>
    </p:spTree>
    <p:extLst>
      <p:ext uri="{BB962C8B-B14F-4D97-AF65-F5344CB8AC3E}">
        <p14:creationId xmlns:p14="http://schemas.microsoft.com/office/powerpoint/2010/main" xmlns="" val="1373121408"/>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5" fill="hold" grpId="0" nodeType="with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Effect transition="in" filter="blinds(vertical)">
                                      <p:cBhvr>
                                        <p:cTn id="7" dur="500"/>
                                        <p:tgtEl>
                                          <p:spTgt spid="2355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bldLvl="2"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49021" y="328282"/>
            <a:ext cx="7772400" cy="1470025"/>
          </a:xfrm>
        </p:spPr>
        <p:txBody>
          <a:bodyPr/>
          <a:lstStyle/>
          <a:p>
            <a:r>
              <a:rPr lang="en-US" dirty="0" smtClean="0"/>
              <a:t>Lecture Review</a:t>
            </a:r>
            <a:endParaRPr lang="en-US" dirty="0"/>
          </a:p>
        </p:txBody>
      </p:sp>
      <p:sp>
        <p:nvSpPr>
          <p:cNvPr id="3" name="Subtitle 2"/>
          <p:cNvSpPr>
            <a:spLocks noGrp="1"/>
          </p:cNvSpPr>
          <p:nvPr>
            <p:ph type="subTitle" idx="1"/>
          </p:nvPr>
        </p:nvSpPr>
        <p:spPr>
          <a:xfrm>
            <a:off x="228600" y="2330355"/>
            <a:ext cx="8382000" cy="3384645"/>
          </a:xfrm>
        </p:spPr>
        <p:txBody>
          <a:bodyPr>
            <a:normAutofit/>
          </a:bodyPr>
          <a:lstStyle/>
          <a:p>
            <a:pPr marL="457200" indent="-457200" algn="l" hangingPunct="0">
              <a:buFont typeface="Arial" pitchFamily="34" charset="0"/>
              <a:buChar char="•"/>
            </a:pPr>
            <a:r>
              <a:rPr lang="en-US" dirty="0">
                <a:solidFill>
                  <a:schemeClr val="tx1"/>
                </a:solidFill>
              </a:rPr>
              <a:t>Conducting a Feasibility Analysis	</a:t>
            </a:r>
          </a:p>
          <a:p>
            <a:pPr marL="457200" indent="-457200" algn="l" hangingPunct="0">
              <a:buFont typeface="Arial" pitchFamily="34" charset="0"/>
              <a:buChar char="•"/>
            </a:pPr>
            <a:r>
              <a:rPr lang="en-US" dirty="0">
                <a:solidFill>
                  <a:schemeClr val="tx1"/>
                </a:solidFill>
              </a:rPr>
              <a:t>The Feasibility Study				</a:t>
            </a:r>
          </a:p>
          <a:p>
            <a:pPr marL="457200" indent="-457200" algn="l" hangingPunct="0">
              <a:buFont typeface="Arial" pitchFamily="34" charset="0"/>
              <a:buChar char="•"/>
            </a:pPr>
            <a:r>
              <a:rPr lang="en-US" dirty="0">
                <a:solidFill>
                  <a:schemeClr val="tx1"/>
                </a:solidFill>
              </a:rPr>
              <a:t>Five Forces Model				</a:t>
            </a:r>
          </a:p>
          <a:p>
            <a:pPr marL="457200" indent="-457200" algn="l" hangingPunct="0">
              <a:buFont typeface="Arial" pitchFamily="34" charset="0"/>
              <a:buChar char="•"/>
            </a:pPr>
            <a:r>
              <a:rPr lang="en-US" dirty="0">
                <a:solidFill>
                  <a:schemeClr val="tx1"/>
                </a:solidFill>
              </a:rPr>
              <a:t>Product or Service Feasibility Analysis</a:t>
            </a:r>
          </a:p>
          <a:p>
            <a:pPr marL="457200" indent="-457200" algn="l" hangingPunct="0">
              <a:buFont typeface="Arial" pitchFamily="34" charset="0"/>
              <a:buChar char="•"/>
            </a:pPr>
            <a:r>
              <a:rPr lang="en-US" dirty="0">
                <a:solidFill>
                  <a:schemeClr val="tx1"/>
                </a:solidFill>
              </a:rPr>
              <a:t>Financial Feasibility Analysis		</a:t>
            </a:r>
          </a:p>
        </p:txBody>
      </p:sp>
      <p:pic>
        <p:nvPicPr>
          <p:cNvPr id="6" name="Picture 5"/>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6905767" y="152400"/>
            <a:ext cx="2209800" cy="1685925"/>
          </a:xfrm>
          <a:prstGeom prst="rect">
            <a:avLst/>
          </a:prstGeom>
        </p:spPr>
      </p:pic>
    </p:spTree>
    <p:extLst>
      <p:ext uri="{BB962C8B-B14F-4D97-AF65-F5344CB8AC3E}">
        <p14:creationId xmlns="" xmlns:p14="http://schemas.microsoft.com/office/powerpoint/2010/main" val="2909728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rafting and Executing Strategy 19e">
  <a:themeElements>
    <a:clrScheme name="3_PPT007 13">
      <a:dk1>
        <a:srgbClr val="000000"/>
      </a:dk1>
      <a:lt1>
        <a:srgbClr val="FFFFFF"/>
      </a:lt1>
      <a:dk2>
        <a:srgbClr val="000000"/>
      </a:dk2>
      <a:lt2>
        <a:srgbClr val="808080"/>
      </a:lt2>
      <a:accent1>
        <a:srgbClr val="BBE0E3"/>
      </a:accent1>
      <a:accent2>
        <a:srgbClr val="216471"/>
      </a:accent2>
      <a:accent3>
        <a:srgbClr val="FFFFFF"/>
      </a:accent3>
      <a:accent4>
        <a:srgbClr val="000000"/>
      </a:accent4>
      <a:accent5>
        <a:srgbClr val="DAEDEF"/>
      </a:accent5>
      <a:accent6>
        <a:srgbClr val="1D5A66"/>
      </a:accent6>
      <a:hlink>
        <a:srgbClr val="009999"/>
      </a:hlink>
      <a:folHlink>
        <a:srgbClr val="99CC00"/>
      </a:folHlink>
    </a:clrScheme>
    <a:fontScheme name="3_PPT007">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E5D5B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rgbClr val="800000"/>
          </a:buClr>
          <a:buSzTx/>
          <a:buFont typeface="Wingdings" pitchFamily="2" charset="2"/>
          <a:buNone/>
          <a:tabLst/>
          <a:defRPr kumimoji="0" lang="en-US" sz="2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rgbClr val="E5D5B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rgbClr val="800000"/>
          </a:buClr>
          <a:buSzTx/>
          <a:buFont typeface="Wingdings" pitchFamily="2" charset="2"/>
          <a:buNone/>
          <a:tabLst/>
          <a:defRPr kumimoji="0" lang="en-US" sz="2600" b="0" i="0" u="none" strike="noStrike" cap="none" normalizeH="0" baseline="0" smtClean="0">
            <a:ln>
              <a:noFill/>
            </a:ln>
            <a:solidFill>
              <a:schemeClr val="tx1"/>
            </a:solidFill>
            <a:effectLst/>
            <a:latin typeface="Arial" charset="0"/>
          </a:defRPr>
        </a:defPPr>
      </a:lstStyle>
    </a:lnDef>
  </a:objectDefaults>
  <a:extraClrSchemeLst>
    <a:extraClrScheme>
      <a:clrScheme name="3_PPT007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PPT007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PPT007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PPT007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PPT007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PPT007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PPT007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PPT007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PPT007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PPT007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PPT007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PPT007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PPT007 13">
        <a:dk1>
          <a:srgbClr val="000000"/>
        </a:dk1>
        <a:lt1>
          <a:srgbClr val="FFFFFF"/>
        </a:lt1>
        <a:dk2>
          <a:srgbClr val="000000"/>
        </a:dk2>
        <a:lt2>
          <a:srgbClr val="808080"/>
        </a:lt2>
        <a:accent1>
          <a:srgbClr val="BBE0E3"/>
        </a:accent1>
        <a:accent2>
          <a:srgbClr val="216471"/>
        </a:accent2>
        <a:accent3>
          <a:srgbClr val="FFFFFF"/>
        </a:accent3>
        <a:accent4>
          <a:srgbClr val="000000"/>
        </a:accent4>
        <a:accent5>
          <a:srgbClr val="DAEDEF"/>
        </a:accent5>
        <a:accent6>
          <a:srgbClr val="1D5A66"/>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789</TotalTime>
  <Words>840</Words>
  <Application>Microsoft Office PowerPoint</Application>
  <PresentationFormat>On-screen Show (4:3)</PresentationFormat>
  <Paragraphs>125</Paragraphs>
  <Slides>25</Slides>
  <Notes>15</Notes>
  <HiddenSlides>0</HiddenSlides>
  <MMClips>0</MMClips>
  <ScaleCrop>false</ScaleCrop>
  <HeadingPairs>
    <vt:vector size="4" baseType="variant">
      <vt:variant>
        <vt:lpstr>Theme</vt:lpstr>
      </vt:variant>
      <vt:variant>
        <vt:i4>2</vt:i4>
      </vt:variant>
      <vt:variant>
        <vt:lpstr>Slide Titles</vt:lpstr>
      </vt:variant>
      <vt:variant>
        <vt:i4>25</vt:i4>
      </vt:variant>
    </vt:vector>
  </HeadingPairs>
  <TitlesOfParts>
    <vt:vector size="27" baseType="lpstr">
      <vt:lpstr>Office Theme</vt:lpstr>
      <vt:lpstr>Crafting and Executing Strategy 19e</vt:lpstr>
      <vt:lpstr>ENTREPRENEURSHIP </vt:lpstr>
      <vt:lpstr> Previous Lecture Review</vt:lpstr>
      <vt:lpstr>Objectives</vt:lpstr>
      <vt:lpstr>Feasibility Analysis</vt:lpstr>
      <vt:lpstr>Feasibility Study</vt:lpstr>
      <vt:lpstr>Elements of a Feasibility Analysis</vt:lpstr>
      <vt:lpstr>Elements of a Feasibility Analysis</vt:lpstr>
      <vt:lpstr>Industry and Market Feasibility Analysis</vt:lpstr>
      <vt:lpstr>Slide 9</vt:lpstr>
      <vt:lpstr>Slide 10</vt:lpstr>
      <vt:lpstr>Slide 11</vt:lpstr>
      <vt:lpstr>Slide 12</vt:lpstr>
      <vt:lpstr>Slide 13</vt:lpstr>
      <vt:lpstr>Slide 14</vt:lpstr>
      <vt:lpstr>Business Prototyping</vt:lpstr>
      <vt:lpstr>Elements of a Feasibility Analysis</vt:lpstr>
      <vt:lpstr>Product or Service Feasibility Analysis</vt:lpstr>
      <vt:lpstr>Product or Service Feasibility Analysis</vt:lpstr>
      <vt:lpstr>Elements of a Feasibility Analysis</vt:lpstr>
      <vt:lpstr>Financial Feasibility Analysis</vt:lpstr>
      <vt:lpstr>You Be The Consultant..</vt:lpstr>
      <vt:lpstr>Slide 22</vt:lpstr>
      <vt:lpstr>You Be The Consultant..</vt:lpstr>
      <vt:lpstr>Slide 24</vt:lpstr>
      <vt:lpstr>Lecture Review</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Inside the Entrepreneurial Mind: From Ideas to Reality</dc:title>
  <dc:creator>MyUserName</dc:creator>
  <cp:lastModifiedBy>NTS</cp:lastModifiedBy>
  <cp:revision>72</cp:revision>
  <dcterms:created xsi:type="dcterms:W3CDTF">2013-10-03T09:43:12Z</dcterms:created>
  <dcterms:modified xsi:type="dcterms:W3CDTF">2013-11-04T06:45:24Z</dcterms:modified>
</cp:coreProperties>
</file>