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96" r:id="rId2"/>
    <p:sldId id="297" r:id="rId3"/>
    <p:sldId id="298" r:id="rId4"/>
    <p:sldId id="315" r:id="rId5"/>
    <p:sldId id="317" r:id="rId6"/>
    <p:sldId id="318" r:id="rId7"/>
    <p:sldId id="349" r:id="rId8"/>
    <p:sldId id="319" r:id="rId9"/>
    <p:sldId id="321" r:id="rId10"/>
    <p:sldId id="323" r:id="rId11"/>
    <p:sldId id="351" r:id="rId12"/>
    <p:sldId id="324" r:id="rId13"/>
    <p:sldId id="325" r:id="rId14"/>
    <p:sldId id="326" r:id="rId15"/>
    <p:sldId id="354" r:id="rId16"/>
    <p:sldId id="352" r:id="rId17"/>
    <p:sldId id="353" r:id="rId18"/>
    <p:sldId id="327" r:id="rId19"/>
    <p:sldId id="355" r:id="rId20"/>
    <p:sldId id="356" r:id="rId21"/>
    <p:sldId id="328" r:id="rId22"/>
    <p:sldId id="357" r:id="rId23"/>
    <p:sldId id="329" r:id="rId24"/>
    <p:sldId id="330" r:id="rId25"/>
    <p:sldId id="29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>
    <p:restoredLeft sz="34559" autoAdjust="0"/>
    <p:restoredTop sz="86355" autoAdjust="0"/>
  </p:normalViewPr>
  <p:slideViewPr>
    <p:cSldViewPr>
      <p:cViewPr varScale="1">
        <p:scale>
          <a:sx n="56" d="100"/>
          <a:sy n="56" d="100"/>
        </p:scale>
        <p:origin x="-91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454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5B88A-C841-402B-B2F9-EDF798484FBC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E3A5EB-6F79-4447-ABC5-06DD993480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7825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CED04-EBB4-4000-8DB9-55BB2AEB3EA0}" type="datetime1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4157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1EF05-68CC-43C8-BD6F-3916D81DB9F5}" type="datetime1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309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3D3D3-80A5-4A13-80C2-346A05F29FB4}" type="datetime1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246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60F24-729F-4F6D-A2B2-CC7F6F377099}" type="datetime1">
              <a:rPr lang="en-US" smtClean="0"/>
              <a:pPr/>
              <a:t>11/4/2013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211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0A70F-CBDE-452C-A5EF-56D735ADA068}" type="datetime1">
              <a:rPr lang="en-US" smtClean="0"/>
              <a:pPr/>
              <a:t>11/4/2013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389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D149B-3D23-4D51-89F0-89FC7CD4D794}" type="datetime1">
              <a:rPr lang="en-US" smtClean="0"/>
              <a:pPr/>
              <a:t>11/4/2013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314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CFE7-834B-4D2A-9707-5C451ACEB547}" type="datetime1">
              <a:rPr lang="en-US" smtClean="0"/>
              <a:pPr/>
              <a:t>11/4/2013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688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CF27D-BDD5-45F5-B1C7-D849930F9130}" type="datetime1">
              <a:rPr lang="en-US" smtClean="0"/>
              <a:pPr/>
              <a:t>11/4/2013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165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8B4F-61EB-4AD8-93BE-779E32784F78}" type="datetime1">
              <a:rPr lang="en-US" smtClean="0"/>
              <a:pPr/>
              <a:t>11/4/2013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5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BD4BD-1BD9-4863-9C1E-E66B4BB0B267}" type="datetime1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070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155D0-0904-43EE-B569-E8DDB251E580}" type="datetime1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106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D0563-F9EF-40DB-BBCA-37DA74226B34}" type="datetime1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090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Lecture No: 13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Resource Person:</a:t>
            </a:r>
          </a:p>
          <a:p>
            <a:pPr marL="0" indent="0" algn="ctr">
              <a:buNone/>
            </a:pPr>
            <a:r>
              <a:rPr lang="en-US" sz="3600" dirty="0" smtClean="0"/>
              <a:t>Malik </a:t>
            </a:r>
            <a:r>
              <a:rPr lang="en-US" sz="3600" dirty="0" err="1" smtClean="0"/>
              <a:t>Jawad</a:t>
            </a:r>
            <a:r>
              <a:rPr lang="en-US" sz="3600" dirty="0" smtClean="0"/>
              <a:t> </a:t>
            </a:r>
            <a:r>
              <a:rPr lang="en-US" sz="3600" dirty="0" err="1" smtClean="0"/>
              <a:t>Saboor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2000" dirty="0" smtClean="0"/>
              <a:t>Assistant Professor</a:t>
            </a:r>
          </a:p>
          <a:p>
            <a:pPr marL="0" indent="0" algn="ctr">
              <a:buNone/>
            </a:pPr>
            <a:r>
              <a:rPr lang="en-US" sz="2000" dirty="0" smtClean="0"/>
              <a:t>Department of Management Sciences</a:t>
            </a:r>
          </a:p>
          <a:p>
            <a:pPr marL="0" indent="0" algn="ctr">
              <a:buNone/>
            </a:pPr>
            <a:r>
              <a:rPr lang="en-US" sz="2000" dirty="0" smtClean="0"/>
              <a:t>COMSATS Institute of Information Technology</a:t>
            </a:r>
          </a:p>
          <a:p>
            <a:pPr marL="0" indent="0" algn="ctr">
              <a:buNone/>
            </a:pPr>
            <a:r>
              <a:rPr lang="en-US" sz="2000" dirty="0" smtClean="0"/>
              <a:t>Islamabad.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198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6800" y="228600"/>
            <a:ext cx="8229600" cy="1143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Previous Lecture Review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0" y="85298"/>
            <a:ext cx="3124104" cy="3038901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206991" y="1626356"/>
            <a:ext cx="8382000" cy="4698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>
              <a:lnSpc>
                <a:spcPct val="90000"/>
              </a:lnSpc>
              <a:defRPr/>
            </a:pPr>
            <a:r>
              <a:rPr lang="en-US" dirty="0"/>
              <a:t>PESTEL Analysis</a:t>
            </a:r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defRPr/>
            </a:pPr>
            <a:r>
              <a:rPr lang="en-US" dirty="0"/>
              <a:t>Key Success Factors</a:t>
            </a:r>
          </a:p>
        </p:txBody>
      </p:sp>
    </p:spTree>
    <p:extLst>
      <p:ext uri="{BB962C8B-B14F-4D97-AF65-F5344CB8AC3E}">
        <p14:creationId xmlns:p14="http://schemas.microsoft.com/office/powerpoint/2010/main" xmlns="" val="147963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Analyzing Competitors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Create Company Goals and Objectives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Formulate Strategy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Translate Strategies into Action Plan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Establishing Control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984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400050"/>
            <a:ext cx="8077200" cy="1100138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Step 5: Analyze Competitors</a:t>
            </a:r>
            <a:endParaRPr lang="en-US" i="1" dirty="0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1808163"/>
            <a:ext cx="7331075" cy="459263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800" dirty="0"/>
              <a:t>NFIB study: Small business owners believe they operate in a highly competitive environment and the level of competition is increasing.</a:t>
            </a:r>
          </a:p>
          <a:p>
            <a:r>
              <a:rPr lang="en-US" sz="2800" dirty="0"/>
              <a:t>Yet, 97 percent of all U.S. businesses do </a:t>
            </a:r>
            <a:r>
              <a:rPr lang="en-US" sz="2800" i="1" dirty="0"/>
              <a:t>not</a:t>
            </a:r>
            <a:r>
              <a:rPr lang="en-US" sz="2800" dirty="0"/>
              <a:t> systematically track the progress of their key competitors. </a:t>
            </a:r>
          </a:p>
        </p:txBody>
      </p:sp>
      <p:pic>
        <p:nvPicPr>
          <p:cNvPr id="79877" name="Picture 5" descr="j029537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724400"/>
            <a:ext cx="2027238" cy="196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39677446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09600" y="254000"/>
            <a:ext cx="8153400" cy="812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Step 5: Analyze Competitors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305800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 sz="2900" dirty="0"/>
              <a:t>	</a:t>
            </a:r>
            <a:r>
              <a:rPr lang="en-US" sz="2800" dirty="0"/>
              <a:t>Analyzing key competitors allows an entrepreneur </a:t>
            </a:r>
            <a:r>
              <a:rPr lang="en-US" sz="2800" dirty="0" smtClean="0"/>
              <a:t>to: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Avoid surprises from existing competitors’ new strategies and tactics.</a:t>
            </a:r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Identify </a:t>
            </a:r>
            <a:r>
              <a:rPr lang="en-US" dirty="0"/>
              <a:t>potential new competitors and the threats they pose</a:t>
            </a:r>
            <a:r>
              <a:rPr lang="en-US" dirty="0" smtClean="0"/>
              <a:t>.</a:t>
            </a:r>
          </a:p>
          <a:p>
            <a:pPr lvl="1">
              <a:buFont typeface="Arial" pitchFamily="34" charset="0"/>
              <a:buChar char="•"/>
            </a:pPr>
            <a:endParaRPr lang="en-US" dirty="0"/>
          </a:p>
          <a:p>
            <a:pPr lvl="1">
              <a:buFont typeface="Arial" pitchFamily="34" charset="0"/>
              <a:buChar char="•"/>
            </a:pPr>
            <a:r>
              <a:rPr lang="en-US" dirty="0"/>
              <a:t>Improve reaction time to competitors’ actions</a:t>
            </a:r>
            <a:r>
              <a:rPr lang="en-US" dirty="0" smtClean="0"/>
              <a:t>.</a:t>
            </a:r>
          </a:p>
          <a:p>
            <a:pPr lvl="1">
              <a:buFont typeface="Arial" pitchFamily="34" charset="0"/>
              <a:buChar char="•"/>
            </a:pPr>
            <a:endParaRPr lang="en-US" dirty="0"/>
          </a:p>
          <a:p>
            <a:pPr lvl="1">
              <a:buFont typeface="Arial" pitchFamily="34" charset="0"/>
              <a:buChar char="•"/>
            </a:pPr>
            <a:r>
              <a:rPr lang="en-US" dirty="0"/>
              <a:t>Anticipate rivals’ next strategic moves.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1000" y="4330037"/>
            <a:ext cx="114300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5613340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bldLvl="3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09600" y="254000"/>
            <a:ext cx="8153400" cy="812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Step 5: Analyze Competitors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8077200" cy="4572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500" dirty="0"/>
              <a:t>	</a:t>
            </a:r>
            <a:r>
              <a:rPr lang="en-US" sz="2800" dirty="0"/>
              <a:t>Techniques do </a:t>
            </a:r>
            <a:r>
              <a:rPr lang="en-US" sz="2800" i="1" dirty="0"/>
              <a:t>not</a:t>
            </a:r>
            <a:r>
              <a:rPr lang="en-US" sz="2800" dirty="0"/>
              <a:t> require unethical behavior</a:t>
            </a:r>
            <a:r>
              <a:rPr lang="en-US" sz="2800" dirty="0" smtClean="0"/>
              <a:t>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800" dirty="0"/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/>
              <a:t>Monitor industry and trade publications</a:t>
            </a:r>
            <a:r>
              <a:rPr lang="en-US" sz="2400" dirty="0" smtClean="0"/>
              <a:t>.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/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/>
              <a:t>Talk to customers and suppliers</a:t>
            </a:r>
            <a:r>
              <a:rPr lang="en-US" sz="2400" dirty="0" smtClean="0"/>
              <a:t>.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/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/>
              <a:t>Regularly debrief employees, especially sales representatives and purchasing agents</a:t>
            </a:r>
            <a:r>
              <a:rPr lang="en-US" sz="2400" dirty="0" smtClean="0"/>
              <a:t>.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/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/>
              <a:t>Attend trade shows and conferences and study competitors’ sales literature</a:t>
            </a:r>
            <a:r>
              <a:rPr lang="en-US" sz="2400" dirty="0" smtClean="0"/>
              <a:t>.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/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5600" y="1905001"/>
            <a:ext cx="22860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2665791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bldLvl="3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09600" y="254000"/>
            <a:ext cx="8153400" cy="812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Step 5: Analyze Competitors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8077200" cy="4572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lnSpcReduction="10000"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500" dirty="0"/>
              <a:t>	</a:t>
            </a:r>
            <a:r>
              <a:rPr lang="en-US" sz="2800" dirty="0"/>
              <a:t>Techniques do </a:t>
            </a:r>
            <a:r>
              <a:rPr lang="en-US" sz="2800" i="1" dirty="0"/>
              <a:t>not</a:t>
            </a:r>
            <a:r>
              <a:rPr lang="en-US" sz="2800" dirty="0"/>
              <a:t> require unethical behavior: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/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/>
              <a:t>Watch for employment ads from competitors to get an idea about their plans for the future.  </a:t>
            </a:r>
            <a:endParaRPr lang="en-US" sz="2400" dirty="0" smtClean="0"/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/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/>
              <a:t>Conduct patent searches for patents competitors have filed. </a:t>
            </a:r>
            <a:endParaRPr lang="en-US" sz="2400" dirty="0" smtClean="0"/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 smtClean="0"/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Learn about the kinds of equipment and raw materials competitors are </a:t>
            </a:r>
            <a:r>
              <a:rPr lang="en-US" sz="2400" dirty="0" smtClean="0"/>
              <a:t>importing.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endParaRPr lang="en-US" sz="2400" dirty="0"/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Buy competitors’ products and “benchmark</a:t>
            </a:r>
            <a:r>
              <a:rPr lang="en-US" sz="2400" dirty="0" smtClean="0"/>
              <a:t>”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2400" dirty="0" smtClean="0"/>
              <a:t> </a:t>
            </a:r>
            <a:r>
              <a:rPr lang="en-US" sz="2400" dirty="0"/>
              <a:t>them.  </a:t>
            </a:r>
            <a:endParaRPr lang="en-US" sz="2400" dirty="0" smtClean="0"/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 smtClean="0"/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40184" y="4953000"/>
            <a:ext cx="2018601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890417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bldLvl="3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09600" y="254000"/>
            <a:ext cx="8153400" cy="5461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Step 5: Analyze Competitors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198563"/>
            <a:ext cx="8077200" cy="512603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500" dirty="0"/>
              <a:t>	</a:t>
            </a:r>
            <a:r>
              <a:rPr lang="en-US" sz="2800" dirty="0"/>
              <a:t>Techniques do </a:t>
            </a:r>
            <a:r>
              <a:rPr lang="en-US" sz="2800" i="1" dirty="0"/>
              <a:t>not</a:t>
            </a:r>
            <a:r>
              <a:rPr lang="en-US" sz="2800" dirty="0"/>
              <a:t> require unethical behavior: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Get </a:t>
            </a:r>
            <a:r>
              <a:rPr lang="en-US" sz="2400" dirty="0"/>
              <a:t>competitors’ credit reports.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endParaRPr lang="en-US" sz="2400" dirty="0" smtClean="0"/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Check </a:t>
            </a:r>
            <a:r>
              <a:rPr lang="en-US" sz="2400" dirty="0"/>
              <a:t>out the reports publicly held competitors must file with the SEC.  </a:t>
            </a:r>
            <a:endParaRPr lang="en-US" sz="2400" dirty="0" smtClean="0"/>
          </a:p>
          <a:p>
            <a:pPr marL="457200" lvl="1" indent="0">
              <a:lnSpc>
                <a:spcPct val="90000"/>
              </a:lnSpc>
              <a:buNone/>
            </a:pPr>
            <a:endParaRPr lang="en-US" sz="2400" dirty="0"/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Use the World Wide Web to learn more about competitors</a:t>
            </a:r>
            <a:r>
              <a:rPr lang="en-US" sz="2400" dirty="0" smtClean="0"/>
              <a:t>.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endParaRPr lang="en-US" sz="2400" dirty="0"/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Visit competing businesses to observe their operations.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95600" y="5227233"/>
            <a:ext cx="1752600" cy="161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543636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9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 bldLvl="3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09600" y="254000"/>
            <a:ext cx="8153400" cy="889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Knowledge Management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8077200" cy="4495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800" dirty="0"/>
              <a:t>The practice of gathering, organizing, and disseminating the collective wisdom and experience of a company’s employees for the purpose of strengthening its competitive position.  </a:t>
            </a:r>
          </a:p>
          <a:p>
            <a:r>
              <a:rPr lang="en-US" sz="2800" dirty="0"/>
              <a:t>Knowledge management involves:</a:t>
            </a:r>
          </a:p>
          <a:p>
            <a:pPr lvl="1"/>
            <a:r>
              <a:rPr lang="en-US" sz="2400" dirty="0"/>
              <a:t>Taking inventory of the special knowledge the people in the company possess.  </a:t>
            </a:r>
          </a:p>
          <a:p>
            <a:pPr lvl="1"/>
            <a:r>
              <a:rPr lang="en-US" sz="2400" dirty="0"/>
              <a:t>Organizing that knowledge and disseminating it to those who need it.  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001499547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bldLvl="3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66800" y="247650"/>
            <a:ext cx="7467600" cy="1100138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Step 6: Create Company Goals</a:t>
            </a:r>
            <a:br>
              <a:rPr lang="en-US" dirty="0"/>
            </a:br>
            <a:r>
              <a:rPr lang="en-US" dirty="0"/>
              <a:t>and Objectives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520825"/>
            <a:ext cx="7442200" cy="44386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lnSpc>
                <a:spcPct val="90000"/>
              </a:lnSpc>
            </a:pPr>
            <a:r>
              <a:rPr lang="en-US" sz="2800" dirty="0"/>
              <a:t>Goals - broad, long-range attributes to be accomplished.  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Objectives </a:t>
            </a:r>
            <a:r>
              <a:rPr lang="en-US" sz="2800" dirty="0"/>
              <a:t>- more detailed, specific targets of performance that are S.M.A.R.T.</a:t>
            </a:r>
          </a:p>
          <a:p>
            <a:pPr lvl="1">
              <a:lnSpc>
                <a:spcPct val="90000"/>
              </a:lnSpc>
            </a:pPr>
            <a:r>
              <a:rPr lang="en-US" sz="2400" u="sng" dirty="0"/>
              <a:t>S</a:t>
            </a:r>
            <a:r>
              <a:rPr lang="en-US" sz="2400" dirty="0"/>
              <a:t>pecific</a:t>
            </a:r>
          </a:p>
          <a:p>
            <a:pPr lvl="1">
              <a:lnSpc>
                <a:spcPct val="90000"/>
              </a:lnSpc>
            </a:pPr>
            <a:r>
              <a:rPr lang="en-US" sz="2400" u="sng" dirty="0"/>
              <a:t>M</a:t>
            </a:r>
            <a:r>
              <a:rPr lang="en-US" sz="2400" dirty="0"/>
              <a:t>easurable</a:t>
            </a:r>
          </a:p>
          <a:p>
            <a:pPr lvl="1">
              <a:lnSpc>
                <a:spcPct val="90000"/>
              </a:lnSpc>
            </a:pPr>
            <a:r>
              <a:rPr lang="en-US" sz="2400" u="sng" dirty="0"/>
              <a:t>A</a:t>
            </a:r>
            <a:r>
              <a:rPr lang="en-US" sz="2400" dirty="0"/>
              <a:t>ttainable</a:t>
            </a:r>
          </a:p>
          <a:p>
            <a:pPr lvl="1">
              <a:lnSpc>
                <a:spcPct val="90000"/>
              </a:lnSpc>
            </a:pPr>
            <a:r>
              <a:rPr lang="en-US" sz="2400" u="sng" dirty="0"/>
              <a:t>R</a:t>
            </a:r>
            <a:r>
              <a:rPr lang="en-US" sz="2400" dirty="0"/>
              <a:t>ealistic (yet challenging)</a:t>
            </a:r>
          </a:p>
          <a:p>
            <a:pPr lvl="1">
              <a:lnSpc>
                <a:spcPct val="90000"/>
              </a:lnSpc>
            </a:pPr>
            <a:r>
              <a:rPr lang="en-US" sz="2400" u="sng" dirty="0"/>
              <a:t>T</a:t>
            </a:r>
            <a:r>
              <a:rPr lang="en-US" sz="2400" dirty="0"/>
              <a:t>imely</a:t>
            </a:r>
          </a:p>
        </p:txBody>
      </p:sp>
      <p:pic>
        <p:nvPicPr>
          <p:cNvPr id="16389" name="Picture 5" descr="bd05638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630613"/>
            <a:ext cx="3352800" cy="276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16111876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uiExpand="1" build="p" bldLvl="3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66800" y="247650"/>
            <a:ext cx="7467600" cy="1100138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Step 6: Create Company Goals</a:t>
            </a:r>
            <a:br>
              <a:rPr lang="en-US" dirty="0"/>
            </a:br>
            <a:r>
              <a:rPr lang="en-US" dirty="0"/>
              <a:t>and Objectives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0825"/>
            <a:ext cx="8128000" cy="5102224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2500" lnSpcReduction="20000"/>
          </a:bodyPr>
          <a:lstStyle/>
          <a:p>
            <a:r>
              <a:rPr lang="en-US" sz="2800" b="1" dirty="0" smtClean="0"/>
              <a:t>SMART GOAL EXAMPLE</a:t>
            </a:r>
          </a:p>
          <a:p>
            <a:pPr marL="0" indent="0">
              <a:buNone/>
            </a:pPr>
            <a:r>
              <a:rPr lang="en-US" sz="2800" b="1" dirty="0" smtClean="0"/>
              <a:t>Broad </a:t>
            </a:r>
            <a:r>
              <a:rPr lang="en-US" sz="2800" b="1" dirty="0"/>
              <a:t>Goal: I want to grow my business.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/>
              <a:t>Specific: </a:t>
            </a:r>
            <a:r>
              <a:rPr lang="en-US" sz="2800" dirty="0"/>
              <a:t>I will </a:t>
            </a:r>
            <a:r>
              <a:rPr lang="en-US" sz="2800" dirty="0" smtClean="0"/>
              <a:t>acquire twenty new </a:t>
            </a:r>
            <a:r>
              <a:rPr lang="en-US" sz="2800" dirty="0"/>
              <a:t>clients for my consulting business.</a:t>
            </a:r>
          </a:p>
          <a:p>
            <a:pPr marL="0" indent="0">
              <a:buNone/>
            </a:pPr>
            <a:r>
              <a:rPr lang="en-US" sz="2800" b="1" dirty="0"/>
              <a:t>Measurable: </a:t>
            </a:r>
            <a:r>
              <a:rPr lang="en-US" sz="2800" dirty="0"/>
              <a:t>I will measure my progress by how many new clients I bring on, while maintaining my current client base.</a:t>
            </a:r>
          </a:p>
          <a:p>
            <a:pPr marL="0" indent="0">
              <a:buNone/>
            </a:pPr>
            <a:r>
              <a:rPr lang="en-US" sz="2800" b="1" dirty="0"/>
              <a:t>Attainable: </a:t>
            </a:r>
            <a:r>
              <a:rPr lang="en-US" sz="2800" dirty="0"/>
              <a:t>I will ask current clients for referrals, launch a social media marketing campaign and network with local businesses.</a:t>
            </a:r>
          </a:p>
          <a:p>
            <a:pPr marL="0" indent="0">
              <a:buNone/>
            </a:pPr>
            <a:r>
              <a:rPr lang="en-US" sz="2800" b="1" dirty="0"/>
              <a:t>Relevant: </a:t>
            </a:r>
            <a:r>
              <a:rPr lang="en-US" sz="2800" dirty="0"/>
              <a:t>Adding additional clients to my business will allow me to grow my business and increase my revenue. </a:t>
            </a:r>
          </a:p>
          <a:p>
            <a:pPr marL="0" indent="0">
              <a:buNone/>
            </a:pPr>
            <a:r>
              <a:rPr lang="en-US" sz="2800" b="1" dirty="0"/>
              <a:t>Time-Based: </a:t>
            </a:r>
            <a:r>
              <a:rPr lang="en-US" sz="2800" dirty="0"/>
              <a:t>I will have </a:t>
            </a:r>
            <a:r>
              <a:rPr lang="en-US" sz="2800" dirty="0" smtClean="0"/>
              <a:t>twenty </a:t>
            </a:r>
            <a:r>
              <a:rPr lang="en-US" sz="2800" dirty="0"/>
              <a:t>new clients within </a:t>
            </a:r>
            <a:r>
              <a:rPr lang="en-US" sz="2800" dirty="0" smtClean="0"/>
              <a:t>six months.</a:t>
            </a:r>
            <a:endParaRPr lang="en-US" sz="2800" dirty="0"/>
          </a:p>
        </p:txBody>
      </p:sp>
      <p:pic>
        <p:nvPicPr>
          <p:cNvPr id="16389" name="Picture 5" descr="bd05638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187951"/>
            <a:ext cx="1143000" cy="1517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76326799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bldLvl="3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344613" y="274638"/>
            <a:ext cx="6938962" cy="5715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Step 7: Formulate Strategies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153400" cy="3962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800" dirty="0"/>
              <a:t>Strategy - a road map of the actions an entrepreneur draws up to achieve a company’s mission, goals, and objectives.  It is the company’s game plan for gaining a competitive advantage.</a:t>
            </a:r>
          </a:p>
          <a:p>
            <a:r>
              <a:rPr lang="en-US" sz="2800" dirty="0"/>
              <a:t>Three basic strategies:</a:t>
            </a:r>
          </a:p>
        </p:txBody>
      </p:sp>
      <p:grpSp>
        <p:nvGrpSpPr>
          <p:cNvPr id="17417" name="Group 9"/>
          <p:cNvGrpSpPr>
            <a:grpSpLocks/>
          </p:cNvGrpSpPr>
          <p:nvPr/>
        </p:nvGrpSpPr>
        <p:grpSpPr bwMode="auto">
          <a:xfrm>
            <a:off x="2209800" y="3886200"/>
            <a:ext cx="4041775" cy="2616200"/>
            <a:chOff x="1196" y="2208"/>
            <a:chExt cx="2546" cy="1648"/>
          </a:xfrm>
        </p:grpSpPr>
        <p:pic>
          <p:nvPicPr>
            <p:cNvPr id="17412" name="Picture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4236" t="11844" r="6450" b="11003"/>
            <a:stretch>
              <a:fillRect/>
            </a:stretch>
          </p:blipFill>
          <p:spPr bwMode="auto">
            <a:xfrm>
              <a:off x="1196" y="2208"/>
              <a:ext cx="2546" cy="16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413" name="Rectangle 5"/>
            <p:cNvSpPr>
              <a:spLocks noChangeArrowheads="1"/>
            </p:cNvSpPr>
            <p:nvPr/>
          </p:nvSpPr>
          <p:spPr bwMode="auto">
            <a:xfrm>
              <a:off x="1383" y="2842"/>
              <a:ext cx="1035" cy="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b="1">
                  <a:solidFill>
                    <a:schemeClr val="bg2"/>
                  </a:solidFill>
                  <a:latin typeface="Times New Roman" pitchFamily="18" charset="0"/>
                </a:rPr>
                <a:t>Strategy?</a:t>
              </a:r>
            </a:p>
          </p:txBody>
        </p:sp>
      </p:grp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5618163" y="3514725"/>
            <a:ext cx="2606675" cy="528638"/>
          </a:xfrm>
          <a:prstGeom prst="rect">
            <a:avLst/>
          </a:prstGeom>
          <a:solidFill>
            <a:schemeClr val="tx1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800" b="1">
                <a:solidFill>
                  <a:schemeClr val="bg2"/>
                </a:solidFill>
                <a:latin typeface="Times New Roman" pitchFamily="18" charset="0"/>
              </a:rPr>
              <a:t>Cost leadership</a:t>
            </a: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5999163" y="4657725"/>
            <a:ext cx="2606675" cy="528638"/>
          </a:xfrm>
          <a:prstGeom prst="rect">
            <a:avLst/>
          </a:prstGeom>
          <a:solidFill>
            <a:schemeClr val="tx1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800" b="1">
                <a:solidFill>
                  <a:schemeClr val="bg2"/>
                </a:solidFill>
                <a:latin typeface="Times New Roman" pitchFamily="18" charset="0"/>
              </a:rPr>
              <a:t>Differentiation</a:t>
            </a: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5694363" y="5953125"/>
            <a:ext cx="2606675" cy="528638"/>
          </a:xfrm>
          <a:prstGeom prst="rect">
            <a:avLst/>
          </a:prstGeom>
          <a:solidFill>
            <a:schemeClr val="tx1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800" b="1">
                <a:solidFill>
                  <a:schemeClr val="bg2"/>
                </a:solidFill>
                <a:latin typeface="Times New Roman" pitchFamily="18" charset="0"/>
              </a:rPr>
              <a:t>Focus</a:t>
            </a:r>
          </a:p>
        </p:txBody>
      </p:sp>
    </p:spTree>
    <p:extLst>
      <p:ext uri="{BB962C8B-B14F-4D97-AF65-F5344CB8AC3E}">
        <p14:creationId xmlns:p14="http://schemas.microsoft.com/office/powerpoint/2010/main" xmlns="" val="332187019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  <p:bldP spid="17414" grpId="0" animBg="1" autoUpdateAnimBg="0"/>
      <p:bldP spid="17415" grpId="0" animBg="1" autoUpdateAnimBg="0"/>
      <p:bldP spid="17416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Generic Strategy Options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" y="1219200"/>
            <a:ext cx="7162800" cy="534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0200762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46075"/>
            <a:ext cx="8229600" cy="8572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Cost Leadership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Goal: to be </a:t>
            </a:r>
            <a:r>
              <a:rPr lang="en-US" sz="2800" i="1" dirty="0"/>
              <a:t>the</a:t>
            </a:r>
            <a:r>
              <a:rPr lang="en-US" sz="2800" dirty="0"/>
              <a:t> low-cost producer in the industry (or market segment).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Low-cost leaders have an advantage in reaching buyers who buy on the basis of price, and they have the power to set the industry’s price floor.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Works well when: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Buyers are sensitive to price changes.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Competing firms sell the same commodity products.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A company can benefit from economies of scale.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Example: JetBlue Airlines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0800" y="4724400"/>
            <a:ext cx="2247900" cy="1790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1800" y="5181600"/>
            <a:ext cx="2438400" cy="156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6876382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 bldLvl="3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46075"/>
            <a:ext cx="8229600" cy="8572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Cost Leadership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848600" cy="5105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WHEN A LOW-COST PROVIDER STRATEGY WORKS BEST</a:t>
            </a:r>
          </a:p>
          <a:p>
            <a:pPr>
              <a:buSzPct val="100000"/>
              <a:defRPr/>
            </a:pPr>
            <a:r>
              <a:rPr lang="en-US" dirty="0"/>
              <a:t>Price competition among rival sellers is vigorous.</a:t>
            </a:r>
          </a:p>
          <a:p>
            <a:pPr>
              <a:buSzPct val="100000"/>
              <a:defRPr/>
            </a:pPr>
            <a:r>
              <a:rPr lang="en-US" dirty="0"/>
              <a:t>Identical products are available from many sellers.</a:t>
            </a:r>
          </a:p>
          <a:p>
            <a:pPr>
              <a:buSzPct val="100000"/>
              <a:defRPr/>
            </a:pPr>
            <a:r>
              <a:rPr lang="en-US" dirty="0"/>
              <a:t>There are few ways to differentiate industry products.</a:t>
            </a:r>
          </a:p>
          <a:p>
            <a:pPr>
              <a:buSzPct val="100000"/>
              <a:defRPr/>
            </a:pPr>
            <a:r>
              <a:rPr lang="en-US" dirty="0"/>
              <a:t>Most buyers use the product in the same ways.</a:t>
            </a:r>
          </a:p>
          <a:p>
            <a:pPr>
              <a:buSzPct val="100000"/>
              <a:defRPr/>
            </a:pPr>
            <a:r>
              <a:rPr lang="en-US" dirty="0"/>
              <a:t>Buyers incur low costs in switching among sellers.</a:t>
            </a:r>
          </a:p>
          <a:p>
            <a:pPr>
              <a:buSzPct val="100000"/>
              <a:defRPr/>
            </a:pPr>
            <a:r>
              <a:rPr lang="en-US" dirty="0"/>
              <a:t>The majority of industry sales are made to a few, large volume buyers.</a:t>
            </a:r>
          </a:p>
          <a:p>
            <a:pPr>
              <a:buSzPct val="100000"/>
              <a:defRPr/>
            </a:pPr>
            <a:r>
              <a:rPr lang="en-US" dirty="0"/>
              <a:t>New entrants can use introductory low prices to attract buyers and build a customer base.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91400" y="0"/>
            <a:ext cx="1742364" cy="13879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43600"/>
            <a:ext cx="2438400" cy="78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5641588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3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46075"/>
            <a:ext cx="8229600" cy="8572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Cost Leadership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Securing a Cost Advantage: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/>
              <a:t>Use lower-cost inputs and hold minimal assets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/>
              <a:t>Offer only “essential” product features or services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/>
              <a:t>Offer only limited product lines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/>
              <a:t>Use low-cost distribution channels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/>
              <a:t>Use the most economical delivery methods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Cost Driver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Is a factor with a strong influence on a firm’s costs.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Can be asset- or activity-based.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29400" y="4800600"/>
            <a:ext cx="2247900" cy="1790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297606"/>
            <a:ext cx="2438400" cy="156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724758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3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46075"/>
            <a:ext cx="8229600" cy="8572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Cost Leadership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/>
          </a:bodyPr>
          <a:lstStyle/>
          <a:p>
            <a:pPr>
              <a:defRPr/>
            </a:pPr>
            <a:r>
              <a:rPr lang="en-US" dirty="0" smtClean="0"/>
              <a:t>Drivers of Cost Leadership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0538" y="2133600"/>
            <a:ext cx="8162925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9733391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3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72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Differentiation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724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800" dirty="0"/>
              <a:t>Company seeks to build customer loyalty by positioning its goods or services in a unique or different fashion.</a:t>
            </a:r>
          </a:p>
          <a:p>
            <a:r>
              <a:rPr lang="en-US" sz="2800" dirty="0"/>
              <a:t>Idea is to be special at something customers value.</a:t>
            </a:r>
          </a:p>
          <a:p>
            <a:r>
              <a:rPr lang="en-US" sz="2800" dirty="0"/>
              <a:t>Key: Build basis for differentiation on a distinctive competence, something that the small company is uniquely good at doing in comparison to its competitors.  </a:t>
            </a:r>
          </a:p>
          <a:p>
            <a:r>
              <a:rPr lang="en-US" sz="2800" dirty="0"/>
              <a:t>Examples: </a:t>
            </a:r>
            <a:r>
              <a:rPr lang="en-US" sz="2800" dirty="0" smtClean="0"/>
              <a:t>Outfitters </a:t>
            </a:r>
            <a:r>
              <a:rPr lang="en-US" sz="2800" dirty="0"/>
              <a:t>and the Ice Hotel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77024" y="487680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8479577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72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Differentiation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724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85000" lnSpcReduction="10000"/>
          </a:bodyPr>
          <a:lstStyle/>
          <a:p>
            <a:pPr>
              <a:defRPr/>
            </a:pPr>
            <a:r>
              <a:rPr lang="en-US" dirty="0"/>
              <a:t>BROAD DIFFERENTIATION STRATEGIES</a:t>
            </a:r>
          </a:p>
          <a:p>
            <a:pPr>
              <a:defRPr/>
            </a:pPr>
            <a:r>
              <a:rPr lang="en-US" dirty="0"/>
              <a:t>Effective Differentiation Approaches: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/>
              <a:t>Carefully study buyer needs and behaviors, values and willingness to pay for a </a:t>
            </a:r>
            <a:r>
              <a:rPr lang="en-US" i="1" dirty="0"/>
              <a:t>unique</a:t>
            </a:r>
            <a:r>
              <a:rPr lang="en-US" dirty="0"/>
              <a:t> product or service.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/>
              <a:t>Incorporate features that both appeal to buyers and create a sustainably distinctive product offering.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/>
              <a:t>Use higher prices to recoup differentiation costs.</a:t>
            </a:r>
          </a:p>
          <a:p>
            <a:pPr>
              <a:defRPr/>
            </a:pPr>
            <a:r>
              <a:rPr lang="en-US" dirty="0"/>
              <a:t>Advantages of Differentiation: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/>
              <a:t>Command premium prices for the firm’s products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/>
              <a:t>Increased unit sales due to attractive differentiation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/>
              <a:t>Brand loyalty that bonds buyers to the firm’s products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0800" y="22860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5833197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72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Differentiation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209800"/>
            <a:ext cx="8191500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1143000"/>
            <a:ext cx="632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Keys To Create Differentiation Advantage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66374583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85812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Focus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Company selects one or more customer segments in a market; identifies customers’ special needs, wants, or interests; and then targets them with a product or service designed specifically for them.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Strategy builds on </a:t>
            </a:r>
            <a:r>
              <a:rPr lang="en-US" sz="2800" i="1" dirty="0"/>
              <a:t>differences</a:t>
            </a:r>
            <a:r>
              <a:rPr lang="en-US" sz="2800" dirty="0"/>
              <a:t> among market segments.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Rather than try to serve the total market, the company focuses on serving a niche (or several niches) within that market.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Examples</a:t>
            </a:r>
            <a:r>
              <a:rPr lang="en-US" sz="2800" dirty="0" smtClean="0"/>
              <a:t>:  Rolls Royce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3000" y="5070712"/>
            <a:ext cx="1905000" cy="1752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10200" y="4495800"/>
            <a:ext cx="3581400" cy="215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76001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uiExpand="1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85812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Focus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4724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2500"/>
          </a:bodyPr>
          <a:lstStyle/>
          <a:p>
            <a:pPr>
              <a:defRPr/>
            </a:pPr>
            <a:r>
              <a:rPr lang="en-US" sz="2800" dirty="0"/>
              <a:t>WHEN A FOCUSED </a:t>
            </a:r>
            <a:r>
              <a:rPr lang="en-US" sz="2800" dirty="0" smtClean="0"/>
              <a:t>STRATEGY </a:t>
            </a:r>
            <a:r>
              <a:rPr lang="en-US" sz="2800" dirty="0"/>
              <a:t>IS ATTRACTIVE</a:t>
            </a:r>
          </a:p>
          <a:p>
            <a:pPr>
              <a:defRPr/>
            </a:pPr>
            <a:r>
              <a:rPr lang="en-US" sz="2800" dirty="0"/>
              <a:t>The target market niche is big enough to be profitable and offers good growth potential.</a:t>
            </a:r>
          </a:p>
          <a:p>
            <a:pPr>
              <a:defRPr/>
            </a:pPr>
            <a:r>
              <a:rPr lang="en-US" sz="2800" dirty="0"/>
              <a:t>Industry leaders chose not to compete in the niche—focusers avoid competing against strong competitors</a:t>
            </a:r>
          </a:p>
          <a:p>
            <a:pPr>
              <a:defRPr/>
            </a:pPr>
            <a:r>
              <a:rPr lang="en-US" sz="2800" dirty="0"/>
              <a:t>It is costly or difficult for multi-segment competitors to meet the specialized needs of niche buyers.</a:t>
            </a:r>
          </a:p>
          <a:p>
            <a:pPr>
              <a:defRPr/>
            </a:pPr>
            <a:r>
              <a:rPr lang="en-US" sz="2800" dirty="0"/>
              <a:t>The industry has many different niches and segments.</a:t>
            </a:r>
          </a:p>
          <a:p>
            <a:pPr>
              <a:defRPr/>
            </a:pPr>
            <a:r>
              <a:rPr lang="en-US" sz="2800" dirty="0"/>
              <a:t>Rivals have little or no interest in the target segment.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9000" y="152400"/>
            <a:ext cx="19050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83705092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5800" y="374650"/>
            <a:ext cx="7848600" cy="1100138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Step 8: Translate Strategies</a:t>
            </a:r>
            <a:br>
              <a:rPr lang="en-US" dirty="0"/>
            </a:br>
            <a:r>
              <a:rPr lang="en-US" dirty="0"/>
              <a:t> into Action Plans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68475"/>
            <a:ext cx="7745413" cy="410686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800" dirty="0"/>
              <a:t>Survey of senior executives: Companies achieved only 63 percent of the results in their strategic plans. </a:t>
            </a:r>
          </a:p>
          <a:p>
            <a:r>
              <a:rPr lang="en-US" sz="2800" dirty="0"/>
              <a:t>Create projects by defining: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Purpose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Scope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Contribution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Resource requirements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Timing</a:t>
            </a:r>
          </a:p>
        </p:txBody>
      </p:sp>
      <p:pic>
        <p:nvPicPr>
          <p:cNvPr id="22536" name="Picture 8" descr="j02382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429000"/>
            <a:ext cx="2743200" cy="242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67269056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uiExpand="1" build="p" bldLvl="3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603250"/>
            <a:ext cx="8458200" cy="59531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Step 9: Establish Accurate Controls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2663" y="1655763"/>
            <a:ext cx="7331075" cy="37782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900" dirty="0"/>
              <a:t>Plan establishes the standards against which actual performance is measured. </a:t>
            </a:r>
          </a:p>
          <a:p>
            <a:r>
              <a:rPr lang="en-US" sz="2900" dirty="0"/>
              <a:t>Entrepreneur must:</a:t>
            </a:r>
          </a:p>
          <a:p>
            <a:pPr lvl="1"/>
            <a:r>
              <a:rPr lang="en-US" dirty="0"/>
              <a:t>identify and track key performance indicators.</a:t>
            </a:r>
          </a:p>
          <a:p>
            <a:pPr lvl="1"/>
            <a:r>
              <a:rPr lang="en-US" dirty="0"/>
              <a:t>take corrective action.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10200" y="3703021"/>
            <a:ext cx="2819400" cy="2819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0599" y="472440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9564742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uiExpand="1" build="p" bldLvl="2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Lecture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3384645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Analyzing </a:t>
            </a:r>
            <a:r>
              <a:rPr lang="en-US" dirty="0">
                <a:solidFill>
                  <a:schemeClr val="tx1"/>
                </a:solidFill>
              </a:rPr>
              <a:t>Competitors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Create Company Goals and Objectives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Formulate Strategy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Translate Strategies into Action Plan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Establishing Control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5767" y="152400"/>
            <a:ext cx="22098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972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</TotalTime>
  <Words>979</Words>
  <Application>Microsoft Office PowerPoint</Application>
  <PresentationFormat>On-screen Show (4:3)</PresentationFormat>
  <Paragraphs>173</Paragraphs>
  <Slides>25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ENTREPRENEURSHIP </vt:lpstr>
      <vt:lpstr> Previous Lecture Review</vt:lpstr>
      <vt:lpstr>Objectives</vt:lpstr>
      <vt:lpstr>Step 5: Analyze Competitors</vt:lpstr>
      <vt:lpstr>Step 5: Analyze Competitors</vt:lpstr>
      <vt:lpstr>Step 5: Analyze Competitors</vt:lpstr>
      <vt:lpstr>Step 5: Analyze Competitors</vt:lpstr>
      <vt:lpstr>Step 5: Analyze Competitors</vt:lpstr>
      <vt:lpstr>Knowledge Management</vt:lpstr>
      <vt:lpstr>Step 6: Create Company Goals and Objectives</vt:lpstr>
      <vt:lpstr>Step 6: Create Company Goals and Objectives</vt:lpstr>
      <vt:lpstr>Step 7: Formulate Strategies</vt:lpstr>
      <vt:lpstr>Three Generic Strategy Options</vt:lpstr>
      <vt:lpstr>Cost Leadership</vt:lpstr>
      <vt:lpstr>Cost Leadership</vt:lpstr>
      <vt:lpstr>Cost Leadership</vt:lpstr>
      <vt:lpstr>Cost Leadership</vt:lpstr>
      <vt:lpstr>Differentiation</vt:lpstr>
      <vt:lpstr>Differentiation</vt:lpstr>
      <vt:lpstr>Differentiation</vt:lpstr>
      <vt:lpstr>Focus</vt:lpstr>
      <vt:lpstr>Focus</vt:lpstr>
      <vt:lpstr>Step 8: Translate Strategies  into Action Plans</vt:lpstr>
      <vt:lpstr>Step 9: Establish Accurate Controls</vt:lpstr>
      <vt:lpstr>Lecture Review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the Entrepreneurial Mind: From Ideas to Reality</dc:title>
  <dc:creator>MyUserName</dc:creator>
  <cp:lastModifiedBy>NTS</cp:lastModifiedBy>
  <cp:revision>108</cp:revision>
  <dcterms:created xsi:type="dcterms:W3CDTF">2013-10-03T09:43:12Z</dcterms:created>
  <dcterms:modified xsi:type="dcterms:W3CDTF">2013-11-04T05:27:46Z</dcterms:modified>
</cp:coreProperties>
</file>