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96" r:id="rId2"/>
    <p:sldId id="297" r:id="rId3"/>
    <p:sldId id="298" r:id="rId4"/>
    <p:sldId id="341" r:id="rId5"/>
    <p:sldId id="335" r:id="rId6"/>
    <p:sldId id="336" r:id="rId7"/>
    <p:sldId id="337" r:id="rId8"/>
    <p:sldId id="338" r:id="rId9"/>
    <p:sldId id="339" r:id="rId10"/>
    <p:sldId id="340" r:id="rId11"/>
    <p:sldId id="313" r:id="rId12"/>
    <p:sldId id="347" r:id="rId13"/>
    <p:sldId id="348" r:id="rId14"/>
    <p:sldId id="315" r:id="rId15"/>
    <p:sldId id="317" r:id="rId16"/>
    <p:sldId id="318" r:id="rId17"/>
    <p:sldId id="349" r:id="rId18"/>
    <p:sldId id="319" r:id="rId19"/>
    <p:sldId id="321" r:id="rId20"/>
    <p:sldId id="323" r:id="rId21"/>
    <p:sldId id="351" r:id="rId22"/>
    <p:sldId id="324" r:id="rId23"/>
    <p:sldId id="325" r:id="rId24"/>
    <p:sldId id="326" r:id="rId25"/>
    <p:sldId id="327" r:id="rId26"/>
    <p:sldId id="328" r:id="rId27"/>
    <p:sldId id="329" r:id="rId28"/>
    <p:sldId id="330" r:id="rId29"/>
    <p:sldId id="350" r:id="rId30"/>
    <p:sldId id="346" r:id="rId31"/>
    <p:sldId id="299"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1" autoAdjust="0"/>
  </p:normalViewPr>
  <p:slideViewPr>
    <p:cSldViewPr>
      <p:cViewPr varScale="1">
        <p:scale>
          <a:sx n="87" d="100"/>
          <a:sy n="87" d="100"/>
        </p:scale>
        <p:origin x="-1470" y="-84"/>
      </p:cViewPr>
      <p:guideLst>
        <p:guide orient="horz" pos="2160"/>
        <p:guide pos="2880"/>
      </p:guideLst>
    </p:cSldViewPr>
  </p:slideViewPr>
  <p:outlineViewPr>
    <p:cViewPr>
      <p:scale>
        <a:sx n="33" d="100"/>
        <a:sy n="33" d="100"/>
      </p:scale>
      <p:origin x="0" y="190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85B88A-C841-402B-B2F9-EDF798484FBC}" type="datetimeFigureOut">
              <a:rPr lang="en-US" smtClean="0"/>
              <a:pPr/>
              <a:t>10/28/2013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E3A5EB-6F79-4447-ABC5-06DD99348053}" type="slidenum">
              <a:rPr lang="en-US" smtClean="0"/>
              <a:pPr/>
              <a:t>‹#›</a:t>
            </a:fld>
            <a:endParaRPr lang="en-US"/>
          </a:p>
        </p:txBody>
      </p:sp>
    </p:spTree>
    <p:extLst>
      <p:ext uri="{BB962C8B-B14F-4D97-AF65-F5344CB8AC3E}">
        <p14:creationId xmlns:p14="http://schemas.microsoft.com/office/powerpoint/2010/main" val="2277825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386009-2F07-4740-8702-9AC409F43F31}" type="slidenum">
              <a:rPr lang="en-US"/>
              <a:pPr/>
              <a:t>10</a:t>
            </a:fld>
            <a:endParaRPr lang="en-US"/>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bwMode="auto">
          <a:xfrm>
            <a:off x="1144588" y="687388"/>
            <a:ext cx="4568825" cy="3425825"/>
          </a:xfrm>
          <a:prstGeom prst="rect">
            <a:avLst/>
          </a:prstGeom>
          <a:solidFill>
            <a:srgbClr val="FFFFFF"/>
          </a:solidFill>
          <a:ln>
            <a:solidFill>
              <a:srgbClr val="000000"/>
            </a:solidFill>
            <a:miter lim="800000"/>
            <a:headEnd/>
            <a:tailEnd/>
          </a:ln>
        </p:spPr>
      </p:sp>
      <p:sp>
        <p:nvSpPr>
          <p:cNvPr id="7065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bwMode="auto">
          <a:xfrm>
            <a:off x="1144588" y="687388"/>
            <a:ext cx="4568825" cy="3425825"/>
          </a:xfrm>
          <a:prstGeom prst="rect">
            <a:avLst/>
          </a:prstGeom>
          <a:solidFill>
            <a:srgbClr val="FFFFFF"/>
          </a:solidFill>
          <a:ln>
            <a:solidFill>
              <a:srgbClr val="000000"/>
            </a:solidFill>
            <a:miter lim="800000"/>
            <a:headEnd/>
            <a:tailEnd/>
          </a:ln>
        </p:spPr>
      </p:sp>
      <p:sp>
        <p:nvSpPr>
          <p:cNvPr id="5632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1BCED04-EBB4-4000-8DB9-55BB2AEB3EA0}" type="datetime1">
              <a:rPr lang="en-US" smtClean="0"/>
              <a:pPr/>
              <a:t>10/28/2013</a:t>
            </a:fld>
            <a:endParaRPr lang="en-US"/>
          </a:p>
        </p:txBody>
      </p:sp>
      <p:sp>
        <p:nvSpPr>
          <p:cNvPr id="5" name="Footer Placeholder 4"/>
          <p:cNvSpPr>
            <a:spLocks noGrp="1"/>
          </p:cNvSpPr>
          <p:nvPr>
            <p:ph type="ftr" sz="quarter" idx="11"/>
          </p:nvPr>
        </p:nvSpPr>
        <p:spPr/>
        <p:txBody>
          <a:bodyPr/>
          <a:lstStyle/>
          <a:p>
            <a:r>
              <a:rPr lang="en-US" smtClean="0"/>
              <a:t>Chapter 3: Strategic Plan</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val="2594157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D1EF05-68CC-43C8-BD6F-3916D81DB9F5}" type="datetime1">
              <a:rPr lang="en-US" smtClean="0"/>
              <a:pPr/>
              <a:t>10/28/2013</a:t>
            </a:fld>
            <a:endParaRPr lang="en-US"/>
          </a:p>
        </p:txBody>
      </p:sp>
      <p:sp>
        <p:nvSpPr>
          <p:cNvPr id="5" name="Footer Placeholder 4"/>
          <p:cNvSpPr>
            <a:spLocks noGrp="1"/>
          </p:cNvSpPr>
          <p:nvPr>
            <p:ph type="ftr" sz="quarter" idx="11"/>
          </p:nvPr>
        </p:nvSpPr>
        <p:spPr/>
        <p:txBody>
          <a:bodyPr/>
          <a:lstStyle/>
          <a:p>
            <a:r>
              <a:rPr lang="en-US" smtClean="0"/>
              <a:t>Chapter 3: Strategic Plan</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val="953092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B3D3D3-80A5-4A13-80C2-346A05F29FB4}" type="datetime1">
              <a:rPr lang="en-US" smtClean="0"/>
              <a:pPr/>
              <a:t>10/28/2013</a:t>
            </a:fld>
            <a:endParaRPr lang="en-US"/>
          </a:p>
        </p:txBody>
      </p:sp>
      <p:sp>
        <p:nvSpPr>
          <p:cNvPr id="5" name="Footer Placeholder 4"/>
          <p:cNvSpPr>
            <a:spLocks noGrp="1"/>
          </p:cNvSpPr>
          <p:nvPr>
            <p:ph type="ftr" sz="quarter" idx="11"/>
          </p:nvPr>
        </p:nvSpPr>
        <p:spPr/>
        <p:txBody>
          <a:bodyPr/>
          <a:lstStyle/>
          <a:p>
            <a:r>
              <a:rPr lang="en-US" smtClean="0"/>
              <a:t>Chapter 3: Strategic Plan</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val="3672462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7C60F24-729F-4F6D-A2B2-CC7F6F377099}" type="datetime1">
              <a:rPr lang="en-US" smtClean="0"/>
              <a:pPr/>
              <a:t>10/28/2013</a:t>
            </a:fld>
            <a:endParaRPr lang="en-US"/>
          </a:p>
        </p:txBody>
      </p:sp>
      <p:sp>
        <p:nvSpPr>
          <p:cNvPr id="6" name="Footer Placeholder 5"/>
          <p:cNvSpPr>
            <a:spLocks noGrp="1"/>
          </p:cNvSpPr>
          <p:nvPr>
            <p:ph type="ftr" sz="quarter" idx="11"/>
          </p:nvPr>
        </p:nvSpPr>
        <p:spPr/>
        <p:txBody>
          <a:bodyPr/>
          <a:lstStyle/>
          <a:p>
            <a:r>
              <a:rPr lang="en-US" smtClean="0"/>
              <a:t>Chapter 3: Strategic Plan</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val="2902116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280A70F-CBDE-452C-A5EF-56D735ADA068}" type="datetime1">
              <a:rPr lang="en-US" smtClean="0"/>
              <a:pPr/>
              <a:t>10/28/2013</a:t>
            </a:fld>
            <a:endParaRPr lang="en-US"/>
          </a:p>
        </p:txBody>
      </p:sp>
      <p:sp>
        <p:nvSpPr>
          <p:cNvPr id="8" name="Footer Placeholder 7"/>
          <p:cNvSpPr>
            <a:spLocks noGrp="1"/>
          </p:cNvSpPr>
          <p:nvPr>
            <p:ph type="ftr" sz="quarter" idx="11"/>
          </p:nvPr>
        </p:nvSpPr>
        <p:spPr/>
        <p:txBody>
          <a:bodyPr/>
          <a:lstStyle/>
          <a:p>
            <a:r>
              <a:rPr lang="en-US" smtClean="0"/>
              <a:t>Chapter 3: Strategic Plan</a:t>
            </a:r>
            <a:endParaRPr lang="en-US"/>
          </a:p>
        </p:txBody>
      </p:sp>
      <p:sp>
        <p:nvSpPr>
          <p:cNvPr id="9" name="Slide Number Placeholder 8"/>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val="1873893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5D149B-3D23-4D51-89F0-89FC7CD4D794}" type="datetime1">
              <a:rPr lang="en-US" smtClean="0"/>
              <a:pPr/>
              <a:t>10/28/2013</a:t>
            </a:fld>
            <a:endParaRPr lang="en-US"/>
          </a:p>
        </p:txBody>
      </p:sp>
      <p:sp>
        <p:nvSpPr>
          <p:cNvPr id="4" name="Footer Placeholder 3"/>
          <p:cNvSpPr>
            <a:spLocks noGrp="1"/>
          </p:cNvSpPr>
          <p:nvPr>
            <p:ph type="ftr" sz="quarter" idx="11"/>
          </p:nvPr>
        </p:nvSpPr>
        <p:spPr/>
        <p:txBody>
          <a:bodyPr/>
          <a:lstStyle/>
          <a:p>
            <a:r>
              <a:rPr lang="en-US" smtClean="0"/>
              <a:t>Chapter 3: Strategic Plan</a:t>
            </a:r>
            <a:endParaRPr lang="en-US"/>
          </a:p>
        </p:txBody>
      </p:sp>
      <p:sp>
        <p:nvSpPr>
          <p:cNvPr id="5" name="Slide Number Placeholder 4"/>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val="3763149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AFCFE7-834B-4D2A-9707-5C451ACEB547}" type="datetime1">
              <a:rPr lang="en-US" smtClean="0"/>
              <a:pPr/>
              <a:t>10/28/2013</a:t>
            </a:fld>
            <a:endParaRPr lang="en-US"/>
          </a:p>
        </p:txBody>
      </p:sp>
      <p:sp>
        <p:nvSpPr>
          <p:cNvPr id="3" name="Footer Placeholder 2"/>
          <p:cNvSpPr>
            <a:spLocks noGrp="1"/>
          </p:cNvSpPr>
          <p:nvPr>
            <p:ph type="ftr" sz="quarter" idx="11"/>
          </p:nvPr>
        </p:nvSpPr>
        <p:spPr/>
        <p:txBody>
          <a:bodyPr/>
          <a:lstStyle/>
          <a:p>
            <a:r>
              <a:rPr lang="en-US" smtClean="0"/>
              <a:t>Chapter 3: Strategic Plan</a:t>
            </a:r>
            <a:endParaRPr lang="en-US"/>
          </a:p>
        </p:txBody>
      </p:sp>
      <p:sp>
        <p:nvSpPr>
          <p:cNvPr id="4" name="Slide Number Placeholder 3"/>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val="1126882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ACF27D-BDD5-45F5-B1C7-D849930F9130}" type="datetime1">
              <a:rPr lang="en-US" smtClean="0"/>
              <a:pPr/>
              <a:t>10/28/2013</a:t>
            </a:fld>
            <a:endParaRPr lang="en-US"/>
          </a:p>
        </p:txBody>
      </p:sp>
      <p:sp>
        <p:nvSpPr>
          <p:cNvPr id="6" name="Footer Placeholder 5"/>
          <p:cNvSpPr>
            <a:spLocks noGrp="1"/>
          </p:cNvSpPr>
          <p:nvPr>
            <p:ph type="ftr" sz="quarter" idx="11"/>
          </p:nvPr>
        </p:nvSpPr>
        <p:spPr/>
        <p:txBody>
          <a:bodyPr/>
          <a:lstStyle/>
          <a:p>
            <a:r>
              <a:rPr lang="en-US" smtClean="0"/>
              <a:t>Chapter 3: Strategic Plan</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val="3741652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238B4F-61EB-4AD8-93BE-779E32784F78}" type="datetime1">
              <a:rPr lang="en-US" smtClean="0"/>
              <a:pPr/>
              <a:t>10/28/2013</a:t>
            </a:fld>
            <a:endParaRPr lang="en-US"/>
          </a:p>
        </p:txBody>
      </p:sp>
      <p:sp>
        <p:nvSpPr>
          <p:cNvPr id="6" name="Footer Placeholder 5"/>
          <p:cNvSpPr>
            <a:spLocks noGrp="1"/>
          </p:cNvSpPr>
          <p:nvPr>
            <p:ph type="ftr" sz="quarter" idx="11"/>
          </p:nvPr>
        </p:nvSpPr>
        <p:spPr/>
        <p:txBody>
          <a:bodyPr/>
          <a:lstStyle/>
          <a:p>
            <a:r>
              <a:rPr lang="en-US" smtClean="0"/>
              <a:t>Chapter 3: Strategic Plan</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val="83508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0BD4BD-1BD9-4863-9C1E-E66B4BB0B267}" type="datetime1">
              <a:rPr lang="en-US" smtClean="0"/>
              <a:pPr/>
              <a:t>10/28/2013</a:t>
            </a:fld>
            <a:endParaRPr lang="en-US"/>
          </a:p>
        </p:txBody>
      </p:sp>
      <p:sp>
        <p:nvSpPr>
          <p:cNvPr id="5" name="Footer Placeholder 4"/>
          <p:cNvSpPr>
            <a:spLocks noGrp="1"/>
          </p:cNvSpPr>
          <p:nvPr>
            <p:ph type="ftr" sz="quarter" idx="11"/>
          </p:nvPr>
        </p:nvSpPr>
        <p:spPr/>
        <p:txBody>
          <a:bodyPr/>
          <a:lstStyle/>
          <a:p>
            <a:r>
              <a:rPr lang="en-US" smtClean="0"/>
              <a:t>Chapter 3: Strategic Plan</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val="770703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8155D0-0904-43EE-B569-E8DDB251E580}" type="datetime1">
              <a:rPr lang="en-US" smtClean="0"/>
              <a:pPr/>
              <a:t>10/28/2013</a:t>
            </a:fld>
            <a:endParaRPr lang="en-US"/>
          </a:p>
        </p:txBody>
      </p:sp>
      <p:sp>
        <p:nvSpPr>
          <p:cNvPr id="5" name="Footer Placeholder 4"/>
          <p:cNvSpPr>
            <a:spLocks noGrp="1"/>
          </p:cNvSpPr>
          <p:nvPr>
            <p:ph type="ftr" sz="quarter" idx="11"/>
          </p:nvPr>
        </p:nvSpPr>
        <p:spPr/>
        <p:txBody>
          <a:bodyPr/>
          <a:lstStyle/>
          <a:p>
            <a:r>
              <a:rPr lang="en-US" smtClean="0"/>
              <a:t>Chapter 3: Strategic Plan</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val="2841067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3D0563-F9EF-40DB-BBCA-37DA74226B34}" type="datetime1">
              <a:rPr lang="en-US" smtClean="0"/>
              <a:pPr/>
              <a:t>10/28/2013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Chapter 3: Strategic Plan</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E19BCC-EB6D-4706-855E-B16354E90296}" type="slidenum">
              <a:rPr lang="en-US" smtClean="0"/>
              <a:pPr/>
              <a:t>‹#›</a:t>
            </a:fld>
            <a:endParaRPr lang="en-US"/>
          </a:p>
        </p:txBody>
      </p:sp>
    </p:spTree>
    <p:extLst>
      <p:ext uri="{BB962C8B-B14F-4D97-AF65-F5344CB8AC3E}">
        <p14:creationId xmlns:p14="http://schemas.microsoft.com/office/powerpoint/2010/main" val="4030905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images.google.co.uk/imgres?imgurl=http://www.cnsx.ca/Storage.asp?StorageID=88814&amp;SiteLanguageID=1&amp;imgrefurl=http://www.cnsx.ca/Page.asp?PageID=749&amp;SiteNodeID=160&amp;usg=__-ijpPpCG8V2jvWOP-DaVrNMd2WM=&amp;h=1174&amp;w=1280&amp;sz=176&amp;hl=en&amp;start=1&amp;tbnid=F13K5baDJApOMM:&amp;tbnh=138&amp;tbnw=150&amp;prev=/images?q=technology&amp;gbv=2&amp;hl=en" TargetMode="Externa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hyperlink" Target="http://images.google.co.uk/imgres?imgurl=http://www.unescap.org/unis/press/2007/aug/space.jpg&amp;imgrefurl=http://www.unescap.org/unis/press/2007/aug/n38.asp&amp;usg=__7oRAEi9bslFC3JFlI2PXNpdBlMU=&amp;h=518&amp;w=600&amp;sz=28&amp;hl=en&amp;start=18&amp;tbnid=Gzsg3671OA2sHM:&amp;tbnh=117&amp;tbnw=135&amp;prev=/images?q=technology&amp;gbv=2&amp;hl=en"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images.google.co.uk/imgres?imgurl=http://media.schadenfreude.net/2009/05/barrister.jpg&amp;imgrefurl=http://www.schadenfreude.net/2009/05/19/i-dont-know-about-you-but-i-think-i-trust-mr-sean-atteta.php&amp;usg=__fAPBNp_ZGCxfeGnLRmxbxoO3P7M=&amp;h=238&amp;w=250&amp;sz=17&amp;hl=en&amp;start=4&amp;tbnid=_5w1zy2oX8G5OM:&amp;tbnh=106&amp;tbnw=111&amp;prev=/images?q=barrister&amp;gbv=2&amp;hl=en" TargetMode="Externa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hyperlink" Target="http://images.google.co.uk/imgres?imgurl=http://www.campusaccess.com/images/law-school.jpg&amp;imgrefurl=http://www.campusaccess.com/education/law.html&amp;usg=__Fzz7aDjIKd3b7c0wZ0hmnoQqpjE=&amp;h=360&amp;w=333&amp;sz=8&amp;hl=en&amp;start=1&amp;tbnid=sUUsuP-KrXDOBM:&amp;tbnh=121&amp;tbnw=112&amp;prev=/images?q=law&amp;gbv=2&amp;hl=en"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ENTREPRENEURSHIP </a:t>
            </a:r>
            <a:endParaRPr lang="en-US" dirty="0"/>
          </a:p>
        </p:txBody>
      </p:sp>
      <p:sp>
        <p:nvSpPr>
          <p:cNvPr id="3" name="Content Placeholder 2"/>
          <p:cNvSpPr>
            <a:spLocks noGrp="1"/>
          </p:cNvSpPr>
          <p:nvPr>
            <p:ph idx="1"/>
          </p:nvPr>
        </p:nvSpPr>
        <p:spPr/>
        <p:txBody>
          <a:bodyPr>
            <a:normAutofit/>
          </a:bodyPr>
          <a:lstStyle/>
          <a:p>
            <a:pPr marL="0" indent="0" algn="ctr">
              <a:buNone/>
            </a:pPr>
            <a:r>
              <a:rPr lang="en-US" sz="6000" dirty="0" smtClean="0"/>
              <a:t>Lecture No: 12</a:t>
            </a:r>
          </a:p>
          <a:p>
            <a:pPr marL="0" indent="0">
              <a:buNone/>
            </a:pPr>
            <a:endParaRPr lang="en-US" sz="2000" dirty="0" smtClean="0"/>
          </a:p>
          <a:p>
            <a:pPr marL="0" indent="0" algn="ctr">
              <a:buNone/>
            </a:pPr>
            <a:endParaRPr lang="en-US" sz="2800" dirty="0" smtClean="0"/>
          </a:p>
          <a:p>
            <a:pPr marL="0" indent="0" algn="ctr">
              <a:buNone/>
            </a:pPr>
            <a:r>
              <a:rPr lang="en-US" sz="2800" dirty="0" smtClean="0"/>
              <a:t>Resource Person:</a:t>
            </a:r>
          </a:p>
          <a:p>
            <a:pPr marL="0" indent="0" algn="ctr">
              <a:buNone/>
            </a:pPr>
            <a:r>
              <a:rPr lang="en-US" sz="3600" dirty="0" smtClean="0"/>
              <a:t>Malik </a:t>
            </a:r>
            <a:r>
              <a:rPr lang="en-US" sz="3600" dirty="0" err="1" smtClean="0"/>
              <a:t>Jawad</a:t>
            </a:r>
            <a:r>
              <a:rPr lang="en-US" sz="3600" dirty="0" smtClean="0"/>
              <a:t> </a:t>
            </a:r>
            <a:r>
              <a:rPr lang="en-US" sz="3600" dirty="0" err="1" smtClean="0"/>
              <a:t>Saboor</a:t>
            </a:r>
            <a:endParaRPr lang="en-US" sz="3600" dirty="0" smtClean="0"/>
          </a:p>
          <a:p>
            <a:pPr marL="0" indent="0" algn="ctr">
              <a:buNone/>
            </a:pPr>
            <a:r>
              <a:rPr lang="en-US" sz="2000" dirty="0" smtClean="0"/>
              <a:t>Assistant Professor</a:t>
            </a:r>
          </a:p>
          <a:p>
            <a:pPr marL="0" indent="0" algn="ctr">
              <a:buNone/>
            </a:pPr>
            <a:r>
              <a:rPr lang="en-US" sz="2000" dirty="0" smtClean="0"/>
              <a:t>Department of Management Sciences</a:t>
            </a:r>
          </a:p>
          <a:p>
            <a:pPr marL="0" indent="0" algn="ctr">
              <a:buNone/>
            </a:pPr>
            <a:r>
              <a:rPr lang="en-US" sz="2000" dirty="0" smtClean="0"/>
              <a:t>COMSATS Institute of Information Technology</a:t>
            </a:r>
          </a:p>
          <a:p>
            <a:pPr marL="0" indent="0" algn="ctr">
              <a:buNone/>
            </a:pPr>
            <a:r>
              <a:rPr lang="en-US" sz="2000" dirty="0" smtClean="0"/>
              <a:t>Islamabad.</a:t>
            </a:r>
          </a:p>
          <a:p>
            <a:pPr marL="0" indent="0">
              <a:buNone/>
            </a:pPr>
            <a:endParaRPr lang="en-US" dirty="0"/>
          </a:p>
        </p:txBody>
      </p:sp>
    </p:spTree>
    <p:extLst>
      <p:ext uri="{BB962C8B-B14F-4D97-AF65-F5344CB8AC3E}">
        <p14:creationId xmlns:p14="http://schemas.microsoft.com/office/powerpoint/2010/main" val="841980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8229600" cy="1143000"/>
          </a:xfrm>
        </p:spPr>
        <p:txBody>
          <a:bodyPr/>
          <a:lstStyle/>
          <a:p>
            <a:r>
              <a:rPr lang="en-US" dirty="0"/>
              <a:t> </a:t>
            </a:r>
            <a:r>
              <a:rPr lang="en-US" dirty="0" smtClean="0"/>
              <a:t>Previous Lecture Review</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85298"/>
            <a:ext cx="3124104" cy="3038901"/>
          </a:xfrm>
          <a:prstGeom prst="rect">
            <a:avLst/>
          </a:prstGeom>
        </p:spPr>
      </p:pic>
      <p:sp>
        <p:nvSpPr>
          <p:cNvPr id="8" name="Subtitle 2"/>
          <p:cNvSpPr txBox="1">
            <a:spLocks/>
          </p:cNvSpPr>
          <p:nvPr/>
        </p:nvSpPr>
        <p:spPr>
          <a:xfrm>
            <a:off x="206991" y="1626356"/>
            <a:ext cx="8382000" cy="4698243"/>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defRPr/>
            </a:pPr>
            <a:endParaRPr lang="en-US" dirty="0" smtClean="0"/>
          </a:p>
          <a:p>
            <a:pPr>
              <a:lnSpc>
                <a:spcPct val="90000"/>
              </a:lnSpc>
              <a:defRPr/>
            </a:pPr>
            <a:r>
              <a:rPr lang="en-US" dirty="0"/>
              <a:t>Strategic  Management</a:t>
            </a:r>
          </a:p>
          <a:p>
            <a:pPr>
              <a:lnSpc>
                <a:spcPct val="90000"/>
              </a:lnSpc>
              <a:defRPr/>
            </a:pPr>
            <a:endParaRPr lang="en-US" dirty="0"/>
          </a:p>
          <a:p>
            <a:pPr>
              <a:lnSpc>
                <a:spcPct val="90000"/>
              </a:lnSpc>
              <a:defRPr/>
            </a:pPr>
            <a:r>
              <a:rPr lang="en-US" dirty="0"/>
              <a:t>Competitive Advantage</a:t>
            </a:r>
          </a:p>
          <a:p>
            <a:pPr>
              <a:lnSpc>
                <a:spcPct val="90000"/>
              </a:lnSpc>
              <a:defRPr/>
            </a:pPr>
            <a:endParaRPr lang="en-US" dirty="0"/>
          </a:p>
          <a:p>
            <a:pPr>
              <a:lnSpc>
                <a:spcPct val="90000"/>
              </a:lnSpc>
              <a:defRPr/>
            </a:pPr>
            <a:r>
              <a:rPr lang="en-US" dirty="0"/>
              <a:t>Core Competency</a:t>
            </a:r>
          </a:p>
          <a:p>
            <a:pPr>
              <a:lnSpc>
                <a:spcPct val="90000"/>
              </a:lnSpc>
              <a:defRPr/>
            </a:pPr>
            <a:endParaRPr lang="en-US" dirty="0"/>
          </a:p>
          <a:p>
            <a:pPr>
              <a:lnSpc>
                <a:spcPct val="90000"/>
              </a:lnSpc>
              <a:defRPr/>
            </a:pPr>
            <a:r>
              <a:rPr lang="en-US" dirty="0"/>
              <a:t>Strategic Management Process</a:t>
            </a:r>
          </a:p>
          <a:p>
            <a:pPr>
              <a:lnSpc>
                <a:spcPct val="90000"/>
              </a:lnSpc>
              <a:defRPr/>
            </a:pPr>
            <a:endParaRPr lang="en-US" dirty="0"/>
          </a:p>
          <a:p>
            <a:pPr>
              <a:lnSpc>
                <a:spcPct val="90000"/>
              </a:lnSpc>
              <a:defRPr/>
            </a:pPr>
            <a:r>
              <a:rPr lang="en-US" dirty="0"/>
              <a:t>Vision &amp; Mission Statement</a:t>
            </a:r>
          </a:p>
          <a:p>
            <a:pPr>
              <a:lnSpc>
                <a:spcPct val="90000"/>
              </a:lnSpc>
              <a:defRPr/>
            </a:pPr>
            <a:endParaRPr lang="en-US" dirty="0"/>
          </a:p>
          <a:p>
            <a:pPr>
              <a:lnSpc>
                <a:spcPct val="90000"/>
              </a:lnSpc>
              <a:defRPr/>
            </a:pPr>
            <a:r>
              <a:rPr lang="en-US" dirty="0"/>
              <a:t>SWOT Analysis</a:t>
            </a:r>
          </a:p>
        </p:txBody>
      </p:sp>
    </p:spTree>
    <p:extLst>
      <p:ext uri="{BB962C8B-B14F-4D97-AF65-F5344CB8AC3E}">
        <p14:creationId xmlns:p14="http://schemas.microsoft.com/office/powerpoint/2010/main" val="14796375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021" y="328282"/>
            <a:ext cx="7772400" cy="1470025"/>
          </a:xfrm>
        </p:spPr>
        <p:txBody>
          <a:bodyPr/>
          <a:lstStyle/>
          <a:p>
            <a:r>
              <a:rPr lang="en-US" dirty="0" smtClean="0"/>
              <a:t>Objectives</a:t>
            </a:r>
            <a:endParaRPr lang="en-US" dirty="0"/>
          </a:p>
        </p:txBody>
      </p:sp>
      <p:sp>
        <p:nvSpPr>
          <p:cNvPr id="3" name="Subtitle 2"/>
          <p:cNvSpPr>
            <a:spLocks noGrp="1"/>
          </p:cNvSpPr>
          <p:nvPr>
            <p:ph type="subTitle" idx="1"/>
          </p:nvPr>
        </p:nvSpPr>
        <p:spPr>
          <a:xfrm>
            <a:off x="228600" y="2330355"/>
            <a:ext cx="8382000" cy="4038600"/>
          </a:xfrm>
        </p:spPr>
        <p:txBody>
          <a:bodyPr>
            <a:normAutofit/>
          </a:bodyPr>
          <a:lstStyle/>
          <a:p>
            <a:pPr marL="342900" indent="-342900" algn="l">
              <a:lnSpc>
                <a:spcPct val="90000"/>
              </a:lnSpc>
              <a:buFont typeface="Arial" pitchFamily="34" charset="0"/>
              <a:buChar char="•"/>
              <a:defRPr/>
            </a:pPr>
            <a:r>
              <a:rPr lang="en-US" dirty="0" smtClean="0">
                <a:solidFill>
                  <a:schemeClr val="tx1"/>
                </a:solidFill>
              </a:rPr>
              <a:t>PESTEL Analysis</a:t>
            </a:r>
          </a:p>
          <a:p>
            <a:pPr marL="342900" indent="-342900" algn="l">
              <a:lnSpc>
                <a:spcPct val="90000"/>
              </a:lnSpc>
              <a:buFont typeface="Arial" pitchFamily="34" charset="0"/>
              <a:buChar char="•"/>
              <a:defRPr/>
            </a:pPr>
            <a:r>
              <a:rPr lang="en-US" dirty="0" smtClean="0">
                <a:solidFill>
                  <a:schemeClr val="tx1"/>
                </a:solidFill>
              </a:rPr>
              <a:t>Key Success Factors</a:t>
            </a:r>
          </a:p>
          <a:p>
            <a:pPr algn="l">
              <a:lnSpc>
                <a:spcPct val="90000"/>
              </a:lnSpc>
              <a:defRPr/>
            </a:pPr>
            <a:endParaRPr lang="en-US" dirty="0" smtClean="0">
              <a:solidFill>
                <a:schemeClr val="tx1"/>
              </a:solidFill>
            </a:endParaRPr>
          </a:p>
          <a:p>
            <a:pPr marL="342900" indent="-342900" algn="l">
              <a:lnSpc>
                <a:spcPct val="90000"/>
              </a:lnSpc>
              <a:buFont typeface="Arial" pitchFamily="34" charset="0"/>
              <a:buChar char="•"/>
              <a:defRPr/>
            </a:pPr>
            <a:endParaRPr lang="en-US" dirty="0" smtClean="0">
              <a:solidFill>
                <a:schemeClr val="tx1"/>
              </a:solidFill>
            </a:endParaRPr>
          </a:p>
          <a:p>
            <a:pPr marL="342900" indent="-342900" algn="l">
              <a:lnSpc>
                <a:spcPct val="90000"/>
              </a:lnSpc>
              <a:buFont typeface="Arial" pitchFamily="34" charset="0"/>
              <a:buChar char="•"/>
              <a:defRPr/>
            </a:pPr>
            <a:endParaRPr lang="en-US" dirty="0" smtClean="0">
              <a:solidFill>
                <a:schemeClr val="tx1"/>
              </a:solidFill>
            </a:endParaRPr>
          </a:p>
          <a:p>
            <a:pPr marL="342900" indent="-342900" algn="l">
              <a:lnSpc>
                <a:spcPct val="90000"/>
              </a:lnSpc>
              <a:buFont typeface="Arial" pitchFamily="34" charset="0"/>
              <a:buChar char="•"/>
              <a:defRPr/>
            </a:pPr>
            <a:endParaRPr lang="en-US" dirty="0" smtClean="0">
              <a:solidFill>
                <a:schemeClr val="tx1"/>
              </a:solidFill>
            </a:endParaRPr>
          </a:p>
          <a:p>
            <a:pPr marL="342900" indent="-342900" algn="l">
              <a:lnSpc>
                <a:spcPct val="90000"/>
              </a:lnSpc>
              <a:buFont typeface="Arial" pitchFamily="34" charset="0"/>
              <a:buChar char="•"/>
              <a:defRPr/>
            </a:pPr>
            <a:endParaRPr lang="en-US" dirty="0">
              <a:solidFill>
                <a:schemeClr val="tx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3644" y="31845"/>
            <a:ext cx="2330355" cy="2330355"/>
          </a:xfrm>
          <a:prstGeom prst="rect">
            <a:avLst/>
          </a:prstGeom>
        </p:spPr>
      </p:pic>
    </p:spTree>
    <p:extLst>
      <p:ext uri="{BB962C8B-B14F-4D97-AF65-F5344CB8AC3E}">
        <p14:creationId xmlns:p14="http://schemas.microsoft.com/office/powerpoint/2010/main" val="919845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rrowheads="1"/>
          </p:cNvSpPr>
          <p:nvPr>
            <p:ph type="title"/>
          </p:nvPr>
        </p:nvSpPr>
        <p:spPr>
          <a:xfrm>
            <a:off x="228600" y="304800"/>
            <a:ext cx="8610600" cy="457200"/>
          </a:xfrm>
        </p:spPr>
        <p:txBody>
          <a:bodyPr>
            <a:normAutofit fontScale="90000"/>
          </a:bodyPr>
          <a:lstStyle/>
          <a:p>
            <a:r>
              <a:rPr lang="en-US" sz="4000" dirty="0"/>
              <a:t>The Power of External Market Forces</a:t>
            </a:r>
          </a:p>
        </p:txBody>
      </p:sp>
      <p:sp>
        <p:nvSpPr>
          <p:cNvPr id="67587" name="Text Box 3"/>
          <p:cNvSpPr txBox="1">
            <a:spLocks noChangeArrowheads="1"/>
          </p:cNvSpPr>
          <p:nvPr/>
        </p:nvSpPr>
        <p:spPr bwMode="auto">
          <a:xfrm>
            <a:off x="1676400" y="5098534"/>
            <a:ext cx="2362200" cy="461665"/>
          </a:xfrm>
          <a:prstGeom prst="rect">
            <a:avLst/>
          </a:prstGeom>
          <a:solidFill>
            <a:srgbClr val="FCFEB9"/>
          </a:solidFill>
          <a:ln w="12700">
            <a:solidFill>
              <a:srgbClr val="000000"/>
            </a:solidFill>
            <a:miter lim="800000"/>
            <a:headEnd/>
            <a:tailEnd/>
          </a:ln>
          <a:effectLst>
            <a:outerShdw dist="35921" dir="2700000" algn="ctr" rotWithShape="0">
              <a:schemeClr val="bg2"/>
            </a:outerShdw>
          </a:effectLst>
        </p:spPr>
        <p:txBody>
          <a:bodyPr wrap="square">
            <a:spAutoFit/>
          </a:bodyPr>
          <a:lstStyle/>
          <a:p>
            <a:pPr algn="ctr" eaLnBrk="1" hangingPunct="1">
              <a:spcBef>
                <a:spcPct val="50000"/>
              </a:spcBef>
            </a:pPr>
            <a:r>
              <a:rPr lang="en-US" sz="2400" b="1" dirty="0" smtClean="0">
                <a:solidFill>
                  <a:srgbClr val="000000"/>
                </a:solidFill>
                <a:latin typeface="Times New Roman" pitchFamily="18" charset="0"/>
              </a:rPr>
              <a:t>Environmental</a:t>
            </a:r>
            <a:endParaRPr lang="en-US" sz="2400" b="1" dirty="0">
              <a:solidFill>
                <a:srgbClr val="000000"/>
              </a:solidFill>
              <a:latin typeface="Times New Roman" pitchFamily="18" charset="0"/>
            </a:endParaRPr>
          </a:p>
        </p:txBody>
      </p:sp>
      <p:sp>
        <p:nvSpPr>
          <p:cNvPr id="67588" name="Text Box 4"/>
          <p:cNvSpPr txBox="1">
            <a:spLocks noChangeArrowheads="1"/>
          </p:cNvSpPr>
          <p:nvPr/>
        </p:nvSpPr>
        <p:spPr bwMode="auto">
          <a:xfrm>
            <a:off x="6781800" y="2755900"/>
            <a:ext cx="1828800" cy="469900"/>
          </a:xfrm>
          <a:prstGeom prst="rect">
            <a:avLst/>
          </a:prstGeom>
          <a:solidFill>
            <a:srgbClr val="FCFEB9"/>
          </a:solidFill>
          <a:ln w="12700">
            <a:solidFill>
              <a:srgbClr val="000000"/>
            </a:solidFill>
            <a:miter lim="800000"/>
            <a:headEnd/>
            <a:tailEnd/>
          </a:ln>
          <a:effectLst>
            <a:outerShdw dist="35921" dir="2700000" algn="ctr" rotWithShape="0">
              <a:schemeClr val="bg2"/>
            </a:outerShdw>
          </a:effectLst>
        </p:spPr>
        <p:txBody>
          <a:bodyPr>
            <a:spAutoFit/>
          </a:bodyPr>
          <a:lstStyle/>
          <a:p>
            <a:pPr algn="ctr" eaLnBrk="1" hangingPunct="1">
              <a:spcBef>
                <a:spcPct val="50000"/>
              </a:spcBef>
            </a:pPr>
            <a:r>
              <a:rPr lang="en-US" sz="2400" b="1">
                <a:solidFill>
                  <a:srgbClr val="000000"/>
                </a:solidFill>
                <a:latin typeface="Times New Roman" pitchFamily="18" charset="0"/>
              </a:rPr>
              <a:t>Economic</a:t>
            </a:r>
          </a:p>
        </p:txBody>
      </p:sp>
      <p:sp>
        <p:nvSpPr>
          <p:cNvPr id="67589" name="Text Box 5"/>
          <p:cNvSpPr txBox="1">
            <a:spLocks noChangeArrowheads="1"/>
          </p:cNvSpPr>
          <p:nvPr/>
        </p:nvSpPr>
        <p:spPr bwMode="auto">
          <a:xfrm>
            <a:off x="304800" y="3475186"/>
            <a:ext cx="1981200" cy="461665"/>
          </a:xfrm>
          <a:prstGeom prst="rect">
            <a:avLst/>
          </a:prstGeom>
          <a:solidFill>
            <a:srgbClr val="FCFEB9"/>
          </a:solidFill>
          <a:ln w="12700">
            <a:solidFill>
              <a:srgbClr val="000000"/>
            </a:solidFill>
            <a:miter lim="800000"/>
            <a:headEnd/>
            <a:tailEnd/>
          </a:ln>
          <a:effectLst>
            <a:outerShdw dist="35921" dir="2700000" algn="ctr" rotWithShape="0">
              <a:schemeClr val="bg2"/>
            </a:outerShdw>
          </a:effectLst>
        </p:spPr>
        <p:txBody>
          <a:bodyPr>
            <a:spAutoFit/>
          </a:bodyPr>
          <a:lstStyle/>
          <a:p>
            <a:pPr algn="ctr" eaLnBrk="1" hangingPunct="1">
              <a:spcBef>
                <a:spcPct val="50000"/>
              </a:spcBef>
            </a:pPr>
            <a:r>
              <a:rPr lang="en-US" sz="2400" b="1" dirty="0" smtClean="0">
                <a:solidFill>
                  <a:srgbClr val="000000"/>
                </a:solidFill>
                <a:latin typeface="Times New Roman" pitchFamily="18" charset="0"/>
              </a:rPr>
              <a:t>Legal</a:t>
            </a:r>
            <a:endParaRPr lang="en-US" sz="2400" b="1" dirty="0">
              <a:solidFill>
                <a:srgbClr val="000000"/>
              </a:solidFill>
              <a:latin typeface="Times New Roman" pitchFamily="18" charset="0"/>
            </a:endParaRPr>
          </a:p>
        </p:txBody>
      </p:sp>
      <p:sp>
        <p:nvSpPr>
          <p:cNvPr id="67590" name="Text Box 6"/>
          <p:cNvSpPr txBox="1">
            <a:spLocks noChangeArrowheads="1"/>
          </p:cNvSpPr>
          <p:nvPr/>
        </p:nvSpPr>
        <p:spPr bwMode="auto">
          <a:xfrm>
            <a:off x="4686300" y="1274928"/>
            <a:ext cx="2057400" cy="469900"/>
          </a:xfrm>
          <a:prstGeom prst="rect">
            <a:avLst/>
          </a:prstGeom>
          <a:solidFill>
            <a:srgbClr val="FCFEB9"/>
          </a:solidFill>
          <a:ln w="12700">
            <a:solidFill>
              <a:srgbClr val="000000"/>
            </a:solidFill>
            <a:miter lim="800000"/>
            <a:headEnd/>
            <a:tailEnd/>
          </a:ln>
          <a:effectLst>
            <a:outerShdw dist="35921" dir="2700000" algn="ctr" rotWithShape="0">
              <a:schemeClr val="bg2"/>
            </a:outerShdw>
          </a:effectLst>
        </p:spPr>
        <p:txBody>
          <a:bodyPr>
            <a:spAutoFit/>
          </a:bodyPr>
          <a:lstStyle/>
          <a:p>
            <a:pPr algn="ctr" eaLnBrk="1" hangingPunct="1">
              <a:spcBef>
                <a:spcPct val="50000"/>
              </a:spcBef>
            </a:pPr>
            <a:r>
              <a:rPr lang="en-US" sz="2400" b="1">
                <a:solidFill>
                  <a:srgbClr val="000000"/>
                </a:solidFill>
                <a:latin typeface="Times New Roman" pitchFamily="18" charset="0"/>
              </a:rPr>
              <a:t>Technological</a:t>
            </a:r>
          </a:p>
        </p:txBody>
      </p:sp>
      <p:sp>
        <p:nvSpPr>
          <p:cNvPr id="67591" name="Text Box 7"/>
          <p:cNvSpPr txBox="1">
            <a:spLocks noChangeArrowheads="1"/>
          </p:cNvSpPr>
          <p:nvPr/>
        </p:nvSpPr>
        <p:spPr bwMode="auto">
          <a:xfrm>
            <a:off x="6324600" y="5105400"/>
            <a:ext cx="2209800" cy="461665"/>
          </a:xfrm>
          <a:prstGeom prst="rect">
            <a:avLst/>
          </a:prstGeom>
          <a:solidFill>
            <a:srgbClr val="FCFEB9"/>
          </a:solidFill>
          <a:ln w="12700">
            <a:solidFill>
              <a:srgbClr val="000000"/>
            </a:solidFill>
            <a:miter lim="800000"/>
            <a:headEnd/>
            <a:tailEnd/>
          </a:ln>
          <a:effectLst>
            <a:outerShdw dist="35921" dir="2700000" algn="ctr" rotWithShape="0">
              <a:schemeClr val="bg2"/>
            </a:outerShdw>
          </a:effectLst>
        </p:spPr>
        <p:txBody>
          <a:bodyPr>
            <a:spAutoFit/>
          </a:bodyPr>
          <a:lstStyle/>
          <a:p>
            <a:pPr algn="ctr" eaLnBrk="1" hangingPunct="1">
              <a:spcBef>
                <a:spcPct val="50000"/>
              </a:spcBef>
            </a:pPr>
            <a:r>
              <a:rPr lang="en-US" sz="2400" b="1" dirty="0" smtClean="0">
                <a:solidFill>
                  <a:srgbClr val="000000"/>
                </a:solidFill>
                <a:latin typeface="Times New Roman" pitchFamily="18" charset="0"/>
              </a:rPr>
              <a:t>Social</a:t>
            </a:r>
            <a:endParaRPr lang="en-US" sz="2400" b="1" dirty="0">
              <a:solidFill>
                <a:srgbClr val="000000"/>
              </a:solidFill>
              <a:latin typeface="Times New Roman" pitchFamily="18" charset="0"/>
            </a:endParaRPr>
          </a:p>
        </p:txBody>
      </p:sp>
      <p:pic>
        <p:nvPicPr>
          <p:cNvPr id="67592" name="Picture 8" descr="bs00403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2800" y="2743200"/>
            <a:ext cx="2433638" cy="1925638"/>
          </a:xfrm>
          <a:prstGeom prst="rect">
            <a:avLst/>
          </a:prstGeom>
          <a:noFill/>
          <a:extLst>
            <a:ext uri="{909E8E84-426E-40DD-AFC4-6F175D3DCCD1}">
              <a14:hiddenFill xmlns:a14="http://schemas.microsoft.com/office/drawing/2010/main">
                <a:solidFill>
                  <a:srgbClr val="FFFFFF"/>
                </a:solidFill>
              </a14:hiddenFill>
            </a:ext>
          </a:extLst>
        </p:spPr>
      </p:pic>
      <p:sp>
        <p:nvSpPr>
          <p:cNvPr id="19" name="Text Box 5"/>
          <p:cNvSpPr txBox="1">
            <a:spLocks noChangeArrowheads="1"/>
          </p:cNvSpPr>
          <p:nvPr/>
        </p:nvSpPr>
        <p:spPr bwMode="auto">
          <a:xfrm>
            <a:off x="685800" y="1765300"/>
            <a:ext cx="1981200" cy="461665"/>
          </a:xfrm>
          <a:prstGeom prst="rect">
            <a:avLst/>
          </a:prstGeom>
          <a:solidFill>
            <a:srgbClr val="FCFEB9"/>
          </a:solidFill>
          <a:ln w="12700">
            <a:solidFill>
              <a:srgbClr val="000000"/>
            </a:solidFill>
            <a:miter lim="800000"/>
            <a:headEnd/>
            <a:tailEnd/>
          </a:ln>
          <a:effectLst>
            <a:outerShdw dist="35921" dir="2700000" algn="ctr" rotWithShape="0">
              <a:schemeClr val="bg2"/>
            </a:outerShdw>
          </a:effectLst>
        </p:spPr>
        <p:txBody>
          <a:bodyPr>
            <a:spAutoFit/>
          </a:bodyPr>
          <a:lstStyle/>
          <a:p>
            <a:pPr algn="ctr" eaLnBrk="1" hangingPunct="1">
              <a:spcBef>
                <a:spcPct val="50000"/>
              </a:spcBef>
            </a:pPr>
            <a:r>
              <a:rPr lang="en-US" sz="2400" b="1" dirty="0" smtClean="0">
                <a:solidFill>
                  <a:srgbClr val="000000"/>
                </a:solidFill>
                <a:latin typeface="Times New Roman" pitchFamily="18" charset="0"/>
              </a:rPr>
              <a:t>Political</a:t>
            </a:r>
            <a:endParaRPr lang="en-US" sz="2400" b="1" dirty="0">
              <a:solidFill>
                <a:srgbClr val="000000"/>
              </a:solidFill>
              <a:latin typeface="Times New Roman" pitchFamily="18" charset="0"/>
            </a:endParaRPr>
          </a:p>
        </p:txBody>
      </p:sp>
    </p:spTree>
    <p:extLst>
      <p:ext uri="{BB962C8B-B14F-4D97-AF65-F5344CB8AC3E}">
        <p14:creationId xmlns:p14="http://schemas.microsoft.com/office/powerpoint/2010/main" val="1623862977"/>
      </p:ext>
    </p:extLst>
  </p:cSld>
  <p:clrMapOvr>
    <a:masterClrMapping/>
  </p:clrMapOvr>
  <p:transition>
    <p:zoom dir="in"/>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POLITICAL</a:t>
            </a:r>
          </a:p>
        </p:txBody>
      </p:sp>
      <p:sp>
        <p:nvSpPr>
          <p:cNvPr id="4099" name="Rectangle 3"/>
          <p:cNvSpPr>
            <a:spLocks noGrp="1" noChangeArrowheads="1"/>
          </p:cNvSpPr>
          <p:nvPr>
            <p:ph type="body" idx="1"/>
          </p:nvPr>
        </p:nvSpPr>
        <p:spPr>
          <a:xfrm>
            <a:off x="228600" y="1447800"/>
            <a:ext cx="8458200" cy="5257800"/>
          </a:xfrm>
        </p:spPr>
        <p:txBody>
          <a:bodyPr>
            <a:normAutofit fontScale="92500" lnSpcReduction="10000"/>
          </a:bodyPr>
          <a:lstStyle/>
          <a:p>
            <a:pPr lvl="1">
              <a:lnSpc>
                <a:spcPct val="80000"/>
              </a:lnSpc>
              <a:buFont typeface="Arial" pitchFamily="34" charset="0"/>
              <a:buChar char="•"/>
              <a:tabLst>
                <a:tab pos="628650" algn="l"/>
                <a:tab pos="714375" algn="l"/>
              </a:tabLst>
            </a:pPr>
            <a:r>
              <a:rPr lang="en-US" dirty="0"/>
              <a:t>Government type and stability </a:t>
            </a:r>
            <a:endParaRPr lang="en-US" dirty="0" smtClean="0"/>
          </a:p>
          <a:p>
            <a:pPr lvl="1">
              <a:lnSpc>
                <a:spcPct val="80000"/>
              </a:lnSpc>
              <a:buFont typeface="Arial" pitchFamily="34" charset="0"/>
              <a:buChar char="•"/>
              <a:tabLst>
                <a:tab pos="628650" algn="l"/>
                <a:tab pos="714375" algn="l"/>
              </a:tabLst>
            </a:pPr>
            <a:endParaRPr lang="en-US" dirty="0"/>
          </a:p>
          <a:p>
            <a:pPr lvl="1">
              <a:lnSpc>
                <a:spcPct val="80000"/>
              </a:lnSpc>
              <a:buFont typeface="Arial" pitchFamily="34" charset="0"/>
              <a:buChar char="•"/>
              <a:tabLst>
                <a:tab pos="628650" algn="l"/>
                <a:tab pos="714375" algn="l"/>
              </a:tabLst>
            </a:pPr>
            <a:r>
              <a:rPr lang="en-US" dirty="0"/>
              <a:t>Freedom of the press, rule of law and levels of bureaucracy and corruption </a:t>
            </a:r>
            <a:endParaRPr lang="en-US" dirty="0" smtClean="0"/>
          </a:p>
          <a:p>
            <a:pPr lvl="1">
              <a:lnSpc>
                <a:spcPct val="80000"/>
              </a:lnSpc>
              <a:buFont typeface="Arial" pitchFamily="34" charset="0"/>
              <a:buChar char="•"/>
              <a:tabLst>
                <a:tab pos="628650" algn="l"/>
                <a:tab pos="714375" algn="l"/>
              </a:tabLst>
            </a:pPr>
            <a:endParaRPr lang="en-US" dirty="0"/>
          </a:p>
          <a:p>
            <a:pPr lvl="1">
              <a:lnSpc>
                <a:spcPct val="80000"/>
              </a:lnSpc>
              <a:buFont typeface="Arial" pitchFamily="34" charset="0"/>
              <a:buChar char="•"/>
              <a:tabLst>
                <a:tab pos="628650" algn="l"/>
                <a:tab pos="714375" algn="l"/>
              </a:tabLst>
            </a:pPr>
            <a:r>
              <a:rPr lang="en-US" dirty="0"/>
              <a:t>Regulation and de-regulation trends </a:t>
            </a:r>
            <a:endParaRPr lang="en-US" dirty="0" smtClean="0"/>
          </a:p>
          <a:p>
            <a:pPr lvl="1">
              <a:lnSpc>
                <a:spcPct val="80000"/>
              </a:lnSpc>
              <a:buFont typeface="Arial" pitchFamily="34" charset="0"/>
              <a:buChar char="•"/>
              <a:tabLst>
                <a:tab pos="628650" algn="l"/>
                <a:tab pos="714375" algn="l"/>
              </a:tabLst>
            </a:pPr>
            <a:endParaRPr lang="en-US" dirty="0"/>
          </a:p>
          <a:p>
            <a:pPr lvl="1">
              <a:lnSpc>
                <a:spcPct val="80000"/>
              </a:lnSpc>
              <a:buFont typeface="Arial" pitchFamily="34" charset="0"/>
              <a:buChar char="•"/>
              <a:tabLst>
                <a:tab pos="628650" algn="l"/>
                <a:tab pos="714375" algn="l"/>
              </a:tabLst>
            </a:pPr>
            <a:r>
              <a:rPr lang="en-US" dirty="0"/>
              <a:t>Social and employment legislation </a:t>
            </a:r>
            <a:endParaRPr lang="en-US" dirty="0" smtClean="0"/>
          </a:p>
          <a:p>
            <a:pPr lvl="1">
              <a:lnSpc>
                <a:spcPct val="80000"/>
              </a:lnSpc>
              <a:buFont typeface="Arial" pitchFamily="34" charset="0"/>
              <a:buChar char="•"/>
              <a:tabLst>
                <a:tab pos="628650" algn="l"/>
                <a:tab pos="714375" algn="l"/>
              </a:tabLst>
            </a:pPr>
            <a:endParaRPr lang="en-US" dirty="0"/>
          </a:p>
          <a:p>
            <a:pPr lvl="1">
              <a:lnSpc>
                <a:spcPct val="80000"/>
              </a:lnSpc>
              <a:buFont typeface="Arial" pitchFamily="34" charset="0"/>
              <a:buChar char="•"/>
              <a:tabLst>
                <a:tab pos="628650" algn="l"/>
                <a:tab pos="714375" algn="l"/>
              </a:tabLst>
            </a:pPr>
            <a:r>
              <a:rPr lang="en-US" dirty="0"/>
              <a:t>Tax policy, and trade and tariff controls </a:t>
            </a:r>
            <a:endParaRPr lang="en-US" dirty="0" smtClean="0"/>
          </a:p>
          <a:p>
            <a:pPr lvl="1">
              <a:lnSpc>
                <a:spcPct val="80000"/>
              </a:lnSpc>
              <a:buFont typeface="Arial" pitchFamily="34" charset="0"/>
              <a:buChar char="•"/>
              <a:tabLst>
                <a:tab pos="628650" algn="l"/>
                <a:tab pos="714375" algn="l"/>
              </a:tabLst>
            </a:pPr>
            <a:endParaRPr lang="en-US" dirty="0"/>
          </a:p>
          <a:p>
            <a:pPr lvl="1">
              <a:lnSpc>
                <a:spcPct val="80000"/>
              </a:lnSpc>
              <a:buFont typeface="Arial" pitchFamily="34" charset="0"/>
              <a:buChar char="•"/>
              <a:tabLst>
                <a:tab pos="628650" algn="l"/>
                <a:tab pos="714375" algn="l"/>
              </a:tabLst>
            </a:pPr>
            <a:r>
              <a:rPr lang="en-US" dirty="0"/>
              <a:t>Environmental and consumer-protection legislation </a:t>
            </a:r>
            <a:endParaRPr lang="en-US" dirty="0" smtClean="0"/>
          </a:p>
          <a:p>
            <a:pPr lvl="1">
              <a:lnSpc>
                <a:spcPct val="80000"/>
              </a:lnSpc>
              <a:buFont typeface="Arial" pitchFamily="34" charset="0"/>
              <a:buChar char="•"/>
              <a:tabLst>
                <a:tab pos="628650" algn="l"/>
                <a:tab pos="714375" algn="l"/>
              </a:tabLst>
            </a:pPr>
            <a:endParaRPr lang="en-US" dirty="0"/>
          </a:p>
          <a:p>
            <a:pPr lvl="1">
              <a:lnSpc>
                <a:spcPct val="80000"/>
              </a:lnSpc>
              <a:buFont typeface="Arial" pitchFamily="34" charset="0"/>
              <a:buChar char="•"/>
              <a:tabLst>
                <a:tab pos="628650" algn="l"/>
                <a:tab pos="714375" algn="l"/>
              </a:tabLst>
            </a:pPr>
            <a:r>
              <a:rPr lang="en-US" dirty="0"/>
              <a:t>Likely changes in the political environment</a:t>
            </a:r>
            <a:endParaRPr lang="en-US" sz="44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5486" y="0"/>
            <a:ext cx="3018514" cy="19812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5486" y="2743200"/>
            <a:ext cx="2466975" cy="1847850"/>
          </a:xfrm>
          <a:prstGeom prst="rect">
            <a:avLst/>
          </a:prstGeom>
        </p:spPr>
      </p:pic>
    </p:spTree>
    <p:extLst>
      <p:ext uri="{BB962C8B-B14F-4D97-AF65-F5344CB8AC3E}">
        <p14:creationId xmlns:p14="http://schemas.microsoft.com/office/powerpoint/2010/main" val="3586990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Economic</a:t>
            </a:r>
          </a:p>
        </p:txBody>
      </p:sp>
      <p:sp>
        <p:nvSpPr>
          <p:cNvPr id="5123" name="Rectangle 3"/>
          <p:cNvSpPr>
            <a:spLocks noGrp="1" noChangeArrowheads="1"/>
          </p:cNvSpPr>
          <p:nvPr>
            <p:ph type="body" idx="1"/>
          </p:nvPr>
        </p:nvSpPr>
        <p:spPr>
          <a:xfrm>
            <a:off x="457200" y="1600200"/>
            <a:ext cx="8686800" cy="5105400"/>
          </a:xfrm>
        </p:spPr>
        <p:txBody>
          <a:bodyPr>
            <a:normAutofit/>
          </a:bodyPr>
          <a:lstStyle/>
          <a:p>
            <a:pPr lvl="1">
              <a:lnSpc>
                <a:spcPct val="80000"/>
              </a:lnSpc>
              <a:buFont typeface="Arial" pitchFamily="34" charset="0"/>
              <a:buChar char="•"/>
              <a:tabLst>
                <a:tab pos="628650" algn="l"/>
                <a:tab pos="714375" algn="l"/>
              </a:tabLst>
            </a:pPr>
            <a:r>
              <a:rPr lang="en-US" dirty="0"/>
              <a:t>Stage of a business cycle </a:t>
            </a:r>
          </a:p>
          <a:p>
            <a:pPr lvl="1">
              <a:lnSpc>
                <a:spcPct val="80000"/>
              </a:lnSpc>
              <a:buFont typeface="Arial" pitchFamily="34" charset="0"/>
              <a:buChar char="•"/>
              <a:tabLst>
                <a:tab pos="628650" algn="l"/>
                <a:tab pos="714375" algn="l"/>
              </a:tabLst>
            </a:pPr>
            <a:r>
              <a:rPr lang="en-US" dirty="0"/>
              <a:t>Current and projected economic growth, inflation and interest rates </a:t>
            </a:r>
          </a:p>
          <a:p>
            <a:pPr lvl="1">
              <a:lnSpc>
                <a:spcPct val="80000"/>
              </a:lnSpc>
              <a:buFont typeface="Arial" pitchFamily="34" charset="0"/>
              <a:buChar char="•"/>
              <a:tabLst>
                <a:tab pos="628650" algn="l"/>
                <a:tab pos="714375" algn="l"/>
              </a:tabLst>
            </a:pPr>
            <a:r>
              <a:rPr lang="en-US" dirty="0"/>
              <a:t>Unemployment and supply of labor</a:t>
            </a:r>
          </a:p>
          <a:p>
            <a:pPr lvl="1">
              <a:lnSpc>
                <a:spcPct val="80000"/>
              </a:lnSpc>
              <a:buFont typeface="Arial" pitchFamily="34" charset="0"/>
              <a:buChar char="•"/>
              <a:tabLst>
                <a:tab pos="628650" algn="l"/>
                <a:tab pos="714375" algn="l"/>
              </a:tabLst>
            </a:pPr>
            <a:r>
              <a:rPr lang="en-US" dirty="0"/>
              <a:t>Labor costs </a:t>
            </a:r>
          </a:p>
          <a:p>
            <a:pPr lvl="1">
              <a:lnSpc>
                <a:spcPct val="80000"/>
              </a:lnSpc>
              <a:buFont typeface="Arial" pitchFamily="34" charset="0"/>
              <a:buChar char="•"/>
              <a:tabLst>
                <a:tab pos="628650" algn="l"/>
                <a:tab pos="714375" algn="l"/>
              </a:tabLst>
            </a:pPr>
            <a:r>
              <a:rPr lang="en-US" dirty="0"/>
              <a:t>Levels of disposable income </a:t>
            </a:r>
            <a:r>
              <a:rPr lang="en-US" dirty="0" smtClean="0"/>
              <a:t>and</a:t>
            </a:r>
          </a:p>
          <a:p>
            <a:pPr marL="457200" lvl="1" indent="0">
              <a:lnSpc>
                <a:spcPct val="80000"/>
              </a:lnSpc>
              <a:buNone/>
              <a:tabLst>
                <a:tab pos="628650" algn="l"/>
                <a:tab pos="714375" algn="l"/>
              </a:tabLst>
            </a:pPr>
            <a:r>
              <a:rPr lang="en-US" dirty="0" smtClean="0"/>
              <a:t> </a:t>
            </a:r>
            <a:r>
              <a:rPr lang="en-US" dirty="0"/>
              <a:t>income distribution </a:t>
            </a:r>
          </a:p>
          <a:p>
            <a:pPr lvl="1">
              <a:lnSpc>
                <a:spcPct val="80000"/>
              </a:lnSpc>
              <a:buFont typeface="Arial" pitchFamily="34" charset="0"/>
              <a:buChar char="•"/>
              <a:tabLst>
                <a:tab pos="628650" algn="l"/>
                <a:tab pos="714375" algn="l"/>
              </a:tabLst>
            </a:pPr>
            <a:r>
              <a:rPr lang="en-US" dirty="0"/>
              <a:t>Impact of globalization </a:t>
            </a:r>
          </a:p>
          <a:p>
            <a:pPr lvl="1">
              <a:lnSpc>
                <a:spcPct val="80000"/>
              </a:lnSpc>
              <a:buFont typeface="Arial" pitchFamily="34" charset="0"/>
              <a:buChar char="•"/>
              <a:tabLst>
                <a:tab pos="628650" algn="l"/>
                <a:tab pos="714375" algn="l"/>
              </a:tabLst>
            </a:pPr>
            <a:r>
              <a:rPr lang="en-US" dirty="0"/>
              <a:t>Likely impact of technological or other changes on the economy </a:t>
            </a:r>
          </a:p>
          <a:p>
            <a:pPr lvl="1">
              <a:lnSpc>
                <a:spcPct val="80000"/>
              </a:lnSpc>
              <a:buFont typeface="Arial" pitchFamily="34" charset="0"/>
              <a:buChar char="•"/>
              <a:tabLst>
                <a:tab pos="628650" algn="l"/>
                <a:tab pos="714375" algn="l"/>
              </a:tabLst>
            </a:pPr>
            <a:r>
              <a:rPr lang="en-US" dirty="0"/>
              <a:t>Likely changes in the economic environment</a:t>
            </a:r>
            <a:endParaRPr lang="en-US" sz="4400" dirty="0"/>
          </a:p>
          <a:p>
            <a:pPr>
              <a:lnSpc>
                <a:spcPct val="90000"/>
              </a:lnSpc>
            </a:pPr>
            <a:endParaRPr lang="en-US" dirty="0"/>
          </a:p>
        </p:txBody>
      </p:sp>
      <p:pic>
        <p:nvPicPr>
          <p:cNvPr id="5124" name="Picture 4" descr="1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6951" y="5410200"/>
            <a:ext cx="1204913" cy="120491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600" y="3276600"/>
            <a:ext cx="3078264" cy="1219200"/>
          </a:xfrm>
          <a:prstGeom prst="rect">
            <a:avLst/>
          </a:prstGeom>
        </p:spPr>
      </p:pic>
    </p:spTree>
    <p:extLst>
      <p:ext uri="{BB962C8B-B14F-4D97-AF65-F5344CB8AC3E}">
        <p14:creationId xmlns:p14="http://schemas.microsoft.com/office/powerpoint/2010/main" val="11555385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Social</a:t>
            </a:r>
          </a:p>
        </p:txBody>
      </p:sp>
      <p:sp>
        <p:nvSpPr>
          <p:cNvPr id="6147" name="Rectangle 3"/>
          <p:cNvSpPr>
            <a:spLocks noGrp="1" noChangeArrowheads="1"/>
          </p:cNvSpPr>
          <p:nvPr>
            <p:ph type="body" idx="1"/>
          </p:nvPr>
        </p:nvSpPr>
        <p:spPr>
          <a:xfrm>
            <a:off x="0" y="1524000"/>
            <a:ext cx="8229600" cy="4525963"/>
          </a:xfrm>
        </p:spPr>
        <p:txBody>
          <a:bodyPr>
            <a:normAutofit/>
          </a:bodyPr>
          <a:lstStyle/>
          <a:p>
            <a:pPr lvl="1">
              <a:lnSpc>
                <a:spcPct val="80000"/>
              </a:lnSpc>
              <a:buFont typeface="Arial" pitchFamily="34" charset="0"/>
              <a:buChar char="•"/>
              <a:tabLst>
                <a:tab pos="628650" algn="l"/>
                <a:tab pos="714375" algn="l"/>
              </a:tabLst>
            </a:pPr>
            <a:r>
              <a:rPr lang="en-US" dirty="0"/>
              <a:t>Cultural aspects, health consciousness, population growth rate, age distribution, </a:t>
            </a:r>
          </a:p>
          <a:p>
            <a:pPr lvl="1">
              <a:lnSpc>
                <a:spcPct val="80000"/>
              </a:lnSpc>
              <a:buFont typeface="Arial" pitchFamily="34" charset="0"/>
              <a:buChar char="•"/>
              <a:tabLst>
                <a:tab pos="628650" algn="l"/>
                <a:tab pos="714375" algn="l"/>
              </a:tabLst>
            </a:pPr>
            <a:r>
              <a:rPr lang="en-US" dirty="0"/>
              <a:t>Organizational culture, attitudes to </a:t>
            </a:r>
            <a:endParaRPr lang="en-US" dirty="0" smtClean="0"/>
          </a:p>
          <a:p>
            <a:pPr marL="457200" lvl="1" indent="0">
              <a:lnSpc>
                <a:spcPct val="80000"/>
              </a:lnSpc>
              <a:buNone/>
              <a:tabLst>
                <a:tab pos="628650" algn="l"/>
                <a:tab pos="714375" algn="l"/>
              </a:tabLst>
            </a:pPr>
            <a:r>
              <a:rPr lang="en-US" dirty="0" smtClean="0"/>
              <a:t>work</a:t>
            </a:r>
            <a:r>
              <a:rPr lang="en-US" dirty="0"/>
              <a:t>, management style, staff attitudes</a:t>
            </a:r>
          </a:p>
          <a:p>
            <a:pPr lvl="1">
              <a:lnSpc>
                <a:spcPct val="80000"/>
              </a:lnSpc>
              <a:buFont typeface="Arial" pitchFamily="34" charset="0"/>
              <a:buChar char="•"/>
              <a:tabLst>
                <a:tab pos="628650" algn="l"/>
                <a:tab pos="714375" algn="l"/>
              </a:tabLst>
            </a:pPr>
            <a:r>
              <a:rPr lang="en-US" dirty="0"/>
              <a:t>Education, occupations, earning capacity, living standards </a:t>
            </a:r>
          </a:p>
          <a:p>
            <a:pPr lvl="1">
              <a:lnSpc>
                <a:spcPct val="80000"/>
              </a:lnSpc>
              <a:buFont typeface="Arial" pitchFamily="34" charset="0"/>
              <a:buChar char="•"/>
              <a:tabLst>
                <a:tab pos="628650" algn="l"/>
                <a:tab pos="714375" algn="l"/>
              </a:tabLst>
            </a:pPr>
            <a:r>
              <a:rPr lang="en-US" dirty="0"/>
              <a:t>Ethical issues, diversity, immigration/emigration, ethnic/religious factors</a:t>
            </a:r>
          </a:p>
          <a:p>
            <a:pPr lvl="1">
              <a:lnSpc>
                <a:spcPct val="80000"/>
              </a:lnSpc>
              <a:buFont typeface="Arial" pitchFamily="34" charset="0"/>
              <a:buChar char="•"/>
              <a:tabLst>
                <a:tab pos="628650" algn="l"/>
                <a:tab pos="714375" algn="l"/>
              </a:tabLst>
            </a:pPr>
            <a:r>
              <a:rPr lang="en-US" dirty="0"/>
              <a:t>Media views, law changes affecting social factors, trends, advertisements, publicity</a:t>
            </a:r>
          </a:p>
          <a:p>
            <a:pPr lvl="1">
              <a:lnSpc>
                <a:spcPct val="80000"/>
              </a:lnSpc>
              <a:buFont typeface="Arial" pitchFamily="34" charset="0"/>
              <a:buChar char="•"/>
              <a:tabLst>
                <a:tab pos="628650" algn="l"/>
                <a:tab pos="714375" algn="l"/>
              </a:tabLst>
            </a:pPr>
            <a:r>
              <a:rPr lang="en-US" dirty="0"/>
              <a:t>Demographics: age, gender, race, family size</a:t>
            </a:r>
            <a:endParaRPr lang="en-US" sz="14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5600" y="1981200"/>
            <a:ext cx="2352675" cy="1143000"/>
          </a:xfrm>
          <a:prstGeom prst="rect">
            <a:avLst/>
          </a:prstGeom>
        </p:spPr>
      </p:pic>
    </p:spTree>
    <p:extLst>
      <p:ext uri="{BB962C8B-B14F-4D97-AF65-F5344CB8AC3E}">
        <p14:creationId xmlns:p14="http://schemas.microsoft.com/office/powerpoint/2010/main" val="35348756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Technological</a:t>
            </a:r>
          </a:p>
        </p:txBody>
      </p:sp>
      <p:sp>
        <p:nvSpPr>
          <p:cNvPr id="9219" name="Rectangle 3"/>
          <p:cNvSpPr>
            <a:spLocks noGrp="1" noChangeArrowheads="1"/>
          </p:cNvSpPr>
          <p:nvPr>
            <p:ph type="body" idx="1"/>
          </p:nvPr>
        </p:nvSpPr>
        <p:spPr/>
        <p:txBody>
          <a:bodyPr>
            <a:normAutofit/>
          </a:bodyPr>
          <a:lstStyle/>
          <a:p>
            <a:pPr lvl="1">
              <a:lnSpc>
                <a:spcPct val="80000"/>
              </a:lnSpc>
              <a:buFont typeface="Arial" pitchFamily="34" charset="0"/>
              <a:buChar char="•"/>
              <a:tabLst>
                <a:tab pos="628650" algn="l"/>
                <a:tab pos="714375" algn="l"/>
              </a:tabLst>
            </a:pPr>
            <a:r>
              <a:rPr lang="en-US" dirty="0" smtClean="0"/>
              <a:t>Research Funding</a:t>
            </a:r>
            <a:r>
              <a:rPr lang="en-US" dirty="0"/>
              <a:t>, </a:t>
            </a:r>
            <a:r>
              <a:rPr lang="en-US" dirty="0" smtClean="0"/>
              <a:t>Technology </a:t>
            </a:r>
            <a:r>
              <a:rPr lang="en-US" dirty="0"/>
              <a:t>legislation, new </a:t>
            </a:r>
            <a:r>
              <a:rPr lang="en-US" dirty="0" smtClean="0"/>
              <a:t>discoveries</a:t>
            </a:r>
          </a:p>
          <a:p>
            <a:pPr lvl="1">
              <a:lnSpc>
                <a:spcPct val="80000"/>
              </a:lnSpc>
              <a:buFont typeface="Arial" pitchFamily="34" charset="0"/>
              <a:buChar char="•"/>
              <a:tabLst>
                <a:tab pos="628650" algn="l"/>
                <a:tab pos="714375" algn="l"/>
              </a:tabLst>
            </a:pPr>
            <a:endParaRPr lang="en-US" dirty="0"/>
          </a:p>
          <a:p>
            <a:pPr lvl="1">
              <a:lnSpc>
                <a:spcPct val="80000"/>
              </a:lnSpc>
              <a:buFont typeface="Arial" pitchFamily="34" charset="0"/>
              <a:buChar char="•"/>
              <a:tabLst>
                <a:tab pos="628650" algn="l"/>
                <a:tab pos="714375" algn="l"/>
              </a:tabLst>
            </a:pPr>
            <a:r>
              <a:rPr lang="en-US" dirty="0"/>
              <a:t>Information technology, internet, global and local communications </a:t>
            </a:r>
            <a:endParaRPr lang="en-US" dirty="0" smtClean="0"/>
          </a:p>
          <a:p>
            <a:pPr lvl="1">
              <a:lnSpc>
                <a:spcPct val="80000"/>
              </a:lnSpc>
              <a:buFont typeface="Arial" pitchFamily="34" charset="0"/>
              <a:buChar char="•"/>
              <a:tabLst>
                <a:tab pos="628650" algn="l"/>
                <a:tab pos="714375" algn="l"/>
              </a:tabLst>
            </a:pPr>
            <a:endParaRPr lang="en-US" dirty="0"/>
          </a:p>
          <a:p>
            <a:pPr lvl="1">
              <a:lnSpc>
                <a:spcPct val="80000"/>
              </a:lnSpc>
              <a:buFont typeface="Arial" pitchFamily="34" charset="0"/>
              <a:buChar char="•"/>
              <a:tabLst>
                <a:tab pos="628650" algn="l"/>
                <a:tab pos="714375" algn="l"/>
              </a:tabLst>
            </a:pPr>
            <a:r>
              <a:rPr lang="en-US" dirty="0"/>
              <a:t>Technology access, licensing, patents, potential innovation, replacement technology/solutions, </a:t>
            </a:r>
            <a:endParaRPr lang="en-US" dirty="0" smtClean="0"/>
          </a:p>
          <a:p>
            <a:pPr lvl="1">
              <a:lnSpc>
                <a:spcPct val="80000"/>
              </a:lnSpc>
              <a:buFont typeface="Arial" pitchFamily="34" charset="0"/>
              <a:buChar char="•"/>
              <a:tabLst>
                <a:tab pos="628650" algn="l"/>
                <a:tab pos="714375" algn="l"/>
              </a:tabLst>
            </a:pPr>
            <a:endParaRPr lang="en-US" dirty="0"/>
          </a:p>
          <a:p>
            <a:pPr lvl="1">
              <a:lnSpc>
                <a:spcPct val="80000"/>
              </a:lnSpc>
              <a:buFont typeface="Arial" pitchFamily="34" charset="0"/>
              <a:buChar char="•"/>
              <a:tabLst>
                <a:tab pos="628650" algn="l"/>
                <a:tab pos="714375" algn="l"/>
              </a:tabLst>
            </a:pPr>
            <a:r>
              <a:rPr lang="en-US" dirty="0"/>
              <a:t>Transportation, energy uses/sources/fuels, </a:t>
            </a:r>
            <a:r>
              <a:rPr lang="en-US" dirty="0" smtClean="0"/>
              <a:t>waste </a:t>
            </a:r>
            <a:r>
              <a:rPr lang="en-US" dirty="0"/>
              <a:t>removal/recycling</a:t>
            </a:r>
            <a:endParaRPr lang="en-GB" dirty="0"/>
          </a:p>
        </p:txBody>
      </p:sp>
      <p:pic>
        <p:nvPicPr>
          <p:cNvPr id="9221" name="Picture 5" descr="Storag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2449" y="224051"/>
            <a:ext cx="1428750" cy="1314450"/>
          </a:xfrm>
          <a:prstGeom prst="rect">
            <a:avLst/>
          </a:prstGeom>
          <a:noFill/>
          <a:extLst>
            <a:ext uri="{909E8E84-426E-40DD-AFC4-6F175D3DCCD1}">
              <a14:hiddenFill xmlns:a14="http://schemas.microsoft.com/office/drawing/2010/main">
                <a:solidFill>
                  <a:srgbClr val="FFFFFF"/>
                </a:solidFill>
              </a14:hiddenFill>
            </a:ext>
          </a:extLst>
        </p:spPr>
      </p:pic>
      <p:pic>
        <p:nvPicPr>
          <p:cNvPr id="9223" name="Picture 7" descr="spac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38636" y="5710521"/>
            <a:ext cx="1285875" cy="1114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42446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t>Legal</a:t>
            </a:r>
          </a:p>
        </p:txBody>
      </p:sp>
      <p:sp>
        <p:nvSpPr>
          <p:cNvPr id="8195" name="Rectangle 3"/>
          <p:cNvSpPr>
            <a:spLocks noGrp="1" noChangeArrowheads="1"/>
          </p:cNvSpPr>
          <p:nvPr>
            <p:ph type="body" idx="1"/>
          </p:nvPr>
        </p:nvSpPr>
        <p:spPr/>
        <p:txBody>
          <a:bodyPr/>
          <a:lstStyle/>
          <a:p>
            <a:pPr lvl="1">
              <a:lnSpc>
                <a:spcPct val="90000"/>
              </a:lnSpc>
              <a:buFont typeface="Arial" pitchFamily="34" charset="0"/>
              <a:buChar char="•"/>
              <a:tabLst>
                <a:tab pos="628650" algn="l"/>
                <a:tab pos="714375" algn="l"/>
              </a:tabLst>
            </a:pPr>
            <a:r>
              <a:rPr lang="en-US" sz="3200" dirty="0"/>
              <a:t>current home market legislation, future legislation</a:t>
            </a:r>
          </a:p>
          <a:p>
            <a:pPr lvl="1">
              <a:lnSpc>
                <a:spcPct val="90000"/>
              </a:lnSpc>
              <a:buFont typeface="Arial" pitchFamily="34" charset="0"/>
              <a:buChar char="•"/>
              <a:tabLst>
                <a:tab pos="628650" algn="l"/>
                <a:tab pos="714375" algn="l"/>
              </a:tabLst>
            </a:pPr>
            <a:r>
              <a:rPr lang="en-US" sz="3200" dirty="0" smtClean="0"/>
              <a:t>international </a:t>
            </a:r>
            <a:r>
              <a:rPr lang="en-US" sz="3200" dirty="0"/>
              <a:t>legislation</a:t>
            </a:r>
          </a:p>
          <a:p>
            <a:pPr lvl="1">
              <a:lnSpc>
                <a:spcPct val="90000"/>
              </a:lnSpc>
              <a:buFont typeface="Arial" pitchFamily="34" charset="0"/>
              <a:buChar char="•"/>
              <a:tabLst>
                <a:tab pos="628650" algn="l"/>
                <a:tab pos="714375" algn="l"/>
              </a:tabLst>
            </a:pPr>
            <a:r>
              <a:rPr lang="en-US" sz="3200" dirty="0"/>
              <a:t>regulatory bodies and processes</a:t>
            </a:r>
          </a:p>
          <a:p>
            <a:pPr lvl="1">
              <a:lnSpc>
                <a:spcPct val="90000"/>
              </a:lnSpc>
              <a:buFont typeface="Arial" pitchFamily="34" charset="0"/>
              <a:buChar char="•"/>
              <a:tabLst>
                <a:tab pos="628650" algn="l"/>
                <a:tab pos="714375" algn="l"/>
              </a:tabLst>
            </a:pPr>
            <a:r>
              <a:rPr lang="en-US" sz="3200" dirty="0"/>
              <a:t>environmental regulations, employment law, consumer protection</a:t>
            </a:r>
          </a:p>
          <a:p>
            <a:pPr lvl="1">
              <a:lnSpc>
                <a:spcPct val="90000"/>
              </a:lnSpc>
              <a:buFont typeface="Arial" pitchFamily="34" charset="0"/>
              <a:buChar char="•"/>
              <a:tabLst>
                <a:tab pos="628650" algn="l"/>
                <a:tab pos="714375" algn="l"/>
              </a:tabLst>
            </a:pPr>
            <a:r>
              <a:rPr lang="en-US" sz="3200" dirty="0"/>
              <a:t>industry-specific regulations, competitive regulations</a:t>
            </a:r>
            <a:endParaRPr lang="en-US" sz="4800" dirty="0"/>
          </a:p>
          <a:p>
            <a:endParaRPr lang="en-US" dirty="0"/>
          </a:p>
          <a:p>
            <a:endParaRPr lang="en-US" dirty="0"/>
          </a:p>
        </p:txBody>
      </p:sp>
      <p:pic>
        <p:nvPicPr>
          <p:cNvPr id="8197" name="Picture 5" descr="barrister">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2286000"/>
            <a:ext cx="1057275" cy="1009650"/>
          </a:xfrm>
          <a:prstGeom prst="rect">
            <a:avLst/>
          </a:prstGeom>
          <a:noFill/>
          <a:extLst>
            <a:ext uri="{909E8E84-426E-40DD-AFC4-6F175D3DCCD1}">
              <a14:hiddenFill xmlns:a14="http://schemas.microsoft.com/office/drawing/2010/main">
                <a:solidFill>
                  <a:srgbClr val="FFFFFF"/>
                </a:solidFill>
              </a14:hiddenFill>
            </a:ext>
          </a:extLst>
        </p:spPr>
      </p:pic>
      <p:pic>
        <p:nvPicPr>
          <p:cNvPr id="8199" name="Picture 7" descr="law-school">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1400" y="5181600"/>
            <a:ext cx="1066800" cy="1152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9633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t>Environmental</a:t>
            </a:r>
          </a:p>
        </p:txBody>
      </p:sp>
      <p:sp>
        <p:nvSpPr>
          <p:cNvPr id="10243" name="Rectangle 3"/>
          <p:cNvSpPr>
            <a:spLocks noGrp="1" noChangeArrowheads="1"/>
          </p:cNvSpPr>
          <p:nvPr>
            <p:ph type="body" idx="1"/>
          </p:nvPr>
        </p:nvSpPr>
        <p:spPr/>
        <p:txBody>
          <a:bodyPr/>
          <a:lstStyle/>
          <a:p>
            <a:r>
              <a:rPr lang="en-US"/>
              <a:t>How people’s perception and reaction to environmental issues can affect a business.</a:t>
            </a:r>
          </a:p>
        </p:txBody>
      </p:sp>
      <p:pic>
        <p:nvPicPr>
          <p:cNvPr id="10244" name="Picture 4" descr="DSCN004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3429000"/>
            <a:ext cx="2297113" cy="3063875"/>
          </a:xfrm>
          <a:prstGeom prst="rect">
            <a:avLst/>
          </a:prstGeom>
          <a:noFill/>
          <a:extLst>
            <a:ext uri="{909E8E84-426E-40DD-AFC4-6F175D3DCCD1}">
              <a14:hiddenFill xmlns:a14="http://schemas.microsoft.com/office/drawing/2010/main">
                <a:solidFill>
                  <a:srgbClr val="FFFFFF"/>
                </a:solidFill>
              </a14:hiddenFill>
            </a:ext>
          </a:extLst>
        </p:spPr>
      </p:pic>
      <p:pic>
        <p:nvPicPr>
          <p:cNvPr id="10245" name="Picture 5" descr="proboscous monle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38600" y="3810000"/>
            <a:ext cx="1376363" cy="1435100"/>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Mum and Dad's Visit 12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3600" y="3048000"/>
            <a:ext cx="1981200" cy="1317625"/>
          </a:xfrm>
          <a:prstGeom prst="rect">
            <a:avLst/>
          </a:prstGeom>
          <a:noFill/>
          <a:extLst>
            <a:ext uri="{909E8E84-426E-40DD-AFC4-6F175D3DCCD1}">
              <a14:hiddenFill xmlns:a14="http://schemas.microsoft.com/office/drawing/2010/main">
                <a:solidFill>
                  <a:srgbClr val="FFFFFF"/>
                </a:solidFill>
              </a14:hiddenFill>
            </a:ext>
          </a:extLst>
        </p:spPr>
      </p:pic>
      <p:pic>
        <p:nvPicPr>
          <p:cNvPr id="10247" name="Picture 7" descr="Mt kk from summit- pan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62600" y="4648200"/>
            <a:ext cx="3133725" cy="725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97845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a:xfrm>
            <a:off x="609600" y="363538"/>
            <a:ext cx="7924800" cy="1098550"/>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normAutofit fontScale="90000"/>
          </a:bodyPr>
          <a:lstStyle/>
          <a:p>
            <a:r>
              <a:rPr lang="en-US" dirty="0"/>
              <a:t>Step 4: Identify Key Success Factors</a:t>
            </a:r>
          </a:p>
        </p:txBody>
      </p:sp>
      <p:sp>
        <p:nvSpPr>
          <p:cNvPr id="13315" name="Rectangle 3"/>
          <p:cNvSpPr>
            <a:spLocks noGrp="1" noChangeArrowheads="1"/>
          </p:cNvSpPr>
          <p:nvPr>
            <p:ph type="body" idx="1"/>
          </p:nvPr>
        </p:nvSpPr>
        <p:spPr>
          <a:xfrm>
            <a:off x="228600" y="1676400"/>
            <a:ext cx="5257800" cy="4572000"/>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lstStyle/>
          <a:p>
            <a:r>
              <a:rPr lang="en-US" sz="2800" dirty="0"/>
              <a:t>Key success factors: controllable variables that  determine the relative success of market participants.  </a:t>
            </a:r>
          </a:p>
          <a:p>
            <a:r>
              <a:rPr lang="en-US" sz="2800" dirty="0"/>
              <a:t>The keys to unlocking the secrets of competing successfully in a particular market segment</a:t>
            </a:r>
            <a:r>
              <a:rPr lang="en-US" sz="2800" dirty="0" smtClean="0"/>
              <a:t>.</a:t>
            </a:r>
            <a:endParaRPr lang="en-US" sz="2800" dirty="0"/>
          </a:p>
        </p:txBody>
      </p:sp>
      <p:pic>
        <p:nvPicPr>
          <p:cNvPr id="13317" name="Picture 5" descr="pe03328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800" y="2460009"/>
            <a:ext cx="3934047"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4548929"/>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wipe(left)">
                                      <p:cBhvr>
                                        <p:cTn id="7" dur="500"/>
                                        <p:tgtEl>
                                          <p:spTgt spid="133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wipe(left)">
                                      <p:cBhvr>
                                        <p:cTn id="12" dur="500"/>
                                        <p:tgtEl>
                                          <p:spTgt spid="133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a:xfrm>
            <a:off x="609600" y="363538"/>
            <a:ext cx="7924800" cy="1098550"/>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normAutofit fontScale="90000"/>
          </a:bodyPr>
          <a:lstStyle/>
          <a:p>
            <a:r>
              <a:rPr lang="en-US" dirty="0"/>
              <a:t>Step 4: Identify Key Success Factors</a:t>
            </a:r>
          </a:p>
        </p:txBody>
      </p:sp>
      <p:sp>
        <p:nvSpPr>
          <p:cNvPr id="13315" name="Rectangle 3"/>
          <p:cNvSpPr>
            <a:spLocks noGrp="1" noChangeArrowheads="1"/>
          </p:cNvSpPr>
          <p:nvPr>
            <p:ph type="body" idx="1"/>
          </p:nvPr>
        </p:nvSpPr>
        <p:spPr>
          <a:xfrm>
            <a:off x="228600" y="1676400"/>
            <a:ext cx="8458200" cy="5181600"/>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normAutofit fontScale="70000" lnSpcReduction="20000"/>
          </a:bodyPr>
          <a:lstStyle/>
          <a:p>
            <a:pPr marL="0" indent="0">
              <a:buNone/>
            </a:pPr>
            <a:r>
              <a:rPr lang="en-US" sz="4500" dirty="0" smtClean="0"/>
              <a:t>Common Types of KSFs</a:t>
            </a:r>
          </a:p>
          <a:p>
            <a:r>
              <a:rPr lang="en-US" sz="3800" dirty="0"/>
              <a:t>Technology </a:t>
            </a:r>
          </a:p>
          <a:p>
            <a:pPr marL="0" indent="0">
              <a:buNone/>
            </a:pPr>
            <a:r>
              <a:rPr lang="en-US" sz="2800" i="1" dirty="0" smtClean="0"/>
              <a:t>Expertise in Research</a:t>
            </a:r>
          </a:p>
          <a:p>
            <a:endParaRPr lang="en-US" sz="3800" dirty="0"/>
          </a:p>
          <a:p>
            <a:r>
              <a:rPr lang="en-US" sz="3800" dirty="0"/>
              <a:t>Manufacturing Related</a:t>
            </a:r>
          </a:p>
          <a:p>
            <a:pPr marL="0" indent="0">
              <a:buNone/>
            </a:pPr>
            <a:r>
              <a:rPr lang="en-US" sz="2800" i="1" dirty="0" smtClean="0"/>
              <a:t>Ability to Achieve Economies of Scale</a:t>
            </a:r>
          </a:p>
          <a:p>
            <a:pPr marL="0" indent="0">
              <a:buNone/>
            </a:pPr>
            <a:r>
              <a:rPr lang="en-US" sz="2800" i="1" dirty="0" smtClean="0"/>
              <a:t>Quality Control</a:t>
            </a:r>
          </a:p>
          <a:p>
            <a:pPr marL="0" indent="0">
              <a:buNone/>
            </a:pPr>
            <a:r>
              <a:rPr lang="en-US" sz="2800" i="1" dirty="0" smtClean="0"/>
              <a:t>High Utilization of Fixed Assets</a:t>
            </a:r>
          </a:p>
          <a:p>
            <a:pPr marL="0" indent="0">
              <a:buNone/>
            </a:pPr>
            <a:r>
              <a:rPr lang="en-US" sz="2800" i="1" dirty="0" smtClean="0"/>
              <a:t>High Labor Productivity</a:t>
            </a:r>
          </a:p>
          <a:p>
            <a:pPr marL="0" indent="0">
              <a:buNone/>
            </a:pPr>
            <a:endParaRPr lang="en-US" sz="2800" i="1" dirty="0" smtClean="0"/>
          </a:p>
          <a:p>
            <a:r>
              <a:rPr lang="en-US" sz="3800" dirty="0" smtClean="0"/>
              <a:t>Distribution Related</a:t>
            </a:r>
          </a:p>
          <a:p>
            <a:pPr marL="0" indent="0">
              <a:buNone/>
            </a:pPr>
            <a:r>
              <a:rPr lang="en-US" sz="2900" i="1" dirty="0"/>
              <a:t>Strong Network of Wholesale Distributors/Dealers</a:t>
            </a:r>
          </a:p>
          <a:p>
            <a:pPr marL="0" indent="0">
              <a:buNone/>
            </a:pPr>
            <a:r>
              <a:rPr lang="en-US" sz="2900" i="1" dirty="0"/>
              <a:t>Strong Direct Sales Capabilities</a:t>
            </a:r>
          </a:p>
          <a:p>
            <a:pPr marL="0" indent="0">
              <a:buNone/>
            </a:pPr>
            <a:r>
              <a:rPr lang="en-US" sz="2900" i="1" dirty="0"/>
              <a:t>Ability to Secure Favorable Display Space on Retailers Shelves</a:t>
            </a:r>
          </a:p>
          <a:p>
            <a:pPr marL="0" indent="0">
              <a:buNone/>
            </a:pPr>
            <a:endParaRPr lang="en-US" sz="2900" i="1" dirty="0"/>
          </a:p>
        </p:txBody>
      </p:sp>
      <p:pic>
        <p:nvPicPr>
          <p:cNvPr id="13317" name="Picture 5" descr="pe03328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5333999" y="1600200"/>
            <a:ext cx="3304599"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3082946"/>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wipe(left)">
                                      <p:cBhvr>
                                        <p:cTn id="7" dur="500"/>
                                        <p:tgtEl>
                                          <p:spTgt spid="133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wipe(left)">
                                      <p:cBhvr>
                                        <p:cTn id="12" dur="500"/>
                                        <p:tgtEl>
                                          <p:spTgt spid="133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315">
                                            <p:txEl>
                                              <p:pRg st="2" end="2"/>
                                            </p:txEl>
                                          </p:spTgt>
                                        </p:tgtEl>
                                        <p:attrNameLst>
                                          <p:attrName>style.visibility</p:attrName>
                                        </p:attrNameLst>
                                      </p:cBhvr>
                                      <p:to>
                                        <p:strVal val="visible"/>
                                      </p:to>
                                    </p:set>
                                    <p:animEffect transition="in" filter="wipe(left)">
                                      <p:cBhvr>
                                        <p:cTn id="17" dur="500"/>
                                        <p:tgtEl>
                                          <p:spTgt spid="133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315">
                                            <p:txEl>
                                              <p:pRg st="4" end="4"/>
                                            </p:txEl>
                                          </p:spTgt>
                                        </p:tgtEl>
                                        <p:attrNameLst>
                                          <p:attrName>style.visibility</p:attrName>
                                        </p:attrNameLst>
                                      </p:cBhvr>
                                      <p:to>
                                        <p:strVal val="visible"/>
                                      </p:to>
                                    </p:set>
                                    <p:animEffect transition="in" filter="wipe(left)">
                                      <p:cBhvr>
                                        <p:cTn id="22" dur="500"/>
                                        <p:tgtEl>
                                          <p:spTgt spid="1331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3315">
                                            <p:txEl>
                                              <p:pRg st="5" end="5"/>
                                            </p:txEl>
                                          </p:spTgt>
                                        </p:tgtEl>
                                        <p:attrNameLst>
                                          <p:attrName>style.visibility</p:attrName>
                                        </p:attrNameLst>
                                      </p:cBhvr>
                                      <p:to>
                                        <p:strVal val="visible"/>
                                      </p:to>
                                    </p:set>
                                    <p:animEffect transition="in" filter="wipe(left)">
                                      <p:cBhvr>
                                        <p:cTn id="27" dur="500"/>
                                        <p:tgtEl>
                                          <p:spTgt spid="1331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3315">
                                            <p:txEl>
                                              <p:pRg st="6" end="6"/>
                                            </p:txEl>
                                          </p:spTgt>
                                        </p:tgtEl>
                                        <p:attrNameLst>
                                          <p:attrName>style.visibility</p:attrName>
                                        </p:attrNameLst>
                                      </p:cBhvr>
                                      <p:to>
                                        <p:strVal val="visible"/>
                                      </p:to>
                                    </p:set>
                                    <p:animEffect transition="in" filter="wipe(left)">
                                      <p:cBhvr>
                                        <p:cTn id="32" dur="500"/>
                                        <p:tgtEl>
                                          <p:spTgt spid="1331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3315">
                                            <p:txEl>
                                              <p:pRg st="7" end="7"/>
                                            </p:txEl>
                                          </p:spTgt>
                                        </p:tgtEl>
                                        <p:attrNameLst>
                                          <p:attrName>style.visibility</p:attrName>
                                        </p:attrNameLst>
                                      </p:cBhvr>
                                      <p:to>
                                        <p:strVal val="visible"/>
                                      </p:to>
                                    </p:set>
                                    <p:animEffect transition="in" filter="wipe(left)">
                                      <p:cBhvr>
                                        <p:cTn id="37" dur="500"/>
                                        <p:tgtEl>
                                          <p:spTgt spid="13315">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3315">
                                            <p:txEl>
                                              <p:pRg st="8" end="8"/>
                                            </p:txEl>
                                          </p:spTgt>
                                        </p:tgtEl>
                                        <p:attrNameLst>
                                          <p:attrName>style.visibility</p:attrName>
                                        </p:attrNameLst>
                                      </p:cBhvr>
                                      <p:to>
                                        <p:strVal val="visible"/>
                                      </p:to>
                                    </p:set>
                                    <p:animEffect transition="in" filter="wipe(left)">
                                      <p:cBhvr>
                                        <p:cTn id="42" dur="500"/>
                                        <p:tgtEl>
                                          <p:spTgt spid="13315">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3315">
                                            <p:txEl>
                                              <p:pRg st="10" end="10"/>
                                            </p:txEl>
                                          </p:spTgt>
                                        </p:tgtEl>
                                        <p:attrNameLst>
                                          <p:attrName>style.visibility</p:attrName>
                                        </p:attrNameLst>
                                      </p:cBhvr>
                                      <p:to>
                                        <p:strVal val="visible"/>
                                      </p:to>
                                    </p:set>
                                    <p:animEffect transition="in" filter="wipe(left)">
                                      <p:cBhvr>
                                        <p:cTn id="47" dur="500"/>
                                        <p:tgtEl>
                                          <p:spTgt spid="13315">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3315">
                                            <p:txEl>
                                              <p:pRg st="11" end="11"/>
                                            </p:txEl>
                                          </p:spTgt>
                                        </p:tgtEl>
                                        <p:attrNameLst>
                                          <p:attrName>style.visibility</p:attrName>
                                        </p:attrNameLst>
                                      </p:cBhvr>
                                      <p:to>
                                        <p:strVal val="visible"/>
                                      </p:to>
                                    </p:set>
                                    <p:animEffect transition="in" filter="wipe(left)">
                                      <p:cBhvr>
                                        <p:cTn id="52" dur="500"/>
                                        <p:tgtEl>
                                          <p:spTgt spid="13315">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3315">
                                            <p:txEl>
                                              <p:pRg st="12" end="12"/>
                                            </p:txEl>
                                          </p:spTgt>
                                        </p:tgtEl>
                                        <p:attrNameLst>
                                          <p:attrName>style.visibility</p:attrName>
                                        </p:attrNameLst>
                                      </p:cBhvr>
                                      <p:to>
                                        <p:strVal val="visible"/>
                                      </p:to>
                                    </p:set>
                                    <p:animEffect transition="in" filter="wipe(left)">
                                      <p:cBhvr>
                                        <p:cTn id="57" dur="500"/>
                                        <p:tgtEl>
                                          <p:spTgt spid="13315">
                                            <p:txEl>
                                              <p:pRg st="12" end="1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13315">
                                            <p:txEl>
                                              <p:pRg st="13" end="13"/>
                                            </p:txEl>
                                          </p:spTgt>
                                        </p:tgtEl>
                                        <p:attrNameLst>
                                          <p:attrName>style.visibility</p:attrName>
                                        </p:attrNameLst>
                                      </p:cBhvr>
                                      <p:to>
                                        <p:strVal val="visible"/>
                                      </p:to>
                                    </p:set>
                                    <p:animEffect transition="in" filter="wipe(left)">
                                      <p:cBhvr>
                                        <p:cTn id="62" dur="500"/>
                                        <p:tgtEl>
                                          <p:spTgt spid="1331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a:xfrm>
            <a:off x="609600" y="363538"/>
            <a:ext cx="7924800" cy="1098550"/>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normAutofit fontScale="90000"/>
          </a:bodyPr>
          <a:lstStyle/>
          <a:p>
            <a:r>
              <a:rPr lang="en-US" dirty="0"/>
              <a:t>Step 4: Identify Key Success Factors</a:t>
            </a:r>
          </a:p>
        </p:txBody>
      </p:sp>
      <p:sp>
        <p:nvSpPr>
          <p:cNvPr id="13315" name="Rectangle 3"/>
          <p:cNvSpPr>
            <a:spLocks noGrp="1" noChangeArrowheads="1"/>
          </p:cNvSpPr>
          <p:nvPr>
            <p:ph type="body" idx="1"/>
          </p:nvPr>
        </p:nvSpPr>
        <p:spPr>
          <a:xfrm>
            <a:off x="228599" y="1676400"/>
            <a:ext cx="8658447" cy="5181600"/>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normAutofit fontScale="70000" lnSpcReduction="20000"/>
          </a:bodyPr>
          <a:lstStyle/>
          <a:p>
            <a:pPr marL="0" indent="0">
              <a:buNone/>
            </a:pPr>
            <a:r>
              <a:rPr lang="en-US" sz="4500" dirty="0" smtClean="0"/>
              <a:t>Common Types of KSFs</a:t>
            </a:r>
          </a:p>
          <a:p>
            <a:r>
              <a:rPr lang="en-US" sz="3800" dirty="0" smtClean="0"/>
              <a:t>Marketing  </a:t>
            </a:r>
            <a:endParaRPr lang="en-US" sz="3800" dirty="0"/>
          </a:p>
          <a:p>
            <a:pPr marL="0" indent="0">
              <a:buNone/>
            </a:pPr>
            <a:r>
              <a:rPr lang="en-US" sz="2800" i="1" dirty="0" smtClean="0"/>
              <a:t>Brand Name</a:t>
            </a:r>
          </a:p>
          <a:p>
            <a:pPr marL="0" indent="0">
              <a:buNone/>
            </a:pPr>
            <a:r>
              <a:rPr lang="en-US" sz="2800" i="1" dirty="0" smtClean="0"/>
              <a:t>Fast, Accurate Technical Assistance</a:t>
            </a:r>
          </a:p>
          <a:p>
            <a:pPr marL="0" indent="0">
              <a:buNone/>
            </a:pPr>
            <a:r>
              <a:rPr lang="en-US" sz="2800" i="1" dirty="0" smtClean="0"/>
              <a:t>Accurate Filling of Buyer’s Orders</a:t>
            </a:r>
          </a:p>
          <a:p>
            <a:pPr marL="0" indent="0">
              <a:buNone/>
            </a:pPr>
            <a:r>
              <a:rPr lang="en-US" sz="2800" i="1" dirty="0" smtClean="0"/>
              <a:t>Customer Guarantees </a:t>
            </a:r>
          </a:p>
          <a:p>
            <a:endParaRPr lang="en-US" sz="3800" dirty="0"/>
          </a:p>
          <a:p>
            <a:r>
              <a:rPr lang="en-US" sz="3800" dirty="0" smtClean="0"/>
              <a:t>Skills &amp; Capability</a:t>
            </a:r>
            <a:endParaRPr lang="en-US" sz="3800" dirty="0"/>
          </a:p>
          <a:p>
            <a:pPr marL="0" indent="0">
              <a:buNone/>
            </a:pPr>
            <a:r>
              <a:rPr lang="en-US" sz="2800" i="1" dirty="0" smtClean="0"/>
              <a:t>Talented Workforce</a:t>
            </a:r>
          </a:p>
          <a:p>
            <a:pPr marL="0" indent="0">
              <a:buNone/>
            </a:pPr>
            <a:r>
              <a:rPr lang="en-US" sz="2800" i="1" dirty="0" smtClean="0"/>
              <a:t>Product Innovation Capabilities</a:t>
            </a:r>
          </a:p>
          <a:p>
            <a:pPr marL="0" indent="0">
              <a:buNone/>
            </a:pPr>
            <a:r>
              <a:rPr lang="en-US" sz="2800" i="1" dirty="0" smtClean="0"/>
              <a:t>Short Delivery time Capabilities</a:t>
            </a:r>
          </a:p>
          <a:p>
            <a:pPr marL="0" indent="0">
              <a:buNone/>
            </a:pPr>
            <a:r>
              <a:rPr lang="en-US" sz="2800" i="1" dirty="0" smtClean="0"/>
              <a:t>Strong E Commerce Capabilities</a:t>
            </a:r>
          </a:p>
          <a:p>
            <a:pPr marL="0" indent="0">
              <a:buNone/>
            </a:pPr>
            <a:endParaRPr lang="en-US" sz="2800" i="1" dirty="0" smtClean="0"/>
          </a:p>
          <a:p>
            <a:r>
              <a:rPr lang="en-US" sz="3800" dirty="0" smtClean="0"/>
              <a:t>Other</a:t>
            </a:r>
          </a:p>
          <a:p>
            <a:pPr marL="0" indent="0">
              <a:buNone/>
            </a:pPr>
            <a:r>
              <a:rPr lang="en-US" sz="2900" i="1" dirty="0" smtClean="0"/>
              <a:t>Convenient Location </a:t>
            </a:r>
          </a:p>
          <a:p>
            <a:pPr marL="0" indent="0">
              <a:buNone/>
            </a:pPr>
            <a:endParaRPr lang="en-US" sz="2900" i="1" dirty="0"/>
          </a:p>
        </p:txBody>
      </p:sp>
      <p:pic>
        <p:nvPicPr>
          <p:cNvPr id="13317" name="Picture 5" descr="pe03328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4953000" y="2133600"/>
            <a:ext cx="3934047"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6958724"/>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wipe(left)">
                                      <p:cBhvr>
                                        <p:cTn id="7" dur="500"/>
                                        <p:tgtEl>
                                          <p:spTgt spid="133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wipe(left)">
                                      <p:cBhvr>
                                        <p:cTn id="12" dur="500"/>
                                        <p:tgtEl>
                                          <p:spTgt spid="133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315">
                                            <p:txEl>
                                              <p:pRg st="2" end="2"/>
                                            </p:txEl>
                                          </p:spTgt>
                                        </p:tgtEl>
                                        <p:attrNameLst>
                                          <p:attrName>style.visibility</p:attrName>
                                        </p:attrNameLst>
                                      </p:cBhvr>
                                      <p:to>
                                        <p:strVal val="visible"/>
                                      </p:to>
                                    </p:set>
                                    <p:animEffect transition="in" filter="wipe(left)">
                                      <p:cBhvr>
                                        <p:cTn id="17" dur="500"/>
                                        <p:tgtEl>
                                          <p:spTgt spid="133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315">
                                            <p:txEl>
                                              <p:pRg st="3" end="3"/>
                                            </p:txEl>
                                          </p:spTgt>
                                        </p:tgtEl>
                                        <p:attrNameLst>
                                          <p:attrName>style.visibility</p:attrName>
                                        </p:attrNameLst>
                                      </p:cBhvr>
                                      <p:to>
                                        <p:strVal val="visible"/>
                                      </p:to>
                                    </p:set>
                                    <p:animEffect transition="in" filter="wipe(left)">
                                      <p:cBhvr>
                                        <p:cTn id="22" dur="500"/>
                                        <p:tgtEl>
                                          <p:spTgt spid="1331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3315">
                                            <p:txEl>
                                              <p:pRg st="4" end="4"/>
                                            </p:txEl>
                                          </p:spTgt>
                                        </p:tgtEl>
                                        <p:attrNameLst>
                                          <p:attrName>style.visibility</p:attrName>
                                        </p:attrNameLst>
                                      </p:cBhvr>
                                      <p:to>
                                        <p:strVal val="visible"/>
                                      </p:to>
                                    </p:set>
                                    <p:animEffect transition="in" filter="wipe(left)">
                                      <p:cBhvr>
                                        <p:cTn id="27" dur="500"/>
                                        <p:tgtEl>
                                          <p:spTgt spid="1331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3315">
                                            <p:txEl>
                                              <p:pRg st="5" end="5"/>
                                            </p:txEl>
                                          </p:spTgt>
                                        </p:tgtEl>
                                        <p:attrNameLst>
                                          <p:attrName>style.visibility</p:attrName>
                                        </p:attrNameLst>
                                      </p:cBhvr>
                                      <p:to>
                                        <p:strVal val="visible"/>
                                      </p:to>
                                    </p:set>
                                    <p:animEffect transition="in" filter="wipe(left)">
                                      <p:cBhvr>
                                        <p:cTn id="32" dur="500"/>
                                        <p:tgtEl>
                                          <p:spTgt spid="1331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3315">
                                            <p:txEl>
                                              <p:pRg st="7" end="7"/>
                                            </p:txEl>
                                          </p:spTgt>
                                        </p:tgtEl>
                                        <p:attrNameLst>
                                          <p:attrName>style.visibility</p:attrName>
                                        </p:attrNameLst>
                                      </p:cBhvr>
                                      <p:to>
                                        <p:strVal val="visible"/>
                                      </p:to>
                                    </p:set>
                                    <p:animEffect transition="in" filter="wipe(left)">
                                      <p:cBhvr>
                                        <p:cTn id="37" dur="500"/>
                                        <p:tgtEl>
                                          <p:spTgt spid="13315">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3315">
                                            <p:txEl>
                                              <p:pRg st="8" end="8"/>
                                            </p:txEl>
                                          </p:spTgt>
                                        </p:tgtEl>
                                        <p:attrNameLst>
                                          <p:attrName>style.visibility</p:attrName>
                                        </p:attrNameLst>
                                      </p:cBhvr>
                                      <p:to>
                                        <p:strVal val="visible"/>
                                      </p:to>
                                    </p:set>
                                    <p:animEffect transition="in" filter="wipe(left)">
                                      <p:cBhvr>
                                        <p:cTn id="42" dur="500"/>
                                        <p:tgtEl>
                                          <p:spTgt spid="13315">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3315">
                                            <p:txEl>
                                              <p:pRg st="9" end="9"/>
                                            </p:txEl>
                                          </p:spTgt>
                                        </p:tgtEl>
                                        <p:attrNameLst>
                                          <p:attrName>style.visibility</p:attrName>
                                        </p:attrNameLst>
                                      </p:cBhvr>
                                      <p:to>
                                        <p:strVal val="visible"/>
                                      </p:to>
                                    </p:set>
                                    <p:animEffect transition="in" filter="wipe(left)">
                                      <p:cBhvr>
                                        <p:cTn id="47" dur="500"/>
                                        <p:tgtEl>
                                          <p:spTgt spid="13315">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3315">
                                            <p:txEl>
                                              <p:pRg st="10" end="10"/>
                                            </p:txEl>
                                          </p:spTgt>
                                        </p:tgtEl>
                                        <p:attrNameLst>
                                          <p:attrName>style.visibility</p:attrName>
                                        </p:attrNameLst>
                                      </p:cBhvr>
                                      <p:to>
                                        <p:strVal val="visible"/>
                                      </p:to>
                                    </p:set>
                                    <p:animEffect transition="in" filter="wipe(left)">
                                      <p:cBhvr>
                                        <p:cTn id="52" dur="500"/>
                                        <p:tgtEl>
                                          <p:spTgt spid="13315">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3315">
                                            <p:txEl>
                                              <p:pRg st="11" end="11"/>
                                            </p:txEl>
                                          </p:spTgt>
                                        </p:tgtEl>
                                        <p:attrNameLst>
                                          <p:attrName>style.visibility</p:attrName>
                                        </p:attrNameLst>
                                      </p:cBhvr>
                                      <p:to>
                                        <p:strVal val="visible"/>
                                      </p:to>
                                    </p:set>
                                    <p:animEffect transition="in" filter="wipe(left)">
                                      <p:cBhvr>
                                        <p:cTn id="57" dur="500"/>
                                        <p:tgtEl>
                                          <p:spTgt spid="13315">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13315">
                                            <p:txEl>
                                              <p:pRg st="13" end="13"/>
                                            </p:txEl>
                                          </p:spTgt>
                                        </p:tgtEl>
                                        <p:attrNameLst>
                                          <p:attrName>style.visibility</p:attrName>
                                        </p:attrNameLst>
                                      </p:cBhvr>
                                      <p:to>
                                        <p:strVal val="visible"/>
                                      </p:to>
                                    </p:set>
                                    <p:animEffect transition="in" filter="wipe(left)">
                                      <p:cBhvr>
                                        <p:cTn id="62" dur="500"/>
                                        <p:tgtEl>
                                          <p:spTgt spid="1331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4" name="Rectangle 2"/>
          <p:cNvSpPr>
            <a:spLocks noGrp="1" noRot="1" noChangeArrowheads="1"/>
          </p:cNvSpPr>
          <p:nvPr>
            <p:ph type="title"/>
          </p:nvPr>
        </p:nvSpPr>
        <p:spPr>
          <a:xfrm>
            <a:off x="533400" y="400050"/>
            <a:ext cx="8077200" cy="1100138"/>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lstStyle/>
          <a:p>
            <a:r>
              <a:rPr lang="en-US" dirty="0"/>
              <a:t>Step 5: Analyze Competitors</a:t>
            </a:r>
            <a:endParaRPr lang="en-US" i="1" dirty="0"/>
          </a:p>
        </p:txBody>
      </p:sp>
      <p:sp>
        <p:nvSpPr>
          <p:cNvPr id="79875" name="Rectangle 3"/>
          <p:cNvSpPr>
            <a:spLocks noGrp="1" noChangeArrowheads="1"/>
          </p:cNvSpPr>
          <p:nvPr>
            <p:ph type="body" idx="1"/>
          </p:nvPr>
        </p:nvSpPr>
        <p:spPr>
          <a:xfrm>
            <a:off x="906463" y="1808163"/>
            <a:ext cx="7331075" cy="4592637"/>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lstStyle/>
          <a:p>
            <a:r>
              <a:rPr lang="en-US" sz="2800" dirty="0"/>
              <a:t>NFIB study: Small business owners believe they operate in a highly competitive environment and the level of competition is increasing.</a:t>
            </a:r>
          </a:p>
          <a:p>
            <a:r>
              <a:rPr lang="en-US" sz="2800" dirty="0"/>
              <a:t>Yet, 97 percent of all U.S. businesses do </a:t>
            </a:r>
            <a:r>
              <a:rPr lang="en-US" sz="2800" i="1" dirty="0"/>
              <a:t>not</a:t>
            </a:r>
            <a:r>
              <a:rPr lang="en-US" sz="2800" dirty="0"/>
              <a:t> systematically track the progress of their key competitors. </a:t>
            </a:r>
          </a:p>
        </p:txBody>
      </p:sp>
      <p:pic>
        <p:nvPicPr>
          <p:cNvPr id="79877" name="Picture 5" descr="j029537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0" y="4724400"/>
            <a:ext cx="2027238" cy="1966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967744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9875">
                                            <p:txEl>
                                              <p:pRg st="0" end="0"/>
                                            </p:txEl>
                                          </p:spTgt>
                                        </p:tgtEl>
                                        <p:attrNameLst>
                                          <p:attrName>style.visibility</p:attrName>
                                        </p:attrNameLst>
                                      </p:cBhvr>
                                      <p:to>
                                        <p:strVal val="visible"/>
                                      </p:to>
                                    </p:set>
                                    <p:animEffect transition="in" filter="wipe(left)">
                                      <p:cBhvr>
                                        <p:cTn id="7" dur="500"/>
                                        <p:tgtEl>
                                          <p:spTgt spid="798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9875">
                                            <p:txEl>
                                              <p:pRg st="1" end="1"/>
                                            </p:txEl>
                                          </p:spTgt>
                                        </p:tgtEl>
                                        <p:attrNameLst>
                                          <p:attrName>style.visibility</p:attrName>
                                        </p:attrNameLst>
                                      </p:cBhvr>
                                      <p:to>
                                        <p:strVal val="visible"/>
                                      </p:to>
                                    </p:set>
                                    <p:animEffect transition="in" filter="wipe(left)">
                                      <p:cBhvr>
                                        <p:cTn id="12" dur="500"/>
                                        <p:tgtEl>
                                          <p:spTgt spid="798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Rot="1" noChangeArrowheads="1"/>
          </p:cNvSpPr>
          <p:nvPr>
            <p:ph type="title"/>
          </p:nvPr>
        </p:nvSpPr>
        <p:spPr>
          <a:xfrm>
            <a:off x="609600" y="254000"/>
            <a:ext cx="8153400" cy="812800"/>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lstStyle/>
          <a:p>
            <a:r>
              <a:rPr lang="en-US" dirty="0"/>
              <a:t>Step 5: Analyze Competitors</a:t>
            </a:r>
          </a:p>
        </p:txBody>
      </p:sp>
      <p:sp>
        <p:nvSpPr>
          <p:cNvPr id="14339" name="Rectangle 3"/>
          <p:cNvSpPr>
            <a:spLocks noGrp="1" noChangeArrowheads="1"/>
          </p:cNvSpPr>
          <p:nvPr>
            <p:ph type="body" idx="1"/>
          </p:nvPr>
        </p:nvSpPr>
        <p:spPr>
          <a:xfrm>
            <a:off x="457200" y="1524000"/>
            <a:ext cx="8305800" cy="4800600"/>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normAutofit lnSpcReduction="10000"/>
          </a:bodyPr>
          <a:lstStyle/>
          <a:p>
            <a:pPr>
              <a:buFont typeface="Wingdings" pitchFamily="2" charset="2"/>
              <a:buNone/>
            </a:pPr>
            <a:r>
              <a:rPr lang="en-US" sz="2900" dirty="0"/>
              <a:t>	</a:t>
            </a:r>
            <a:r>
              <a:rPr lang="en-US" sz="2800" dirty="0"/>
              <a:t>Analyzing key competitors allows an entrepreneur </a:t>
            </a:r>
            <a:r>
              <a:rPr lang="en-US" sz="2800" dirty="0" smtClean="0"/>
              <a:t>to:</a:t>
            </a:r>
          </a:p>
          <a:p>
            <a:pPr lvl="1">
              <a:buFont typeface="Arial" pitchFamily="34" charset="0"/>
              <a:buChar char="•"/>
            </a:pPr>
            <a:r>
              <a:rPr lang="en-US" dirty="0" smtClean="0"/>
              <a:t>Avoid surprises from existing competitors’ new strategies and tactics.</a:t>
            </a:r>
          </a:p>
          <a:p>
            <a:pPr lvl="1">
              <a:buFont typeface="Arial" pitchFamily="34" charset="0"/>
              <a:buChar char="•"/>
            </a:pPr>
            <a:endParaRPr lang="en-US" dirty="0" smtClean="0"/>
          </a:p>
          <a:p>
            <a:pPr lvl="1">
              <a:buFont typeface="Arial" pitchFamily="34" charset="0"/>
              <a:buChar char="•"/>
            </a:pPr>
            <a:r>
              <a:rPr lang="en-US" dirty="0" smtClean="0"/>
              <a:t>Identify </a:t>
            </a:r>
            <a:r>
              <a:rPr lang="en-US" dirty="0"/>
              <a:t>potential new competitors and the threats they pose</a:t>
            </a:r>
            <a:r>
              <a:rPr lang="en-US" dirty="0" smtClean="0"/>
              <a:t>.</a:t>
            </a:r>
          </a:p>
          <a:p>
            <a:pPr lvl="1">
              <a:buFont typeface="Arial" pitchFamily="34" charset="0"/>
              <a:buChar char="•"/>
            </a:pPr>
            <a:endParaRPr lang="en-US" dirty="0"/>
          </a:p>
          <a:p>
            <a:pPr lvl="1">
              <a:buFont typeface="Arial" pitchFamily="34" charset="0"/>
              <a:buChar char="•"/>
            </a:pPr>
            <a:r>
              <a:rPr lang="en-US" dirty="0"/>
              <a:t>Improve reaction time to competitors’ actions</a:t>
            </a:r>
            <a:r>
              <a:rPr lang="en-US" dirty="0" smtClean="0"/>
              <a:t>.</a:t>
            </a:r>
          </a:p>
          <a:p>
            <a:pPr lvl="1">
              <a:buFont typeface="Arial" pitchFamily="34" charset="0"/>
              <a:buChar char="•"/>
            </a:pPr>
            <a:endParaRPr lang="en-US" dirty="0"/>
          </a:p>
          <a:p>
            <a:pPr lvl="1">
              <a:buFont typeface="Arial" pitchFamily="34" charset="0"/>
              <a:buChar char="•"/>
            </a:pPr>
            <a:r>
              <a:rPr lang="en-US" dirty="0"/>
              <a:t>Anticipate rivals’ next strategic moves.  </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1000" y="4330037"/>
            <a:ext cx="1143000" cy="2533650"/>
          </a:xfrm>
          <a:prstGeom prst="rect">
            <a:avLst/>
          </a:prstGeom>
        </p:spPr>
      </p:pic>
    </p:spTree>
    <p:extLst>
      <p:ext uri="{BB962C8B-B14F-4D97-AF65-F5344CB8AC3E}">
        <p14:creationId xmlns:p14="http://schemas.microsoft.com/office/powerpoint/2010/main" val="3405613340"/>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ipe(left)">
                                      <p:cBhvr>
                                        <p:cTn id="7" dur="500"/>
                                        <p:tgtEl>
                                          <p:spTgt spid="143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wipe(left)">
                                      <p:cBhvr>
                                        <p:cTn id="12" dur="500"/>
                                        <p:tgtEl>
                                          <p:spTgt spid="1433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339">
                                            <p:txEl>
                                              <p:pRg st="3" end="3"/>
                                            </p:txEl>
                                          </p:spTgt>
                                        </p:tgtEl>
                                        <p:attrNameLst>
                                          <p:attrName>style.visibility</p:attrName>
                                        </p:attrNameLst>
                                      </p:cBhvr>
                                      <p:to>
                                        <p:strVal val="visible"/>
                                      </p:to>
                                    </p:set>
                                    <p:animEffect transition="in" filter="wipe(left)">
                                      <p:cBhvr>
                                        <p:cTn id="17" dur="500"/>
                                        <p:tgtEl>
                                          <p:spTgt spid="1433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339">
                                            <p:txEl>
                                              <p:pRg st="5" end="5"/>
                                            </p:txEl>
                                          </p:spTgt>
                                        </p:tgtEl>
                                        <p:attrNameLst>
                                          <p:attrName>style.visibility</p:attrName>
                                        </p:attrNameLst>
                                      </p:cBhvr>
                                      <p:to>
                                        <p:strVal val="visible"/>
                                      </p:to>
                                    </p:set>
                                    <p:animEffect transition="in" filter="wipe(left)">
                                      <p:cBhvr>
                                        <p:cTn id="22" dur="500"/>
                                        <p:tgtEl>
                                          <p:spTgt spid="14339">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339">
                                            <p:txEl>
                                              <p:pRg st="7" end="7"/>
                                            </p:txEl>
                                          </p:spTgt>
                                        </p:tgtEl>
                                        <p:attrNameLst>
                                          <p:attrName>style.visibility</p:attrName>
                                        </p:attrNameLst>
                                      </p:cBhvr>
                                      <p:to>
                                        <p:strVal val="visible"/>
                                      </p:to>
                                    </p:set>
                                    <p:animEffect transition="in" filter="wipe(left)">
                                      <p:cBhvr>
                                        <p:cTn id="27" dur="500"/>
                                        <p:tgtEl>
                                          <p:spTgt spid="143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bldLvl="3"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a:xfrm>
            <a:off x="609600" y="254000"/>
            <a:ext cx="8153400" cy="812800"/>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lstStyle/>
          <a:p>
            <a:r>
              <a:rPr lang="en-US" dirty="0"/>
              <a:t>Step 5: Analyze Competitors</a:t>
            </a:r>
          </a:p>
        </p:txBody>
      </p:sp>
      <p:sp>
        <p:nvSpPr>
          <p:cNvPr id="15363" name="Rectangle 3"/>
          <p:cNvSpPr>
            <a:spLocks noGrp="1" noChangeArrowheads="1"/>
          </p:cNvSpPr>
          <p:nvPr>
            <p:ph type="body" idx="1"/>
          </p:nvPr>
        </p:nvSpPr>
        <p:spPr>
          <a:xfrm>
            <a:off x="762000" y="1524000"/>
            <a:ext cx="8077200" cy="4572000"/>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normAutofit/>
          </a:bodyPr>
          <a:lstStyle/>
          <a:p>
            <a:pPr>
              <a:lnSpc>
                <a:spcPct val="80000"/>
              </a:lnSpc>
              <a:buFont typeface="Wingdings" pitchFamily="2" charset="2"/>
              <a:buNone/>
            </a:pPr>
            <a:r>
              <a:rPr lang="en-US" sz="2500" dirty="0"/>
              <a:t>	</a:t>
            </a:r>
            <a:r>
              <a:rPr lang="en-US" sz="2800" dirty="0"/>
              <a:t>Techniques do </a:t>
            </a:r>
            <a:r>
              <a:rPr lang="en-US" sz="2800" i="1" dirty="0"/>
              <a:t>not</a:t>
            </a:r>
            <a:r>
              <a:rPr lang="en-US" sz="2800" dirty="0"/>
              <a:t> require unethical behavior</a:t>
            </a:r>
            <a:r>
              <a:rPr lang="en-US" sz="2800" dirty="0" smtClean="0"/>
              <a:t>:</a:t>
            </a:r>
          </a:p>
          <a:p>
            <a:pPr>
              <a:lnSpc>
                <a:spcPct val="80000"/>
              </a:lnSpc>
              <a:buFont typeface="Wingdings" pitchFamily="2" charset="2"/>
              <a:buNone/>
            </a:pPr>
            <a:endParaRPr lang="en-US" sz="2800" dirty="0"/>
          </a:p>
          <a:p>
            <a:pPr lvl="1">
              <a:lnSpc>
                <a:spcPct val="80000"/>
              </a:lnSpc>
              <a:buFont typeface="Arial" pitchFamily="34" charset="0"/>
              <a:buChar char="•"/>
            </a:pPr>
            <a:r>
              <a:rPr lang="en-US" sz="2400" dirty="0"/>
              <a:t>Monitor industry and trade publications</a:t>
            </a:r>
            <a:r>
              <a:rPr lang="en-US" sz="2400" dirty="0" smtClean="0"/>
              <a:t>.</a:t>
            </a:r>
          </a:p>
          <a:p>
            <a:pPr lvl="1">
              <a:lnSpc>
                <a:spcPct val="80000"/>
              </a:lnSpc>
              <a:buFont typeface="Arial" pitchFamily="34" charset="0"/>
              <a:buChar char="•"/>
            </a:pPr>
            <a:endParaRPr lang="en-US" sz="2400" dirty="0"/>
          </a:p>
          <a:p>
            <a:pPr lvl="1">
              <a:lnSpc>
                <a:spcPct val="80000"/>
              </a:lnSpc>
              <a:buFont typeface="Arial" pitchFamily="34" charset="0"/>
              <a:buChar char="•"/>
            </a:pPr>
            <a:r>
              <a:rPr lang="en-US" sz="2400" dirty="0"/>
              <a:t>Talk to customers and suppliers</a:t>
            </a:r>
            <a:r>
              <a:rPr lang="en-US" sz="2400" dirty="0" smtClean="0"/>
              <a:t>.</a:t>
            </a:r>
          </a:p>
          <a:p>
            <a:pPr lvl="1">
              <a:lnSpc>
                <a:spcPct val="80000"/>
              </a:lnSpc>
              <a:buFont typeface="Arial" pitchFamily="34" charset="0"/>
              <a:buChar char="•"/>
            </a:pPr>
            <a:endParaRPr lang="en-US" sz="2400" dirty="0"/>
          </a:p>
          <a:p>
            <a:pPr lvl="1">
              <a:lnSpc>
                <a:spcPct val="80000"/>
              </a:lnSpc>
              <a:buFont typeface="Arial" pitchFamily="34" charset="0"/>
              <a:buChar char="•"/>
            </a:pPr>
            <a:r>
              <a:rPr lang="en-US" sz="2400" dirty="0"/>
              <a:t>Regularly debrief employees, especially sales representatives and purchasing agents</a:t>
            </a:r>
            <a:r>
              <a:rPr lang="en-US" sz="2400" dirty="0" smtClean="0"/>
              <a:t>.</a:t>
            </a:r>
          </a:p>
          <a:p>
            <a:pPr lvl="1">
              <a:lnSpc>
                <a:spcPct val="80000"/>
              </a:lnSpc>
              <a:buFont typeface="Arial" pitchFamily="34" charset="0"/>
              <a:buChar char="•"/>
            </a:pPr>
            <a:endParaRPr lang="en-US" sz="2400" dirty="0"/>
          </a:p>
          <a:p>
            <a:pPr lvl="1">
              <a:lnSpc>
                <a:spcPct val="80000"/>
              </a:lnSpc>
              <a:buFont typeface="Arial" pitchFamily="34" charset="0"/>
              <a:buChar char="•"/>
            </a:pPr>
            <a:r>
              <a:rPr lang="en-US" sz="2400" dirty="0"/>
              <a:t>Attend trade shows and conferences and study competitors’ sales literature</a:t>
            </a:r>
            <a:r>
              <a:rPr lang="en-US" sz="2400" dirty="0" smtClean="0"/>
              <a:t>.</a:t>
            </a:r>
          </a:p>
          <a:p>
            <a:pPr lvl="1">
              <a:lnSpc>
                <a:spcPct val="80000"/>
              </a:lnSpc>
              <a:buFont typeface="Arial" pitchFamily="34" charset="0"/>
              <a:buChar char="•"/>
            </a:pPr>
            <a:endParaRPr lang="en-US" sz="2400" dirty="0"/>
          </a:p>
          <a:p>
            <a:pPr lvl="1">
              <a:lnSpc>
                <a:spcPct val="80000"/>
              </a:lnSpc>
              <a:buFont typeface="Arial" pitchFamily="34" charset="0"/>
              <a:buChar char="•"/>
            </a:pPr>
            <a:endParaRPr lang="en-US" sz="24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600" y="1905001"/>
            <a:ext cx="2286000" cy="1981200"/>
          </a:xfrm>
          <a:prstGeom prst="rect">
            <a:avLst/>
          </a:prstGeom>
        </p:spPr>
      </p:pic>
    </p:spTree>
    <p:extLst>
      <p:ext uri="{BB962C8B-B14F-4D97-AF65-F5344CB8AC3E}">
        <p14:creationId xmlns:p14="http://schemas.microsoft.com/office/powerpoint/2010/main" val="1272665791"/>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wipe(left)">
                                      <p:cBhvr>
                                        <p:cTn id="7" dur="500"/>
                                        <p:tgtEl>
                                          <p:spTgt spid="153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363">
                                            <p:txEl>
                                              <p:pRg st="2" end="2"/>
                                            </p:txEl>
                                          </p:spTgt>
                                        </p:tgtEl>
                                        <p:attrNameLst>
                                          <p:attrName>style.visibility</p:attrName>
                                        </p:attrNameLst>
                                      </p:cBhvr>
                                      <p:to>
                                        <p:strVal val="visible"/>
                                      </p:to>
                                    </p:set>
                                    <p:animEffect transition="in" filter="wipe(left)">
                                      <p:cBhvr>
                                        <p:cTn id="12" dur="500"/>
                                        <p:tgtEl>
                                          <p:spTgt spid="1536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363">
                                            <p:txEl>
                                              <p:pRg st="4" end="4"/>
                                            </p:txEl>
                                          </p:spTgt>
                                        </p:tgtEl>
                                        <p:attrNameLst>
                                          <p:attrName>style.visibility</p:attrName>
                                        </p:attrNameLst>
                                      </p:cBhvr>
                                      <p:to>
                                        <p:strVal val="visible"/>
                                      </p:to>
                                    </p:set>
                                    <p:animEffect transition="in" filter="wipe(left)">
                                      <p:cBhvr>
                                        <p:cTn id="17" dur="500"/>
                                        <p:tgtEl>
                                          <p:spTgt spid="1536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363">
                                            <p:txEl>
                                              <p:pRg st="6" end="6"/>
                                            </p:txEl>
                                          </p:spTgt>
                                        </p:tgtEl>
                                        <p:attrNameLst>
                                          <p:attrName>style.visibility</p:attrName>
                                        </p:attrNameLst>
                                      </p:cBhvr>
                                      <p:to>
                                        <p:strVal val="visible"/>
                                      </p:to>
                                    </p:set>
                                    <p:animEffect transition="in" filter="wipe(left)">
                                      <p:cBhvr>
                                        <p:cTn id="22" dur="500"/>
                                        <p:tgtEl>
                                          <p:spTgt spid="15363">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363">
                                            <p:txEl>
                                              <p:pRg st="8" end="8"/>
                                            </p:txEl>
                                          </p:spTgt>
                                        </p:tgtEl>
                                        <p:attrNameLst>
                                          <p:attrName>style.visibility</p:attrName>
                                        </p:attrNameLst>
                                      </p:cBhvr>
                                      <p:to>
                                        <p:strVal val="visible"/>
                                      </p:to>
                                    </p:set>
                                    <p:animEffect transition="in" filter="wipe(left)">
                                      <p:cBhvr>
                                        <p:cTn id="27" dur="500"/>
                                        <p:tgtEl>
                                          <p:spTgt spid="1536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bldLvl="3"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a:xfrm>
            <a:off x="609600" y="254000"/>
            <a:ext cx="8153400" cy="812800"/>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lstStyle/>
          <a:p>
            <a:r>
              <a:rPr lang="en-US" dirty="0"/>
              <a:t>Step 5: Analyze Competitors</a:t>
            </a:r>
          </a:p>
        </p:txBody>
      </p:sp>
      <p:sp>
        <p:nvSpPr>
          <p:cNvPr id="15363" name="Rectangle 3"/>
          <p:cNvSpPr>
            <a:spLocks noGrp="1" noChangeArrowheads="1"/>
          </p:cNvSpPr>
          <p:nvPr>
            <p:ph type="body" idx="1"/>
          </p:nvPr>
        </p:nvSpPr>
        <p:spPr>
          <a:xfrm>
            <a:off x="762000" y="1524000"/>
            <a:ext cx="8077200" cy="4572000"/>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normAutofit lnSpcReduction="10000"/>
          </a:bodyPr>
          <a:lstStyle/>
          <a:p>
            <a:pPr>
              <a:lnSpc>
                <a:spcPct val="80000"/>
              </a:lnSpc>
              <a:buFont typeface="Wingdings" pitchFamily="2" charset="2"/>
              <a:buNone/>
            </a:pPr>
            <a:r>
              <a:rPr lang="en-US" sz="2500" dirty="0"/>
              <a:t>	</a:t>
            </a:r>
            <a:r>
              <a:rPr lang="en-US" sz="2800" dirty="0"/>
              <a:t>Techniques do </a:t>
            </a:r>
            <a:r>
              <a:rPr lang="en-US" sz="2800" i="1" dirty="0"/>
              <a:t>not</a:t>
            </a:r>
            <a:r>
              <a:rPr lang="en-US" sz="2800" dirty="0"/>
              <a:t> require unethical behavior:</a:t>
            </a:r>
          </a:p>
          <a:p>
            <a:pPr lvl="1">
              <a:lnSpc>
                <a:spcPct val="80000"/>
              </a:lnSpc>
              <a:buFont typeface="Arial" pitchFamily="34" charset="0"/>
              <a:buChar char="•"/>
            </a:pPr>
            <a:endParaRPr lang="en-US" sz="2400" dirty="0"/>
          </a:p>
          <a:p>
            <a:pPr lvl="1">
              <a:lnSpc>
                <a:spcPct val="80000"/>
              </a:lnSpc>
              <a:buFont typeface="Arial" pitchFamily="34" charset="0"/>
              <a:buChar char="•"/>
            </a:pPr>
            <a:r>
              <a:rPr lang="en-US" sz="2400" dirty="0"/>
              <a:t>Watch for employment ads from competitors to get an idea about their plans for the future.  </a:t>
            </a:r>
            <a:endParaRPr lang="en-US" sz="2400" dirty="0" smtClean="0"/>
          </a:p>
          <a:p>
            <a:pPr lvl="1">
              <a:lnSpc>
                <a:spcPct val="80000"/>
              </a:lnSpc>
              <a:buFont typeface="Arial" pitchFamily="34" charset="0"/>
              <a:buChar char="•"/>
            </a:pPr>
            <a:endParaRPr lang="en-US" sz="2400" dirty="0"/>
          </a:p>
          <a:p>
            <a:pPr lvl="1">
              <a:lnSpc>
                <a:spcPct val="80000"/>
              </a:lnSpc>
              <a:buFont typeface="Arial" pitchFamily="34" charset="0"/>
              <a:buChar char="•"/>
            </a:pPr>
            <a:r>
              <a:rPr lang="en-US" sz="2400" dirty="0"/>
              <a:t>Conduct patent searches for patents competitors have filed. </a:t>
            </a:r>
            <a:endParaRPr lang="en-US" sz="2400" dirty="0" smtClean="0"/>
          </a:p>
          <a:p>
            <a:pPr lvl="1">
              <a:lnSpc>
                <a:spcPct val="80000"/>
              </a:lnSpc>
              <a:buFont typeface="Arial" pitchFamily="34" charset="0"/>
              <a:buChar char="•"/>
            </a:pPr>
            <a:endParaRPr lang="en-US" sz="2400" dirty="0" smtClean="0"/>
          </a:p>
          <a:p>
            <a:pPr lvl="1">
              <a:lnSpc>
                <a:spcPct val="90000"/>
              </a:lnSpc>
              <a:buFont typeface="Arial" pitchFamily="34" charset="0"/>
              <a:buChar char="•"/>
            </a:pPr>
            <a:r>
              <a:rPr lang="en-US" sz="2400" dirty="0"/>
              <a:t>Learn about the kinds of equipment and raw materials competitors are </a:t>
            </a:r>
            <a:r>
              <a:rPr lang="en-US" sz="2400" dirty="0" smtClean="0"/>
              <a:t>importing.</a:t>
            </a:r>
          </a:p>
          <a:p>
            <a:pPr lvl="1">
              <a:lnSpc>
                <a:spcPct val="90000"/>
              </a:lnSpc>
              <a:buFont typeface="Arial" pitchFamily="34" charset="0"/>
              <a:buChar char="•"/>
            </a:pPr>
            <a:endParaRPr lang="en-US" sz="2400" dirty="0"/>
          </a:p>
          <a:p>
            <a:pPr lvl="1">
              <a:lnSpc>
                <a:spcPct val="90000"/>
              </a:lnSpc>
              <a:buFont typeface="Arial" pitchFamily="34" charset="0"/>
              <a:buChar char="•"/>
            </a:pPr>
            <a:r>
              <a:rPr lang="en-US" sz="2400" dirty="0"/>
              <a:t>Buy competitors’ products and “benchmark</a:t>
            </a:r>
            <a:r>
              <a:rPr lang="en-US" sz="2400" dirty="0" smtClean="0"/>
              <a:t>”</a:t>
            </a:r>
          </a:p>
          <a:p>
            <a:pPr marL="457200" lvl="1" indent="0">
              <a:lnSpc>
                <a:spcPct val="90000"/>
              </a:lnSpc>
              <a:buNone/>
            </a:pPr>
            <a:r>
              <a:rPr lang="en-US" sz="2400" dirty="0" smtClean="0"/>
              <a:t> </a:t>
            </a:r>
            <a:r>
              <a:rPr lang="en-US" sz="2400" dirty="0"/>
              <a:t>them.  </a:t>
            </a:r>
            <a:endParaRPr lang="en-US" sz="2400" dirty="0" smtClean="0"/>
          </a:p>
          <a:p>
            <a:pPr lvl="1">
              <a:lnSpc>
                <a:spcPct val="80000"/>
              </a:lnSpc>
              <a:buFont typeface="Arial" pitchFamily="34" charset="0"/>
              <a:buChar char="•"/>
            </a:pPr>
            <a:endParaRPr lang="en-US" sz="2400" dirty="0" smtClean="0"/>
          </a:p>
          <a:p>
            <a:pPr lvl="1">
              <a:lnSpc>
                <a:spcPct val="80000"/>
              </a:lnSpc>
              <a:buFont typeface="Arial" pitchFamily="34" charset="0"/>
              <a:buChar char="•"/>
            </a:pPr>
            <a:endParaRPr lang="en-US" sz="24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0184" y="4953000"/>
            <a:ext cx="2018601" cy="1905000"/>
          </a:xfrm>
          <a:prstGeom prst="rect">
            <a:avLst/>
          </a:prstGeom>
        </p:spPr>
      </p:pic>
    </p:spTree>
    <p:extLst>
      <p:ext uri="{BB962C8B-B14F-4D97-AF65-F5344CB8AC3E}">
        <p14:creationId xmlns:p14="http://schemas.microsoft.com/office/powerpoint/2010/main" val="207890417"/>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wipe(left)">
                                      <p:cBhvr>
                                        <p:cTn id="7" dur="500"/>
                                        <p:tgtEl>
                                          <p:spTgt spid="153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363">
                                            <p:txEl>
                                              <p:pRg st="2" end="2"/>
                                            </p:txEl>
                                          </p:spTgt>
                                        </p:tgtEl>
                                        <p:attrNameLst>
                                          <p:attrName>style.visibility</p:attrName>
                                        </p:attrNameLst>
                                      </p:cBhvr>
                                      <p:to>
                                        <p:strVal val="visible"/>
                                      </p:to>
                                    </p:set>
                                    <p:animEffect transition="in" filter="wipe(left)">
                                      <p:cBhvr>
                                        <p:cTn id="12" dur="500"/>
                                        <p:tgtEl>
                                          <p:spTgt spid="1536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363">
                                            <p:txEl>
                                              <p:pRg st="4" end="4"/>
                                            </p:txEl>
                                          </p:spTgt>
                                        </p:tgtEl>
                                        <p:attrNameLst>
                                          <p:attrName>style.visibility</p:attrName>
                                        </p:attrNameLst>
                                      </p:cBhvr>
                                      <p:to>
                                        <p:strVal val="visible"/>
                                      </p:to>
                                    </p:set>
                                    <p:animEffect transition="in" filter="wipe(left)">
                                      <p:cBhvr>
                                        <p:cTn id="17" dur="500"/>
                                        <p:tgtEl>
                                          <p:spTgt spid="1536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363">
                                            <p:txEl>
                                              <p:pRg st="6" end="6"/>
                                            </p:txEl>
                                          </p:spTgt>
                                        </p:tgtEl>
                                        <p:attrNameLst>
                                          <p:attrName>style.visibility</p:attrName>
                                        </p:attrNameLst>
                                      </p:cBhvr>
                                      <p:to>
                                        <p:strVal val="visible"/>
                                      </p:to>
                                    </p:set>
                                    <p:animEffect transition="in" filter="wipe(left)">
                                      <p:cBhvr>
                                        <p:cTn id="22" dur="500"/>
                                        <p:tgtEl>
                                          <p:spTgt spid="1536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363">
                                            <p:txEl>
                                              <p:pRg st="8" end="8"/>
                                            </p:txEl>
                                          </p:spTgt>
                                        </p:tgtEl>
                                        <p:attrNameLst>
                                          <p:attrName>style.visibility</p:attrName>
                                        </p:attrNameLst>
                                      </p:cBhvr>
                                      <p:to>
                                        <p:strVal val="visible"/>
                                      </p:to>
                                    </p:set>
                                    <p:animEffect transition="in" filter="wipe(left)">
                                      <p:cBhvr>
                                        <p:cTn id="27" dur="500"/>
                                        <p:tgtEl>
                                          <p:spTgt spid="1536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5363">
                                            <p:txEl>
                                              <p:pRg st="9" end="9"/>
                                            </p:txEl>
                                          </p:spTgt>
                                        </p:tgtEl>
                                        <p:attrNameLst>
                                          <p:attrName>style.visibility</p:attrName>
                                        </p:attrNameLst>
                                      </p:cBhvr>
                                      <p:to>
                                        <p:strVal val="visible"/>
                                      </p:to>
                                    </p:set>
                                    <p:animEffect transition="in" filter="wipe(left)">
                                      <p:cBhvr>
                                        <p:cTn id="32" dur="500"/>
                                        <p:tgtEl>
                                          <p:spTgt spid="1536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bldLvl="3"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Rot="1" noChangeArrowheads="1"/>
          </p:cNvSpPr>
          <p:nvPr>
            <p:ph type="title"/>
          </p:nvPr>
        </p:nvSpPr>
        <p:spPr>
          <a:xfrm>
            <a:off x="609600" y="254000"/>
            <a:ext cx="8153400" cy="546100"/>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normAutofit fontScale="90000"/>
          </a:bodyPr>
          <a:lstStyle/>
          <a:p>
            <a:r>
              <a:rPr lang="en-US" dirty="0"/>
              <a:t>Step 5: Analyze Competitors</a:t>
            </a:r>
          </a:p>
        </p:txBody>
      </p:sp>
      <p:sp>
        <p:nvSpPr>
          <p:cNvPr id="69635" name="Rectangle 3"/>
          <p:cNvSpPr>
            <a:spLocks noGrp="1" noChangeArrowheads="1"/>
          </p:cNvSpPr>
          <p:nvPr>
            <p:ph type="body" idx="1"/>
          </p:nvPr>
        </p:nvSpPr>
        <p:spPr>
          <a:xfrm>
            <a:off x="762000" y="1198563"/>
            <a:ext cx="8077200" cy="5126037"/>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lstStyle/>
          <a:p>
            <a:pPr>
              <a:lnSpc>
                <a:spcPct val="90000"/>
              </a:lnSpc>
              <a:buFont typeface="Wingdings" pitchFamily="2" charset="2"/>
              <a:buNone/>
            </a:pPr>
            <a:r>
              <a:rPr lang="en-US" sz="2500" dirty="0"/>
              <a:t>	</a:t>
            </a:r>
            <a:r>
              <a:rPr lang="en-US" sz="2800" dirty="0"/>
              <a:t>Techniques do </a:t>
            </a:r>
            <a:r>
              <a:rPr lang="en-US" sz="2800" i="1" dirty="0"/>
              <a:t>not</a:t>
            </a:r>
            <a:r>
              <a:rPr lang="en-US" sz="2800" dirty="0"/>
              <a:t> require unethical behavior:</a:t>
            </a:r>
          </a:p>
          <a:p>
            <a:pPr lvl="1">
              <a:lnSpc>
                <a:spcPct val="90000"/>
              </a:lnSpc>
              <a:buFont typeface="Arial" pitchFamily="34" charset="0"/>
              <a:buChar char="•"/>
            </a:pPr>
            <a:r>
              <a:rPr lang="en-US" sz="2400" dirty="0" smtClean="0"/>
              <a:t>Get </a:t>
            </a:r>
            <a:r>
              <a:rPr lang="en-US" sz="2400" dirty="0"/>
              <a:t>competitors’ credit reports.</a:t>
            </a:r>
          </a:p>
          <a:p>
            <a:pPr lvl="1">
              <a:lnSpc>
                <a:spcPct val="90000"/>
              </a:lnSpc>
              <a:buFont typeface="Arial" pitchFamily="34" charset="0"/>
              <a:buChar char="•"/>
            </a:pPr>
            <a:endParaRPr lang="en-US" sz="2400" dirty="0" smtClean="0"/>
          </a:p>
          <a:p>
            <a:pPr lvl="1">
              <a:lnSpc>
                <a:spcPct val="90000"/>
              </a:lnSpc>
              <a:buFont typeface="Arial" pitchFamily="34" charset="0"/>
              <a:buChar char="•"/>
            </a:pPr>
            <a:r>
              <a:rPr lang="en-US" sz="2400" dirty="0" smtClean="0"/>
              <a:t>Check </a:t>
            </a:r>
            <a:r>
              <a:rPr lang="en-US" sz="2400" dirty="0"/>
              <a:t>out the reports publicly held competitors must file with the SEC.  </a:t>
            </a:r>
            <a:endParaRPr lang="en-US" sz="2400" dirty="0" smtClean="0"/>
          </a:p>
          <a:p>
            <a:pPr marL="457200" lvl="1" indent="0">
              <a:lnSpc>
                <a:spcPct val="90000"/>
              </a:lnSpc>
              <a:buNone/>
            </a:pPr>
            <a:endParaRPr lang="en-US" sz="2400" dirty="0"/>
          </a:p>
          <a:p>
            <a:pPr lvl="1">
              <a:lnSpc>
                <a:spcPct val="90000"/>
              </a:lnSpc>
              <a:buFont typeface="Arial" pitchFamily="34" charset="0"/>
              <a:buChar char="•"/>
            </a:pPr>
            <a:r>
              <a:rPr lang="en-US" sz="2400" dirty="0"/>
              <a:t>Use the World Wide Web to learn more about competitors</a:t>
            </a:r>
            <a:r>
              <a:rPr lang="en-US" sz="2400" dirty="0" smtClean="0"/>
              <a:t>.</a:t>
            </a:r>
          </a:p>
          <a:p>
            <a:pPr lvl="1">
              <a:lnSpc>
                <a:spcPct val="90000"/>
              </a:lnSpc>
              <a:buFont typeface="Arial" pitchFamily="34" charset="0"/>
              <a:buChar char="•"/>
            </a:pPr>
            <a:endParaRPr lang="en-US" sz="2400" dirty="0"/>
          </a:p>
          <a:p>
            <a:pPr lvl="1">
              <a:lnSpc>
                <a:spcPct val="90000"/>
              </a:lnSpc>
              <a:buFont typeface="Arial" pitchFamily="34" charset="0"/>
              <a:buChar char="•"/>
            </a:pPr>
            <a:r>
              <a:rPr lang="en-US" sz="2400" dirty="0"/>
              <a:t>Visit competing businesses to observe their operations.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5227233"/>
            <a:ext cx="1752600" cy="1610295"/>
          </a:xfrm>
          <a:prstGeom prst="rect">
            <a:avLst/>
          </a:prstGeom>
        </p:spPr>
      </p:pic>
    </p:spTree>
    <p:extLst>
      <p:ext uri="{BB962C8B-B14F-4D97-AF65-F5344CB8AC3E}">
        <p14:creationId xmlns:p14="http://schemas.microsoft.com/office/powerpoint/2010/main" val="1745436366"/>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9635">
                                            <p:txEl>
                                              <p:pRg st="0" end="0"/>
                                            </p:txEl>
                                          </p:spTgt>
                                        </p:tgtEl>
                                        <p:attrNameLst>
                                          <p:attrName>style.visibility</p:attrName>
                                        </p:attrNameLst>
                                      </p:cBhvr>
                                      <p:to>
                                        <p:strVal val="visible"/>
                                      </p:to>
                                    </p:set>
                                    <p:animEffect transition="in" filter="wipe(left)">
                                      <p:cBhvr>
                                        <p:cTn id="7" dur="500"/>
                                        <p:tgtEl>
                                          <p:spTgt spid="696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9635">
                                            <p:txEl>
                                              <p:pRg st="1" end="1"/>
                                            </p:txEl>
                                          </p:spTgt>
                                        </p:tgtEl>
                                        <p:attrNameLst>
                                          <p:attrName>style.visibility</p:attrName>
                                        </p:attrNameLst>
                                      </p:cBhvr>
                                      <p:to>
                                        <p:strVal val="visible"/>
                                      </p:to>
                                    </p:set>
                                    <p:animEffect transition="in" filter="wipe(left)">
                                      <p:cBhvr>
                                        <p:cTn id="12" dur="500"/>
                                        <p:tgtEl>
                                          <p:spTgt spid="696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9635">
                                            <p:txEl>
                                              <p:pRg st="3" end="3"/>
                                            </p:txEl>
                                          </p:spTgt>
                                        </p:tgtEl>
                                        <p:attrNameLst>
                                          <p:attrName>style.visibility</p:attrName>
                                        </p:attrNameLst>
                                      </p:cBhvr>
                                      <p:to>
                                        <p:strVal val="visible"/>
                                      </p:to>
                                    </p:set>
                                    <p:animEffect transition="in" filter="wipe(left)">
                                      <p:cBhvr>
                                        <p:cTn id="17" dur="500"/>
                                        <p:tgtEl>
                                          <p:spTgt spid="6963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9635">
                                            <p:txEl>
                                              <p:pRg st="5" end="5"/>
                                            </p:txEl>
                                          </p:spTgt>
                                        </p:tgtEl>
                                        <p:attrNameLst>
                                          <p:attrName>style.visibility</p:attrName>
                                        </p:attrNameLst>
                                      </p:cBhvr>
                                      <p:to>
                                        <p:strVal val="visible"/>
                                      </p:to>
                                    </p:set>
                                    <p:animEffect transition="in" filter="wipe(left)">
                                      <p:cBhvr>
                                        <p:cTn id="22" dur="500"/>
                                        <p:tgtEl>
                                          <p:spTgt spid="69635">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9635">
                                            <p:txEl>
                                              <p:pRg st="7" end="7"/>
                                            </p:txEl>
                                          </p:spTgt>
                                        </p:tgtEl>
                                        <p:attrNameLst>
                                          <p:attrName>style.visibility</p:attrName>
                                        </p:attrNameLst>
                                      </p:cBhvr>
                                      <p:to>
                                        <p:strVal val="visible"/>
                                      </p:to>
                                    </p:set>
                                    <p:animEffect transition="in" filter="wipe(left)">
                                      <p:cBhvr>
                                        <p:cTn id="27" dur="500"/>
                                        <p:tgtEl>
                                          <p:spTgt spid="6963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build="p" bldLvl="3"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Rot="1" noChangeArrowheads="1"/>
          </p:cNvSpPr>
          <p:nvPr>
            <p:ph type="title"/>
          </p:nvPr>
        </p:nvSpPr>
        <p:spPr>
          <a:xfrm>
            <a:off x="609600" y="254000"/>
            <a:ext cx="8153400" cy="889000"/>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lstStyle/>
          <a:p>
            <a:r>
              <a:rPr lang="en-US" dirty="0"/>
              <a:t>Knowledge Management</a:t>
            </a:r>
          </a:p>
        </p:txBody>
      </p:sp>
      <p:sp>
        <p:nvSpPr>
          <p:cNvPr id="55299" name="Rectangle 3"/>
          <p:cNvSpPr>
            <a:spLocks noGrp="1" noChangeArrowheads="1"/>
          </p:cNvSpPr>
          <p:nvPr>
            <p:ph type="body" idx="1"/>
          </p:nvPr>
        </p:nvSpPr>
        <p:spPr>
          <a:xfrm>
            <a:off x="762000" y="1600200"/>
            <a:ext cx="8077200" cy="4495800"/>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lstStyle/>
          <a:p>
            <a:r>
              <a:rPr lang="en-US" sz="2800" dirty="0"/>
              <a:t>The practice of gathering, organizing, and disseminating the collective wisdom and experience of a company’s employees for the purpose of strengthening its competitive position.  </a:t>
            </a:r>
          </a:p>
          <a:p>
            <a:r>
              <a:rPr lang="en-US" sz="2800" dirty="0"/>
              <a:t>Knowledge management involves:</a:t>
            </a:r>
          </a:p>
          <a:p>
            <a:pPr lvl="1"/>
            <a:r>
              <a:rPr lang="en-US" sz="2400" dirty="0"/>
              <a:t>Taking inventory of the special knowledge the people in the company possess.  </a:t>
            </a:r>
          </a:p>
          <a:p>
            <a:pPr lvl="1"/>
            <a:r>
              <a:rPr lang="en-US" sz="2400" dirty="0"/>
              <a:t>Organizing that knowledge and disseminating it to those who need it.  </a:t>
            </a:r>
          </a:p>
          <a:p>
            <a:pPr lvl="1"/>
            <a:endParaRPr lang="en-US" sz="2400" dirty="0"/>
          </a:p>
        </p:txBody>
      </p:sp>
    </p:spTree>
    <p:extLst>
      <p:ext uri="{BB962C8B-B14F-4D97-AF65-F5344CB8AC3E}">
        <p14:creationId xmlns:p14="http://schemas.microsoft.com/office/powerpoint/2010/main" val="2001499547"/>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Effect transition="in" filter="wipe(left)">
                                      <p:cBhvr>
                                        <p:cTn id="7" dur="500"/>
                                        <p:tgtEl>
                                          <p:spTgt spid="552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299">
                                            <p:txEl>
                                              <p:pRg st="1" end="1"/>
                                            </p:txEl>
                                          </p:spTgt>
                                        </p:tgtEl>
                                        <p:attrNameLst>
                                          <p:attrName>style.visibility</p:attrName>
                                        </p:attrNameLst>
                                      </p:cBhvr>
                                      <p:to>
                                        <p:strVal val="visible"/>
                                      </p:to>
                                    </p:set>
                                    <p:animEffect transition="in" filter="wipe(left)">
                                      <p:cBhvr>
                                        <p:cTn id="12" dur="500"/>
                                        <p:tgtEl>
                                          <p:spTgt spid="5529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5299">
                                            <p:txEl>
                                              <p:pRg st="2" end="2"/>
                                            </p:txEl>
                                          </p:spTgt>
                                        </p:tgtEl>
                                        <p:attrNameLst>
                                          <p:attrName>style.visibility</p:attrName>
                                        </p:attrNameLst>
                                      </p:cBhvr>
                                      <p:to>
                                        <p:strVal val="visible"/>
                                      </p:to>
                                    </p:set>
                                    <p:animEffect transition="in" filter="wipe(left)">
                                      <p:cBhvr>
                                        <p:cTn id="17" dur="500"/>
                                        <p:tgtEl>
                                          <p:spTgt spid="5529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5299">
                                            <p:txEl>
                                              <p:pRg st="3" end="3"/>
                                            </p:txEl>
                                          </p:spTgt>
                                        </p:tgtEl>
                                        <p:attrNameLst>
                                          <p:attrName>style.visibility</p:attrName>
                                        </p:attrNameLst>
                                      </p:cBhvr>
                                      <p:to>
                                        <p:strVal val="visible"/>
                                      </p:to>
                                    </p:set>
                                    <p:animEffect transition="in" filter="wipe(left)">
                                      <p:cBhvr>
                                        <p:cTn id="22" dur="500"/>
                                        <p:tgtEl>
                                          <p:spTgt spid="552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build="p" bldLvl="3"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1066800" y="247650"/>
            <a:ext cx="7467600" cy="1100138"/>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normAutofit fontScale="90000"/>
          </a:bodyPr>
          <a:lstStyle/>
          <a:p>
            <a:r>
              <a:rPr lang="en-US" dirty="0"/>
              <a:t>Step 6: Create Company Goals</a:t>
            </a:r>
            <a:br>
              <a:rPr lang="en-US" dirty="0"/>
            </a:br>
            <a:r>
              <a:rPr lang="en-US" dirty="0"/>
              <a:t>and Objectives</a:t>
            </a:r>
          </a:p>
        </p:txBody>
      </p:sp>
      <p:sp>
        <p:nvSpPr>
          <p:cNvPr id="16387" name="Rectangle 3"/>
          <p:cNvSpPr>
            <a:spLocks noGrp="1" noChangeArrowheads="1"/>
          </p:cNvSpPr>
          <p:nvPr>
            <p:ph type="body" idx="1"/>
          </p:nvPr>
        </p:nvSpPr>
        <p:spPr>
          <a:xfrm>
            <a:off x="914400" y="1520825"/>
            <a:ext cx="7442200" cy="4438650"/>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lstStyle/>
          <a:p>
            <a:pPr>
              <a:lnSpc>
                <a:spcPct val="90000"/>
              </a:lnSpc>
            </a:pPr>
            <a:r>
              <a:rPr lang="en-US" sz="2800" dirty="0"/>
              <a:t>Goals - broad, long-range attributes to be accomplished.  </a:t>
            </a:r>
          </a:p>
          <a:p>
            <a:pPr>
              <a:lnSpc>
                <a:spcPct val="90000"/>
              </a:lnSpc>
            </a:pPr>
            <a:r>
              <a:rPr lang="en-US" sz="2800" dirty="0" smtClean="0"/>
              <a:t>Objectives </a:t>
            </a:r>
            <a:r>
              <a:rPr lang="en-US" sz="2800" dirty="0"/>
              <a:t>- more detailed, specific targets of performance that are S.M.A.R.T.</a:t>
            </a:r>
          </a:p>
          <a:p>
            <a:pPr lvl="1">
              <a:lnSpc>
                <a:spcPct val="90000"/>
              </a:lnSpc>
            </a:pPr>
            <a:r>
              <a:rPr lang="en-US" sz="2400" u="sng" dirty="0"/>
              <a:t>S</a:t>
            </a:r>
            <a:r>
              <a:rPr lang="en-US" sz="2400" dirty="0"/>
              <a:t>pecific</a:t>
            </a:r>
          </a:p>
          <a:p>
            <a:pPr lvl="1">
              <a:lnSpc>
                <a:spcPct val="90000"/>
              </a:lnSpc>
            </a:pPr>
            <a:r>
              <a:rPr lang="en-US" sz="2400" u="sng" dirty="0"/>
              <a:t>M</a:t>
            </a:r>
            <a:r>
              <a:rPr lang="en-US" sz="2400" dirty="0"/>
              <a:t>easurable</a:t>
            </a:r>
          </a:p>
          <a:p>
            <a:pPr lvl="1">
              <a:lnSpc>
                <a:spcPct val="90000"/>
              </a:lnSpc>
            </a:pPr>
            <a:r>
              <a:rPr lang="en-US" sz="2400" u="sng" dirty="0"/>
              <a:t>A</a:t>
            </a:r>
            <a:r>
              <a:rPr lang="en-US" sz="2400" dirty="0"/>
              <a:t>ttainable</a:t>
            </a:r>
          </a:p>
          <a:p>
            <a:pPr lvl="1">
              <a:lnSpc>
                <a:spcPct val="90000"/>
              </a:lnSpc>
            </a:pPr>
            <a:r>
              <a:rPr lang="en-US" sz="2400" u="sng" dirty="0"/>
              <a:t>R</a:t>
            </a:r>
            <a:r>
              <a:rPr lang="en-US" sz="2400" dirty="0"/>
              <a:t>ealistic (yet challenging)</a:t>
            </a:r>
          </a:p>
          <a:p>
            <a:pPr lvl="1">
              <a:lnSpc>
                <a:spcPct val="90000"/>
              </a:lnSpc>
            </a:pPr>
            <a:r>
              <a:rPr lang="en-US" sz="2400" u="sng" dirty="0"/>
              <a:t>T</a:t>
            </a:r>
            <a:r>
              <a:rPr lang="en-US" sz="2400" dirty="0"/>
              <a:t>imely</a:t>
            </a:r>
          </a:p>
        </p:txBody>
      </p:sp>
      <p:pic>
        <p:nvPicPr>
          <p:cNvPr id="16389" name="Picture 5" descr="bd05638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3630613"/>
            <a:ext cx="3352800" cy="2763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611187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wipe(left)">
                                      <p:cBhvr>
                                        <p:cTn id="7" dur="500"/>
                                        <p:tgtEl>
                                          <p:spTgt spid="1638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6387">
                                            <p:txEl>
                                              <p:pRg st="1" end="1"/>
                                            </p:txEl>
                                          </p:spTgt>
                                        </p:tgtEl>
                                        <p:attrNameLst>
                                          <p:attrName>style.visibility</p:attrName>
                                        </p:attrNameLst>
                                      </p:cBhvr>
                                      <p:to>
                                        <p:strVal val="visible"/>
                                      </p:to>
                                    </p:set>
                                    <p:animEffect transition="in" filter="wipe(left)">
                                      <p:cBhvr>
                                        <p:cTn id="10" dur="500"/>
                                        <p:tgtEl>
                                          <p:spTgt spid="1638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6387">
                                            <p:txEl>
                                              <p:pRg st="2" end="2"/>
                                            </p:txEl>
                                          </p:spTgt>
                                        </p:tgtEl>
                                        <p:attrNameLst>
                                          <p:attrName>style.visibility</p:attrName>
                                        </p:attrNameLst>
                                      </p:cBhvr>
                                      <p:to>
                                        <p:strVal val="visible"/>
                                      </p:to>
                                    </p:set>
                                    <p:animEffect transition="in" filter="wipe(left)">
                                      <p:cBhvr>
                                        <p:cTn id="13" dur="500"/>
                                        <p:tgtEl>
                                          <p:spTgt spid="16387">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6387">
                                            <p:txEl>
                                              <p:pRg st="3" end="3"/>
                                            </p:txEl>
                                          </p:spTgt>
                                        </p:tgtEl>
                                        <p:attrNameLst>
                                          <p:attrName>style.visibility</p:attrName>
                                        </p:attrNameLst>
                                      </p:cBhvr>
                                      <p:to>
                                        <p:strVal val="visible"/>
                                      </p:to>
                                    </p:set>
                                    <p:animEffect transition="in" filter="wipe(left)">
                                      <p:cBhvr>
                                        <p:cTn id="18" dur="500"/>
                                        <p:tgtEl>
                                          <p:spTgt spid="16387">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6387">
                                            <p:txEl>
                                              <p:pRg st="4" end="4"/>
                                            </p:txEl>
                                          </p:spTgt>
                                        </p:tgtEl>
                                        <p:attrNameLst>
                                          <p:attrName>style.visibility</p:attrName>
                                        </p:attrNameLst>
                                      </p:cBhvr>
                                      <p:to>
                                        <p:strVal val="visible"/>
                                      </p:to>
                                    </p:set>
                                    <p:animEffect transition="in" filter="wipe(left)">
                                      <p:cBhvr>
                                        <p:cTn id="21" dur="500"/>
                                        <p:tgtEl>
                                          <p:spTgt spid="16387">
                                            <p:txEl>
                                              <p:pRg st="4" end="4"/>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6387">
                                            <p:txEl>
                                              <p:pRg st="5" end="5"/>
                                            </p:txEl>
                                          </p:spTgt>
                                        </p:tgtEl>
                                        <p:attrNameLst>
                                          <p:attrName>style.visibility</p:attrName>
                                        </p:attrNameLst>
                                      </p:cBhvr>
                                      <p:to>
                                        <p:strVal val="visible"/>
                                      </p:to>
                                    </p:set>
                                    <p:animEffect transition="in" filter="wipe(left)">
                                      <p:cBhvr>
                                        <p:cTn id="24" dur="500"/>
                                        <p:tgtEl>
                                          <p:spTgt spid="16387">
                                            <p:txEl>
                                              <p:pRg st="5" end="5"/>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6387">
                                            <p:txEl>
                                              <p:pRg st="6" end="6"/>
                                            </p:txEl>
                                          </p:spTgt>
                                        </p:tgtEl>
                                        <p:attrNameLst>
                                          <p:attrName>style.visibility</p:attrName>
                                        </p:attrNameLst>
                                      </p:cBhvr>
                                      <p:to>
                                        <p:strVal val="visible"/>
                                      </p:to>
                                    </p:set>
                                    <p:animEffect transition="in" filter="wipe(left)">
                                      <p:cBhvr>
                                        <p:cTn id="27" dur="500"/>
                                        <p:tgtEl>
                                          <p:spTgt spid="163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uiExpand="1" build="p" bldLvl="3"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1066800" y="247650"/>
            <a:ext cx="7467600" cy="1100138"/>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normAutofit fontScale="90000"/>
          </a:bodyPr>
          <a:lstStyle/>
          <a:p>
            <a:r>
              <a:rPr lang="en-US" dirty="0"/>
              <a:t>Step 6: Create Company Goals</a:t>
            </a:r>
            <a:br>
              <a:rPr lang="en-US" dirty="0"/>
            </a:br>
            <a:r>
              <a:rPr lang="en-US" dirty="0"/>
              <a:t>and Objectives</a:t>
            </a:r>
          </a:p>
        </p:txBody>
      </p:sp>
      <p:sp>
        <p:nvSpPr>
          <p:cNvPr id="16387" name="Rectangle 3"/>
          <p:cNvSpPr>
            <a:spLocks noGrp="1" noChangeArrowheads="1"/>
          </p:cNvSpPr>
          <p:nvPr>
            <p:ph type="body" idx="1"/>
          </p:nvPr>
        </p:nvSpPr>
        <p:spPr>
          <a:xfrm>
            <a:off x="228600" y="1520825"/>
            <a:ext cx="8128000" cy="5102224"/>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normAutofit fontScale="92500" lnSpcReduction="20000"/>
          </a:bodyPr>
          <a:lstStyle/>
          <a:p>
            <a:r>
              <a:rPr lang="en-US" sz="2800" b="1" dirty="0" smtClean="0"/>
              <a:t>SMART GOAL EXAMPLE</a:t>
            </a:r>
          </a:p>
          <a:p>
            <a:pPr marL="0" indent="0">
              <a:buNone/>
            </a:pPr>
            <a:r>
              <a:rPr lang="en-US" sz="2800" b="1" dirty="0" smtClean="0"/>
              <a:t>Broad </a:t>
            </a:r>
            <a:r>
              <a:rPr lang="en-US" sz="2800" b="1" dirty="0"/>
              <a:t>Goal: I want to grow my business.</a:t>
            </a:r>
            <a:endParaRPr lang="en-US" sz="2800" dirty="0"/>
          </a:p>
          <a:p>
            <a:pPr marL="0" indent="0">
              <a:buNone/>
            </a:pPr>
            <a:r>
              <a:rPr lang="en-US" sz="2800" b="1" dirty="0"/>
              <a:t>Specific: </a:t>
            </a:r>
            <a:r>
              <a:rPr lang="en-US" sz="2800" dirty="0"/>
              <a:t>I will </a:t>
            </a:r>
            <a:r>
              <a:rPr lang="en-US" sz="2800" dirty="0" smtClean="0"/>
              <a:t>acquire twenty new </a:t>
            </a:r>
            <a:r>
              <a:rPr lang="en-US" sz="2800" dirty="0"/>
              <a:t>clients for my consulting business.</a:t>
            </a:r>
          </a:p>
          <a:p>
            <a:pPr marL="0" indent="0">
              <a:buNone/>
            </a:pPr>
            <a:r>
              <a:rPr lang="en-US" sz="2800" b="1" dirty="0"/>
              <a:t>Measurable: </a:t>
            </a:r>
            <a:r>
              <a:rPr lang="en-US" sz="2800" dirty="0"/>
              <a:t>I will measure my progress by how many new clients I bring on, while maintaining my current client base.</a:t>
            </a:r>
          </a:p>
          <a:p>
            <a:pPr marL="0" indent="0">
              <a:buNone/>
            </a:pPr>
            <a:r>
              <a:rPr lang="en-US" sz="2800" b="1" dirty="0"/>
              <a:t>Attainable: </a:t>
            </a:r>
            <a:r>
              <a:rPr lang="en-US" sz="2800" dirty="0"/>
              <a:t>I will ask current clients for referrals, launch a social media marketing campaign and network with local businesses.</a:t>
            </a:r>
          </a:p>
          <a:p>
            <a:pPr marL="0" indent="0">
              <a:buNone/>
            </a:pPr>
            <a:r>
              <a:rPr lang="en-US" sz="2800" b="1" dirty="0"/>
              <a:t>Relevant: </a:t>
            </a:r>
            <a:r>
              <a:rPr lang="en-US" sz="2800" dirty="0"/>
              <a:t>Adding additional clients to my business will allow me to grow my business and increase my revenue. </a:t>
            </a:r>
          </a:p>
          <a:p>
            <a:pPr marL="0" indent="0">
              <a:buNone/>
            </a:pPr>
            <a:r>
              <a:rPr lang="en-US" sz="2800" b="1" dirty="0"/>
              <a:t>Time-Based: </a:t>
            </a:r>
            <a:r>
              <a:rPr lang="en-US" sz="2800" dirty="0"/>
              <a:t>I will have </a:t>
            </a:r>
            <a:r>
              <a:rPr lang="en-US" sz="2800" dirty="0" smtClean="0"/>
              <a:t>twenty </a:t>
            </a:r>
            <a:r>
              <a:rPr lang="en-US" sz="2800" dirty="0"/>
              <a:t>new clients within </a:t>
            </a:r>
            <a:r>
              <a:rPr lang="en-US" sz="2800" dirty="0" smtClean="0"/>
              <a:t>six months.</a:t>
            </a:r>
            <a:endParaRPr lang="en-US" sz="2800" dirty="0"/>
          </a:p>
        </p:txBody>
      </p:sp>
      <p:pic>
        <p:nvPicPr>
          <p:cNvPr id="16389" name="Picture 5" descr="bd05638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0" y="5187951"/>
            <a:ext cx="1143000" cy="1517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6326799"/>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wipe(left)">
                                      <p:cBhvr>
                                        <p:cTn id="7" dur="500"/>
                                        <p:tgtEl>
                                          <p:spTgt spid="163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wipe(left)">
                                      <p:cBhvr>
                                        <p:cTn id="12" dur="500"/>
                                        <p:tgtEl>
                                          <p:spTgt spid="16387">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animEffect transition="in" filter="wipe(left)">
                                      <p:cBhvr>
                                        <p:cTn id="15" dur="500"/>
                                        <p:tgtEl>
                                          <p:spTgt spid="16387">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6387">
                                            <p:txEl>
                                              <p:pRg st="3" end="3"/>
                                            </p:txEl>
                                          </p:spTgt>
                                        </p:tgtEl>
                                        <p:attrNameLst>
                                          <p:attrName>style.visibility</p:attrName>
                                        </p:attrNameLst>
                                      </p:cBhvr>
                                      <p:to>
                                        <p:strVal val="visible"/>
                                      </p:to>
                                    </p:set>
                                    <p:animEffect transition="in" filter="wipe(left)">
                                      <p:cBhvr>
                                        <p:cTn id="18" dur="500"/>
                                        <p:tgtEl>
                                          <p:spTgt spid="16387">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6387">
                                            <p:txEl>
                                              <p:pRg st="4" end="4"/>
                                            </p:txEl>
                                          </p:spTgt>
                                        </p:tgtEl>
                                        <p:attrNameLst>
                                          <p:attrName>style.visibility</p:attrName>
                                        </p:attrNameLst>
                                      </p:cBhvr>
                                      <p:to>
                                        <p:strVal val="visible"/>
                                      </p:to>
                                    </p:set>
                                    <p:animEffect transition="in" filter="wipe(left)">
                                      <p:cBhvr>
                                        <p:cTn id="21" dur="500"/>
                                        <p:tgtEl>
                                          <p:spTgt spid="16387">
                                            <p:txEl>
                                              <p:pRg st="4" end="4"/>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6387">
                                            <p:txEl>
                                              <p:pRg st="5" end="5"/>
                                            </p:txEl>
                                          </p:spTgt>
                                        </p:tgtEl>
                                        <p:attrNameLst>
                                          <p:attrName>style.visibility</p:attrName>
                                        </p:attrNameLst>
                                      </p:cBhvr>
                                      <p:to>
                                        <p:strVal val="visible"/>
                                      </p:to>
                                    </p:set>
                                    <p:animEffect transition="in" filter="wipe(left)">
                                      <p:cBhvr>
                                        <p:cTn id="24" dur="500"/>
                                        <p:tgtEl>
                                          <p:spTgt spid="16387">
                                            <p:txEl>
                                              <p:pRg st="5" end="5"/>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6387">
                                            <p:txEl>
                                              <p:pRg st="6" end="6"/>
                                            </p:txEl>
                                          </p:spTgt>
                                        </p:tgtEl>
                                        <p:attrNameLst>
                                          <p:attrName>style.visibility</p:attrName>
                                        </p:attrNameLst>
                                      </p:cBhvr>
                                      <p:to>
                                        <p:strVal val="visible"/>
                                      </p:to>
                                    </p:set>
                                    <p:animEffect transition="in" filter="wipe(left)">
                                      <p:cBhvr>
                                        <p:cTn id="27" dur="500"/>
                                        <p:tgtEl>
                                          <p:spTgt spid="163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bldLvl="3"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a:xfrm>
            <a:off x="1344613" y="274638"/>
            <a:ext cx="6938962" cy="571500"/>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normAutofit fontScale="90000"/>
          </a:bodyPr>
          <a:lstStyle/>
          <a:p>
            <a:r>
              <a:rPr lang="en-US" dirty="0"/>
              <a:t>Step 7: Formulate Strategies</a:t>
            </a:r>
          </a:p>
        </p:txBody>
      </p:sp>
      <p:sp>
        <p:nvSpPr>
          <p:cNvPr id="17411" name="Rectangle 3"/>
          <p:cNvSpPr>
            <a:spLocks noGrp="1" noChangeArrowheads="1"/>
          </p:cNvSpPr>
          <p:nvPr>
            <p:ph type="body" idx="1"/>
          </p:nvPr>
        </p:nvSpPr>
        <p:spPr>
          <a:xfrm>
            <a:off x="685800" y="1371600"/>
            <a:ext cx="8153400" cy="3962400"/>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lstStyle/>
          <a:p>
            <a:r>
              <a:rPr lang="en-US" sz="2800" dirty="0"/>
              <a:t>Strategy - a road map of the actions an entrepreneur draws up to achieve a company’s mission, goals, and objectives.  It is the company’s game plan for gaining a competitive advantage.</a:t>
            </a:r>
          </a:p>
          <a:p>
            <a:r>
              <a:rPr lang="en-US" sz="2800" dirty="0"/>
              <a:t>Three basic strategies:</a:t>
            </a:r>
          </a:p>
        </p:txBody>
      </p:sp>
      <p:grpSp>
        <p:nvGrpSpPr>
          <p:cNvPr id="17417" name="Group 9"/>
          <p:cNvGrpSpPr>
            <a:grpSpLocks/>
          </p:cNvGrpSpPr>
          <p:nvPr/>
        </p:nvGrpSpPr>
        <p:grpSpPr bwMode="auto">
          <a:xfrm>
            <a:off x="2209800" y="3886200"/>
            <a:ext cx="4041775" cy="2616200"/>
            <a:chOff x="1196" y="2208"/>
            <a:chExt cx="2546" cy="1648"/>
          </a:xfrm>
        </p:grpSpPr>
        <p:pic>
          <p:nvPicPr>
            <p:cNvPr id="17412" name="Picture 4"/>
            <p:cNvPicPr>
              <a:picLocks noChangeArrowheads="1"/>
            </p:cNvPicPr>
            <p:nvPr/>
          </p:nvPicPr>
          <p:blipFill>
            <a:blip r:embed="rId3">
              <a:extLst>
                <a:ext uri="{28A0092B-C50C-407E-A947-70E740481C1C}">
                  <a14:useLocalDpi xmlns:a14="http://schemas.microsoft.com/office/drawing/2010/main" val="0"/>
                </a:ext>
              </a:extLst>
            </a:blip>
            <a:srcRect l="14236" t="11844" r="6450" b="11003"/>
            <a:stretch>
              <a:fillRect/>
            </a:stretch>
          </p:blipFill>
          <p:spPr bwMode="auto">
            <a:xfrm>
              <a:off x="1196" y="2208"/>
              <a:ext cx="2546" cy="1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13" name="Rectangle 5"/>
            <p:cNvSpPr>
              <a:spLocks noChangeArrowheads="1"/>
            </p:cNvSpPr>
            <p:nvPr/>
          </p:nvSpPr>
          <p:spPr bwMode="auto">
            <a:xfrm>
              <a:off x="1383" y="2842"/>
              <a:ext cx="1035" cy="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2800" b="1">
                  <a:solidFill>
                    <a:schemeClr val="bg2"/>
                  </a:solidFill>
                  <a:latin typeface="Times New Roman" pitchFamily="18" charset="0"/>
                </a:rPr>
                <a:t>Strategy?</a:t>
              </a:r>
            </a:p>
          </p:txBody>
        </p:sp>
      </p:grpSp>
      <p:sp>
        <p:nvSpPr>
          <p:cNvPr id="17414" name="Rectangle 6"/>
          <p:cNvSpPr>
            <a:spLocks noChangeArrowheads="1"/>
          </p:cNvSpPr>
          <p:nvPr/>
        </p:nvSpPr>
        <p:spPr bwMode="auto">
          <a:xfrm>
            <a:off x="5618163" y="3514725"/>
            <a:ext cx="2606675" cy="528638"/>
          </a:xfrm>
          <a:prstGeom prst="rect">
            <a:avLst/>
          </a:prstGeom>
          <a:solidFill>
            <a:schemeClr val="tx1"/>
          </a:solidFill>
          <a:ln w="12700">
            <a:solidFill>
              <a:schemeClr val="bg2"/>
            </a:solidFill>
            <a:miter lim="800000"/>
            <a:headEnd/>
            <a:tailEnd/>
          </a:ln>
          <a:effectLst>
            <a:outerShdw dist="107763" dir="2700000" algn="ctr" rotWithShape="0">
              <a:schemeClr val="bg2"/>
            </a:outerShdw>
          </a:effectLst>
        </p:spPr>
        <p:txBody>
          <a:bodyPr lIns="90488" tIns="44450" rIns="90488" bIns="44450">
            <a:spAutoFit/>
          </a:bodyPr>
          <a:lstStyle/>
          <a:p>
            <a:pPr algn="ctr"/>
            <a:r>
              <a:rPr lang="en-US" sz="2800" b="1">
                <a:solidFill>
                  <a:schemeClr val="bg2"/>
                </a:solidFill>
                <a:latin typeface="Times New Roman" pitchFamily="18" charset="0"/>
              </a:rPr>
              <a:t>Cost leadership</a:t>
            </a:r>
          </a:p>
        </p:txBody>
      </p:sp>
      <p:sp>
        <p:nvSpPr>
          <p:cNvPr id="17415" name="Rectangle 7"/>
          <p:cNvSpPr>
            <a:spLocks noChangeArrowheads="1"/>
          </p:cNvSpPr>
          <p:nvPr/>
        </p:nvSpPr>
        <p:spPr bwMode="auto">
          <a:xfrm>
            <a:off x="5999163" y="4657725"/>
            <a:ext cx="2606675" cy="528638"/>
          </a:xfrm>
          <a:prstGeom prst="rect">
            <a:avLst/>
          </a:prstGeom>
          <a:solidFill>
            <a:schemeClr val="tx1"/>
          </a:solidFill>
          <a:ln w="12700">
            <a:solidFill>
              <a:schemeClr val="bg2"/>
            </a:solidFill>
            <a:miter lim="800000"/>
            <a:headEnd/>
            <a:tailEnd/>
          </a:ln>
          <a:effectLst>
            <a:outerShdw dist="107763" dir="2700000" algn="ctr" rotWithShape="0">
              <a:schemeClr val="bg2"/>
            </a:outerShdw>
          </a:effectLst>
        </p:spPr>
        <p:txBody>
          <a:bodyPr lIns="90488" tIns="44450" rIns="90488" bIns="44450">
            <a:spAutoFit/>
          </a:bodyPr>
          <a:lstStyle/>
          <a:p>
            <a:pPr algn="ctr"/>
            <a:r>
              <a:rPr lang="en-US" sz="2800" b="1">
                <a:solidFill>
                  <a:schemeClr val="bg2"/>
                </a:solidFill>
                <a:latin typeface="Times New Roman" pitchFamily="18" charset="0"/>
              </a:rPr>
              <a:t>Differentiation</a:t>
            </a:r>
          </a:p>
        </p:txBody>
      </p:sp>
      <p:sp>
        <p:nvSpPr>
          <p:cNvPr id="17416" name="Rectangle 8"/>
          <p:cNvSpPr>
            <a:spLocks noChangeArrowheads="1"/>
          </p:cNvSpPr>
          <p:nvPr/>
        </p:nvSpPr>
        <p:spPr bwMode="auto">
          <a:xfrm>
            <a:off x="5694363" y="5953125"/>
            <a:ext cx="2606675" cy="528638"/>
          </a:xfrm>
          <a:prstGeom prst="rect">
            <a:avLst/>
          </a:prstGeom>
          <a:solidFill>
            <a:schemeClr val="tx1"/>
          </a:solidFill>
          <a:ln w="12700">
            <a:solidFill>
              <a:schemeClr val="bg2"/>
            </a:solidFill>
            <a:miter lim="800000"/>
            <a:headEnd/>
            <a:tailEnd/>
          </a:ln>
          <a:effectLst>
            <a:outerShdw dist="107763" dir="2700000" algn="ctr" rotWithShape="0">
              <a:schemeClr val="bg2"/>
            </a:outerShdw>
          </a:effectLst>
        </p:spPr>
        <p:txBody>
          <a:bodyPr lIns="90488" tIns="44450" rIns="90488" bIns="44450">
            <a:spAutoFit/>
          </a:bodyPr>
          <a:lstStyle/>
          <a:p>
            <a:pPr algn="ctr"/>
            <a:r>
              <a:rPr lang="en-US" sz="2800" b="1">
                <a:solidFill>
                  <a:schemeClr val="bg2"/>
                </a:solidFill>
                <a:latin typeface="Times New Roman" pitchFamily="18" charset="0"/>
              </a:rPr>
              <a:t>Focus</a:t>
            </a:r>
          </a:p>
        </p:txBody>
      </p:sp>
    </p:spTree>
    <p:extLst>
      <p:ext uri="{BB962C8B-B14F-4D97-AF65-F5344CB8AC3E}">
        <p14:creationId xmlns:p14="http://schemas.microsoft.com/office/powerpoint/2010/main" val="3321870196"/>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wipe(left)">
                                      <p:cBhvr>
                                        <p:cTn id="7" dur="500"/>
                                        <p:tgtEl>
                                          <p:spTgt spid="174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411">
                                            <p:txEl>
                                              <p:pRg st="1" end="1"/>
                                            </p:txEl>
                                          </p:spTgt>
                                        </p:tgtEl>
                                        <p:attrNameLst>
                                          <p:attrName>style.visibility</p:attrName>
                                        </p:attrNameLst>
                                      </p:cBhvr>
                                      <p:to>
                                        <p:strVal val="visible"/>
                                      </p:to>
                                    </p:set>
                                    <p:animEffect transition="in" filter="wipe(left)">
                                      <p:cBhvr>
                                        <p:cTn id="12" dur="500"/>
                                        <p:tgtEl>
                                          <p:spTgt spid="174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7417"/>
                                        </p:tgtEl>
                                        <p:attrNameLst>
                                          <p:attrName>style.visibility</p:attrName>
                                        </p:attrNameLst>
                                      </p:cBhvr>
                                      <p:to>
                                        <p:strVal val="visible"/>
                                      </p:to>
                                    </p:set>
                                    <p:animEffect transition="in" filter="wipe(left)">
                                      <p:cBhvr>
                                        <p:cTn id="17" dur="500"/>
                                        <p:tgtEl>
                                          <p:spTgt spid="174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17414"/>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17415"/>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499"/>
                                          </p:stCondLst>
                                        </p:cTn>
                                        <p:tgtEl>
                                          <p:spTgt spid="174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utoUpdateAnimBg="0"/>
      <p:bldP spid="17414" grpId="0" animBg="1" autoUpdateAnimBg="0"/>
      <p:bldP spid="17415" grpId="0" animBg="1" autoUpdateAnimBg="0"/>
      <p:bldP spid="17416"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Generic Strategy Options</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219200"/>
            <a:ext cx="7162800" cy="5342459"/>
          </a:xfrm>
          <a:prstGeom prst="rect">
            <a:avLst/>
          </a:prstGeom>
        </p:spPr>
      </p:pic>
    </p:spTree>
    <p:extLst>
      <p:ext uri="{BB962C8B-B14F-4D97-AF65-F5344CB8AC3E}">
        <p14:creationId xmlns:p14="http://schemas.microsoft.com/office/powerpoint/2010/main" val="3080200762"/>
      </p:ext>
    </p:extLst>
  </p:cSld>
  <p:clrMapOvr>
    <a:masterClrMapping/>
  </p:clrMapOvr>
  <p:transition>
    <p:zoom dir="in"/>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Rot="1" noChangeArrowheads="1"/>
          </p:cNvSpPr>
          <p:nvPr>
            <p:ph type="title"/>
          </p:nvPr>
        </p:nvSpPr>
        <p:spPr>
          <a:xfrm>
            <a:off x="457200" y="346075"/>
            <a:ext cx="8229600" cy="857250"/>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lstStyle/>
          <a:p>
            <a:r>
              <a:rPr lang="en-US" dirty="0"/>
              <a:t>Cost Leadership</a:t>
            </a:r>
          </a:p>
        </p:txBody>
      </p:sp>
      <p:sp>
        <p:nvSpPr>
          <p:cNvPr id="19459" name="Rectangle 3"/>
          <p:cNvSpPr>
            <a:spLocks noGrp="1" noChangeArrowheads="1"/>
          </p:cNvSpPr>
          <p:nvPr>
            <p:ph type="body" idx="1"/>
          </p:nvPr>
        </p:nvSpPr>
        <p:spPr>
          <a:xfrm>
            <a:off x="685800" y="1371600"/>
            <a:ext cx="7772400" cy="4114800"/>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normAutofit lnSpcReduction="10000"/>
          </a:bodyPr>
          <a:lstStyle/>
          <a:p>
            <a:pPr>
              <a:lnSpc>
                <a:spcPct val="90000"/>
              </a:lnSpc>
            </a:pPr>
            <a:r>
              <a:rPr lang="en-US" sz="2800" dirty="0"/>
              <a:t>Goal: to be </a:t>
            </a:r>
            <a:r>
              <a:rPr lang="en-US" sz="2800" i="1" dirty="0"/>
              <a:t>the</a:t>
            </a:r>
            <a:r>
              <a:rPr lang="en-US" sz="2800" dirty="0"/>
              <a:t> low-cost producer in the industry (or market segment).</a:t>
            </a:r>
          </a:p>
          <a:p>
            <a:pPr>
              <a:lnSpc>
                <a:spcPct val="90000"/>
              </a:lnSpc>
            </a:pPr>
            <a:r>
              <a:rPr lang="en-US" sz="2800" dirty="0"/>
              <a:t>Low-cost leaders have an advantage in reaching buyers who buy on the basis of price, and they have the power to set the industry’s price floor.</a:t>
            </a:r>
          </a:p>
          <a:p>
            <a:pPr>
              <a:lnSpc>
                <a:spcPct val="90000"/>
              </a:lnSpc>
            </a:pPr>
            <a:r>
              <a:rPr lang="en-US" sz="2800" dirty="0"/>
              <a:t>Works well when:</a:t>
            </a:r>
          </a:p>
          <a:p>
            <a:pPr lvl="1">
              <a:lnSpc>
                <a:spcPct val="90000"/>
              </a:lnSpc>
            </a:pPr>
            <a:r>
              <a:rPr lang="en-US" sz="2400" dirty="0"/>
              <a:t>Buyers are sensitive to price changes.</a:t>
            </a:r>
          </a:p>
          <a:p>
            <a:pPr lvl="1">
              <a:lnSpc>
                <a:spcPct val="90000"/>
              </a:lnSpc>
            </a:pPr>
            <a:r>
              <a:rPr lang="en-US" sz="2400" dirty="0"/>
              <a:t>Competing firms sell the same commodity products.</a:t>
            </a:r>
          </a:p>
          <a:p>
            <a:pPr lvl="1">
              <a:lnSpc>
                <a:spcPct val="90000"/>
              </a:lnSpc>
            </a:pPr>
            <a:r>
              <a:rPr lang="en-US" sz="2400" dirty="0"/>
              <a:t>A company can benefit from economies of scale.</a:t>
            </a:r>
          </a:p>
          <a:p>
            <a:pPr>
              <a:lnSpc>
                <a:spcPct val="90000"/>
              </a:lnSpc>
            </a:pPr>
            <a:r>
              <a:rPr lang="en-US" sz="2800" dirty="0"/>
              <a:t>Example: JetBlue Airlines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0" y="4724400"/>
            <a:ext cx="2247900" cy="179070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71800" y="5181600"/>
            <a:ext cx="2438400" cy="1560394"/>
          </a:xfrm>
          <a:prstGeom prst="rect">
            <a:avLst/>
          </a:prstGeom>
        </p:spPr>
      </p:pic>
    </p:spTree>
    <p:extLst>
      <p:ext uri="{BB962C8B-B14F-4D97-AF65-F5344CB8AC3E}">
        <p14:creationId xmlns:p14="http://schemas.microsoft.com/office/powerpoint/2010/main" val="1396876382"/>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wipe(left)">
                                      <p:cBhvr>
                                        <p:cTn id="7" dur="500"/>
                                        <p:tgtEl>
                                          <p:spTgt spid="1945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9459">
                                            <p:txEl>
                                              <p:pRg st="1" end="1"/>
                                            </p:txEl>
                                          </p:spTgt>
                                        </p:tgtEl>
                                        <p:attrNameLst>
                                          <p:attrName>style.visibility</p:attrName>
                                        </p:attrNameLst>
                                      </p:cBhvr>
                                      <p:to>
                                        <p:strVal val="visible"/>
                                      </p:to>
                                    </p:set>
                                    <p:animEffect transition="in" filter="wipe(left)">
                                      <p:cBhvr>
                                        <p:cTn id="10" dur="500"/>
                                        <p:tgtEl>
                                          <p:spTgt spid="19459">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9459">
                                            <p:txEl>
                                              <p:pRg st="2" end="2"/>
                                            </p:txEl>
                                          </p:spTgt>
                                        </p:tgtEl>
                                        <p:attrNameLst>
                                          <p:attrName>style.visibility</p:attrName>
                                        </p:attrNameLst>
                                      </p:cBhvr>
                                      <p:to>
                                        <p:strVal val="visible"/>
                                      </p:to>
                                    </p:set>
                                    <p:animEffect transition="in" filter="wipe(left)">
                                      <p:cBhvr>
                                        <p:cTn id="13" dur="500"/>
                                        <p:tgtEl>
                                          <p:spTgt spid="19459">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9459">
                                            <p:txEl>
                                              <p:pRg st="3" end="3"/>
                                            </p:txEl>
                                          </p:spTgt>
                                        </p:tgtEl>
                                        <p:attrNameLst>
                                          <p:attrName>style.visibility</p:attrName>
                                        </p:attrNameLst>
                                      </p:cBhvr>
                                      <p:to>
                                        <p:strVal val="visible"/>
                                      </p:to>
                                    </p:set>
                                    <p:animEffect transition="in" filter="wipe(left)">
                                      <p:cBhvr>
                                        <p:cTn id="16" dur="500"/>
                                        <p:tgtEl>
                                          <p:spTgt spid="19459">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9459">
                                            <p:txEl>
                                              <p:pRg st="4" end="4"/>
                                            </p:txEl>
                                          </p:spTgt>
                                        </p:tgtEl>
                                        <p:attrNameLst>
                                          <p:attrName>style.visibility</p:attrName>
                                        </p:attrNameLst>
                                      </p:cBhvr>
                                      <p:to>
                                        <p:strVal val="visible"/>
                                      </p:to>
                                    </p:set>
                                    <p:animEffect transition="in" filter="wipe(left)">
                                      <p:cBhvr>
                                        <p:cTn id="19" dur="500"/>
                                        <p:tgtEl>
                                          <p:spTgt spid="19459">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9459">
                                            <p:txEl>
                                              <p:pRg st="5" end="5"/>
                                            </p:txEl>
                                          </p:spTgt>
                                        </p:tgtEl>
                                        <p:attrNameLst>
                                          <p:attrName>style.visibility</p:attrName>
                                        </p:attrNameLst>
                                      </p:cBhvr>
                                      <p:to>
                                        <p:strVal val="visible"/>
                                      </p:to>
                                    </p:set>
                                    <p:animEffect transition="in" filter="wipe(left)">
                                      <p:cBhvr>
                                        <p:cTn id="22" dur="500"/>
                                        <p:tgtEl>
                                          <p:spTgt spid="19459">
                                            <p:txEl>
                                              <p:pRg st="5" end="5"/>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9459">
                                            <p:txEl>
                                              <p:pRg st="6" end="6"/>
                                            </p:txEl>
                                          </p:spTgt>
                                        </p:tgtEl>
                                        <p:attrNameLst>
                                          <p:attrName>style.visibility</p:attrName>
                                        </p:attrNameLst>
                                      </p:cBhvr>
                                      <p:to>
                                        <p:strVal val="visible"/>
                                      </p:to>
                                    </p:set>
                                    <p:animEffect transition="in" filter="wipe(left)">
                                      <p:cBhvr>
                                        <p:cTn id="25" dur="500"/>
                                        <p:tgtEl>
                                          <p:spTgt spid="1945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uiExpand="1" build="p" bldLvl="3"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a:xfrm>
            <a:off x="457200" y="274638"/>
            <a:ext cx="8229600" cy="857250"/>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lstStyle/>
          <a:p>
            <a:r>
              <a:rPr lang="en-US" dirty="0"/>
              <a:t>Differentiation</a:t>
            </a:r>
          </a:p>
        </p:txBody>
      </p:sp>
      <p:sp>
        <p:nvSpPr>
          <p:cNvPr id="20483" name="Rectangle 3"/>
          <p:cNvSpPr>
            <a:spLocks noGrp="1" noChangeArrowheads="1"/>
          </p:cNvSpPr>
          <p:nvPr>
            <p:ph type="body" idx="1"/>
          </p:nvPr>
        </p:nvSpPr>
        <p:spPr>
          <a:xfrm>
            <a:off x="685800" y="1295400"/>
            <a:ext cx="7772400" cy="4724400"/>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lstStyle/>
          <a:p>
            <a:r>
              <a:rPr lang="en-US" sz="2800" dirty="0"/>
              <a:t>Company seeks to build customer loyalty by positioning its goods or services in a unique or different fashion.</a:t>
            </a:r>
          </a:p>
          <a:p>
            <a:r>
              <a:rPr lang="en-US" sz="2800" dirty="0"/>
              <a:t>Idea is to be special at something customers value.</a:t>
            </a:r>
          </a:p>
          <a:p>
            <a:r>
              <a:rPr lang="en-US" sz="2800" dirty="0"/>
              <a:t>Key: Build basis for differentiation on a distinctive competence, something that the small company is uniquely good at doing in comparison to its competitors.  </a:t>
            </a:r>
          </a:p>
          <a:p>
            <a:r>
              <a:rPr lang="en-US" sz="2800" dirty="0"/>
              <a:t>Examples: </a:t>
            </a:r>
            <a:r>
              <a:rPr lang="en-US" sz="2800" dirty="0" smtClean="0"/>
              <a:t>Outfitters </a:t>
            </a:r>
            <a:r>
              <a:rPr lang="en-US" sz="2800" dirty="0"/>
              <a:t>and the Ice Hotel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024" y="4876800"/>
            <a:ext cx="2466975" cy="1847850"/>
          </a:xfrm>
          <a:prstGeom prst="rect">
            <a:avLst/>
          </a:prstGeom>
        </p:spPr>
      </p:pic>
    </p:spTree>
    <p:extLst>
      <p:ext uri="{BB962C8B-B14F-4D97-AF65-F5344CB8AC3E}">
        <p14:creationId xmlns:p14="http://schemas.microsoft.com/office/powerpoint/2010/main" val="4208479577"/>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wipe(left)">
                                      <p:cBhvr>
                                        <p:cTn id="7" dur="500"/>
                                        <p:tgtEl>
                                          <p:spTgt spid="204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483">
                                            <p:txEl>
                                              <p:pRg st="1" end="1"/>
                                            </p:txEl>
                                          </p:spTgt>
                                        </p:tgtEl>
                                        <p:attrNameLst>
                                          <p:attrName>style.visibility</p:attrName>
                                        </p:attrNameLst>
                                      </p:cBhvr>
                                      <p:to>
                                        <p:strVal val="visible"/>
                                      </p:to>
                                    </p:set>
                                    <p:animEffect transition="in" filter="wipe(left)">
                                      <p:cBhvr>
                                        <p:cTn id="12" dur="500"/>
                                        <p:tgtEl>
                                          <p:spTgt spid="204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483">
                                            <p:txEl>
                                              <p:pRg st="2" end="2"/>
                                            </p:txEl>
                                          </p:spTgt>
                                        </p:tgtEl>
                                        <p:attrNameLst>
                                          <p:attrName>style.visibility</p:attrName>
                                        </p:attrNameLst>
                                      </p:cBhvr>
                                      <p:to>
                                        <p:strVal val="visible"/>
                                      </p:to>
                                    </p:set>
                                    <p:animEffect transition="in" filter="wipe(left)">
                                      <p:cBhvr>
                                        <p:cTn id="17" dur="500"/>
                                        <p:tgtEl>
                                          <p:spTgt spid="2048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483">
                                            <p:txEl>
                                              <p:pRg st="3" end="3"/>
                                            </p:txEl>
                                          </p:spTgt>
                                        </p:tgtEl>
                                        <p:attrNameLst>
                                          <p:attrName>style.visibility</p:attrName>
                                        </p:attrNameLst>
                                      </p:cBhvr>
                                      <p:to>
                                        <p:strVal val="visible"/>
                                      </p:to>
                                    </p:set>
                                    <p:animEffect transition="in" filter="wipe(left)">
                                      <p:cBhvr>
                                        <p:cTn id="22" dur="500"/>
                                        <p:tgtEl>
                                          <p:spTgt spid="2048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Rot="1" noChangeArrowheads="1"/>
          </p:cNvSpPr>
          <p:nvPr>
            <p:ph type="title"/>
          </p:nvPr>
        </p:nvSpPr>
        <p:spPr>
          <a:xfrm>
            <a:off x="457200" y="274638"/>
            <a:ext cx="8229600" cy="785812"/>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lstStyle/>
          <a:p>
            <a:r>
              <a:rPr lang="en-US" dirty="0"/>
              <a:t>Focus</a:t>
            </a:r>
          </a:p>
        </p:txBody>
      </p:sp>
      <p:sp>
        <p:nvSpPr>
          <p:cNvPr id="21507" name="Rectangle 3"/>
          <p:cNvSpPr>
            <a:spLocks noGrp="1" noChangeArrowheads="1"/>
          </p:cNvSpPr>
          <p:nvPr>
            <p:ph type="body" idx="1"/>
          </p:nvPr>
        </p:nvSpPr>
        <p:spPr>
          <a:xfrm>
            <a:off x="838200" y="1295400"/>
            <a:ext cx="7772400" cy="4114800"/>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normAutofit lnSpcReduction="10000"/>
          </a:bodyPr>
          <a:lstStyle/>
          <a:p>
            <a:pPr>
              <a:lnSpc>
                <a:spcPct val="90000"/>
              </a:lnSpc>
            </a:pPr>
            <a:r>
              <a:rPr lang="en-US" sz="2800" dirty="0"/>
              <a:t>Company selects one or more customer segments in a market; identifies customers’ special needs, wants, or interests; and then targets them with a product or service designed specifically for them.</a:t>
            </a:r>
          </a:p>
          <a:p>
            <a:pPr>
              <a:lnSpc>
                <a:spcPct val="90000"/>
              </a:lnSpc>
            </a:pPr>
            <a:r>
              <a:rPr lang="en-US" sz="2800" dirty="0"/>
              <a:t>Strategy builds on </a:t>
            </a:r>
            <a:r>
              <a:rPr lang="en-US" sz="2800" i="1" dirty="0"/>
              <a:t>differences</a:t>
            </a:r>
            <a:r>
              <a:rPr lang="en-US" sz="2800" dirty="0"/>
              <a:t> among market segments.</a:t>
            </a:r>
          </a:p>
          <a:p>
            <a:pPr>
              <a:lnSpc>
                <a:spcPct val="90000"/>
              </a:lnSpc>
            </a:pPr>
            <a:r>
              <a:rPr lang="en-US" sz="2800" dirty="0"/>
              <a:t>Rather than try to serve the total market, the company focuses on serving a niche (or several niches) within that market. </a:t>
            </a:r>
          </a:p>
          <a:p>
            <a:pPr>
              <a:lnSpc>
                <a:spcPct val="90000"/>
              </a:lnSpc>
            </a:pPr>
            <a:r>
              <a:rPr lang="en-US" sz="2800" dirty="0"/>
              <a:t>Examples</a:t>
            </a:r>
            <a:r>
              <a:rPr lang="en-US" sz="2800" dirty="0" smtClean="0"/>
              <a:t>:  Rolls Royce</a:t>
            </a:r>
            <a:endParaRPr lang="en-US" sz="28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5070712"/>
            <a:ext cx="1905000" cy="17526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0200" y="4495800"/>
            <a:ext cx="3581400" cy="2156275"/>
          </a:xfrm>
          <a:prstGeom prst="rect">
            <a:avLst/>
          </a:prstGeom>
        </p:spPr>
      </p:pic>
    </p:spTree>
    <p:extLst>
      <p:ext uri="{BB962C8B-B14F-4D97-AF65-F5344CB8AC3E}">
        <p14:creationId xmlns:p14="http://schemas.microsoft.com/office/powerpoint/2010/main" val="29376001"/>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wipe(left)">
                                      <p:cBhvr>
                                        <p:cTn id="7" dur="500"/>
                                        <p:tgtEl>
                                          <p:spTgt spid="2150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1507">
                                            <p:txEl>
                                              <p:pRg st="1" end="1"/>
                                            </p:txEl>
                                          </p:spTgt>
                                        </p:tgtEl>
                                        <p:attrNameLst>
                                          <p:attrName>style.visibility</p:attrName>
                                        </p:attrNameLst>
                                      </p:cBhvr>
                                      <p:to>
                                        <p:strVal val="visible"/>
                                      </p:to>
                                    </p:set>
                                    <p:animEffect transition="in" filter="wipe(left)">
                                      <p:cBhvr>
                                        <p:cTn id="10" dur="500"/>
                                        <p:tgtEl>
                                          <p:spTgt spid="2150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1507">
                                            <p:txEl>
                                              <p:pRg st="2" end="2"/>
                                            </p:txEl>
                                          </p:spTgt>
                                        </p:tgtEl>
                                        <p:attrNameLst>
                                          <p:attrName>style.visibility</p:attrName>
                                        </p:attrNameLst>
                                      </p:cBhvr>
                                      <p:to>
                                        <p:strVal val="visible"/>
                                      </p:to>
                                    </p:set>
                                    <p:animEffect transition="in" filter="wipe(left)">
                                      <p:cBhvr>
                                        <p:cTn id="13" dur="500"/>
                                        <p:tgtEl>
                                          <p:spTgt spid="21507">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1507">
                                            <p:txEl>
                                              <p:pRg st="3" end="3"/>
                                            </p:txEl>
                                          </p:spTgt>
                                        </p:tgtEl>
                                        <p:attrNameLst>
                                          <p:attrName>style.visibility</p:attrName>
                                        </p:attrNameLst>
                                      </p:cBhvr>
                                      <p:to>
                                        <p:strVal val="visible"/>
                                      </p:to>
                                    </p:set>
                                    <p:animEffect transition="in" filter="wipe(left)">
                                      <p:cBhvr>
                                        <p:cTn id="16" dur="500"/>
                                        <p:tgtEl>
                                          <p:spTgt spid="215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uiExpand="1"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a:xfrm>
            <a:off x="685800" y="374650"/>
            <a:ext cx="7848600" cy="1100138"/>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normAutofit fontScale="90000"/>
          </a:bodyPr>
          <a:lstStyle/>
          <a:p>
            <a:r>
              <a:rPr lang="en-US" dirty="0"/>
              <a:t>Step 8: Translate Strategies</a:t>
            </a:r>
            <a:br>
              <a:rPr lang="en-US" dirty="0"/>
            </a:br>
            <a:r>
              <a:rPr lang="en-US" dirty="0"/>
              <a:t> into Action Plans</a:t>
            </a:r>
          </a:p>
        </p:txBody>
      </p:sp>
      <p:sp>
        <p:nvSpPr>
          <p:cNvPr id="22531" name="Rectangle 3"/>
          <p:cNvSpPr>
            <a:spLocks noGrp="1" noChangeArrowheads="1"/>
          </p:cNvSpPr>
          <p:nvPr>
            <p:ph type="body" idx="1"/>
          </p:nvPr>
        </p:nvSpPr>
        <p:spPr>
          <a:xfrm>
            <a:off x="457200" y="1768475"/>
            <a:ext cx="7745413" cy="4106863"/>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lstStyle/>
          <a:p>
            <a:r>
              <a:rPr lang="en-US" sz="2800" dirty="0"/>
              <a:t>Survey of senior executives: Companies achieved only 63 percent of the results in their strategic plans. </a:t>
            </a:r>
          </a:p>
          <a:p>
            <a:r>
              <a:rPr lang="en-US" sz="2800" dirty="0"/>
              <a:t>Create projects by defining:</a:t>
            </a:r>
          </a:p>
          <a:p>
            <a:pPr lvl="1"/>
            <a:r>
              <a:rPr lang="en-US" sz="2400" dirty="0"/>
              <a:t>Purpose</a:t>
            </a:r>
          </a:p>
          <a:p>
            <a:pPr lvl="1"/>
            <a:r>
              <a:rPr lang="en-US" sz="2400" dirty="0"/>
              <a:t>Scope</a:t>
            </a:r>
          </a:p>
          <a:p>
            <a:pPr lvl="1"/>
            <a:r>
              <a:rPr lang="en-US" sz="2400" dirty="0"/>
              <a:t>Contribution</a:t>
            </a:r>
          </a:p>
          <a:p>
            <a:pPr lvl="1"/>
            <a:r>
              <a:rPr lang="en-US" sz="2400" dirty="0"/>
              <a:t>Resource requirements</a:t>
            </a:r>
          </a:p>
          <a:p>
            <a:pPr lvl="1"/>
            <a:r>
              <a:rPr lang="en-US" sz="2400" dirty="0"/>
              <a:t>Timing</a:t>
            </a:r>
          </a:p>
        </p:txBody>
      </p:sp>
      <p:pic>
        <p:nvPicPr>
          <p:cNvPr id="22536" name="Picture 8" descr="j02382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3429000"/>
            <a:ext cx="2743200" cy="2422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726905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wipe(left)">
                                      <p:cBhvr>
                                        <p:cTn id="7" dur="500"/>
                                        <p:tgtEl>
                                          <p:spTgt spid="22531">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2531">
                                            <p:txEl>
                                              <p:pRg st="1" end="1"/>
                                            </p:txEl>
                                          </p:spTgt>
                                        </p:tgtEl>
                                        <p:attrNameLst>
                                          <p:attrName>style.visibility</p:attrName>
                                        </p:attrNameLst>
                                      </p:cBhvr>
                                      <p:to>
                                        <p:strVal val="visible"/>
                                      </p:to>
                                    </p:set>
                                    <p:animEffect transition="in" filter="wipe(left)">
                                      <p:cBhvr>
                                        <p:cTn id="10" dur="500"/>
                                        <p:tgtEl>
                                          <p:spTgt spid="22531">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2531">
                                            <p:txEl>
                                              <p:pRg st="2" end="2"/>
                                            </p:txEl>
                                          </p:spTgt>
                                        </p:tgtEl>
                                        <p:attrNameLst>
                                          <p:attrName>style.visibility</p:attrName>
                                        </p:attrNameLst>
                                      </p:cBhvr>
                                      <p:to>
                                        <p:strVal val="visible"/>
                                      </p:to>
                                    </p:set>
                                    <p:animEffect transition="in" filter="wipe(left)">
                                      <p:cBhvr>
                                        <p:cTn id="13" dur="500"/>
                                        <p:tgtEl>
                                          <p:spTgt spid="22531">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2531">
                                            <p:txEl>
                                              <p:pRg st="3" end="3"/>
                                            </p:txEl>
                                          </p:spTgt>
                                        </p:tgtEl>
                                        <p:attrNameLst>
                                          <p:attrName>style.visibility</p:attrName>
                                        </p:attrNameLst>
                                      </p:cBhvr>
                                      <p:to>
                                        <p:strVal val="visible"/>
                                      </p:to>
                                    </p:set>
                                    <p:animEffect transition="in" filter="wipe(left)">
                                      <p:cBhvr>
                                        <p:cTn id="16" dur="500"/>
                                        <p:tgtEl>
                                          <p:spTgt spid="22531">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2531">
                                            <p:txEl>
                                              <p:pRg st="4" end="4"/>
                                            </p:txEl>
                                          </p:spTgt>
                                        </p:tgtEl>
                                        <p:attrNameLst>
                                          <p:attrName>style.visibility</p:attrName>
                                        </p:attrNameLst>
                                      </p:cBhvr>
                                      <p:to>
                                        <p:strVal val="visible"/>
                                      </p:to>
                                    </p:set>
                                    <p:animEffect transition="in" filter="wipe(left)">
                                      <p:cBhvr>
                                        <p:cTn id="19" dur="500"/>
                                        <p:tgtEl>
                                          <p:spTgt spid="22531">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2531">
                                            <p:txEl>
                                              <p:pRg st="5" end="5"/>
                                            </p:txEl>
                                          </p:spTgt>
                                        </p:tgtEl>
                                        <p:attrNameLst>
                                          <p:attrName>style.visibility</p:attrName>
                                        </p:attrNameLst>
                                      </p:cBhvr>
                                      <p:to>
                                        <p:strVal val="visible"/>
                                      </p:to>
                                    </p:set>
                                    <p:animEffect transition="in" filter="wipe(left)">
                                      <p:cBhvr>
                                        <p:cTn id="22" dur="500"/>
                                        <p:tgtEl>
                                          <p:spTgt spid="22531">
                                            <p:txEl>
                                              <p:pRg st="5" end="5"/>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2531">
                                            <p:txEl>
                                              <p:pRg st="6" end="6"/>
                                            </p:txEl>
                                          </p:spTgt>
                                        </p:tgtEl>
                                        <p:attrNameLst>
                                          <p:attrName>style.visibility</p:attrName>
                                        </p:attrNameLst>
                                      </p:cBhvr>
                                      <p:to>
                                        <p:strVal val="visible"/>
                                      </p:to>
                                    </p:set>
                                    <p:animEffect transition="in" filter="wipe(left)">
                                      <p:cBhvr>
                                        <p:cTn id="25" dur="500"/>
                                        <p:tgtEl>
                                          <p:spTgt spid="2253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uiExpand="1" build="p" bldLvl="3"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a:xfrm>
            <a:off x="457200" y="603250"/>
            <a:ext cx="8458200" cy="595313"/>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normAutofit fontScale="90000"/>
          </a:bodyPr>
          <a:lstStyle/>
          <a:p>
            <a:r>
              <a:rPr lang="en-US" dirty="0"/>
              <a:t>Step 9: Establish Accurate Controls</a:t>
            </a:r>
          </a:p>
        </p:txBody>
      </p:sp>
      <p:sp>
        <p:nvSpPr>
          <p:cNvPr id="23555" name="Rectangle 3"/>
          <p:cNvSpPr>
            <a:spLocks noGrp="1" noChangeArrowheads="1"/>
          </p:cNvSpPr>
          <p:nvPr>
            <p:ph type="body" idx="1"/>
          </p:nvPr>
        </p:nvSpPr>
        <p:spPr>
          <a:xfrm>
            <a:off x="982663" y="1655763"/>
            <a:ext cx="7331075" cy="3778250"/>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lstStyle/>
          <a:p>
            <a:r>
              <a:rPr lang="en-US" sz="2900" dirty="0"/>
              <a:t>Plan establishes the standards against which actual performance is measured. </a:t>
            </a:r>
          </a:p>
          <a:p>
            <a:r>
              <a:rPr lang="en-US" sz="2900" dirty="0"/>
              <a:t>Entrepreneur must:</a:t>
            </a:r>
          </a:p>
          <a:p>
            <a:pPr lvl="1"/>
            <a:r>
              <a:rPr lang="en-US" dirty="0"/>
              <a:t>identify and track key performance indicators.</a:t>
            </a:r>
          </a:p>
          <a:p>
            <a:pPr lvl="1"/>
            <a:r>
              <a:rPr lang="en-US" dirty="0"/>
              <a:t>take corrective action.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200" y="3703021"/>
            <a:ext cx="2819400" cy="28194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599" y="4724400"/>
            <a:ext cx="2619375" cy="1743075"/>
          </a:xfrm>
          <a:prstGeom prst="rect">
            <a:avLst/>
          </a:prstGeom>
        </p:spPr>
      </p:pic>
    </p:spTree>
    <p:extLst>
      <p:ext uri="{BB962C8B-B14F-4D97-AF65-F5344CB8AC3E}">
        <p14:creationId xmlns:p14="http://schemas.microsoft.com/office/powerpoint/2010/main" val="2299564742"/>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blinds(vertical)">
                                      <p:cBhvr>
                                        <p:cTn id="7" dur="500"/>
                                        <p:tgtEl>
                                          <p:spTgt spid="23555">
                                            <p:txEl>
                                              <p:pRg st="0" end="0"/>
                                            </p:txEl>
                                          </p:spTgt>
                                        </p:tgtEl>
                                      </p:cBhvr>
                                    </p:animEffect>
                                  </p:childTnLst>
                                </p:cTn>
                              </p:par>
                              <p:par>
                                <p:cTn id="8" presetID="3" presetClass="entr" presetSubtype="5" fill="hold" grpId="0" nodeType="withEffect">
                                  <p:stCondLst>
                                    <p:cond delay="0"/>
                                  </p:stCondLst>
                                  <p:childTnLst>
                                    <p:set>
                                      <p:cBhvr>
                                        <p:cTn id="9" dur="1" fill="hold">
                                          <p:stCondLst>
                                            <p:cond delay="0"/>
                                          </p:stCondLst>
                                        </p:cTn>
                                        <p:tgtEl>
                                          <p:spTgt spid="23555">
                                            <p:txEl>
                                              <p:pRg st="1" end="1"/>
                                            </p:txEl>
                                          </p:spTgt>
                                        </p:tgtEl>
                                        <p:attrNameLst>
                                          <p:attrName>style.visibility</p:attrName>
                                        </p:attrNameLst>
                                      </p:cBhvr>
                                      <p:to>
                                        <p:strVal val="visible"/>
                                      </p:to>
                                    </p:set>
                                    <p:animEffect transition="in" filter="blinds(vertical)">
                                      <p:cBhvr>
                                        <p:cTn id="10" dur="500"/>
                                        <p:tgtEl>
                                          <p:spTgt spid="23555">
                                            <p:txEl>
                                              <p:pRg st="1" end="1"/>
                                            </p:txEl>
                                          </p:spTgt>
                                        </p:tgtEl>
                                      </p:cBhvr>
                                    </p:animEffect>
                                  </p:childTnLst>
                                </p:cTn>
                              </p:par>
                              <p:par>
                                <p:cTn id="11" presetID="3" presetClass="entr" presetSubtype="5" fill="hold" grpId="0" nodeType="withEffect">
                                  <p:stCondLst>
                                    <p:cond delay="0"/>
                                  </p:stCondLst>
                                  <p:childTnLst>
                                    <p:set>
                                      <p:cBhvr>
                                        <p:cTn id="12" dur="1" fill="hold">
                                          <p:stCondLst>
                                            <p:cond delay="0"/>
                                          </p:stCondLst>
                                        </p:cTn>
                                        <p:tgtEl>
                                          <p:spTgt spid="23555">
                                            <p:txEl>
                                              <p:pRg st="2" end="2"/>
                                            </p:txEl>
                                          </p:spTgt>
                                        </p:tgtEl>
                                        <p:attrNameLst>
                                          <p:attrName>style.visibility</p:attrName>
                                        </p:attrNameLst>
                                      </p:cBhvr>
                                      <p:to>
                                        <p:strVal val="visible"/>
                                      </p:to>
                                    </p:set>
                                    <p:animEffect transition="in" filter="blinds(vertical)">
                                      <p:cBhvr>
                                        <p:cTn id="13" dur="500"/>
                                        <p:tgtEl>
                                          <p:spTgt spid="23555">
                                            <p:txEl>
                                              <p:pRg st="2" end="2"/>
                                            </p:txEl>
                                          </p:spTgt>
                                        </p:tgtEl>
                                      </p:cBhvr>
                                    </p:animEffect>
                                  </p:childTnLst>
                                </p:cTn>
                              </p:par>
                              <p:par>
                                <p:cTn id="14" presetID="3" presetClass="entr" presetSubtype="5" fill="hold" grpId="0" nodeType="withEffect">
                                  <p:stCondLst>
                                    <p:cond delay="0"/>
                                  </p:stCondLst>
                                  <p:childTnLst>
                                    <p:set>
                                      <p:cBhvr>
                                        <p:cTn id="15" dur="1" fill="hold">
                                          <p:stCondLst>
                                            <p:cond delay="0"/>
                                          </p:stCondLst>
                                        </p:cTn>
                                        <p:tgtEl>
                                          <p:spTgt spid="23555">
                                            <p:txEl>
                                              <p:pRg st="3" end="3"/>
                                            </p:txEl>
                                          </p:spTgt>
                                        </p:tgtEl>
                                        <p:attrNameLst>
                                          <p:attrName>style.visibility</p:attrName>
                                        </p:attrNameLst>
                                      </p:cBhvr>
                                      <p:to>
                                        <p:strVal val="visible"/>
                                      </p:to>
                                    </p:set>
                                    <p:animEffect transition="in" filter="blinds(vertical)">
                                      <p:cBhvr>
                                        <p:cTn id="16" dur="500"/>
                                        <p:tgtEl>
                                          <p:spTgt spid="235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uiExpand="1" build="p" bldLvl="2"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You Be The Consultant..</a:t>
            </a:r>
            <a:endParaRPr lang="en-US" dirty="0">
              <a:solidFill>
                <a:schemeClr val="tx2"/>
              </a:solidFill>
            </a:endParaRPr>
          </a:p>
        </p:txBody>
      </p:sp>
      <p:sp>
        <p:nvSpPr>
          <p:cNvPr id="4" name="Slide Number Placeholder 3"/>
          <p:cNvSpPr>
            <a:spLocks noGrp="1"/>
          </p:cNvSpPr>
          <p:nvPr>
            <p:ph type="sldNum" sz="quarter" idx="12"/>
          </p:nvPr>
        </p:nvSpPr>
        <p:spPr/>
        <p:txBody>
          <a:bodyPr/>
          <a:lstStyle/>
          <a:p>
            <a:fld id="{066D2596-C744-4D7D-B83A-C0CE2C30BEB3}" type="slidenum">
              <a:rPr lang="en-US" smtClean="0"/>
              <a:pPr/>
              <a:t>29</a:t>
            </a:fld>
            <a:endParaRPr lang="en-US"/>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872162" y="1752600"/>
            <a:ext cx="3279634" cy="3288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4363" y="4388962"/>
            <a:ext cx="2621437" cy="262143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199" y="2362200"/>
            <a:ext cx="2072329" cy="2534503"/>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00600" y="4663268"/>
            <a:ext cx="2143125" cy="2143125"/>
          </a:xfrm>
          <a:prstGeom prst="rect">
            <a:avLst/>
          </a:prstGeom>
        </p:spPr>
      </p:pic>
      <p:sp>
        <p:nvSpPr>
          <p:cNvPr id="9" name="TextBox 8"/>
          <p:cNvSpPr txBox="1"/>
          <p:nvPr/>
        </p:nvSpPr>
        <p:spPr>
          <a:xfrm>
            <a:off x="2743200" y="1981200"/>
            <a:ext cx="2667000" cy="2123658"/>
          </a:xfrm>
          <a:prstGeom prst="rect">
            <a:avLst/>
          </a:prstGeom>
          <a:noFill/>
        </p:spPr>
        <p:txBody>
          <a:bodyPr wrap="square" rtlCol="0">
            <a:spAutoFit/>
          </a:bodyPr>
          <a:lstStyle/>
          <a:p>
            <a:pPr algn="ctr"/>
            <a:r>
              <a:rPr lang="en-US" sz="6600" dirty="0" smtClean="0">
                <a:solidFill>
                  <a:srgbClr val="FF0000"/>
                </a:solidFill>
              </a:rPr>
              <a:t>CASE STUDY</a:t>
            </a:r>
            <a:endParaRPr lang="en-US" sz="6600" dirty="0">
              <a:solidFill>
                <a:srgbClr val="FF0000"/>
              </a:solidFill>
            </a:endParaRPr>
          </a:p>
        </p:txBody>
      </p:sp>
    </p:spTree>
    <p:extLst>
      <p:ext uri="{BB962C8B-B14F-4D97-AF65-F5344CB8AC3E}">
        <p14:creationId xmlns:p14="http://schemas.microsoft.com/office/powerpoint/2010/main" val="20739633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5" name="Rectangle 3"/>
          <p:cNvSpPr>
            <a:spLocks noGrp="1" noChangeArrowheads="1"/>
          </p:cNvSpPr>
          <p:nvPr>
            <p:ph type="body" idx="1"/>
          </p:nvPr>
        </p:nvSpPr>
        <p:spPr>
          <a:xfrm>
            <a:off x="228600" y="152400"/>
            <a:ext cx="8686800" cy="6553200"/>
          </a:xfrm>
          <a:noFill/>
          <a:ln/>
          <a:extLst>
            <a:ext uri="{91240B29-F687-4F45-9708-019B960494DF}">
              <a14:hiddenLine xmlns:a14="http://schemas.microsoft.com/office/drawing/2010/main" w="12700">
                <a:solidFill>
                  <a:schemeClr val="tx1"/>
                </a:solidFill>
                <a:miter lim="800000"/>
                <a:headEnd/>
                <a:tailEnd/>
              </a14:hiddenLine>
            </a:ext>
          </a:extLst>
        </p:spPr>
        <p:txBody>
          <a:bodyPr lIns="88900" tIns="46038" rIns="88900" bIns="46038">
            <a:normAutofit/>
          </a:bodyPr>
          <a:lstStyle/>
          <a:p>
            <a:pPr hangingPunct="0"/>
            <a:r>
              <a:rPr lang="en-US" sz="1800" b="1" dirty="0"/>
              <a:t>YOU BE THE CONSULTANT </a:t>
            </a:r>
            <a:endParaRPr lang="en-US" sz="1800" b="1" dirty="0" smtClean="0"/>
          </a:p>
          <a:p>
            <a:pPr marL="0" indent="0" hangingPunct="0">
              <a:buNone/>
            </a:pPr>
            <a:r>
              <a:rPr lang="en-US" sz="1800" dirty="0"/>
              <a:t>There is an unlimited amount of useful knowledge and information to gain from any company in any industry. The Crowley family has proved that many times over by borrowing techniques used in their bottling plant (Polar Beverages), applying those to their ski area (</a:t>
            </a:r>
            <a:r>
              <a:rPr lang="en-US" sz="1800" dirty="0" err="1"/>
              <a:t>Wachusett</a:t>
            </a:r>
            <a:r>
              <a:rPr lang="en-US" sz="1800" dirty="0"/>
              <a:t> Mountain), and vice versa.</a:t>
            </a:r>
          </a:p>
          <a:p>
            <a:pPr marL="0" indent="0" hangingPunct="0">
              <a:buNone/>
            </a:pPr>
            <a:r>
              <a:rPr lang="en-US" sz="1800" dirty="0"/>
              <a:t>A key factor for the success of both operations is filling unused capacity. An hour of unused or inefficient production time in the bottling plant has the same effect as an hour of unused or inefficient time on the ski slopes. The ski area was able to fill its idle capacity by targeting a number of diversified markets that use the slopes at different times of the day and week. The bottling plant was able to fill its idle capacity by reshaping the size of its bottles to better pack trucks.</a:t>
            </a:r>
          </a:p>
          <a:p>
            <a:pPr marL="0" indent="0" hangingPunct="0">
              <a:buNone/>
            </a:pPr>
            <a:r>
              <a:rPr lang="en-US" sz="1800" dirty="0"/>
              <a:t>On the surface, companies in different industries may appear to have little in common. The entrepreneur recognizes the opportunities of technology transfer--applying the lessons learned in one business and applying those same principles to assorted others.</a:t>
            </a:r>
          </a:p>
          <a:p>
            <a:pPr marL="0" indent="0" hangingPunct="0">
              <a:buNone/>
            </a:pPr>
            <a:endParaRPr lang="en-US" sz="1800" dirty="0"/>
          </a:p>
          <a:p>
            <a:pPr marL="0" indent="0" hangingPunct="0">
              <a:buNone/>
            </a:pPr>
            <a:r>
              <a:rPr lang="en-US" sz="1800" dirty="0" smtClean="0"/>
              <a:t>Q1. Explain </a:t>
            </a:r>
            <a:r>
              <a:rPr lang="en-US" sz="1800" dirty="0"/>
              <a:t>the core competencies that </a:t>
            </a:r>
            <a:r>
              <a:rPr lang="en-US" sz="1800" dirty="0" err="1"/>
              <a:t>Wachusett</a:t>
            </a:r>
            <a:r>
              <a:rPr lang="en-US" sz="1800" dirty="0"/>
              <a:t> Mountain has built.  What is the source </a:t>
            </a:r>
            <a:r>
              <a:rPr lang="en-US" sz="1800" dirty="0" smtClean="0"/>
              <a:t>      of </a:t>
            </a:r>
            <a:r>
              <a:rPr lang="en-US" sz="1800" dirty="0"/>
              <a:t>its core competencies?</a:t>
            </a:r>
          </a:p>
          <a:p>
            <a:pPr marL="0" indent="0" hangingPunct="0">
              <a:buNone/>
            </a:pPr>
            <a:r>
              <a:rPr lang="en-US" sz="1800" dirty="0" smtClean="0"/>
              <a:t>Q2.Explain </a:t>
            </a:r>
            <a:r>
              <a:rPr lang="en-US" sz="1800" dirty="0"/>
              <a:t>how </a:t>
            </a:r>
            <a:r>
              <a:rPr lang="en-US" sz="1800" dirty="0" err="1"/>
              <a:t>Wachusett</a:t>
            </a:r>
            <a:r>
              <a:rPr lang="en-US" sz="1800" dirty="0"/>
              <a:t> Mountain uses knowledge management to </a:t>
            </a:r>
            <a:endParaRPr lang="en-US" sz="1800" dirty="0" smtClean="0"/>
          </a:p>
          <a:p>
            <a:pPr marL="0" indent="0" hangingPunct="0">
              <a:buNone/>
            </a:pPr>
            <a:r>
              <a:rPr lang="en-US" sz="1800" dirty="0" smtClean="0"/>
              <a:t>build </a:t>
            </a:r>
            <a:r>
              <a:rPr lang="en-US" sz="1800" dirty="0"/>
              <a:t>a competitive advantage.  What other steps would you suggest </a:t>
            </a:r>
            <a:r>
              <a:rPr lang="en-US" sz="1800" dirty="0" smtClean="0"/>
              <a:t>the</a:t>
            </a:r>
          </a:p>
          <a:p>
            <a:pPr marL="0" indent="0" hangingPunct="0">
              <a:buNone/>
            </a:pPr>
            <a:r>
              <a:rPr lang="en-US" sz="1800" dirty="0" smtClean="0"/>
              <a:t> </a:t>
            </a:r>
            <a:r>
              <a:rPr lang="en-US" sz="1800" dirty="0"/>
              <a:t>company take in this area?</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6600" y="4876800"/>
            <a:ext cx="1828800" cy="1828800"/>
          </a:xfrm>
          <a:prstGeom prst="rect">
            <a:avLst/>
          </a:prstGeom>
        </p:spPr>
      </p:pic>
    </p:spTree>
    <p:extLst>
      <p:ext uri="{BB962C8B-B14F-4D97-AF65-F5344CB8AC3E}">
        <p14:creationId xmlns:p14="http://schemas.microsoft.com/office/powerpoint/2010/main" val="1373121408"/>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grpId="0" nodeType="with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blinds(vertical)">
                                      <p:cBhvr>
                                        <p:cTn id="7" dur="500"/>
                                        <p:tgtEl>
                                          <p:spTgt spid="235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bldLvl="2"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021" y="328282"/>
            <a:ext cx="7772400" cy="1470025"/>
          </a:xfrm>
        </p:spPr>
        <p:txBody>
          <a:bodyPr/>
          <a:lstStyle/>
          <a:p>
            <a:r>
              <a:rPr lang="en-US" dirty="0" smtClean="0"/>
              <a:t>Lecture Review</a:t>
            </a:r>
            <a:endParaRPr lang="en-US" dirty="0"/>
          </a:p>
        </p:txBody>
      </p:sp>
      <p:sp>
        <p:nvSpPr>
          <p:cNvPr id="3" name="Subtitle 2"/>
          <p:cNvSpPr>
            <a:spLocks noGrp="1"/>
          </p:cNvSpPr>
          <p:nvPr>
            <p:ph type="subTitle" idx="1"/>
          </p:nvPr>
        </p:nvSpPr>
        <p:spPr>
          <a:xfrm>
            <a:off x="228600" y="2330355"/>
            <a:ext cx="8382000" cy="3384645"/>
          </a:xfrm>
        </p:spPr>
        <p:txBody>
          <a:bodyPr>
            <a:normAutofit/>
          </a:bodyPr>
          <a:lstStyle/>
          <a:p>
            <a:pPr marL="342900" indent="-342900" algn="l">
              <a:lnSpc>
                <a:spcPct val="90000"/>
              </a:lnSpc>
              <a:buFont typeface="Arial" pitchFamily="34" charset="0"/>
              <a:buChar char="•"/>
              <a:defRPr/>
            </a:pPr>
            <a:r>
              <a:rPr lang="en-US" dirty="0">
                <a:solidFill>
                  <a:schemeClr val="tx1"/>
                </a:solidFill>
              </a:rPr>
              <a:t>PESTEL Analysis</a:t>
            </a:r>
          </a:p>
          <a:p>
            <a:pPr marL="342900" indent="-342900" algn="l">
              <a:lnSpc>
                <a:spcPct val="90000"/>
              </a:lnSpc>
              <a:buFont typeface="Arial" pitchFamily="34" charset="0"/>
              <a:buChar char="•"/>
              <a:defRPr/>
            </a:pPr>
            <a:r>
              <a:rPr lang="en-US" dirty="0">
                <a:solidFill>
                  <a:schemeClr val="tx1"/>
                </a:solidFill>
              </a:rPr>
              <a:t>Key </a:t>
            </a:r>
            <a:r>
              <a:rPr lang="en-US">
                <a:solidFill>
                  <a:schemeClr val="tx1"/>
                </a:solidFill>
              </a:rPr>
              <a:t>Success </a:t>
            </a:r>
            <a:r>
              <a:rPr lang="en-US" smtClean="0">
                <a:solidFill>
                  <a:schemeClr val="tx1"/>
                </a:solidFill>
              </a:rPr>
              <a:t>Factors</a:t>
            </a:r>
            <a:endParaRPr lang="en-US" dirty="0">
              <a:solidFill>
                <a:schemeClr val="tx1"/>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5767" y="152400"/>
            <a:ext cx="2209800" cy="1685925"/>
          </a:xfrm>
          <a:prstGeom prst="rect">
            <a:avLst/>
          </a:prstGeom>
        </p:spPr>
      </p:pic>
    </p:spTree>
    <p:extLst>
      <p:ext uri="{BB962C8B-B14F-4D97-AF65-F5344CB8AC3E}">
        <p14:creationId xmlns:p14="http://schemas.microsoft.com/office/powerpoint/2010/main" val="2909728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827</TotalTime>
  <Words>1302</Words>
  <Application>Microsoft Office PowerPoint</Application>
  <PresentationFormat>On-screen Show (4:3)</PresentationFormat>
  <Paragraphs>236</Paragraphs>
  <Slides>31</Slides>
  <Notes>20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ENTREPRENEURSHIP </vt:lpstr>
      <vt:lpstr> Previous Lecture Review</vt:lpstr>
      <vt:lpstr>Objectives</vt:lpstr>
      <vt:lpstr>The Power of External Market Forces</vt:lpstr>
      <vt:lpstr>POLITICAL</vt:lpstr>
      <vt:lpstr>Economic</vt:lpstr>
      <vt:lpstr>Social</vt:lpstr>
      <vt:lpstr>Technological</vt:lpstr>
      <vt:lpstr>Legal</vt:lpstr>
      <vt:lpstr>Environmental</vt:lpstr>
      <vt:lpstr>Step 4: Identify Key Success Factors</vt:lpstr>
      <vt:lpstr>Step 4: Identify Key Success Factors</vt:lpstr>
      <vt:lpstr>Step 4: Identify Key Success Factors</vt:lpstr>
      <vt:lpstr>Step 5: Analyze Competitors</vt:lpstr>
      <vt:lpstr>Step 5: Analyze Competitors</vt:lpstr>
      <vt:lpstr>Step 5: Analyze Competitors</vt:lpstr>
      <vt:lpstr>Step 5: Analyze Competitors</vt:lpstr>
      <vt:lpstr>Step 5: Analyze Competitors</vt:lpstr>
      <vt:lpstr>Knowledge Management</vt:lpstr>
      <vt:lpstr>Step 6: Create Company Goals and Objectives</vt:lpstr>
      <vt:lpstr>Step 6: Create Company Goals and Objectives</vt:lpstr>
      <vt:lpstr>Step 7: Formulate Strategies</vt:lpstr>
      <vt:lpstr>Three Generic Strategy Options</vt:lpstr>
      <vt:lpstr>Cost Leadership</vt:lpstr>
      <vt:lpstr>Differentiation</vt:lpstr>
      <vt:lpstr>Focus</vt:lpstr>
      <vt:lpstr>Step 8: Translate Strategies  into Action Plans</vt:lpstr>
      <vt:lpstr>Step 9: Establish Accurate Controls</vt:lpstr>
      <vt:lpstr>You Be The Consultant..</vt:lpstr>
      <vt:lpstr>PowerPoint Presentation</vt:lpstr>
      <vt:lpstr>Lecture Review</vt:lpstr>
    </vt:vector>
  </TitlesOfParts>
  <Company>MyCompanyName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Inside the Entrepreneurial Mind: From Ideas to Reality</dc:title>
  <dc:creator>MyUserName</dc:creator>
  <cp:lastModifiedBy>vcomsats</cp:lastModifiedBy>
  <cp:revision>94</cp:revision>
  <dcterms:created xsi:type="dcterms:W3CDTF">2013-10-03T09:43:12Z</dcterms:created>
  <dcterms:modified xsi:type="dcterms:W3CDTF">2013-10-28T11:46:44Z</dcterms:modified>
</cp:coreProperties>
</file>