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6" r:id="rId2"/>
    <p:sldId id="297" r:id="rId3"/>
    <p:sldId id="298" r:id="rId4"/>
    <p:sldId id="301" r:id="rId5"/>
    <p:sldId id="302" r:id="rId6"/>
    <p:sldId id="303" r:id="rId7"/>
    <p:sldId id="304" r:id="rId8"/>
    <p:sldId id="305" r:id="rId9"/>
    <p:sldId id="306" r:id="rId10"/>
    <p:sldId id="308" r:id="rId11"/>
    <p:sldId id="309" r:id="rId12"/>
    <p:sldId id="310" r:id="rId13"/>
    <p:sldId id="311" r:id="rId14"/>
    <p:sldId id="312" r:id="rId15"/>
    <p:sldId id="313" r:id="rId16"/>
    <p:sldId id="300" r:id="rId17"/>
    <p:sldId id="29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425" y="687050"/>
            <a:ext cx="4544046" cy="3425877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425" y="687050"/>
            <a:ext cx="4544046" cy="342587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425" y="687050"/>
            <a:ext cx="4544046" cy="3425877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5650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425" y="687050"/>
            <a:ext cx="4544046" cy="3425877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15CF7-932B-438C-9FB7-FCA53A92D0FB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7265-9A8D-4E3C-B190-90DD391ACF89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61BB-047E-4149-B017-ED8E8782C3F7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0B2-0846-484B-BB2B-CB63C95662D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E149-9043-42E5-9BEC-185CEE4BE46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07A0-4DD6-49D8-8D80-9F6594D0EAF1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0126-9913-499E-9026-7BE43B49E0F8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455C0-6C58-49A8-8353-D58392881603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7D96-211B-4855-A31A-1A6E4CE2DB29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17A8-5A9D-4F2B-88F5-8FCEA6B57F18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BEBEB-4BAC-4C6F-9FDD-CE9243E0469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83BD-542B-42DE-8D24-AECE3D5C43C9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10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Patents</a:t>
            </a: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Steps to </a:t>
            </a:r>
            <a:r>
              <a:rPr lang="en-US" dirty="0" smtClean="0"/>
              <a:t>Patent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Benefits </a:t>
            </a:r>
            <a:r>
              <a:rPr lang="en-US" dirty="0"/>
              <a:t>of Obtaining </a:t>
            </a:r>
            <a:r>
              <a:rPr lang="en-US" dirty="0" smtClean="0"/>
              <a:t>Patents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Trademarks 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Copyrights</a:t>
            </a:r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63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Understand the advantages and disadvantages of buying an existing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Define the steps involved in the </a:t>
            </a:r>
            <a:r>
              <a:rPr lang="en-US" i="1" dirty="0">
                <a:solidFill>
                  <a:schemeClr val="tx1"/>
                </a:solidFill>
              </a:rPr>
              <a:t>right</a:t>
            </a:r>
            <a:r>
              <a:rPr lang="en-US" dirty="0">
                <a:solidFill>
                  <a:schemeClr val="tx1"/>
                </a:solidFill>
              </a:rPr>
              <a:t> way to buy a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Critical Areas for Analyzing an Existing Business.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mtClean="0">
                <a:solidFill>
                  <a:schemeClr val="tx1"/>
                </a:solidFill>
              </a:rPr>
              <a:t>Entrepreneurs </a:t>
            </a:r>
            <a:r>
              <a:rPr lang="en-US" dirty="0" smtClean="0">
                <a:solidFill>
                  <a:schemeClr val="tx1"/>
                </a:solidFill>
              </a:rPr>
              <a:t>in Action-STEVE JOBS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98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Questions to Consider </a:t>
            </a:r>
            <a:r>
              <a:rPr lang="en-US" i="1" dirty="0"/>
              <a:t>Before</a:t>
            </a:r>
            <a:r>
              <a:rPr lang="en-US" dirty="0"/>
              <a:t> Buying a Business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Is the right type of business for sale in the market in which you want to operate?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What experience do you have in this particular business and the industry in which it operates? How critical is experience in the business to your ultimate success?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What is the company’s potential for success?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What changes will you have to make – and how extensive will they have to be – to realize the business’s full potential?</a:t>
            </a:r>
          </a:p>
        </p:txBody>
      </p:sp>
    </p:spTree>
    <p:extLst>
      <p:ext uri="{BB962C8B-B14F-4D97-AF65-F5344CB8AC3E}">
        <p14:creationId xmlns:p14="http://schemas.microsoft.com/office/powerpoint/2010/main" xmlns="" val="368272613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Questions to Consider </a:t>
            </a:r>
            <a:r>
              <a:rPr lang="en-US" i="1" dirty="0"/>
              <a:t>Before</a:t>
            </a:r>
            <a:r>
              <a:rPr lang="en-US" dirty="0"/>
              <a:t> Buying a Business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sz="2800" dirty="0"/>
              <a:t>What price and payment method are reasonable for you and acceptable to the seller?</a:t>
            </a:r>
          </a:p>
          <a:p>
            <a:r>
              <a:rPr lang="en-US" sz="2800" dirty="0"/>
              <a:t>Will the company generate sufficient cash to pay for itself and leave you with a suitable rate of return on your investment?</a:t>
            </a:r>
          </a:p>
          <a:p>
            <a:r>
              <a:rPr lang="en-US" sz="2800" dirty="0"/>
              <a:t>Should you be starting a business and building it from the ground up rather than buying an existing one?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2878670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498475"/>
            <a:ext cx="8377238" cy="7969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Advantages of Buying a Business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772400" cy="4343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It may continue to be successful</a:t>
            </a:r>
          </a:p>
          <a:p>
            <a:r>
              <a:rPr lang="en-US" dirty="0"/>
              <a:t>It may already have the best location</a:t>
            </a:r>
          </a:p>
          <a:p>
            <a:r>
              <a:rPr lang="en-US" dirty="0"/>
              <a:t>Employees and suppliers are established</a:t>
            </a:r>
          </a:p>
          <a:p>
            <a:r>
              <a:rPr lang="en-US" dirty="0"/>
              <a:t>Equipment is already installed</a:t>
            </a:r>
          </a:p>
          <a:p>
            <a:r>
              <a:rPr lang="en-US" dirty="0"/>
              <a:t>Inventory is in place and trade credit is established</a:t>
            </a:r>
          </a:p>
        </p:txBody>
      </p:sp>
      <p:pic>
        <p:nvPicPr>
          <p:cNvPr id="6149" name="Picture 5" descr="j01396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00600"/>
            <a:ext cx="1800225" cy="133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19437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498475"/>
            <a:ext cx="8301038" cy="7969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Advantages of Buying a Business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You can “hit the ground running”</a:t>
            </a:r>
          </a:p>
          <a:p>
            <a:r>
              <a:rPr lang="en-US" dirty="0"/>
              <a:t>You can use the previous owner’s experience</a:t>
            </a:r>
          </a:p>
          <a:p>
            <a:r>
              <a:rPr lang="en-US" dirty="0"/>
              <a:t>Easier financing</a:t>
            </a:r>
          </a:p>
          <a:p>
            <a:r>
              <a:rPr lang="en-US" dirty="0"/>
              <a:t>It’s a bargain</a:t>
            </a: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3886200" y="1371600"/>
            <a:ext cx="113982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algn="ctr" defTabSz="841375">
              <a:lnSpc>
                <a:spcPct val="113000"/>
              </a:lnSpc>
              <a:spcAft>
                <a:spcPct val="56000"/>
              </a:spcAft>
            </a:pPr>
            <a:r>
              <a:rPr lang="en-US" sz="1300" b="1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(Continued)</a:t>
            </a:r>
          </a:p>
        </p:txBody>
      </p:sp>
      <p:pic>
        <p:nvPicPr>
          <p:cNvPr id="69638" name="Picture 6" descr="j01396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00600"/>
            <a:ext cx="1800225" cy="133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196614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381000"/>
            <a:ext cx="8763000" cy="1219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Disadvantages of Buying a Business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543800" cy="36433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dirty="0"/>
              <a:t>“It’s a loser”</a:t>
            </a:r>
          </a:p>
          <a:p>
            <a:pPr>
              <a:lnSpc>
                <a:spcPct val="90000"/>
              </a:lnSpc>
            </a:pPr>
            <a:r>
              <a:rPr lang="en-US" dirty="0"/>
              <a:t>Previous owner may have created ill will</a:t>
            </a:r>
          </a:p>
          <a:p>
            <a:pPr>
              <a:lnSpc>
                <a:spcPct val="90000"/>
              </a:lnSpc>
            </a:pPr>
            <a:r>
              <a:rPr lang="en-US" dirty="0"/>
              <a:t>“Inherited” employees may be unsuitable</a:t>
            </a:r>
          </a:p>
          <a:p>
            <a:pPr>
              <a:lnSpc>
                <a:spcPct val="90000"/>
              </a:lnSpc>
            </a:pPr>
            <a:r>
              <a:rPr lang="en-US" dirty="0"/>
              <a:t>Location may have become unsatisfactory</a:t>
            </a:r>
          </a:p>
          <a:p>
            <a:pPr>
              <a:lnSpc>
                <a:spcPct val="90000"/>
              </a:lnSpc>
            </a:pPr>
            <a:r>
              <a:rPr lang="en-US" dirty="0"/>
              <a:t>Equipment may be obsolete or inefficient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038600" y="1600200"/>
            <a:ext cx="113982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algn="ctr" defTabSz="841375">
              <a:lnSpc>
                <a:spcPct val="113000"/>
              </a:lnSpc>
              <a:spcAft>
                <a:spcPct val="56000"/>
              </a:spcAft>
            </a:pPr>
            <a:endParaRPr lang="en-US" sz="1300" b="1">
              <a:effectLst>
                <a:outerShdw blurRad="38100" dist="38100" dir="2700000" algn="tl">
                  <a:srgbClr val="000000"/>
                </a:outerShdw>
              </a:effectLst>
              <a:latin typeface="Tms Rmn" charset="0"/>
            </a:endParaRPr>
          </a:p>
        </p:txBody>
      </p:sp>
      <p:pic>
        <p:nvPicPr>
          <p:cNvPr id="8198" name="Picture 6" descr="SY0017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94288"/>
            <a:ext cx="2057400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204562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390525"/>
            <a:ext cx="8458200" cy="9810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Disadvantages of Buying a Business</a:t>
            </a:r>
            <a:br>
              <a:rPr lang="en-US" dirty="0"/>
            </a:br>
            <a:r>
              <a:rPr lang="en-US" sz="1400" dirty="0">
                <a:solidFill>
                  <a:schemeClr val="tx1"/>
                </a:solidFill>
              </a:rPr>
              <a:t>(Continued)</a:t>
            </a:r>
            <a:br>
              <a:rPr lang="en-US" sz="1400" dirty="0">
                <a:solidFill>
                  <a:schemeClr val="tx1"/>
                </a:solidFill>
              </a:rPr>
            </a:b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391400" cy="38719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Change and innovation can be difficult to implement</a:t>
            </a:r>
          </a:p>
          <a:p>
            <a:r>
              <a:rPr lang="en-US" dirty="0"/>
              <a:t>Inventory may be stale</a:t>
            </a:r>
          </a:p>
          <a:p>
            <a:r>
              <a:rPr lang="en-US" dirty="0"/>
              <a:t>Accounts receivable may be worth less than face </a:t>
            </a:r>
            <a:r>
              <a:rPr lang="en-US" dirty="0" smtClean="0"/>
              <a:t>value</a:t>
            </a:r>
          </a:p>
          <a:p>
            <a:r>
              <a:rPr lang="en-US" dirty="0" smtClean="0"/>
              <a:t>It may be overpriced</a:t>
            </a:r>
            <a:endParaRPr lang="en-US" dirty="0"/>
          </a:p>
        </p:txBody>
      </p:sp>
      <p:pic>
        <p:nvPicPr>
          <p:cNvPr id="71685" name="Picture 5" descr="SY0017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00600"/>
            <a:ext cx="2286000" cy="14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683692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Acquiring a Business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24800" cy="4343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buFont typeface="Wingdings" pitchFamily="2" charset="2"/>
              <a:buNone/>
            </a:pPr>
            <a:r>
              <a:rPr lang="en-US" dirty="0"/>
              <a:t>	More than 50 percent of all business acquisitions fail to meet buyers’ expectations.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The right way:</a:t>
            </a:r>
          </a:p>
          <a:p>
            <a:r>
              <a:rPr lang="en-US" dirty="0"/>
              <a:t>Analyze your skills, abilities, and interest.</a:t>
            </a:r>
          </a:p>
          <a:p>
            <a:r>
              <a:rPr lang="en-US" dirty="0"/>
              <a:t>Prepare a list of potential candidates.</a:t>
            </a:r>
          </a:p>
          <a:p>
            <a:pPr lvl="1"/>
            <a:r>
              <a:rPr lang="en-US" dirty="0"/>
              <a:t>Remember the “hidden market.”</a:t>
            </a:r>
          </a:p>
        </p:txBody>
      </p:sp>
      <p:graphicFrame>
        <p:nvGraphicFramePr>
          <p:cNvPr id="10245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7086600" y="5943600"/>
          <a:ext cx="1654175" cy="611188"/>
        </p:xfrm>
        <a:graphic>
          <a:graphicData uri="http://schemas.openxmlformats.org/presentationml/2006/ole">
            <p:oleObj spid="_x0000_s1050" name="Microsoft ClipArt Gallery" r:id="rId4" imgW="7048426" imgH="2828904" progId="">
              <p:embed/>
            </p:oleObj>
          </a:graphicData>
        </a:graphic>
      </p:graphicFrame>
      <p:graphicFrame>
        <p:nvGraphicFramePr>
          <p:cNvPr id="10244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400800" y="4953000"/>
          <a:ext cx="1357313" cy="1654175"/>
        </p:xfrm>
        <a:graphic>
          <a:graphicData uri="http://schemas.openxmlformats.org/presentationml/2006/ole">
            <p:oleObj spid="_x0000_s1051" name="Microsoft ClipArt Gallery" r:id="rId5" imgW="3009841" imgH="3238393" progId="">
              <p:embed/>
            </p:oleObj>
          </a:graphicData>
        </a:graphic>
      </p:graphicFrame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467600" y="5867400"/>
            <a:ext cx="862013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100" b="1">
                <a:solidFill>
                  <a:schemeClr val="bg2"/>
                </a:solidFill>
                <a:latin typeface="Times New Roman" pitchFamily="18" charset="0"/>
              </a:rPr>
              <a:t>Kwik-Mart</a:t>
            </a:r>
          </a:p>
        </p:txBody>
      </p:sp>
    </p:spTree>
    <p:extLst>
      <p:ext uri="{BB962C8B-B14F-4D97-AF65-F5344CB8AC3E}">
        <p14:creationId xmlns:p14="http://schemas.microsoft.com/office/powerpoint/2010/main" xmlns="" val="87976257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Acquiring a Business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6962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Investigate and evaluate candidate businesses and select the best one.</a:t>
            </a:r>
          </a:p>
          <a:p>
            <a:r>
              <a:rPr lang="en-US" sz="2800" dirty="0"/>
              <a:t>Explore financing options.</a:t>
            </a:r>
          </a:p>
          <a:p>
            <a:pPr lvl="1"/>
            <a:r>
              <a:rPr lang="en-US" sz="2400" dirty="0"/>
              <a:t>Potential source: the seller.</a:t>
            </a:r>
          </a:p>
          <a:p>
            <a:r>
              <a:rPr lang="en-US" sz="2800" dirty="0"/>
              <a:t>Ensure a smooth transition.</a:t>
            </a:r>
          </a:p>
          <a:p>
            <a:pPr lvl="1"/>
            <a:r>
              <a:rPr lang="en-US" sz="2400" dirty="0"/>
              <a:t>Communicate with employees.</a:t>
            </a:r>
          </a:p>
          <a:p>
            <a:pPr lvl="1"/>
            <a:r>
              <a:rPr lang="en-US" sz="2400" dirty="0"/>
              <a:t>Be honest.</a:t>
            </a:r>
          </a:p>
          <a:p>
            <a:pPr lvl="1"/>
            <a:r>
              <a:rPr lang="en-US" sz="2400" dirty="0"/>
              <a:t>Listen.</a:t>
            </a:r>
          </a:p>
          <a:p>
            <a:pPr lvl="1"/>
            <a:r>
              <a:rPr lang="en-US" sz="2400" dirty="0"/>
              <a:t>Consider asking the seller to serve as a consultant through the transition.</a:t>
            </a:r>
          </a:p>
          <a:p>
            <a:pPr lvl="1"/>
            <a:endParaRPr lang="en-US" sz="2400" dirty="0"/>
          </a:p>
        </p:txBody>
      </p:sp>
      <p:graphicFrame>
        <p:nvGraphicFramePr>
          <p:cNvPr id="97284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149975" y="2590800"/>
          <a:ext cx="1731963" cy="1998663"/>
        </p:xfrm>
        <a:graphic>
          <a:graphicData uri="http://schemas.openxmlformats.org/presentationml/2006/ole">
            <p:oleObj spid="_x0000_s2074" name="Microsoft ClipArt Gallery" r:id="rId4" imgW="3009841" imgH="3238393" progId="">
              <p:embed/>
            </p:oleObj>
          </a:graphicData>
        </a:graphic>
      </p:graphicFrame>
      <p:graphicFrame>
        <p:nvGraphicFramePr>
          <p:cNvPr id="97285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7010400" y="3810000"/>
          <a:ext cx="1895475" cy="763588"/>
        </p:xfrm>
        <a:graphic>
          <a:graphicData uri="http://schemas.openxmlformats.org/presentationml/2006/ole">
            <p:oleObj spid="_x0000_s2075" name="Microsoft ClipArt Gallery" r:id="rId5" imgW="7048426" imgH="2828904" progId="">
              <p:embed/>
            </p:oleObj>
          </a:graphicData>
        </a:graphic>
      </p:graphicFrame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7583488" y="3803650"/>
            <a:ext cx="927100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200" b="1">
                <a:solidFill>
                  <a:schemeClr val="bg2"/>
                </a:solidFill>
                <a:latin typeface="Times New Roman" pitchFamily="18" charset="0"/>
              </a:rPr>
              <a:t>Kwik-Mart</a:t>
            </a:r>
          </a:p>
        </p:txBody>
      </p:sp>
    </p:spTree>
    <p:extLst>
      <p:ext uri="{BB962C8B-B14F-4D97-AF65-F5344CB8AC3E}">
        <p14:creationId xmlns:p14="http://schemas.microsoft.com/office/powerpoint/2010/main" xmlns="" val="209660618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288925"/>
            <a:ext cx="7848600" cy="13112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Five Critical Areas for Analyzing</a:t>
            </a:r>
            <a:br>
              <a:rPr lang="en-US" dirty="0"/>
            </a:br>
            <a:r>
              <a:rPr lang="en-US" dirty="0"/>
              <a:t>an Existing Business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315200" cy="4267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600" dirty="0"/>
              <a:t>Why does the owner want to sell.... the </a:t>
            </a:r>
            <a:r>
              <a:rPr lang="en-US" sz="2600" i="1" dirty="0"/>
              <a:t>real</a:t>
            </a:r>
            <a:r>
              <a:rPr lang="en-US" sz="2600" dirty="0"/>
              <a:t> reason?</a:t>
            </a:r>
          </a:p>
          <a:p>
            <a:r>
              <a:rPr lang="en-US" sz="2600" dirty="0"/>
              <a:t>What is the physical condition of the business?</a:t>
            </a:r>
          </a:p>
          <a:p>
            <a:r>
              <a:rPr lang="en-US" sz="2600" dirty="0"/>
              <a:t>What is the potential for the company's products or services?</a:t>
            </a:r>
          </a:p>
          <a:p>
            <a:pPr lvl="1"/>
            <a:r>
              <a:rPr lang="en-US" sz="2600" dirty="0"/>
              <a:t>Customer characteristics and composition</a:t>
            </a:r>
          </a:p>
          <a:p>
            <a:pPr lvl="1"/>
            <a:r>
              <a:rPr lang="en-US" sz="2600" dirty="0"/>
              <a:t>Competitor analysis</a:t>
            </a:r>
          </a:p>
          <a:p>
            <a:r>
              <a:rPr lang="en-US" sz="2600" dirty="0"/>
              <a:t>What legal aspects must I consider?</a:t>
            </a:r>
          </a:p>
          <a:p>
            <a:r>
              <a:rPr lang="en-US" sz="2600" dirty="0"/>
              <a:t>Is the business financially sound?</a:t>
            </a:r>
          </a:p>
        </p:txBody>
      </p:sp>
    </p:spTree>
    <p:extLst>
      <p:ext uri="{BB962C8B-B14F-4D97-AF65-F5344CB8AC3E}">
        <p14:creationId xmlns:p14="http://schemas.microsoft.com/office/powerpoint/2010/main" xmlns="" val="72916934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382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sz="4200" dirty="0"/>
              <a:t>The Legal Aspects of Buying a Business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01000" cy="3733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u="sng" dirty="0"/>
              <a:t>Lien</a:t>
            </a:r>
            <a:r>
              <a:rPr lang="en-US" dirty="0"/>
              <a:t> - creditors’ claims against an asset.</a:t>
            </a:r>
          </a:p>
          <a:p>
            <a:r>
              <a:rPr lang="en-US" u="sng" dirty="0"/>
              <a:t>Bulk transfer</a:t>
            </a:r>
            <a:r>
              <a:rPr lang="en-US" dirty="0"/>
              <a:t> - protects business buyer from the claims unpaid creditors might have against a company’s assets.</a:t>
            </a:r>
          </a:p>
        </p:txBody>
      </p:sp>
      <p:graphicFrame>
        <p:nvGraphicFramePr>
          <p:cNvPr id="13316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2895600" y="3981450"/>
          <a:ext cx="2362200" cy="2441575"/>
        </p:xfrm>
        <a:graphic>
          <a:graphicData uri="http://schemas.openxmlformats.org/presentationml/2006/ole">
            <p:oleObj spid="_x0000_s3086" name="Clip" r:id="rId4" imgW="3354309" imgH="3468986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9241352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152400"/>
            <a:ext cx="7772400" cy="1219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Bulk Transfer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343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800" dirty="0"/>
              <a:t>Seller must give the buyer a sworn list of creditors.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Buyer and seller must prepare a list of the property included in the sale.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Buyer must keep the list of creditors and property for six months.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Buyer must give written notice of the sale to each creditor at least ten days before he takes possession of the goods or pays for them (whichever is first).</a:t>
            </a:r>
          </a:p>
        </p:txBody>
      </p:sp>
    </p:spTree>
    <p:extLst>
      <p:ext uri="{BB962C8B-B14F-4D97-AF65-F5344CB8AC3E}">
        <p14:creationId xmlns:p14="http://schemas.microsoft.com/office/powerpoint/2010/main" xmlns="" val="291675536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457200"/>
            <a:ext cx="8610600" cy="129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200" dirty="0"/>
              <a:t>The Legal Aspects of Buying a Business</a:t>
            </a: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381000" y="1524000"/>
            <a:ext cx="82835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457200" indent="-45720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sz="3200" u="sng" dirty="0" smtClean="0"/>
              <a:t>Contract </a:t>
            </a:r>
            <a:r>
              <a:rPr lang="en-US" sz="3200" u="sng" dirty="0"/>
              <a:t>assignment</a:t>
            </a:r>
            <a:r>
              <a:rPr lang="en-US" sz="3200" dirty="0"/>
              <a:t> - buyer’s ability to assume rights under seller’s existing contracts</a:t>
            </a:r>
            <a:r>
              <a:rPr lang="en-US" sz="3200" dirty="0" smtClean="0"/>
              <a:t>.</a:t>
            </a:r>
          </a:p>
          <a:p>
            <a:r>
              <a:rPr lang="en-US" sz="3200" u="sng" dirty="0"/>
              <a:t>Restrictive covenant</a:t>
            </a:r>
            <a:r>
              <a:rPr lang="en-US" sz="3200" dirty="0"/>
              <a:t> (covenant not to compete) - contract in which a business seller agrees not to compete with the buyer within a specific time and geographic area.</a:t>
            </a:r>
          </a:p>
          <a:p>
            <a:r>
              <a:rPr lang="en-US" sz="3200" u="sng" dirty="0"/>
              <a:t>Ongoing legal liabilities</a:t>
            </a:r>
            <a:r>
              <a:rPr lang="en-US" sz="3200" dirty="0"/>
              <a:t> - physical premises, product liability, and labor relations.</a:t>
            </a:r>
          </a:p>
          <a:p>
            <a:pPr marL="457200" indent="-457200">
              <a:spcBef>
                <a:spcPct val="20000"/>
              </a:spcBef>
              <a:buSzPct val="100000"/>
              <a:buFont typeface="Arial" pitchFamily="34" charset="0"/>
              <a:buChar char="•"/>
            </a:pPr>
            <a:endParaRPr lang="en-US" sz="3200" dirty="0"/>
          </a:p>
          <a:p>
            <a:pPr marL="457200" indent="-4572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28233346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STEVE JOBS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746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3384645"/>
          </a:xfrm>
        </p:spPr>
        <p:txBody>
          <a:bodyPr>
            <a:normAutofit fontScale="92500" lnSpcReduction="20000"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Understand the advantages and disadvantages of buying an existing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Define the steps involved in the </a:t>
            </a:r>
            <a:r>
              <a:rPr lang="en-US" i="1" dirty="0">
                <a:solidFill>
                  <a:schemeClr val="tx1"/>
                </a:solidFill>
              </a:rPr>
              <a:t>right</a:t>
            </a:r>
            <a:r>
              <a:rPr lang="en-US" dirty="0">
                <a:solidFill>
                  <a:schemeClr val="tx1"/>
                </a:solidFill>
              </a:rPr>
              <a:t> way to buy a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Explain the process of evaluating an existing business.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Entrepreneurs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dirty="0" smtClean="0">
                <a:solidFill>
                  <a:schemeClr val="tx1"/>
                </a:solidFill>
              </a:rPr>
              <a:t>Action-STEVE JOBS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685</Words>
  <Application>Microsoft Office PowerPoint</Application>
  <PresentationFormat>On-screen Show (4:3)</PresentationFormat>
  <Paragraphs>107</Paragraphs>
  <Slides>17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Microsoft ClipArt Gallery</vt:lpstr>
      <vt:lpstr>Clip</vt:lpstr>
      <vt:lpstr>ENTREPRENEURSHIP </vt:lpstr>
      <vt:lpstr> Previous Lecture Review</vt:lpstr>
      <vt:lpstr>Objectives</vt:lpstr>
      <vt:lpstr>Key Questions to Consider Before Buying a Business</vt:lpstr>
      <vt:lpstr>Key Questions to Consider Before Buying a Business</vt:lpstr>
      <vt:lpstr>Advantages of Buying a Business</vt:lpstr>
      <vt:lpstr>Advantages of Buying a Business</vt:lpstr>
      <vt:lpstr>Disadvantages of Buying a Business</vt:lpstr>
      <vt:lpstr>Disadvantages of Buying a Business (Continued) </vt:lpstr>
      <vt:lpstr>Acquiring a Business</vt:lpstr>
      <vt:lpstr>Acquiring a Business</vt:lpstr>
      <vt:lpstr>Five Critical Areas for Analyzing an Existing Business</vt:lpstr>
      <vt:lpstr>The Legal Aspects of Buying a Business</vt:lpstr>
      <vt:lpstr>Bulk Transfer</vt:lpstr>
      <vt:lpstr>The Legal Aspects of Buying a Business</vt:lpstr>
      <vt:lpstr>VIDEO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46</cp:revision>
  <dcterms:created xsi:type="dcterms:W3CDTF">2013-10-03T09:43:12Z</dcterms:created>
  <dcterms:modified xsi:type="dcterms:W3CDTF">2013-11-28T07:08:15Z</dcterms:modified>
</cp:coreProperties>
</file>