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5" r:id="rId2"/>
    <p:sldId id="256" r:id="rId3"/>
    <p:sldId id="319" r:id="rId4"/>
    <p:sldId id="318" r:id="rId5"/>
    <p:sldId id="321" r:id="rId6"/>
    <p:sldId id="288" r:id="rId7"/>
    <p:sldId id="320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16" r:id="rId36"/>
    <p:sldId id="317" r:id="rId37"/>
    <p:sldId id="287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7" d="100"/>
          <a:sy n="87" d="100"/>
        </p:scale>
        <p:origin x="-147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BCCD61-2315-4FAF-AEDB-E0BBEC630695}" type="datetimeFigureOut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F1F17-F03B-4CE1-A8B4-1ABE48593E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5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7BC66-E99E-4901-AC8C-5FA4CB9A4420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34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BF6A-4F45-4E76-9FE5-65ABD4F8DDD6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B8DA-D8ED-460C-88D7-78C4C28210B4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A8CC4-F10C-43A6-94D9-70B89C99C6B5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19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97B31-B021-46EA-B517-092F71A62745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4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A4B97-D14E-427B-B8AE-DA397ABFA0FB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722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BA28-EA92-4A3F-9A52-6C1B595ACB5C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04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379A5-D640-4D2C-AF79-9CEB0F88A841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78727-F892-4A97-99B8-9CA7FE9EDD0B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7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EB140-7929-4EA2-A116-A9CD00094022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10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B3F0D-3AAD-4C7A-BA60-1655B80804A8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421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DCB7E-3E05-40F2-AEF2-14D04EC666F5}" type="datetime1">
              <a:rPr lang="en-US" smtClean="0"/>
              <a:pPr/>
              <a:t>12/9/2013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1: Entrepreneurship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6D2596-C744-4D7D-B83A-C0CE2C30BE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6000" dirty="0" smtClean="0"/>
              <a:t>Lecture No : 1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5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Introduction of the Instructor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Course Goals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Learning Outcomes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tx1"/>
                </a:solidFill>
              </a:rPr>
              <a:t>Preview of the Course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0"/>
            <a:ext cx="3200400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038600"/>
            <a:ext cx="22002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5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Introduction of Instructor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Malik </a:t>
            </a:r>
            <a:r>
              <a:rPr lang="en-US" dirty="0" err="1" smtClean="0">
                <a:solidFill>
                  <a:schemeClr val="tx1"/>
                </a:solidFill>
              </a:rPr>
              <a:t>Jawad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Saboor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Education:</a:t>
            </a:r>
          </a:p>
          <a:p>
            <a:pPr algn="l">
              <a:lnSpc>
                <a:spcPct val="90000"/>
              </a:lnSpc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University of </a:t>
            </a:r>
            <a:r>
              <a:rPr lang="en-US" sz="2400" dirty="0" err="1" smtClean="0">
                <a:solidFill>
                  <a:schemeClr val="tx1"/>
                </a:solidFill>
              </a:rPr>
              <a:t>Strathclyde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90000"/>
              </a:lnSpc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International Islamic University Islamabad.</a:t>
            </a:r>
          </a:p>
          <a:p>
            <a:pPr algn="l">
              <a:lnSpc>
                <a:spcPct val="90000"/>
              </a:lnSpc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619" y="2895600"/>
            <a:ext cx="1966911" cy="1600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599" y="4714875"/>
            <a:ext cx="1830931" cy="183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6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Introduction of Instructor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Malik </a:t>
            </a:r>
            <a:r>
              <a:rPr lang="en-US" dirty="0" err="1" smtClean="0">
                <a:solidFill>
                  <a:schemeClr val="tx1"/>
                </a:solidFill>
              </a:rPr>
              <a:t>Jawad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Saboor</a:t>
            </a: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tx1"/>
                </a:solidFill>
              </a:rPr>
              <a:t>Experience: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Academic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CIIT, Islamabad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Punjab University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GIFT University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2400" b="1" dirty="0" smtClean="0">
                <a:solidFill>
                  <a:schemeClr val="tx1"/>
                </a:solidFill>
              </a:rPr>
              <a:t>Industry:</a:t>
            </a:r>
            <a:endParaRPr lang="en-US" sz="2400" b="1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National Australia Banking Groups</a:t>
            </a:r>
          </a:p>
          <a:p>
            <a:pPr algn="l">
              <a:lnSpc>
                <a:spcPct val="90000"/>
              </a:lnSpc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Al-</a:t>
            </a:r>
            <a:r>
              <a:rPr lang="en-US" sz="2400" dirty="0" err="1" smtClean="0">
                <a:solidFill>
                  <a:schemeClr val="tx1"/>
                </a:solidFill>
              </a:rPr>
              <a:t>Riaz</a:t>
            </a:r>
            <a:r>
              <a:rPr lang="en-US" sz="2400" dirty="0" smtClean="0">
                <a:solidFill>
                  <a:schemeClr val="tx1"/>
                </a:solidFill>
              </a:rPr>
              <a:t> Rice Mills (</a:t>
            </a:r>
            <a:r>
              <a:rPr lang="en-US" sz="2400" dirty="0" err="1" smtClean="0">
                <a:solidFill>
                  <a:schemeClr val="tx1"/>
                </a:solidFill>
              </a:rPr>
              <a:t>Aromabas</a:t>
            </a:r>
            <a:r>
              <a:rPr lang="en-US" sz="2400" dirty="0" smtClean="0">
                <a:solidFill>
                  <a:schemeClr val="tx1"/>
                </a:solidFill>
              </a:rPr>
              <a:t> Rice Mill)</a:t>
            </a:r>
          </a:p>
          <a:p>
            <a:pPr algn="l">
              <a:lnSpc>
                <a:spcPct val="90000"/>
              </a:lnSpc>
              <a:defRPr/>
            </a:pPr>
            <a:endParaRPr lang="en-US" sz="24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011" y="1402307"/>
            <a:ext cx="1717488" cy="1676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839" y="4953000"/>
            <a:ext cx="1851660" cy="7715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029" y="5724525"/>
            <a:ext cx="1133475" cy="1133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7505" y="3176232"/>
            <a:ext cx="1159486" cy="13027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50" y="3078707"/>
            <a:ext cx="13906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7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Course Goals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 fontScale="92500" lnSpcReduction="10000"/>
          </a:bodyPr>
          <a:lstStyle/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identify entrepreneurship as a career and lifestyle option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build on business skills such as marketing, finance, Utilizing E Commerce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increase self awareness, especially work ethic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become acquainted with business leaders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develop a mindset for business and develop confidence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To gain a "life role" credit after successful completion of the </a:t>
            </a:r>
            <a:r>
              <a:rPr lang="en-US" dirty="0" smtClean="0">
                <a:solidFill>
                  <a:schemeClr val="tx1"/>
                </a:solidFill>
              </a:rPr>
              <a:t>course.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3810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6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 fontScale="77500" lnSpcReduction="20000"/>
          </a:bodyPr>
          <a:lstStyle/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Utilization of students’ personal attributes to contribute to an entrepreneurial venture.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Application and demonstration of problem solving strategies and attitudes necessary to develop entrepreneurial ideas 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Understanding of role of capital resource management.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Development of </a:t>
            </a:r>
            <a:r>
              <a:rPr lang="en-GB" dirty="0" err="1" smtClean="0">
                <a:solidFill>
                  <a:schemeClr val="tx1"/>
                </a:solidFill>
              </a:rPr>
              <a:t>guirella</a:t>
            </a:r>
            <a:r>
              <a:rPr lang="en-GB" dirty="0" smtClean="0">
                <a:solidFill>
                  <a:schemeClr val="tx1"/>
                </a:solidFill>
              </a:rPr>
              <a:t> </a:t>
            </a:r>
            <a:r>
              <a:rPr lang="en-GB" dirty="0">
                <a:solidFill>
                  <a:schemeClr val="tx1"/>
                </a:solidFill>
              </a:rPr>
              <a:t>marketing techniques for business promotion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Self-evaluation of  venture plan and reflect on ways to improve their plan.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Recognition of  the social and economic benefits of entrepreneurship within the context of community service.</a:t>
            </a:r>
            <a:endParaRPr lang="en-US" dirty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Understanding of importance of time management, communication and human resources.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511" y="4572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71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No. </a:t>
            </a:r>
            <a:r>
              <a:rPr lang="en-US" dirty="0"/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09800"/>
            <a:ext cx="8686800" cy="49530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Define </a:t>
            </a:r>
            <a:r>
              <a:rPr lang="en-US" dirty="0" smtClean="0">
                <a:solidFill>
                  <a:schemeClr val="tx1"/>
                </a:solidFill>
              </a:rPr>
              <a:t>the term entrepreneur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Describe </a:t>
            </a:r>
            <a:r>
              <a:rPr lang="en-US" dirty="0">
                <a:solidFill>
                  <a:schemeClr val="tx1"/>
                </a:solidFill>
              </a:rPr>
              <a:t>the entrepreneurial profile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Describe the benefits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Describe the drawbacks of entrepreneurship.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0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1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fontScale="925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Explain </a:t>
            </a:r>
            <a:r>
              <a:rPr lang="en-US" dirty="0">
                <a:solidFill>
                  <a:schemeClr val="tx1"/>
                </a:solidFill>
              </a:rPr>
              <a:t>the forces that are driving the growth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Explain the cultural diversity of entrepreneurship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Put failure into proper perspective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Avoiding the Pitfalls of </a:t>
            </a:r>
            <a:r>
              <a:rPr lang="en-US" dirty="0" smtClean="0">
                <a:solidFill>
                  <a:schemeClr val="tx1"/>
                </a:solidFill>
              </a:rPr>
              <a:t>Small </a:t>
            </a:r>
            <a:r>
              <a:rPr lang="en-US" dirty="0">
                <a:solidFill>
                  <a:schemeClr val="tx1"/>
                </a:solidFill>
              </a:rPr>
              <a:t>Business Failure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50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fontScale="925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Role of Entrepreneurs in Economic Development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The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Carol Moore’s  Model of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err="1" smtClean="0">
                <a:solidFill>
                  <a:schemeClr val="tx1"/>
                </a:solidFill>
              </a:rPr>
              <a:t>Timmon’s</a:t>
            </a:r>
            <a:r>
              <a:rPr lang="en-US" dirty="0" smtClean="0">
                <a:solidFill>
                  <a:schemeClr val="tx1"/>
                </a:solidFill>
              </a:rPr>
              <a:t> Model of Entrepreneurial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10 D’s of Entrepreneurship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9 F’s of a successful Firm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502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Understand Difference between Creativity and Innovation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Understand Paradigms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Barriers to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How to Spur Imagination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62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How to Enhance Organizational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How to enhance individual’s Creativity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5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1524000"/>
            <a:ext cx="8458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To learn creativity techniques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Brainstorming</a:t>
            </a: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Mind Mapping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Rapid Prototyping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Mix n Match (Thomas Edison Challenge)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Attribute Listing Chart</a:t>
            </a:r>
          </a:p>
        </p:txBody>
      </p:sp>
    </p:spTree>
    <p:extLst>
      <p:ext uri="{BB962C8B-B14F-4D97-AF65-F5344CB8AC3E}">
        <p14:creationId xmlns:p14="http://schemas.microsoft.com/office/powerpoint/2010/main" val="295281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Distinguish the different forms </a:t>
            </a:r>
            <a:r>
              <a:rPr lang="en-US" dirty="0" smtClean="0">
                <a:solidFill>
                  <a:schemeClr val="tx1"/>
                </a:solidFill>
              </a:rPr>
              <a:t>of Innovation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Differentiate between </a:t>
            </a:r>
            <a:r>
              <a:rPr lang="en-US" dirty="0">
                <a:solidFill>
                  <a:schemeClr val="tx1"/>
                </a:solidFill>
              </a:rPr>
              <a:t>the different types of </a:t>
            </a:r>
            <a:r>
              <a:rPr lang="en-US" dirty="0" smtClean="0">
                <a:solidFill>
                  <a:schemeClr val="tx1"/>
                </a:solidFill>
              </a:rPr>
              <a:t>innovation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defRPr/>
            </a:pPr>
            <a:r>
              <a:rPr lang="en-US" dirty="0" smtClean="0">
                <a:solidFill>
                  <a:schemeClr val="tx1"/>
                </a:solidFill>
              </a:rPr>
              <a:t>Intellectual Property Rights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Steps to Patent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Benefits of Obtaining Patents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Trademarks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Copyrights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98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 lnSpcReduction="10000"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Understand the advantages and disadvantages of buying an existing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Define the steps involved in the </a:t>
            </a:r>
            <a:r>
              <a:rPr lang="en-US" i="1" dirty="0">
                <a:solidFill>
                  <a:schemeClr val="tx1"/>
                </a:solidFill>
              </a:rPr>
              <a:t>right</a:t>
            </a:r>
            <a:r>
              <a:rPr lang="en-US" dirty="0">
                <a:solidFill>
                  <a:schemeClr val="tx1"/>
                </a:solidFill>
              </a:rPr>
              <a:t> way to buy a business.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Critical Areas for Analyzing an Existing Business.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/>
                </a:solidFill>
              </a:rPr>
              <a:t>Entrepreneurs in Action-STEVE JOBS 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5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382000" cy="5105399"/>
          </a:xfrm>
        </p:spPr>
        <p:txBody>
          <a:bodyPr>
            <a:normAutofit fontScale="92500" lnSpcReduction="10000"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Strategic  Management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Competitive Advantage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Core Competency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Strategic Management Process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Vision &amp; Mission Statement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SWOT Analysis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6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PESTEL Analysis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Key Success Factors</a:t>
            </a:r>
          </a:p>
          <a:p>
            <a:pPr algn="l">
              <a:lnSpc>
                <a:spcPct val="90000"/>
              </a:lnSpc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767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Analyzing Competitors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Create Company Goals and Objectives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Formulate Strategy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Translate Strategies into Action Plan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Establishing Control</a:t>
            </a: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4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 smtClean="0"/>
              <a:t>Conducting </a:t>
            </a:r>
            <a:r>
              <a:rPr lang="en-US" dirty="0"/>
              <a:t>a Feasibility Analysis	</a:t>
            </a:r>
            <a:endParaRPr lang="en-US" dirty="0" smtClean="0"/>
          </a:p>
          <a:p>
            <a:pPr hangingPunct="0"/>
            <a:r>
              <a:rPr lang="en-US" dirty="0" smtClean="0"/>
              <a:t>The </a:t>
            </a:r>
            <a:r>
              <a:rPr lang="en-US" dirty="0"/>
              <a:t>Feasibility Study				</a:t>
            </a:r>
            <a:endParaRPr lang="en-US" dirty="0" smtClean="0"/>
          </a:p>
          <a:p>
            <a:pPr hangingPunct="0"/>
            <a:r>
              <a:rPr lang="en-US" dirty="0" smtClean="0"/>
              <a:t>Five </a:t>
            </a:r>
            <a:r>
              <a:rPr lang="en-US" dirty="0"/>
              <a:t>Forces Model				</a:t>
            </a:r>
          </a:p>
          <a:p>
            <a:pPr hangingPunct="0"/>
            <a:r>
              <a:rPr lang="en-US" dirty="0" smtClean="0"/>
              <a:t>Product </a:t>
            </a:r>
            <a:r>
              <a:rPr lang="en-US" dirty="0"/>
              <a:t>or Service Feasibility </a:t>
            </a:r>
            <a:r>
              <a:rPr lang="en-US" dirty="0" smtClean="0"/>
              <a:t>Analysis</a:t>
            </a:r>
          </a:p>
          <a:p>
            <a:pPr hangingPunct="0"/>
            <a:r>
              <a:rPr lang="en-US" dirty="0" smtClean="0"/>
              <a:t>Financial </a:t>
            </a:r>
            <a:r>
              <a:rPr lang="en-US" dirty="0"/>
              <a:t>Feasibility Analysis			</a:t>
            </a:r>
          </a:p>
        </p:txBody>
      </p:sp>
    </p:spTree>
    <p:extLst>
      <p:ext uri="{BB962C8B-B14F-4D97-AF65-F5344CB8AC3E}">
        <p14:creationId xmlns:p14="http://schemas.microsoft.com/office/powerpoint/2010/main" val="9837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Why </a:t>
            </a:r>
            <a:r>
              <a:rPr lang="en-US" dirty="0">
                <a:solidFill>
                  <a:schemeClr val="tx1"/>
                </a:solidFill>
              </a:rPr>
              <a:t>Develop a Business Plan? 	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Elements of a Business Plan 	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Lenders and Investors Look for in a Business Plan 	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Making </a:t>
            </a:r>
            <a:r>
              <a:rPr lang="en-US" dirty="0">
                <a:solidFill>
                  <a:schemeClr val="tx1"/>
                </a:solidFill>
              </a:rPr>
              <a:t>the Business Plan Presentation 	</a:t>
            </a:r>
            <a:r>
              <a:rPr lang="en-US" dirty="0" smtClean="0">
                <a:solidFill>
                  <a:schemeClr val="tx1"/>
                </a:solidFill>
              </a:rPr>
              <a:t>      Concluding </a:t>
            </a:r>
            <a:r>
              <a:rPr lang="en-US" dirty="0">
                <a:solidFill>
                  <a:schemeClr val="tx1"/>
                </a:solidFill>
              </a:rPr>
              <a:t>remarks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Business Plan Format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589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Identify the key attributes of a Social Enterprise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Characteristics of Social Enterprise</a:t>
            </a:r>
          </a:p>
          <a:p>
            <a:pPr marL="355600" indent="-355600" algn="l" defTabSz="293688">
              <a:lnSpc>
                <a:spcPts val="3000"/>
              </a:lnSpc>
              <a:spcAft>
                <a:spcPts val="600"/>
              </a:spcAft>
              <a:buFont typeface="Arial" charset="0"/>
              <a:buChar char="•"/>
              <a:defRPr/>
            </a:pPr>
            <a:r>
              <a:rPr lang="en-GB" dirty="0">
                <a:solidFill>
                  <a:schemeClr val="tx1"/>
                </a:solidFill>
                <a:latin typeface="Corbel" pitchFamily="34" charset="0"/>
              </a:rPr>
              <a:t>Understand how social enterprise differ from other organisations</a:t>
            </a:r>
          </a:p>
          <a:p>
            <a:pPr marL="457200" indent="-457200" algn="l" hangingPunct="0">
              <a:buFont typeface="Arial" pitchFamily="34" charset="0"/>
              <a:buChar char="•"/>
            </a:pPr>
            <a:endParaRPr lang="en-GB" dirty="0">
              <a:latin typeface="Corbel" pitchFamily="34" charset="0"/>
            </a:endParaRPr>
          </a:p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Entrepreneurs in Action- Video on Google Boys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2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l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lvl="0" hangingPunct="0"/>
            <a:r>
              <a:rPr lang="en-US" dirty="0" smtClean="0"/>
              <a:t>Guidelines for Preparing Business Plan</a:t>
            </a:r>
          </a:p>
          <a:p>
            <a:pPr lvl="0" hangingPunct="0"/>
            <a:r>
              <a:rPr lang="en-US" dirty="0" smtClean="0"/>
              <a:t>Tips on Preparing Business Plan </a:t>
            </a:r>
          </a:p>
          <a:p>
            <a:pPr lvl="0" hangingPunct="0"/>
            <a:r>
              <a:rPr lang="en-US" dirty="0" smtClean="0"/>
              <a:t>Explain the advantages and the disadvantages of the three major forms of ownership</a:t>
            </a:r>
          </a:p>
          <a:p>
            <a:pPr lvl="0" hangingPunct="0"/>
            <a:r>
              <a:rPr lang="en-US" dirty="0" smtClean="0"/>
              <a:t>The Sole Proprietorship</a:t>
            </a:r>
          </a:p>
          <a:p>
            <a:pPr lvl="0" hangingPunct="0"/>
            <a:r>
              <a:rPr lang="en-US" dirty="0" smtClean="0"/>
              <a:t>The Partnership</a:t>
            </a:r>
          </a:p>
          <a:p>
            <a:pPr lvl="0" hangingPunct="0"/>
            <a:r>
              <a:rPr lang="en-US" dirty="0" smtClean="0"/>
              <a:t>The Corporation.</a:t>
            </a:r>
          </a:p>
          <a:p>
            <a:pPr marL="0" indent="0" hangingPunct="0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445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ctrTitle"/>
          </p:nvPr>
        </p:nvSpPr>
        <p:spPr>
          <a:xfrm>
            <a:off x="449263" y="328613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18</a:t>
            </a: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>
          <a:xfrm>
            <a:off x="228600" y="2330450"/>
            <a:ext cx="8382000" cy="4038600"/>
          </a:xfrm>
        </p:spPr>
        <p:txBody>
          <a:bodyPr/>
          <a:lstStyle/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  <a:p>
            <a:pPr marL="342900" indent="-342900" algn="l" eaLnBrk="1" hangingPunct="1">
              <a:lnSpc>
                <a:spcPct val="90000"/>
              </a:lnSpc>
              <a:buFont typeface="Arial" charset="0"/>
              <a:buChar char="•"/>
            </a:pPr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550" y="31750"/>
            <a:ext cx="233045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06375" y="1625600"/>
            <a:ext cx="8382000" cy="4699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endParaRPr lang="en-US" dirty="0" smtClean="0"/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Define Franchising.</a:t>
            </a:r>
            <a:endParaRPr lang="en-US" dirty="0"/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Explain </a:t>
            </a:r>
            <a:r>
              <a:rPr lang="en-US" dirty="0"/>
              <a:t>the benefits and the drawbacks of buying a franchise.</a:t>
            </a:r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Discuss </a:t>
            </a:r>
            <a:r>
              <a:rPr lang="en-US" dirty="0"/>
              <a:t>the right way to buy a franchise.</a:t>
            </a:r>
          </a:p>
          <a:p>
            <a:pPr fontAlgn="auto" hangingPunct="0">
              <a:spcAft>
                <a:spcPts val="0"/>
              </a:spcAft>
              <a:defRPr/>
            </a:pPr>
            <a:r>
              <a:rPr lang="en-US" dirty="0" smtClean="0"/>
              <a:t>Outline </a:t>
            </a:r>
            <a:r>
              <a:rPr lang="en-US" dirty="0"/>
              <a:t>the major trends shaping franchising.</a:t>
            </a:r>
          </a:p>
          <a:p>
            <a:pPr marL="0" indent="0" fontAlgn="auto" hangingPunct="0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73534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19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endParaRPr lang="en-US" dirty="0" smtClean="0"/>
          </a:p>
          <a:p>
            <a:pPr hangingPunct="0"/>
            <a:r>
              <a:rPr lang="en-US" dirty="0" smtClean="0"/>
              <a:t>Myths &amp; Tips about Franchising</a:t>
            </a:r>
          </a:p>
          <a:p>
            <a:pPr hangingPunct="0"/>
            <a:r>
              <a:rPr lang="en-US" dirty="0" smtClean="0"/>
              <a:t>Understand </a:t>
            </a:r>
            <a:r>
              <a:rPr lang="en-US" dirty="0"/>
              <a:t>the importance of preparing a financial plan.</a:t>
            </a:r>
          </a:p>
          <a:p>
            <a:pPr hangingPunct="0"/>
            <a:r>
              <a:rPr lang="en-US" dirty="0" smtClean="0"/>
              <a:t>Projected Financial Statements- Mistakes.</a:t>
            </a:r>
            <a:endParaRPr lang="en-US" dirty="0"/>
          </a:p>
          <a:p>
            <a:pPr hangingPunct="0"/>
            <a:r>
              <a:rPr lang="en-US" dirty="0" smtClean="0"/>
              <a:t>Understand </a:t>
            </a:r>
            <a:r>
              <a:rPr lang="en-US" dirty="0"/>
              <a:t>the basic financial statements through ratio </a:t>
            </a:r>
            <a:r>
              <a:rPr lang="en-US"/>
              <a:t>analysis</a:t>
            </a:r>
            <a:r>
              <a:rPr lang="en-US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91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20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hangingPunct="0"/>
            <a:r>
              <a:rPr lang="en-US" dirty="0"/>
              <a:t>Explain the differences in the three types </a:t>
            </a:r>
            <a:r>
              <a:rPr lang="en-US" dirty="0" smtClean="0"/>
              <a:t>of</a:t>
            </a:r>
          </a:p>
          <a:p>
            <a:pPr marL="0" indent="0" hangingPunct="0">
              <a:buNone/>
            </a:pPr>
            <a:r>
              <a:rPr lang="en-US" dirty="0" smtClean="0"/>
              <a:t> </a:t>
            </a:r>
            <a:r>
              <a:rPr lang="en-US" dirty="0"/>
              <a:t>capital small businesses require: fixed, working, and growth.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differences in equity capital and debt capital and the advantages and disadvantages of each.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various sources of equity capital available to entrepreneurs, including personal savings, friends and relatives, angels, partners, corporations, venture capital, and public stock offerings.</a:t>
            </a:r>
          </a:p>
          <a:p>
            <a:pPr hangingPunct="0"/>
            <a:r>
              <a:rPr lang="en-US" dirty="0" smtClean="0"/>
              <a:t>Describe </a:t>
            </a:r>
            <a:r>
              <a:rPr lang="en-US" dirty="0"/>
              <a:t>the various sources of debt capital and the advantages and disadvantages of each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5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609600" y="2057399"/>
            <a:ext cx="83820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Describe the benefits of selling on the World Wide Web.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Understand the factors an entrepreneur should consider before launching into e-commerce.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 dirty="0"/>
              <a:t>Explain the twelve myths of e-commerce and how to avoid falling victim to them.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800"/>
              <a:t>Learn the techniques of designing a killer Web site.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Entrepreneurs in Action – Bill Gates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45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22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80999" y="1752600"/>
            <a:ext cx="79248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Define Elevator Pitch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Elevator Pitch Must Haves &amp; Cautions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 smtClean="0"/>
              <a:t>Elements of Pitch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3600" dirty="0" smtClean="0"/>
          </a:p>
          <a:p>
            <a:pPr marL="571500" indent="-571500">
              <a:buFont typeface="Arial" pitchFamily="34" charset="0"/>
              <a:buChar char="•"/>
            </a:pPr>
            <a:r>
              <a:rPr lang="en-US" sz="3600" dirty="0"/>
              <a:t>Dragon’s Den Video</a:t>
            </a:r>
          </a:p>
        </p:txBody>
      </p:sp>
    </p:spTree>
    <p:extLst>
      <p:ext uri="{BB962C8B-B14F-4D97-AF65-F5344CB8AC3E}">
        <p14:creationId xmlns:p14="http://schemas.microsoft.com/office/powerpoint/2010/main" val="65338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23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48640" y="2077439"/>
            <a:ext cx="838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Define </a:t>
            </a:r>
            <a:r>
              <a:rPr lang="en-US" sz="2800" dirty="0" err="1" smtClean="0"/>
              <a:t>Intrapreneurs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Types of Corporate Entrepreneurship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Compensation of </a:t>
            </a:r>
            <a:r>
              <a:rPr lang="en-US" sz="2800" dirty="0" err="1"/>
              <a:t>Intrapreneurs</a:t>
            </a: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Barriers to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Freedom Factors attached to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Advantages/ Disadvantages of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How Companies can support </a:t>
            </a:r>
            <a:r>
              <a:rPr lang="en-US" sz="2800" dirty="0" err="1" smtClean="0"/>
              <a:t>Intrapreneurs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Ten Commandments of </a:t>
            </a:r>
            <a:r>
              <a:rPr lang="en-US" sz="2800" dirty="0" err="1" smtClean="0"/>
              <a:t>Intrapreneurship</a:t>
            </a:r>
            <a:endParaRPr lang="en-US" sz="2800" dirty="0" smtClean="0"/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9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24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/>
              <a:t>Discuss the “four Ps” of marketing—product, place, price, and promotion—and their role in building a successful marketing strategy</a:t>
            </a:r>
            <a:r>
              <a:rPr lang="en-US" sz="2800" dirty="0" smtClean="0"/>
              <a:t>.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Marketing Wheel of Fortune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How Small Business Marketing differs from Corporations</a:t>
            </a:r>
          </a:p>
          <a:p>
            <a:pPr marL="342900" indent="-342900" hangingPunct="0">
              <a:buFont typeface="Arial" pitchFamily="34" charset="0"/>
              <a:buChar char="•"/>
            </a:pPr>
            <a:r>
              <a:rPr lang="en-US" sz="2800" dirty="0" smtClean="0"/>
              <a:t>Small Business Marketing Advantage</a:t>
            </a:r>
          </a:p>
        </p:txBody>
      </p:sp>
    </p:spTree>
    <p:extLst>
      <p:ext uri="{BB962C8B-B14F-4D97-AF65-F5344CB8AC3E}">
        <p14:creationId xmlns:p14="http://schemas.microsoft.com/office/powerpoint/2010/main" val="680125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25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686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One-to-One Marketing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Customer Sensitivity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Guerilla Marketing 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Competitive Advantage Development through Customer Focus, Quality, Convenience, Innovation, Service &amp; Speed</a:t>
            </a:r>
          </a:p>
          <a:p>
            <a:pPr marL="342900" lvl="0" indent="-342900"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buFont typeface="Arial" pitchFamily="34" charset="0"/>
              <a:buChar char="•"/>
            </a:pPr>
            <a:r>
              <a:rPr lang="en-US" sz="2800" dirty="0" smtClean="0"/>
              <a:t>Benefits of Selling on Web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5586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No. </a:t>
            </a:r>
            <a:r>
              <a:rPr lang="en-US" dirty="0" smtClean="0"/>
              <a:t>26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4000" dirty="0" smtClean="0"/>
              <a:t>Stakeholder’s Management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2946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27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152400" y="1686419"/>
            <a:ext cx="86868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 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/>
              <a:t>History and Importance of </a:t>
            </a:r>
            <a:r>
              <a:rPr lang="en-US" sz="4000" dirty="0" smtClean="0"/>
              <a:t>Quality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Defining Quality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4000" dirty="0" smtClean="0"/>
              <a:t>Principles </a:t>
            </a:r>
            <a:r>
              <a:rPr lang="en-US" sz="4000" dirty="0"/>
              <a:t>&amp; Practices, Quality </a:t>
            </a:r>
            <a:endParaRPr lang="en-US" sz="40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4000" dirty="0" smtClean="0"/>
          </a:p>
        </p:txBody>
      </p:sp>
    </p:spTree>
    <p:extLst>
      <p:ext uri="{BB962C8B-B14F-4D97-AF65-F5344CB8AC3E}">
        <p14:creationId xmlns:p14="http://schemas.microsoft.com/office/powerpoint/2010/main" val="401598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28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1981200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Importance </a:t>
            </a:r>
            <a:r>
              <a:rPr lang="en-US" sz="3200" dirty="0"/>
              <a:t>of Customer Satisfaction &amp; </a:t>
            </a:r>
            <a:r>
              <a:rPr lang="en-US" sz="3200" dirty="0" smtClean="0"/>
              <a:t>Loyalty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Creating </a:t>
            </a:r>
            <a:r>
              <a:rPr lang="en-US" sz="3200" dirty="0"/>
              <a:t>Satisfied </a:t>
            </a:r>
            <a:r>
              <a:rPr lang="en-US" sz="3200" dirty="0" smtClean="0"/>
              <a:t>Customers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Gathering Customer Information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Production </a:t>
            </a:r>
            <a:r>
              <a:rPr lang="en-US" sz="3200" dirty="0"/>
              <a:t>and Service </a:t>
            </a:r>
            <a:r>
              <a:rPr lang="en-US" sz="3200" dirty="0" smtClean="0"/>
              <a:t>Delivery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3200" dirty="0" smtClean="0"/>
              <a:t>CRM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613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29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INFLUENCING &amp; NEGOTIATION</a:t>
            </a:r>
          </a:p>
          <a:p>
            <a:pPr hangingPunct="0"/>
            <a:r>
              <a:rPr lang="en-US" sz="2800" dirty="0" smtClean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TOWS ANALYSIS</a:t>
            </a:r>
          </a:p>
        </p:txBody>
      </p:sp>
    </p:spTree>
    <p:extLst>
      <p:ext uri="{BB962C8B-B14F-4D97-AF65-F5344CB8AC3E}">
        <p14:creationId xmlns:p14="http://schemas.microsoft.com/office/powerpoint/2010/main" val="52951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30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28600" y="1447800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Explain why “going global” has become an </a:t>
            </a:r>
            <a:endParaRPr lang="en-US" sz="2800" dirty="0" smtClean="0"/>
          </a:p>
          <a:p>
            <a:pPr hangingPunct="0"/>
            <a:r>
              <a:rPr lang="en-US" sz="2800" dirty="0" smtClean="0"/>
              <a:t>integral </a:t>
            </a:r>
            <a:r>
              <a:rPr lang="en-US" sz="2800" dirty="0"/>
              <a:t>part of many small companies' strategies.</a:t>
            </a:r>
          </a:p>
          <a:p>
            <a:pPr hangingPunct="0"/>
            <a:r>
              <a:rPr lang="en-US" sz="2800" dirty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Describe the principal strategies small businesses have for going global.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Explain how to build a thriving export program.</a:t>
            </a:r>
          </a:p>
          <a:p>
            <a:pPr hangingPunct="0"/>
            <a:endParaRPr lang="en-US" sz="2800" dirty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/>
              <a:t>Discuss the major barriers to international trade and their impact on the global community.</a:t>
            </a:r>
          </a:p>
        </p:txBody>
      </p:sp>
    </p:spTree>
    <p:extLst>
      <p:ext uri="{BB962C8B-B14F-4D97-AF65-F5344CB8AC3E}">
        <p14:creationId xmlns:p14="http://schemas.microsoft.com/office/powerpoint/2010/main" val="288753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/>
              <a:t>Lecture No</a:t>
            </a:r>
            <a:r>
              <a:rPr lang="en-US" dirty="0" smtClean="0"/>
              <a:t>. 31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Explain the challenges involved in the entrepreneur's role as leader and what is required to be a successful leader.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Describe the importance of hiring employees and how to avoid making hiring mistakes.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Explain how to create a company culture that encourages employee retention.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Describe the steps in developing a management succession plan for a growing business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8825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2596-C744-4D7D-B83A-C0CE2C30BEB3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295" y="152400"/>
            <a:ext cx="2696705" cy="2057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52400" y="2510287"/>
            <a:ext cx="8153400" cy="358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Introduction of the Instructor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Course </a:t>
            </a:r>
            <a:r>
              <a:rPr lang="en-US" sz="3600" dirty="0" smtClean="0"/>
              <a:t>Goals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 smtClean="0"/>
              <a:t>Learning Outcomes</a:t>
            </a: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en-US" sz="3600" dirty="0"/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  <a:defRPr/>
            </a:pPr>
            <a:r>
              <a:rPr lang="en-US" sz="3600" dirty="0"/>
              <a:t>Preview of the Course</a:t>
            </a:r>
          </a:p>
        </p:txBody>
      </p:sp>
    </p:spTree>
    <p:extLst>
      <p:ext uri="{BB962C8B-B14F-4D97-AF65-F5344CB8AC3E}">
        <p14:creationId xmlns:p14="http://schemas.microsoft.com/office/powerpoint/2010/main" val="186888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1124</Words>
  <Application>Microsoft Office PowerPoint</Application>
  <PresentationFormat>On-screen Show (4:3)</PresentationFormat>
  <Paragraphs>322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ENTREPRENEURSHIP </vt:lpstr>
      <vt:lpstr>Objectives</vt:lpstr>
      <vt:lpstr>Introduction of Instructor</vt:lpstr>
      <vt:lpstr>Introduction of Instructor</vt:lpstr>
      <vt:lpstr>Course Goals</vt:lpstr>
      <vt:lpstr>Learning Outcomes</vt:lpstr>
      <vt:lpstr>Lecture No. 2</vt:lpstr>
      <vt:lpstr>Lecture No. 3</vt:lpstr>
      <vt:lpstr>Lecture No. 4</vt:lpstr>
      <vt:lpstr>Lecture No. 5</vt:lpstr>
      <vt:lpstr>Lecture No. 6</vt:lpstr>
      <vt:lpstr>Lecture No. 7</vt:lpstr>
      <vt:lpstr>Lecture No. 8</vt:lpstr>
      <vt:lpstr>Lecture No. 9</vt:lpstr>
      <vt:lpstr>Lecture No. 10</vt:lpstr>
      <vt:lpstr>Lecture No. 11</vt:lpstr>
      <vt:lpstr>Lecture No. 12</vt:lpstr>
      <vt:lpstr>Lecture No. 13</vt:lpstr>
      <vt:lpstr>Lecture No. 14</vt:lpstr>
      <vt:lpstr>Lecture No. 15</vt:lpstr>
      <vt:lpstr>Lecture No. 16</vt:lpstr>
      <vt:lpstr>Lecture No. 17</vt:lpstr>
      <vt:lpstr>Lecture No. 18</vt:lpstr>
      <vt:lpstr>Lecture No. 19</vt:lpstr>
      <vt:lpstr>Lecture No. 20</vt:lpstr>
      <vt:lpstr>Lecture No. 21</vt:lpstr>
      <vt:lpstr>Lecture No. 22</vt:lpstr>
      <vt:lpstr>Lecture No. 23</vt:lpstr>
      <vt:lpstr>Lecture No. 24</vt:lpstr>
      <vt:lpstr>Lecture No. 25</vt:lpstr>
      <vt:lpstr>Lecture No. 26</vt:lpstr>
      <vt:lpstr>Lecture No. 27</vt:lpstr>
      <vt:lpstr>Lecture No. 28</vt:lpstr>
      <vt:lpstr>Lecture No. 29</vt:lpstr>
      <vt:lpstr>Lecture No. 30</vt:lpstr>
      <vt:lpstr>Lecture No. 31</vt:lpstr>
      <vt:lpstr>Lecture Review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OBJECTIVES</dc:title>
  <dc:creator>MyUserName</dc:creator>
  <cp:lastModifiedBy>vcomsats</cp:lastModifiedBy>
  <cp:revision>153</cp:revision>
  <dcterms:created xsi:type="dcterms:W3CDTF">2013-09-29T07:52:42Z</dcterms:created>
  <dcterms:modified xsi:type="dcterms:W3CDTF">2013-12-09T06:59:52Z</dcterms:modified>
</cp:coreProperties>
</file>