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71" r:id="rId8"/>
    <p:sldId id="263" r:id="rId9"/>
    <p:sldId id="264" r:id="rId10"/>
    <p:sldId id="265" r:id="rId11"/>
    <p:sldId id="266" r:id="rId12"/>
    <p:sldId id="268" r:id="rId13"/>
    <p:sldId id="267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00D0B-162B-4796-BC34-508B65812F63}" type="datetimeFigureOut">
              <a:rPr lang="en-US" smtClean="0"/>
              <a:pPr/>
              <a:t>5/1/2013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6955F-70A8-427F-8885-46B74695C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00D0B-162B-4796-BC34-508B65812F63}" type="datetimeFigureOut">
              <a:rPr lang="en-US" smtClean="0"/>
              <a:pPr/>
              <a:t>5/1/2013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6955F-70A8-427F-8885-46B74695C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00D0B-162B-4796-BC34-508B65812F63}" type="datetimeFigureOut">
              <a:rPr lang="en-US" smtClean="0"/>
              <a:pPr/>
              <a:t>5/1/2013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6955F-70A8-427F-8885-46B74695C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00D0B-162B-4796-BC34-508B65812F63}" type="datetimeFigureOut">
              <a:rPr lang="en-US" smtClean="0"/>
              <a:pPr/>
              <a:t>5/1/2013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6955F-70A8-427F-8885-46B74695C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00D0B-162B-4796-BC34-508B65812F63}" type="datetimeFigureOut">
              <a:rPr lang="en-US" smtClean="0"/>
              <a:pPr/>
              <a:t>5/1/2013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6955F-70A8-427F-8885-46B74695C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00D0B-162B-4796-BC34-508B65812F63}" type="datetimeFigureOut">
              <a:rPr lang="en-US" smtClean="0"/>
              <a:pPr/>
              <a:t>5/1/2013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6955F-70A8-427F-8885-46B74695C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00D0B-162B-4796-BC34-508B65812F63}" type="datetimeFigureOut">
              <a:rPr lang="en-US" smtClean="0"/>
              <a:pPr/>
              <a:t>5/1/2013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6955F-70A8-427F-8885-46B74695C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00D0B-162B-4796-BC34-508B65812F63}" type="datetimeFigureOut">
              <a:rPr lang="en-US" smtClean="0"/>
              <a:pPr/>
              <a:t>5/1/2013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6955F-70A8-427F-8885-46B74695C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00D0B-162B-4796-BC34-508B65812F63}" type="datetimeFigureOut">
              <a:rPr lang="en-US" smtClean="0"/>
              <a:pPr/>
              <a:t>5/1/2013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6955F-70A8-427F-8885-46B74695C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00D0B-162B-4796-BC34-508B65812F63}" type="datetimeFigureOut">
              <a:rPr lang="en-US" smtClean="0"/>
              <a:pPr/>
              <a:t>5/1/2013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6955F-70A8-427F-8885-46B74695C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00D0B-162B-4796-BC34-508B65812F63}" type="datetimeFigureOut">
              <a:rPr lang="en-US" smtClean="0"/>
              <a:pPr/>
              <a:t>5/1/2013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6955F-70A8-427F-8885-46B74695C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00D0B-162B-4796-BC34-508B65812F63}" type="datetimeFigureOut">
              <a:rPr lang="en-US" smtClean="0"/>
              <a:pPr/>
              <a:t>5/1/2013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6955F-70A8-427F-8885-46B74695CC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9144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Formulating the Research Design </a:t>
            </a:r>
            <a:endParaRPr lang="en-US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57600"/>
            <a:ext cx="6400800" cy="2438400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Faisal Abbas, PhD </a:t>
            </a:r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 smtClean="0"/>
          </a:p>
          <a:p>
            <a:r>
              <a:rPr lang="en-US" sz="2000" b="1" dirty="0" smtClean="0"/>
              <a:t>Lecture 9</a:t>
            </a:r>
            <a:r>
              <a:rPr lang="en-US" sz="2000" b="1" baseline="30000" dirty="0" smtClean="0"/>
              <a:t>th </a:t>
            </a:r>
            <a:r>
              <a:rPr lang="en-US" sz="2000" b="1" dirty="0" smtClean="0"/>
              <a:t> </a:t>
            </a:r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/>
          </a:p>
          <a:p>
            <a:endParaRPr lang="en-US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Action Research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7467600" cy="5334000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 smtClean="0"/>
              <a:t>Focuses on and emphasizes the purpose of the research: the management of change. </a:t>
            </a:r>
            <a:endParaRPr lang="ar-SA" sz="2400" b="1" dirty="0" smtClean="0"/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Relates to the involvement of the practitioner in the research and in particular a close cooperation between practitioners and researchers. </a:t>
            </a:r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The third and final is that action research should have implications beyond the immediate project. </a:t>
            </a:r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In other words it must be clear that the results could inform other context.</a:t>
            </a:r>
            <a:endParaRPr lang="ar-SA" sz="2400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Key Features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7467600" cy="5486400"/>
          </a:xfrm>
        </p:spPr>
        <p:txBody>
          <a:bodyPr>
            <a:normAutofit fontScale="92500" lnSpcReduction="10000"/>
          </a:bodyPr>
          <a:lstStyle/>
          <a:p>
            <a:r>
              <a:rPr lang="en-GB" sz="2600" b="1" dirty="0" smtClean="0"/>
              <a:t>Research in action and not ON action</a:t>
            </a:r>
          </a:p>
          <a:p>
            <a:endParaRPr lang="en-GB" sz="2600" b="1" dirty="0" smtClean="0"/>
          </a:p>
          <a:p>
            <a:r>
              <a:rPr lang="en-GB" sz="2600" b="1" dirty="0" smtClean="0"/>
              <a:t>Involves practitioners</a:t>
            </a:r>
          </a:p>
          <a:p>
            <a:endParaRPr lang="en-GB" sz="2600" b="1" dirty="0" smtClean="0"/>
          </a:p>
          <a:p>
            <a:r>
              <a:rPr lang="en-GB" sz="2600" b="1" dirty="0" smtClean="0"/>
              <a:t>Researcher becomes part of the organisation</a:t>
            </a:r>
          </a:p>
          <a:p>
            <a:endParaRPr lang="en-GB" sz="2600" b="1" dirty="0" smtClean="0"/>
          </a:p>
          <a:p>
            <a:r>
              <a:rPr lang="en-GB" sz="2600" b="1" dirty="0" smtClean="0"/>
              <a:t>Promotes change within the organisation</a:t>
            </a:r>
          </a:p>
          <a:p>
            <a:endParaRPr lang="en-GB" sz="2600" b="1" dirty="0" smtClean="0"/>
          </a:p>
          <a:p>
            <a:r>
              <a:rPr lang="en-GB" sz="2600" b="1" dirty="0" smtClean="0"/>
              <a:t>Can have two distinct foci (Schein, 1999):</a:t>
            </a:r>
          </a:p>
          <a:p>
            <a:endParaRPr lang="en-GB" sz="2600" b="1" dirty="0" smtClean="0"/>
          </a:p>
          <a:p>
            <a:pPr>
              <a:buNone/>
            </a:pPr>
            <a:r>
              <a:rPr lang="en-GB" sz="2600" b="1" dirty="0" smtClean="0"/>
              <a:t>1). the aim of the research </a:t>
            </a:r>
          </a:p>
          <a:p>
            <a:pPr>
              <a:buNone/>
            </a:pPr>
            <a:endParaRPr lang="en-GB" sz="2600" b="1" dirty="0" smtClean="0"/>
          </a:p>
          <a:p>
            <a:pPr>
              <a:buNone/>
            </a:pPr>
            <a:r>
              <a:rPr lang="en-GB" sz="2600" b="1" dirty="0" smtClean="0"/>
              <a:t>2). the needs of the sponsor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356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Grounded Theory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7467600" cy="4873752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 smtClean="0"/>
              <a:t>Collection of data starts without the formation of an initial theoretical framework. </a:t>
            </a:r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Theory is created from data made by a series of observations.</a:t>
            </a:r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Like PSLSMS, PDHS, NNS etc …..</a:t>
            </a:r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Financial Statistics for example.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48600" y="0"/>
            <a:ext cx="1295400" cy="334962"/>
          </a:xfrm>
        </p:spPr>
        <p:txBody>
          <a:bodyPr>
            <a:noAutofit/>
          </a:bodyPr>
          <a:lstStyle/>
          <a:p>
            <a:r>
              <a:rPr lang="en-US" sz="1600" b="1" dirty="0" smtClean="0"/>
              <a:t>Contd……</a:t>
            </a:r>
            <a:endParaRPr lang="en-US" sz="1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7448"/>
            <a:ext cx="8153400" cy="502615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en-GB" b="1" dirty="0" smtClean="0"/>
              <a:t>Key Features 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GB" b="1" dirty="0" smtClean="0"/>
          </a:p>
          <a:p>
            <a:pPr algn="just">
              <a:lnSpc>
                <a:spcPct val="90000"/>
              </a:lnSpc>
            </a:pPr>
            <a:r>
              <a:rPr lang="en-GB" sz="2400" b="1" dirty="0" smtClean="0"/>
              <a:t>Theory is built through induction and deduction</a:t>
            </a:r>
          </a:p>
          <a:p>
            <a:pPr algn="just">
              <a:lnSpc>
                <a:spcPct val="90000"/>
              </a:lnSpc>
              <a:buNone/>
            </a:pPr>
            <a:endParaRPr lang="en-GB" sz="2400" b="1" dirty="0" smtClean="0"/>
          </a:p>
          <a:p>
            <a:pPr algn="just">
              <a:lnSpc>
                <a:spcPct val="90000"/>
              </a:lnSpc>
            </a:pPr>
            <a:r>
              <a:rPr lang="en-GB" sz="2400" b="1" dirty="0" smtClean="0"/>
              <a:t>Helps to predict and explain behaviour</a:t>
            </a:r>
          </a:p>
          <a:p>
            <a:pPr algn="just">
              <a:lnSpc>
                <a:spcPct val="90000"/>
              </a:lnSpc>
              <a:buNone/>
            </a:pPr>
            <a:endParaRPr lang="en-GB" sz="2400" b="1" dirty="0" smtClean="0"/>
          </a:p>
          <a:p>
            <a:pPr algn="just">
              <a:lnSpc>
                <a:spcPct val="90000"/>
              </a:lnSpc>
            </a:pPr>
            <a:r>
              <a:rPr lang="en-GB" sz="2400" b="1" dirty="0" smtClean="0"/>
              <a:t>Develops theory from data generated by observations </a:t>
            </a:r>
          </a:p>
          <a:p>
            <a:pPr algn="just">
              <a:lnSpc>
                <a:spcPct val="90000"/>
              </a:lnSpc>
              <a:buNone/>
            </a:pPr>
            <a:endParaRPr lang="en-GB" sz="2400" b="1" dirty="0" smtClean="0"/>
          </a:p>
          <a:p>
            <a:pPr algn="just">
              <a:lnSpc>
                <a:spcPct val="90000"/>
              </a:lnSpc>
            </a:pPr>
            <a:r>
              <a:rPr lang="en-GB" sz="2400" b="1" dirty="0" smtClean="0"/>
              <a:t>Interpretative process.</a:t>
            </a:r>
            <a:endParaRPr lang="en-GB" sz="12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356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Ethnographic Research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22248"/>
            <a:ext cx="7467600" cy="4873752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 smtClean="0"/>
              <a:t>To interpret the social world the research subject inhabits and the way in which they interpret it.</a:t>
            </a:r>
          </a:p>
          <a:p>
            <a:pPr algn="just"/>
            <a:endParaRPr lang="en-US" sz="2400" b="1" dirty="0" smtClean="0"/>
          </a:p>
          <a:p>
            <a:pPr algn="just">
              <a:buFont typeface="Wingdings" pitchFamily="2" charset="2"/>
              <a:buChar char="Ø"/>
            </a:pPr>
            <a:r>
              <a:rPr lang="en-US" sz="2400" b="1" dirty="0" smtClean="0"/>
              <a:t>Key Features</a:t>
            </a:r>
          </a:p>
          <a:p>
            <a:pPr algn="just">
              <a:buFont typeface="Wingdings" pitchFamily="2" charset="2"/>
              <a:buChar char="Ø"/>
            </a:pPr>
            <a:endParaRPr lang="en-US" sz="2400" b="1" dirty="0" smtClean="0"/>
          </a:p>
          <a:p>
            <a:pPr algn="just">
              <a:lnSpc>
                <a:spcPct val="90000"/>
              </a:lnSpc>
            </a:pPr>
            <a:r>
              <a:rPr lang="en-GB" sz="2400" b="1" dirty="0" smtClean="0"/>
              <a:t>Describe and explain the social world inhabited by the researchers and the subject.</a:t>
            </a:r>
          </a:p>
          <a:p>
            <a:pPr algn="just">
              <a:lnSpc>
                <a:spcPct val="90000"/>
              </a:lnSpc>
              <a:buNone/>
            </a:pPr>
            <a:endParaRPr lang="en-GB" sz="2400" b="1" dirty="0" smtClean="0"/>
          </a:p>
          <a:p>
            <a:pPr algn="just">
              <a:lnSpc>
                <a:spcPct val="90000"/>
              </a:lnSpc>
            </a:pPr>
            <a:r>
              <a:rPr lang="en-GB" sz="2400" b="1" dirty="0" smtClean="0"/>
              <a:t>Takes place over an extended time period.</a:t>
            </a:r>
          </a:p>
          <a:p>
            <a:pPr algn="just">
              <a:lnSpc>
                <a:spcPct val="90000"/>
              </a:lnSpc>
              <a:buNone/>
            </a:pPr>
            <a:endParaRPr lang="en-GB" sz="2400" b="1" dirty="0" smtClean="0"/>
          </a:p>
          <a:p>
            <a:pPr algn="just">
              <a:lnSpc>
                <a:spcPct val="90000"/>
              </a:lnSpc>
            </a:pPr>
            <a:r>
              <a:rPr lang="en-GB" sz="2400" b="1" dirty="0" smtClean="0"/>
              <a:t>Naturalistic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Naturalism</a:t>
            </a:r>
            <a:endParaRPr lang="ar-SA" sz="3200" b="1" dirty="0" smtClean="0"/>
          </a:p>
        </p:txBody>
      </p:sp>
      <p:sp>
        <p:nvSpPr>
          <p:cNvPr id="33795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 smtClean="0"/>
              <a:t>Meaning that researcher will be researching the phenomenon within the context in which it occurs and, </a:t>
            </a:r>
          </a:p>
          <a:p>
            <a:pPr algn="just">
              <a:buNone/>
            </a:pPr>
            <a:endParaRPr lang="en-US" sz="2400" b="1" dirty="0" smtClean="0"/>
          </a:p>
          <a:p>
            <a:pPr algn="just"/>
            <a:r>
              <a:rPr lang="en-US" sz="2400" b="1" dirty="0" smtClean="0"/>
              <a:t>In addition, not using data collection techniques that oversimplify the complexities of everyday life. </a:t>
            </a:r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It is not surprising that most ethnographic strategies involve extended participant observation. </a:t>
            </a:r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The term naturalism also refers to the use of the principles of scientific method and the use of a scientific model within research.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356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Time Horizon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3648"/>
            <a:ext cx="8382000" cy="4873752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 smtClean="0"/>
              <a:t>Selecting appropriate time horizon for example;  </a:t>
            </a:r>
          </a:p>
          <a:p>
            <a:pPr algn="just"/>
            <a:endParaRPr lang="en-US" dirty="0" smtClean="0"/>
          </a:p>
          <a:p>
            <a:pPr algn="just">
              <a:buNone/>
            </a:pPr>
            <a:r>
              <a:rPr lang="en-US" sz="2400" b="1" dirty="0" smtClean="0"/>
              <a:t>Cross Sectional</a:t>
            </a:r>
          </a:p>
          <a:p>
            <a:pPr algn="just">
              <a:buNone/>
            </a:pPr>
            <a:endParaRPr lang="en-US" sz="2400" b="1" dirty="0" smtClean="0"/>
          </a:p>
          <a:p>
            <a:pPr marL="0" indent="0" algn="just">
              <a:buNone/>
            </a:pPr>
            <a:r>
              <a:rPr lang="en-US" sz="2400" b="1" dirty="0" smtClean="0"/>
              <a:t>the study of a particular phenomenon (or phenomena) at a particular time.</a:t>
            </a:r>
          </a:p>
          <a:p>
            <a:pPr algn="just">
              <a:buNone/>
            </a:pPr>
            <a:endParaRPr lang="en-US" sz="2400" b="1" dirty="0" smtClean="0"/>
          </a:p>
          <a:p>
            <a:pPr algn="just">
              <a:buNone/>
            </a:pPr>
            <a:r>
              <a:rPr lang="en-US" sz="2400" b="1" dirty="0" smtClean="0"/>
              <a:t>Longitudinal</a:t>
            </a:r>
          </a:p>
          <a:p>
            <a:pPr algn="just">
              <a:buNone/>
            </a:pPr>
            <a:endParaRPr lang="en-US" sz="2400" b="1" dirty="0" smtClean="0"/>
          </a:p>
          <a:p>
            <a:pPr algn="just">
              <a:buNone/>
            </a:pPr>
            <a:r>
              <a:rPr lang="en-US" sz="2400" b="1" dirty="0" smtClean="0"/>
              <a:t>the change and development over a period of time. 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2575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Credibility of research findings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509588" y="1371600"/>
            <a:ext cx="7772400" cy="45720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2400" b="1" dirty="0" smtClean="0">
                <a:latin typeface="Arial" charset="0"/>
              </a:rPr>
              <a:t>Important considerations</a:t>
            </a:r>
          </a:p>
          <a:p>
            <a:pPr eaLnBrk="1" hangingPunct="1"/>
            <a:endParaRPr lang="en-GB" sz="2600" dirty="0" smtClean="0">
              <a:latin typeface="Arial" charset="0"/>
            </a:endParaRPr>
          </a:p>
          <a:p>
            <a:pPr eaLnBrk="1" hangingPunct="1"/>
            <a:r>
              <a:rPr lang="en-GB" sz="2400" b="1" dirty="0" smtClean="0">
                <a:latin typeface="Arial" charset="0"/>
              </a:rPr>
              <a:t>Reliability </a:t>
            </a:r>
          </a:p>
          <a:p>
            <a:pPr eaLnBrk="1" hangingPunct="1"/>
            <a:endParaRPr lang="en-GB" sz="2400" b="1" dirty="0" smtClean="0">
              <a:latin typeface="Arial" charset="0"/>
            </a:endParaRPr>
          </a:p>
          <a:p>
            <a:pPr eaLnBrk="1" hangingPunct="1"/>
            <a:r>
              <a:rPr lang="en-GB" sz="2400" b="1" dirty="0" smtClean="0">
                <a:latin typeface="Arial" charset="0"/>
              </a:rPr>
              <a:t>Validity</a:t>
            </a:r>
          </a:p>
          <a:p>
            <a:pPr eaLnBrk="1" hangingPunct="1"/>
            <a:endParaRPr lang="en-GB" sz="2400" b="1" dirty="0" smtClean="0">
              <a:latin typeface="Arial" charset="0"/>
            </a:endParaRPr>
          </a:p>
          <a:p>
            <a:pPr eaLnBrk="1" hangingPunct="1"/>
            <a:r>
              <a:rPr lang="en-GB" sz="2400" b="1" dirty="0" smtClean="0">
                <a:latin typeface="Arial" charset="0"/>
              </a:rPr>
              <a:t>Generalisability</a:t>
            </a:r>
          </a:p>
          <a:p>
            <a:pPr eaLnBrk="1" hangingPunct="1"/>
            <a:endParaRPr lang="en-GB" sz="2400" b="1" dirty="0" smtClean="0">
              <a:latin typeface="Arial" charset="0"/>
            </a:endParaRPr>
          </a:p>
          <a:p>
            <a:pPr eaLnBrk="1" hangingPunct="1"/>
            <a:r>
              <a:rPr lang="en-GB" sz="2400" b="1" dirty="0" smtClean="0">
                <a:latin typeface="Arial" charset="0"/>
              </a:rPr>
              <a:t>Logic hurdles and false assumptions</a:t>
            </a:r>
            <a:endParaRPr lang="en-GB" sz="2600" b="1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2575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Research design ethics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990600"/>
            <a:ext cx="8534400" cy="5562600"/>
          </a:xfrm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endParaRPr lang="en-GB" sz="2800" b="1" dirty="0" smtClean="0">
              <a:latin typeface="Arial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GB" sz="2800" b="1" dirty="0" smtClean="0">
                <a:latin typeface="Arial" charset="0"/>
              </a:rPr>
              <a:t>Must Remember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400" b="1" dirty="0" smtClean="0">
                <a:latin typeface="Arial" charset="0"/>
              </a:rPr>
              <a:t>The research design should not subject the;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400" b="1" dirty="0" smtClean="0">
                <a:latin typeface="Arial" charset="0"/>
              </a:rPr>
              <a:t>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400" b="1" dirty="0" smtClean="0">
                <a:latin typeface="Arial" charset="0"/>
              </a:rPr>
              <a:t>Research population to embarrassment,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GB" sz="2400" b="1" dirty="0" smtClean="0"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400" b="1" dirty="0" smtClean="0">
                <a:latin typeface="Arial" charset="0"/>
              </a:rPr>
              <a:t>Harm them  and/or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GB" sz="2400" b="1" dirty="0" smtClean="0"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400" b="1" dirty="0" smtClean="0">
                <a:latin typeface="Arial" charset="0"/>
              </a:rPr>
              <a:t>Lead to other material disadvantages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r>
              <a:rPr lang="en-GB" sz="1600" dirty="0" smtClean="0">
                <a:latin typeface="Arial" charset="0"/>
              </a:rPr>
              <a:t>Adapted from Saunders </a:t>
            </a:r>
            <a:r>
              <a:rPr lang="en-GB" sz="1600" i="1" dirty="0" smtClean="0">
                <a:latin typeface="Arial" charset="0"/>
              </a:rPr>
              <a:t>et al</a:t>
            </a:r>
            <a:r>
              <a:rPr lang="en-GB" sz="1600" dirty="0" smtClean="0">
                <a:latin typeface="Arial" charset="0"/>
              </a:rPr>
              <a:t>, (2009)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457200"/>
          </a:xfrm>
        </p:spPr>
        <p:txBody>
          <a:bodyPr>
            <a:noAutofit/>
          </a:bodyPr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Summary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571500" y="1371600"/>
            <a:ext cx="8001000" cy="38862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600" b="1" dirty="0" smtClean="0">
                <a:latin typeface="Arial" charset="0"/>
              </a:rPr>
              <a:t>Research design turns research question and objectives into a proposal/project that considers;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GB" sz="2600" b="1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400" b="1" dirty="0" smtClean="0">
                <a:latin typeface="Arial" charset="0"/>
              </a:rPr>
              <a:t>Strategies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400" b="1" dirty="0" smtClean="0">
                <a:latin typeface="Arial" charset="0"/>
              </a:rPr>
              <a:t>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400" b="1" dirty="0" smtClean="0">
                <a:latin typeface="Arial" charset="0"/>
              </a:rPr>
              <a:t>Choices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400" b="1" dirty="0" smtClean="0">
                <a:latin typeface="Arial" charset="0"/>
              </a:rPr>
              <a:t>	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400" b="1" dirty="0" smtClean="0">
                <a:latin typeface="Arial" charset="0"/>
              </a:rPr>
              <a:t>Time horizons</a:t>
            </a:r>
            <a:endParaRPr lang="en-GB" sz="2600" b="1" dirty="0" smtClean="0">
              <a:latin typeface="Arial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GB" sz="24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Summary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None/>
            </a:pPr>
            <a:r>
              <a:rPr lang="en-GB" b="1" dirty="0" smtClean="0">
                <a:latin typeface="Arial" charset="0"/>
              </a:rPr>
              <a:t>Research projects can be categorised as</a:t>
            </a:r>
          </a:p>
          <a:p>
            <a:pPr algn="ctr">
              <a:lnSpc>
                <a:spcPct val="90000"/>
              </a:lnSpc>
              <a:buNone/>
            </a:pPr>
            <a:endParaRPr lang="en-GB" b="1" dirty="0" smtClean="0">
              <a:latin typeface="Arial" charset="0"/>
            </a:endParaRPr>
          </a:p>
          <a:p>
            <a:pPr>
              <a:lnSpc>
                <a:spcPct val="90000"/>
              </a:lnSpc>
              <a:buNone/>
            </a:pPr>
            <a:r>
              <a:rPr lang="en-GB" sz="2600" b="1" dirty="0" smtClean="0">
                <a:latin typeface="Arial" charset="0"/>
              </a:rPr>
              <a:t>Exploratory</a:t>
            </a:r>
          </a:p>
          <a:p>
            <a:pPr>
              <a:lnSpc>
                <a:spcPct val="90000"/>
              </a:lnSpc>
              <a:buNone/>
            </a:pPr>
            <a:r>
              <a:rPr lang="en-GB" sz="2600" b="1" dirty="0" smtClean="0">
                <a:latin typeface="Arial" charset="0"/>
              </a:rPr>
              <a:t>	</a:t>
            </a:r>
          </a:p>
          <a:p>
            <a:pPr>
              <a:lnSpc>
                <a:spcPct val="90000"/>
              </a:lnSpc>
              <a:buNone/>
            </a:pPr>
            <a:r>
              <a:rPr lang="en-GB" sz="2600" b="1" dirty="0" smtClean="0">
                <a:latin typeface="Arial" charset="0"/>
              </a:rPr>
              <a:t>Descriptive</a:t>
            </a:r>
          </a:p>
          <a:p>
            <a:pPr>
              <a:lnSpc>
                <a:spcPct val="90000"/>
              </a:lnSpc>
              <a:buNone/>
            </a:pPr>
            <a:r>
              <a:rPr lang="en-GB" sz="2600" b="1" dirty="0" smtClean="0">
                <a:latin typeface="Arial" charset="0"/>
              </a:rPr>
              <a:t>		 </a:t>
            </a:r>
          </a:p>
          <a:p>
            <a:pPr>
              <a:lnSpc>
                <a:spcPct val="90000"/>
              </a:lnSpc>
              <a:buNone/>
            </a:pPr>
            <a:r>
              <a:rPr lang="en-GB" sz="2600" b="1" dirty="0" smtClean="0">
                <a:latin typeface="Arial" charset="0"/>
              </a:rPr>
              <a:t>Explanatory</a:t>
            </a:r>
          </a:p>
          <a:p>
            <a:pPr algn="ctr">
              <a:lnSpc>
                <a:spcPct val="90000"/>
              </a:lnSpc>
              <a:buNone/>
            </a:pPr>
            <a:endParaRPr lang="en-GB" sz="2800" dirty="0" smtClean="0">
              <a:latin typeface="Arial" charset="0"/>
            </a:endParaRPr>
          </a:p>
          <a:p>
            <a:pPr algn="ctr">
              <a:lnSpc>
                <a:spcPct val="90000"/>
              </a:lnSpc>
              <a:buNone/>
            </a:pPr>
            <a:endParaRPr lang="en-GB" sz="2800" dirty="0" smtClean="0">
              <a:latin typeface="Arial" charset="0"/>
            </a:endParaRPr>
          </a:p>
          <a:p>
            <a:pPr>
              <a:lnSpc>
                <a:spcPct val="90000"/>
              </a:lnSpc>
              <a:buNone/>
            </a:pPr>
            <a:r>
              <a:rPr lang="en-GB" sz="3000" b="1" dirty="0" smtClean="0">
                <a:latin typeface="Arial" charset="0"/>
              </a:rPr>
              <a:t>Research projects may be</a:t>
            </a:r>
            <a:endParaRPr lang="en-GB" sz="2800" b="1" dirty="0" smtClean="0">
              <a:latin typeface="Arial" charset="0"/>
            </a:endParaRPr>
          </a:p>
          <a:p>
            <a:pPr algn="ctr">
              <a:lnSpc>
                <a:spcPct val="90000"/>
              </a:lnSpc>
              <a:buNone/>
            </a:pPr>
            <a:endParaRPr lang="en-GB" sz="2800" dirty="0" smtClean="0">
              <a:latin typeface="Arial" charset="0"/>
            </a:endParaRPr>
          </a:p>
          <a:p>
            <a:pPr>
              <a:lnSpc>
                <a:spcPct val="90000"/>
              </a:lnSpc>
              <a:buNone/>
            </a:pPr>
            <a:r>
              <a:rPr lang="en-GB" sz="2600" b="1" dirty="0" smtClean="0">
                <a:latin typeface="Arial" charset="0"/>
              </a:rPr>
              <a:t>Cross-sectional	</a:t>
            </a:r>
          </a:p>
          <a:p>
            <a:pPr>
              <a:lnSpc>
                <a:spcPct val="90000"/>
              </a:lnSpc>
              <a:buNone/>
            </a:pPr>
            <a:r>
              <a:rPr lang="en-GB" sz="2600" b="1" dirty="0" smtClean="0">
                <a:latin typeface="Arial" charset="0"/>
              </a:rPr>
              <a:t>		</a:t>
            </a:r>
          </a:p>
          <a:p>
            <a:pPr>
              <a:lnSpc>
                <a:spcPct val="90000"/>
              </a:lnSpc>
              <a:buNone/>
            </a:pPr>
            <a:r>
              <a:rPr lang="en-GB" sz="2600" b="1" dirty="0" smtClean="0">
                <a:latin typeface="Arial" charset="0"/>
              </a:rPr>
              <a:t>Longitudinal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8775"/>
            <a:ext cx="7772400" cy="457200"/>
          </a:xfrm>
        </p:spPr>
        <p:txBody>
          <a:bodyPr>
            <a:noAutofit/>
          </a:bodyPr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Summary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506413" y="1600200"/>
            <a:ext cx="7772400" cy="48768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GB" sz="2600" b="1" dirty="0" smtClean="0">
                <a:latin typeface="Arial" charset="0"/>
              </a:rPr>
              <a:t>Important considerations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GB" sz="2600" b="1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600" dirty="0" smtClean="0">
                <a:latin typeface="Arial" charset="0"/>
              </a:rPr>
              <a:t>The main research strategies may combined in the same project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600" dirty="0" smtClean="0">
                <a:latin typeface="Arial" charset="0"/>
              </a:rPr>
              <a:t>The validity and reliability of results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600" dirty="0" smtClean="0">
                <a:latin typeface="Arial" charset="0"/>
              </a:rPr>
              <a:t>Access and ethical considerations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441</Words>
  <Application>Microsoft Office PowerPoint</Application>
  <PresentationFormat>On-screen Show (4:3)</PresentationFormat>
  <Paragraphs>134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Formulating the Research Design </vt:lpstr>
      <vt:lpstr>Action Research </vt:lpstr>
      <vt:lpstr>Key Features </vt:lpstr>
      <vt:lpstr>Grounded Theory </vt:lpstr>
      <vt:lpstr>Contd……</vt:lpstr>
      <vt:lpstr>Ethnographic Research </vt:lpstr>
      <vt:lpstr>Naturalism</vt:lpstr>
      <vt:lpstr>Time Horizon </vt:lpstr>
      <vt:lpstr>Credibility of research findings</vt:lpstr>
      <vt:lpstr>Research design ethics</vt:lpstr>
      <vt:lpstr>Summary</vt:lpstr>
      <vt:lpstr>Summary </vt:lpstr>
      <vt:lpstr>Summary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Formulating the Research Design </dc:title>
  <dc:creator>faisal</dc:creator>
  <cp:lastModifiedBy>NTS</cp:lastModifiedBy>
  <cp:revision>6</cp:revision>
  <dcterms:created xsi:type="dcterms:W3CDTF">2013-05-01T06:59:33Z</dcterms:created>
  <dcterms:modified xsi:type="dcterms:W3CDTF">2013-05-01T08:44:32Z</dcterms:modified>
</cp:coreProperties>
</file>