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74" r:id="rId4"/>
    <p:sldId id="258" r:id="rId5"/>
    <p:sldId id="259" r:id="rId6"/>
    <p:sldId id="261" r:id="rId7"/>
    <p:sldId id="260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1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7D42-780B-465B-B325-A3614AFB3C85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14A87-7808-461E-BC44-F063E9F03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7D42-780B-465B-B325-A3614AFB3C85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14A87-7808-461E-BC44-F063E9F03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7D42-780B-465B-B325-A3614AFB3C85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14A87-7808-461E-BC44-F063E9F03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7D42-780B-465B-B325-A3614AFB3C85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14A87-7808-461E-BC44-F063E9F03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7D42-780B-465B-B325-A3614AFB3C85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14A87-7808-461E-BC44-F063E9F03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7D42-780B-465B-B325-A3614AFB3C85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14A87-7808-461E-BC44-F063E9F03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7D42-780B-465B-B325-A3614AFB3C85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14A87-7808-461E-BC44-F063E9F03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7D42-780B-465B-B325-A3614AFB3C85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14A87-7808-461E-BC44-F063E9F03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7D42-780B-465B-B325-A3614AFB3C85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14A87-7808-461E-BC44-F063E9F03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7D42-780B-465B-B325-A3614AFB3C85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14A87-7808-461E-BC44-F063E9F03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0A7D42-780B-465B-B325-A3614AFB3C85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414A87-7808-461E-BC44-F063E9F03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0A7D42-780B-465B-B325-A3614AFB3C85}" type="datetimeFigureOut">
              <a:rPr lang="en-US" smtClean="0"/>
              <a:pPr/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14A87-7808-461E-BC44-F063E9F031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9144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Formulating the Research Design 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57600"/>
            <a:ext cx="6400800" cy="24384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Faisal Abbas, PhD </a:t>
            </a:r>
          </a:p>
          <a:p>
            <a:endParaRPr lang="en-US" sz="2400" b="1" dirty="0" smtClean="0">
              <a:solidFill>
                <a:schemeClr val="tx1"/>
              </a:solidFill>
            </a:endParaRPr>
          </a:p>
          <a:p>
            <a:endParaRPr lang="en-US" sz="2400" b="1" dirty="0" smtClean="0">
              <a:solidFill>
                <a:schemeClr val="tx1"/>
              </a:solidFill>
            </a:endParaRPr>
          </a:p>
          <a:p>
            <a:endParaRPr lang="en-US" sz="2400" b="1" dirty="0" smtClean="0">
              <a:solidFill>
                <a:schemeClr val="tx1"/>
              </a:solidFill>
            </a:endParaRPr>
          </a:p>
          <a:p>
            <a:endParaRPr lang="en-US" sz="2400" b="1" dirty="0" smtClean="0">
              <a:solidFill>
                <a:schemeClr val="tx1"/>
              </a:solidFill>
            </a:endParaRPr>
          </a:p>
          <a:p>
            <a:r>
              <a:rPr lang="en-US" sz="2400" b="1" dirty="0" smtClean="0">
                <a:solidFill>
                  <a:schemeClr val="tx1"/>
                </a:solidFill>
              </a:rPr>
              <a:t>Lecture 8</a:t>
            </a:r>
            <a:r>
              <a:rPr lang="en-US" sz="2400" b="1" baseline="30000" dirty="0" smtClean="0">
                <a:solidFill>
                  <a:schemeClr val="tx1"/>
                </a:solidFill>
              </a:rPr>
              <a:t>th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/>
          </a:p>
          <a:p>
            <a:endParaRPr lang="en-US" sz="2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467600" cy="5635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Process of Research Design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382000" cy="579120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Research question will subsequently inform your;</a:t>
            </a:r>
          </a:p>
          <a:p>
            <a:r>
              <a:rPr lang="en-US" dirty="0" smtClean="0"/>
              <a:t>choice of </a:t>
            </a:r>
            <a:r>
              <a:rPr lang="en-US" b="1" dirty="0" smtClean="0"/>
              <a:t>research strategy</a:t>
            </a:r>
            <a:r>
              <a:rPr lang="en-US" dirty="0" smtClean="0"/>
              <a:t>,  and choices of 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 smtClean="0"/>
              <a:t>collection techniques, </a:t>
            </a:r>
          </a:p>
          <a:p>
            <a:pPr>
              <a:buNone/>
            </a:pPr>
            <a:r>
              <a:rPr lang="en-US" b="1" dirty="0" smtClean="0"/>
              <a:t>analysis, </a:t>
            </a:r>
          </a:p>
          <a:p>
            <a:pPr>
              <a:buNone/>
            </a:pPr>
            <a:r>
              <a:rPr lang="en-US" b="1" dirty="0" smtClean="0"/>
              <a:t>procedures</a:t>
            </a:r>
            <a:r>
              <a:rPr lang="en-US" dirty="0" smtClean="0"/>
              <a:t>, and</a:t>
            </a:r>
          </a:p>
          <a:p>
            <a:pPr>
              <a:buNone/>
            </a:pPr>
            <a:r>
              <a:rPr lang="en-US" b="1" dirty="0" smtClean="0"/>
              <a:t>time horizon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Research Strategy is </a:t>
            </a:r>
            <a:r>
              <a:rPr lang="ar-SA" dirty="0" smtClean="0"/>
              <a:t>a </a:t>
            </a:r>
            <a:r>
              <a:rPr lang="en-US" dirty="0" smtClean="0"/>
              <a:t>“</a:t>
            </a:r>
            <a:r>
              <a:rPr lang="ar-SA" i="1" dirty="0" smtClean="0"/>
              <a:t>general plan of how you will go about answering the research questions you have set</a:t>
            </a:r>
            <a:r>
              <a:rPr lang="en-US" dirty="0" smtClean="0"/>
              <a:t> (</a:t>
            </a:r>
            <a:r>
              <a:rPr lang="ar-SA" dirty="0" smtClean="0"/>
              <a:t>Saunders et al</a:t>
            </a:r>
            <a:r>
              <a:rPr lang="en-US" dirty="0" smtClean="0"/>
              <a:t>., 2007)”</a:t>
            </a:r>
            <a:r>
              <a:rPr lang="ar-SA" dirty="0" smtClean="0"/>
              <a:t>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Have a look at </a:t>
            </a:r>
            <a:r>
              <a:rPr lang="en-US" b="1" dirty="0" smtClean="0"/>
              <a:t>“</a:t>
            </a:r>
            <a:r>
              <a:rPr lang="en-US" b="1" i="1" dirty="0" smtClean="0"/>
              <a:t>Research Onion”</a:t>
            </a:r>
            <a:r>
              <a:rPr lang="en-US" dirty="0" smtClean="0"/>
              <a:t> we studied before. </a:t>
            </a:r>
            <a:endParaRPr lang="ar-SA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298450" y="6474023"/>
            <a:ext cx="8534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00" b="1" dirty="0">
                <a:latin typeface="Arial" pitchFamily="34" charset="0"/>
              </a:rPr>
              <a:t>Figure </a:t>
            </a:r>
            <a:r>
              <a:rPr lang="en-GB" sz="1400" b="1" dirty="0" smtClean="0">
                <a:latin typeface="Arial" pitchFamily="34" charset="0"/>
              </a:rPr>
              <a:t>: </a:t>
            </a:r>
            <a:r>
              <a:rPr lang="en-US" sz="1400" b="1" dirty="0" smtClean="0">
                <a:latin typeface="Arial" pitchFamily="34" charset="0"/>
              </a:rPr>
              <a:t>The </a:t>
            </a:r>
            <a:r>
              <a:rPr lang="en-US" sz="1400" b="1" dirty="0">
                <a:latin typeface="Arial" pitchFamily="34" charset="0"/>
              </a:rPr>
              <a:t>research ‘onion</a:t>
            </a:r>
            <a:r>
              <a:rPr lang="en-US" sz="1400" b="1" dirty="0" smtClean="0">
                <a:latin typeface="Arial" pitchFamily="34" charset="0"/>
              </a:rPr>
              <a:t>’. </a:t>
            </a:r>
            <a:r>
              <a:rPr lang="en-US" sz="1400" b="1" i="1" dirty="0" smtClean="0">
                <a:latin typeface="Arial" pitchFamily="34" charset="0"/>
              </a:rPr>
              <a:t>Source</a:t>
            </a:r>
            <a:r>
              <a:rPr lang="en-US" sz="1400" b="1" dirty="0">
                <a:latin typeface="Arial" pitchFamily="34" charset="0"/>
              </a:rPr>
              <a:t>: </a:t>
            </a:r>
            <a:r>
              <a:rPr lang="en-US" sz="1400" b="1" dirty="0" smtClean="0">
                <a:latin typeface="Arial" pitchFamily="34" charset="0"/>
              </a:rPr>
              <a:t> </a:t>
            </a:r>
            <a:r>
              <a:rPr lang="en-US" sz="1400" b="1" dirty="0">
                <a:latin typeface="Arial" pitchFamily="34" charset="0"/>
              </a:rPr>
              <a:t>Mark Saunders, Philip Lewis and Adrian </a:t>
            </a:r>
            <a:r>
              <a:rPr lang="en-US" sz="1400" b="1" dirty="0" smtClean="0">
                <a:latin typeface="Arial" pitchFamily="34" charset="0"/>
              </a:rPr>
              <a:t>Thorn hill, 2006</a:t>
            </a:r>
            <a:r>
              <a:rPr lang="en-US" sz="1050" dirty="0" smtClean="0">
                <a:latin typeface="Arial" pitchFamily="34" charset="0"/>
              </a:rPr>
              <a:t>.</a:t>
            </a:r>
            <a:endParaRPr lang="en-US" sz="1050" dirty="0">
              <a:latin typeface="Arial" pitchFamily="34" charset="0"/>
            </a:endParaRPr>
          </a:p>
        </p:txBody>
      </p:sp>
      <p:pic>
        <p:nvPicPr>
          <p:cNvPr id="24579" name="Picture 3" descr="C05NF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228600"/>
            <a:ext cx="7392988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0" y="0"/>
            <a:ext cx="1143000" cy="411162"/>
          </a:xfrm>
        </p:spPr>
        <p:txBody>
          <a:bodyPr>
            <a:normAutofit/>
          </a:bodyPr>
          <a:lstStyle/>
          <a:p>
            <a:r>
              <a:rPr lang="en-US" sz="1600" b="1" i="1" dirty="0" smtClean="0"/>
              <a:t>Contd……</a:t>
            </a:r>
            <a:endParaRPr lang="en-US" sz="1600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381000"/>
            <a:ext cx="7467600" cy="601675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800" b="1" u="sng" dirty="0" smtClean="0"/>
              <a:t>What a Research Design Need ? 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 smtClean="0"/>
              <a:t>Objectives: </a:t>
            </a:r>
            <a:r>
              <a:rPr lang="en-US" sz="2800" dirty="0" smtClean="0"/>
              <a:t>Must be concise and Clear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Data Sources: </a:t>
            </a:r>
            <a:r>
              <a:rPr lang="en-US" sz="2800" dirty="0" smtClean="0"/>
              <a:t>Specific Sources of data and availability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just">
              <a:buNone/>
            </a:pPr>
            <a:r>
              <a:rPr lang="en-US" sz="3300" b="1" dirty="0" smtClean="0"/>
              <a:t>Ethical Issues and Constraints:</a:t>
            </a:r>
            <a:r>
              <a:rPr lang="en-US" dirty="0" smtClean="0"/>
              <a:t> </a:t>
            </a:r>
            <a:r>
              <a:rPr lang="en-US" sz="2800" dirty="0" smtClean="0"/>
              <a:t>What ethical issues can hinder or come upfront of the research you are conducting as well as what type of constraints as researcher you can face.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just">
              <a:buNone/>
            </a:pPr>
            <a:r>
              <a:rPr lang="en-US" b="1" dirty="0" smtClean="0"/>
              <a:t>Valid Reasons: </a:t>
            </a:r>
            <a:r>
              <a:rPr lang="en-US" sz="2800" dirty="0" smtClean="0"/>
              <a:t>Reasons for your choice of design for your research.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Research Purpose: Classifications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71600"/>
            <a:ext cx="7467600" cy="4572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 smtClean="0"/>
              <a:t>Exploratory Research</a:t>
            </a:r>
          </a:p>
          <a:p>
            <a:pPr>
              <a:buNone/>
            </a:pPr>
            <a:r>
              <a:rPr lang="en-US" b="1" dirty="0" smtClean="0"/>
              <a:t> </a:t>
            </a:r>
          </a:p>
          <a:p>
            <a:pPr algn="just"/>
            <a:r>
              <a:rPr lang="en-US" sz="2400" b="1" dirty="0" smtClean="0"/>
              <a:t>Valuable way of assessing phenomena in a new light; to ask questions’. 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It is particularly useful to clarify understanding of a problem, if unsure of precise nature of the problem.</a:t>
            </a:r>
          </a:p>
          <a:p>
            <a:pPr algn="just"/>
            <a:endParaRPr lang="en-US" dirty="0" smtClean="0">
              <a:latin typeface="Century" pitchFamily="18" charset="0"/>
            </a:endParaRPr>
          </a:p>
          <a:p>
            <a:pPr algn="just"/>
            <a:endParaRPr lang="en-US" dirty="0" smtClean="0">
              <a:latin typeface="Century" pitchFamily="18" charset="0"/>
            </a:endParaRP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0" y="0"/>
            <a:ext cx="1219200" cy="334962"/>
          </a:xfrm>
        </p:spPr>
        <p:txBody>
          <a:bodyPr>
            <a:normAutofit fontScale="90000"/>
          </a:bodyPr>
          <a:lstStyle/>
          <a:p>
            <a:r>
              <a:rPr lang="en-US" sz="1600" b="1" dirty="0" smtClean="0"/>
              <a:t>Contd……</a:t>
            </a:r>
            <a:endParaRPr lang="en-US" sz="1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40080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sz="3800" b="1" dirty="0" smtClean="0"/>
              <a:t>Explanatory Research</a:t>
            </a:r>
            <a:r>
              <a:rPr lang="en-US" b="1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Studies that establish causal relationships between variables may be termed explanatory research.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The emphasis is on studying a situation or a problem in order to explain the relationship between variables. </a:t>
            </a:r>
          </a:p>
          <a:p>
            <a:pPr>
              <a:buFont typeface="Courier New" pitchFamily="49" charset="0"/>
              <a:buChar char="o"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Three (3) ways of conducting explanatory research</a:t>
            </a:r>
          </a:p>
          <a:p>
            <a:pPr algn="just"/>
            <a:endParaRPr lang="en-US" dirty="0" smtClean="0"/>
          </a:p>
          <a:p>
            <a:pPr algn="just">
              <a:buNone/>
            </a:pPr>
            <a:r>
              <a:rPr lang="en-US" sz="2800" b="1" dirty="0" smtClean="0"/>
              <a:t>Search of Literature</a:t>
            </a:r>
          </a:p>
          <a:p>
            <a:pPr algn="just">
              <a:buNone/>
            </a:pPr>
            <a:endParaRPr lang="en-US" sz="2800" b="1" dirty="0" smtClean="0"/>
          </a:p>
          <a:p>
            <a:pPr algn="just">
              <a:buNone/>
            </a:pPr>
            <a:r>
              <a:rPr lang="en-US" sz="2800" b="1" dirty="0" smtClean="0"/>
              <a:t>Interviewing Experts </a:t>
            </a:r>
          </a:p>
          <a:p>
            <a:pPr algn="just">
              <a:buNone/>
            </a:pPr>
            <a:endParaRPr lang="en-US" sz="2800" b="1" dirty="0" smtClean="0"/>
          </a:p>
          <a:p>
            <a:pPr algn="just">
              <a:buNone/>
            </a:pPr>
            <a:r>
              <a:rPr lang="en-US" sz="2800" b="1" dirty="0" smtClean="0"/>
              <a:t>Focus group interviews or discussions </a:t>
            </a:r>
            <a:endParaRPr lang="ar-SA" sz="2800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7200" y="0"/>
            <a:ext cx="1066800" cy="411162"/>
          </a:xfrm>
        </p:spPr>
        <p:txBody>
          <a:bodyPr>
            <a:normAutofit/>
          </a:bodyPr>
          <a:lstStyle/>
          <a:p>
            <a:r>
              <a:rPr lang="en-US" sz="1400" b="1" dirty="0" smtClean="0"/>
              <a:t>Contd……</a:t>
            </a:r>
            <a:endParaRPr lang="en-US" sz="1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457200"/>
            <a:ext cx="7467600" cy="533400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b="1" dirty="0" smtClean="0"/>
              <a:t>Descriptive Studies </a:t>
            </a:r>
          </a:p>
          <a:p>
            <a:pPr algn="just">
              <a:buNone/>
            </a:pPr>
            <a:endParaRPr lang="en-US" sz="2800" b="1" dirty="0" smtClean="0"/>
          </a:p>
          <a:p>
            <a:pPr algn="just">
              <a:buNone/>
            </a:pPr>
            <a:r>
              <a:rPr lang="en-US" sz="2400" b="1" dirty="0" smtClean="0"/>
              <a:t>The object of descriptive research is depicting an</a:t>
            </a:r>
          </a:p>
          <a:p>
            <a:pPr algn="just">
              <a:buNone/>
            </a:pPr>
            <a:r>
              <a:rPr lang="en-US" sz="2400" b="1" dirty="0" smtClean="0"/>
              <a:t>accurate profile of persons, events and/or situations.</a:t>
            </a:r>
          </a:p>
          <a:p>
            <a:pPr algn="just">
              <a:buFont typeface="Courier New" pitchFamily="49" charset="0"/>
              <a:buChar char="o"/>
            </a:pPr>
            <a:endParaRPr lang="en-US" sz="2400" b="1" dirty="0" smtClean="0"/>
          </a:p>
          <a:p>
            <a:pPr algn="just">
              <a:buFont typeface="Courier New" pitchFamily="49" charset="0"/>
              <a:buChar char="o"/>
            </a:pPr>
            <a:r>
              <a:rPr lang="en-US" sz="2400" b="1" dirty="0" smtClean="0"/>
              <a:t>This may be an extension of, or a forerunner to a piece of exploratory research or, more often, a piece of explanatory research. </a:t>
            </a:r>
          </a:p>
          <a:p>
            <a:pPr algn="just">
              <a:buFont typeface="Courier New" pitchFamily="49" charset="0"/>
              <a:buChar char="o"/>
            </a:pPr>
            <a:endParaRPr lang="en-US" sz="2400" b="1" dirty="0" smtClean="0"/>
          </a:p>
          <a:p>
            <a:pPr algn="just">
              <a:buFont typeface="Courier New" pitchFamily="49" charset="0"/>
              <a:buChar char="o"/>
            </a:pPr>
            <a:r>
              <a:rPr lang="en-US" sz="2400" b="1" dirty="0" smtClean="0"/>
              <a:t>It is necessary to have a clear picture of the phenomena on which you wish to collect data prior to collection of data.    </a:t>
            </a:r>
            <a:endParaRPr lang="ar-SA" sz="2400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Research Strategies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7467600" cy="5105400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Experiment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Survey 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Action 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Ethnographic 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Grounded Theory 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Case Study </a:t>
            </a:r>
          </a:p>
          <a:p>
            <a:endParaRPr lang="en-US" sz="2000" b="1" dirty="0" smtClean="0"/>
          </a:p>
          <a:p>
            <a:r>
              <a:rPr lang="en-US" sz="2000" b="1" dirty="0" smtClean="0"/>
              <a:t>Archival Research 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635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Experimental Research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7467600" cy="55626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Measuring the effects of manipulating one variable on another variable.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u="sng" dirty="0" smtClean="0"/>
              <a:t>What an Experiment involve??</a:t>
            </a:r>
          </a:p>
          <a:p>
            <a:pPr>
              <a:buNone/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GB" b="1" dirty="0" smtClean="0"/>
              <a:t>Definition of a hypothesis (theoretical)</a:t>
            </a:r>
          </a:p>
          <a:p>
            <a:pPr>
              <a:lnSpc>
                <a:spcPct val="90000"/>
              </a:lnSpc>
            </a:pPr>
            <a:endParaRPr lang="en-GB" b="1" dirty="0" smtClean="0"/>
          </a:p>
          <a:p>
            <a:pPr>
              <a:lnSpc>
                <a:spcPct val="90000"/>
              </a:lnSpc>
            </a:pPr>
            <a:r>
              <a:rPr lang="en-GB" b="1" dirty="0" smtClean="0"/>
              <a:t>Samples from known populations</a:t>
            </a:r>
          </a:p>
          <a:p>
            <a:pPr>
              <a:lnSpc>
                <a:spcPct val="90000"/>
              </a:lnSpc>
            </a:pPr>
            <a:endParaRPr lang="en-GB" b="1" dirty="0" smtClean="0"/>
          </a:p>
          <a:p>
            <a:pPr>
              <a:lnSpc>
                <a:spcPct val="90000"/>
              </a:lnSpc>
            </a:pPr>
            <a:r>
              <a:rPr lang="en-GB" b="1" dirty="0" smtClean="0"/>
              <a:t>Randomness of samples</a:t>
            </a:r>
          </a:p>
          <a:p>
            <a:pPr>
              <a:lnSpc>
                <a:spcPct val="90000"/>
              </a:lnSpc>
            </a:pPr>
            <a:endParaRPr lang="en-GB" b="1" dirty="0" smtClean="0"/>
          </a:p>
          <a:p>
            <a:pPr>
              <a:lnSpc>
                <a:spcPct val="90000"/>
              </a:lnSpc>
            </a:pPr>
            <a:r>
              <a:rPr lang="en-GB" b="1" dirty="0" smtClean="0"/>
              <a:t>Introducing planned intervention </a:t>
            </a:r>
          </a:p>
          <a:p>
            <a:pPr>
              <a:lnSpc>
                <a:spcPct val="90000"/>
              </a:lnSpc>
            </a:pPr>
            <a:endParaRPr lang="en-GB" b="1" dirty="0" smtClean="0"/>
          </a:p>
          <a:p>
            <a:pPr>
              <a:lnSpc>
                <a:spcPct val="90000"/>
              </a:lnSpc>
            </a:pPr>
            <a:r>
              <a:rPr lang="en-GB" b="1" dirty="0" smtClean="0"/>
              <a:t>Measurement on a small number of dependent variables</a:t>
            </a:r>
          </a:p>
          <a:p>
            <a:pPr>
              <a:lnSpc>
                <a:spcPct val="90000"/>
              </a:lnSpc>
            </a:pPr>
            <a:endParaRPr lang="en-GB" b="1" dirty="0" smtClean="0"/>
          </a:p>
          <a:p>
            <a:pPr>
              <a:lnSpc>
                <a:spcPct val="90000"/>
              </a:lnSpc>
            </a:pPr>
            <a:r>
              <a:rPr lang="en-GB" b="1" dirty="0" smtClean="0"/>
              <a:t>Control of all other variables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5635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Survey Research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382000" cy="5638800"/>
          </a:xfrm>
        </p:spPr>
        <p:txBody>
          <a:bodyPr>
            <a:normAutofit fontScale="62500" lnSpcReduction="20000"/>
          </a:bodyPr>
          <a:lstStyle/>
          <a:p>
            <a:r>
              <a:rPr lang="en-US" b="1" dirty="0" smtClean="0"/>
              <a:t>Collection of information in standardized format from a groups of people.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 smtClean="0"/>
              <a:t>Features of Survey Research</a:t>
            </a:r>
          </a:p>
          <a:p>
            <a:pPr>
              <a:buNone/>
            </a:pPr>
            <a:endParaRPr lang="en-US" b="1" dirty="0" smtClean="0"/>
          </a:p>
          <a:p>
            <a:r>
              <a:rPr lang="en-GB" b="1" dirty="0" smtClean="0"/>
              <a:t>Popular in business/management research</a:t>
            </a:r>
          </a:p>
          <a:p>
            <a:endParaRPr lang="en-GB" b="1" dirty="0" smtClean="0"/>
          </a:p>
          <a:p>
            <a:r>
              <a:rPr lang="en-GB" b="1" dirty="0" smtClean="0"/>
              <a:t>Perceived as authoritative. For example; HOW and WHY</a:t>
            </a:r>
          </a:p>
          <a:p>
            <a:endParaRPr lang="en-GB" b="1" dirty="0" smtClean="0"/>
          </a:p>
          <a:p>
            <a:r>
              <a:rPr lang="en-GB" b="1" dirty="0" smtClean="0"/>
              <a:t>Allows collection of quantitative data</a:t>
            </a:r>
          </a:p>
          <a:p>
            <a:endParaRPr lang="en-GB" b="1" dirty="0" smtClean="0"/>
          </a:p>
          <a:p>
            <a:r>
              <a:rPr lang="en-GB" b="1" dirty="0" smtClean="0"/>
              <a:t>Data can be analysed quantitatively </a:t>
            </a:r>
          </a:p>
          <a:p>
            <a:endParaRPr lang="en-GB" b="1" dirty="0" smtClean="0"/>
          </a:p>
          <a:p>
            <a:r>
              <a:rPr lang="en-GB" b="1" dirty="0" smtClean="0"/>
              <a:t>Samples need to be representative</a:t>
            </a:r>
          </a:p>
          <a:p>
            <a:endParaRPr lang="en-GB" b="1" dirty="0" smtClean="0"/>
          </a:p>
          <a:p>
            <a:r>
              <a:rPr lang="en-GB" b="1" dirty="0" smtClean="0"/>
              <a:t>Gives the researcher independence</a:t>
            </a:r>
          </a:p>
          <a:p>
            <a:endParaRPr lang="en-GB" b="1" dirty="0" smtClean="0"/>
          </a:p>
          <a:p>
            <a:r>
              <a:rPr lang="en-GB" b="1" dirty="0" smtClean="0"/>
              <a:t>Structured observation and interviews can be used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7467600" cy="5635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Case Study Research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305800" cy="548640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US" sz="3100" b="1" dirty="0" smtClean="0"/>
              <a:t>Development of detailed, intensive knowledge about a single ‘case’, or more number of related ‘cases’.</a:t>
            </a:r>
            <a:endParaRPr lang="en-US" b="1" dirty="0" smtClean="0"/>
          </a:p>
          <a:p>
            <a:endParaRPr lang="en-US" dirty="0" smtClean="0"/>
          </a:p>
          <a:p>
            <a:pPr>
              <a:buNone/>
            </a:pPr>
            <a:r>
              <a:rPr lang="en-US" b="1" dirty="0" smtClean="0"/>
              <a:t>Key Features</a:t>
            </a:r>
          </a:p>
          <a:p>
            <a:pPr>
              <a:buNone/>
            </a:pPr>
            <a:r>
              <a:rPr lang="en-US" b="1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en-GB" sz="3100" b="1" dirty="0" smtClean="0"/>
              <a:t>Provides a rich understanding of a real life context</a:t>
            </a:r>
          </a:p>
          <a:p>
            <a:pPr>
              <a:lnSpc>
                <a:spcPct val="90000"/>
              </a:lnSpc>
            </a:pPr>
            <a:endParaRPr lang="en-GB" sz="3100" b="1" dirty="0" smtClean="0"/>
          </a:p>
          <a:p>
            <a:pPr>
              <a:lnSpc>
                <a:spcPct val="90000"/>
              </a:lnSpc>
            </a:pPr>
            <a:r>
              <a:rPr lang="en-GB" sz="3100" b="1" dirty="0" smtClean="0"/>
              <a:t>Uses and triangulates multiple sources of data</a:t>
            </a:r>
            <a:endParaRPr lang="en-GB" b="1" dirty="0" smtClean="0"/>
          </a:p>
          <a:p>
            <a:pPr algn="ctr">
              <a:lnSpc>
                <a:spcPct val="90000"/>
              </a:lnSpc>
              <a:buNone/>
            </a:pPr>
            <a:endParaRPr lang="en-GB" dirty="0" smtClean="0"/>
          </a:p>
          <a:p>
            <a:pPr>
              <a:lnSpc>
                <a:spcPct val="90000"/>
              </a:lnSpc>
              <a:buNone/>
            </a:pPr>
            <a:r>
              <a:rPr lang="en-GB" b="1" dirty="0" smtClean="0"/>
              <a:t>A case study can be categorised into;</a:t>
            </a:r>
          </a:p>
          <a:p>
            <a:pPr>
              <a:lnSpc>
                <a:spcPct val="90000"/>
              </a:lnSpc>
              <a:buNone/>
            </a:pPr>
            <a:endParaRPr lang="en-GB" b="1" dirty="0" smtClean="0"/>
          </a:p>
          <a:p>
            <a:pPr>
              <a:lnSpc>
                <a:spcPct val="90000"/>
              </a:lnSpc>
              <a:buNone/>
            </a:pPr>
            <a:r>
              <a:rPr lang="en-GB" b="1" dirty="0" smtClean="0"/>
              <a:t>single case; multiple case; holistic case and embedded case</a:t>
            </a:r>
          </a:p>
          <a:p>
            <a:pPr>
              <a:buNone/>
            </a:pP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Single and Multiple Case Studies </a:t>
            </a:r>
            <a:endParaRPr lang="en-US" sz="3200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143000"/>
          <a:ext cx="8229600" cy="495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626636">
                <a:tc>
                  <a:txBody>
                    <a:bodyPr/>
                    <a:lstStyle/>
                    <a:p>
                      <a:r>
                        <a:rPr lang="en-US" dirty="0" smtClean="0"/>
                        <a:t>Single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 marL="100771" marR="10077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Multiple </a:t>
                      </a:r>
                      <a:endParaRPr lang="en-US" dirty="0"/>
                    </a:p>
                  </a:txBody>
                  <a:tcPr marL="100771" marR="100771"/>
                </a:tc>
              </a:tr>
              <a:tr h="43263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Represents a critical case or, an extreme or unique case.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It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dirty="0" smtClean="0"/>
                        <a:t>may be typical provides an opportunity to observe and analyze a phenomenon that few have considered before.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/>
                        <a:t>Inevitably, an important aspect of using a single case is defining the actual case. </a:t>
                      </a:r>
                    </a:p>
                    <a:p>
                      <a:endParaRPr lang="en-US" sz="2000" b="1" dirty="0"/>
                    </a:p>
                  </a:txBody>
                  <a:tcPr marL="100771" marR="10077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b="1" dirty="0" smtClean="0"/>
                        <a:t>Involves multiple or more than one cases. </a:t>
                      </a:r>
                    </a:p>
                    <a:p>
                      <a:pPr algn="just"/>
                      <a:endParaRPr lang="en-US" sz="2000" b="1" dirty="0" smtClean="0"/>
                    </a:p>
                    <a:p>
                      <a:pPr algn="just"/>
                      <a:r>
                        <a:rPr lang="en-US" sz="2000" b="1" dirty="0" smtClean="0"/>
                        <a:t>The rationale is to establish whether the findings of the first case occur in other cases and, as a consequence, the need to generalize from these findings. </a:t>
                      </a:r>
                    </a:p>
                    <a:p>
                      <a:pPr algn="just"/>
                      <a:endParaRPr lang="en-US" sz="2000" b="1" dirty="0" smtClean="0"/>
                    </a:p>
                    <a:p>
                      <a:pPr algn="just"/>
                      <a:r>
                        <a:rPr lang="en-US" sz="2000" b="1" dirty="0" smtClean="0"/>
                        <a:t>For this reason</a:t>
                      </a:r>
                      <a:r>
                        <a:rPr lang="en-US" sz="2000" b="1" baseline="0" dirty="0" smtClean="0"/>
                        <a:t>, </a:t>
                      </a:r>
                      <a:r>
                        <a:rPr lang="en-US" sz="2000" b="1" dirty="0" smtClean="0"/>
                        <a:t>Multiple case studies may be preferable to a single case study Yin (2003).</a:t>
                      </a:r>
                      <a:endParaRPr lang="ar-SA" sz="2000" b="1" dirty="0" smtClean="0"/>
                    </a:p>
                    <a:p>
                      <a:pPr algn="just"/>
                      <a:endParaRPr lang="en-US" sz="2000" b="1" dirty="0"/>
                    </a:p>
                  </a:txBody>
                  <a:tcPr marL="100771" marR="100771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Holistic and Embedded Case Studies </a:t>
            </a:r>
            <a:endParaRPr lang="en-US" sz="32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066800"/>
          <a:ext cx="8229600" cy="533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595135">
                <a:tc>
                  <a:txBody>
                    <a:bodyPr/>
                    <a:lstStyle/>
                    <a:p>
                      <a:r>
                        <a:rPr lang="en-US" dirty="0" smtClean="0"/>
                        <a:t>Holistic </a:t>
                      </a:r>
                      <a:endParaRPr lang="en-US" dirty="0"/>
                    </a:p>
                  </a:txBody>
                  <a:tcPr marL="100771" marR="100771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Embedded </a:t>
                      </a:r>
                      <a:endParaRPr lang="en-US" dirty="0"/>
                    </a:p>
                  </a:txBody>
                  <a:tcPr marL="100771" marR="100771"/>
                </a:tc>
              </a:tr>
              <a:tr h="4738865">
                <a:tc>
                  <a:txBody>
                    <a:bodyPr/>
                    <a:lstStyle/>
                    <a:p>
                      <a:pPr algn="just"/>
                      <a:r>
                        <a:rPr lang="en-US" sz="2000" b="1" dirty="0" smtClean="0"/>
                        <a:t>Refers to the unit of analysis. For example, you may well have chosen to use an organization by which you have been employed or are currently employed as your case.</a:t>
                      </a:r>
                    </a:p>
                    <a:p>
                      <a:pPr algn="just"/>
                      <a:r>
                        <a:rPr lang="en-US" sz="2000" b="1" dirty="0" smtClean="0"/>
                        <a:t> </a:t>
                      </a:r>
                    </a:p>
                    <a:p>
                      <a:pPr algn="just"/>
                      <a:endParaRPr lang="en-US" sz="2000" b="1" dirty="0" smtClean="0"/>
                    </a:p>
                    <a:p>
                      <a:pPr algn="just"/>
                      <a:endParaRPr lang="en-US" sz="2000" b="1" dirty="0" smtClean="0"/>
                    </a:p>
                    <a:p>
                      <a:pPr algn="just"/>
                      <a:r>
                        <a:rPr lang="en-US" sz="2000" b="1" dirty="0" smtClean="0"/>
                        <a:t>If your research is concerned only with the organization as a whole then you are treating the organization as a holistic case study.</a:t>
                      </a:r>
                      <a:endParaRPr lang="ar-SA" sz="2000" b="1" dirty="0" smtClean="0"/>
                    </a:p>
                    <a:p>
                      <a:pPr algn="just"/>
                      <a:endParaRPr lang="en-US" sz="2000" b="1" dirty="0"/>
                    </a:p>
                  </a:txBody>
                  <a:tcPr marL="100771" marR="100771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2000" b="1" dirty="0" smtClean="0"/>
                        <a:t>If one</a:t>
                      </a:r>
                      <a:r>
                        <a:rPr lang="en-US" sz="2000" b="1" baseline="0" dirty="0" smtClean="0"/>
                        <a:t> want to </a:t>
                      </a:r>
                      <a:r>
                        <a:rPr lang="en-US" sz="2000" b="1" dirty="0" smtClean="0"/>
                        <a:t>examine number of logical sub-units within the</a:t>
                      </a:r>
                      <a:r>
                        <a:rPr lang="en-US" sz="2000" b="1" baseline="0" dirty="0" smtClean="0"/>
                        <a:t> </a:t>
                      </a:r>
                      <a:r>
                        <a:rPr lang="en-US" sz="2000" b="1" dirty="0" smtClean="0"/>
                        <a:t>organization, perhaps departments or work groups, then your case will inevitably involve more than one unit of analysis. </a:t>
                      </a:r>
                    </a:p>
                    <a:p>
                      <a:pPr algn="just"/>
                      <a:endParaRPr lang="en-US" sz="2000" b="1" dirty="0" smtClean="0"/>
                    </a:p>
                    <a:p>
                      <a:pPr algn="just"/>
                      <a:endParaRPr lang="en-US" sz="2000" b="1" dirty="0" smtClean="0"/>
                    </a:p>
                    <a:p>
                      <a:pPr algn="just"/>
                      <a:r>
                        <a:rPr lang="en-US" sz="2000" b="1" dirty="0" smtClean="0"/>
                        <a:t>Regardless of the way you choose your observable units, this would be called an embedded case study</a:t>
                      </a:r>
                      <a:endParaRPr lang="ar-SA" sz="2000" b="1" dirty="0" smtClean="0"/>
                    </a:p>
                    <a:p>
                      <a:pPr algn="just"/>
                      <a:endParaRPr lang="en-US" sz="2000" b="1" dirty="0"/>
                    </a:p>
                  </a:txBody>
                  <a:tcPr marL="100771" marR="100771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</TotalTime>
  <Words>744</Words>
  <Application>Microsoft Office PowerPoint</Application>
  <PresentationFormat>On-screen Show (4:3)</PresentationFormat>
  <Paragraphs>151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Formulating the Research Design </vt:lpstr>
      <vt:lpstr>Process of Research Design</vt:lpstr>
      <vt:lpstr>Slide 3</vt:lpstr>
      <vt:lpstr>Contd……</vt:lpstr>
      <vt:lpstr>Research Purpose: Classifications </vt:lpstr>
      <vt:lpstr>Contd……</vt:lpstr>
      <vt:lpstr>Contd……</vt:lpstr>
      <vt:lpstr>Research Strategies </vt:lpstr>
      <vt:lpstr>Experimental Research </vt:lpstr>
      <vt:lpstr>Survey Research </vt:lpstr>
      <vt:lpstr>Case Study Research </vt:lpstr>
      <vt:lpstr>Single and Multiple Case Studies </vt:lpstr>
      <vt:lpstr>Holistic and Embedded Case Studies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faisal</dc:creator>
  <cp:lastModifiedBy>Administrator</cp:lastModifiedBy>
  <cp:revision>29</cp:revision>
  <dcterms:created xsi:type="dcterms:W3CDTF">2013-03-18T10:09:01Z</dcterms:created>
  <dcterms:modified xsi:type="dcterms:W3CDTF">2013-04-26T08:01:01Z</dcterms:modified>
</cp:coreProperties>
</file>