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75" r:id="rId6"/>
    <p:sldId id="276" r:id="rId7"/>
    <p:sldId id="269" r:id="rId8"/>
    <p:sldId id="270" r:id="rId9"/>
    <p:sldId id="271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9FF85-D36C-42DD-B1CE-EC27467303B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1BFA5-653E-4C55-8D03-15207416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8001000" cy="147002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Conducting and Literature Search 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Lecture </a:t>
            </a:r>
            <a:r>
              <a:rPr lang="en-US" sz="4400" b="1" dirty="0" smtClean="0">
                <a:solidFill>
                  <a:schemeClr val="tx1"/>
                </a:solidFill>
              </a:rPr>
              <a:t>7</a:t>
            </a:r>
            <a:r>
              <a:rPr lang="en-US" sz="44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4400" b="1" dirty="0" smtClean="0">
                <a:solidFill>
                  <a:schemeClr val="tx1"/>
                </a:solidFill>
              </a:rPr>
              <a:t> </a:t>
            </a:r>
            <a:endParaRPr lang="en-US" sz="4400" b="1" dirty="0" smtClean="0">
              <a:solidFill>
                <a:schemeClr val="tx1"/>
              </a:solidFill>
            </a:endParaRP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84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Conducting a literature search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11175" y="1371600"/>
            <a:ext cx="77724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Approaches can include</a:t>
            </a: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Searching tertiary literature sources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Obtaining relevant literature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Scanning and browsing secondary literature</a:t>
            </a:r>
          </a:p>
          <a:p>
            <a:pPr eaLnBrk="1" hangingPunct="1"/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Searching using the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Conducting a literature search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3820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Searching using tertiary literature</a:t>
            </a: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Ensure key words match controlled index language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Search appropriate printed and database sources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Note precise details used – including search strings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Note the FULL reference of each search found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7813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Conducting a literature search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3716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Printed sources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Databases – use of Boolean logic and free text searching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Scanning and browsing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Searching the Internet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  <a:p>
            <a:pPr eaLnBrk="1" hangingPunct="1">
              <a:lnSpc>
                <a:spcPct val="90000"/>
              </a:lnSpc>
            </a:pPr>
            <a:endParaRPr lang="en-GB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/>
              <a:t>Bolean</a:t>
            </a:r>
            <a:r>
              <a:rPr lang="en-US" sz="3200" b="1" dirty="0" smtClean="0"/>
              <a:t> Logic: Common link terms</a:t>
            </a:r>
            <a:endParaRPr lang="en-US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696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3688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Evaluating the literature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96888" y="1371600"/>
            <a:ext cx="6705600" cy="4191000"/>
          </a:xfrm>
        </p:spPr>
        <p:txBody>
          <a:bodyPr/>
          <a:lstStyle/>
          <a:p>
            <a:pPr eaLnBrk="1" hangingPunct="1"/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Define  the scope of your review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Assess relevance and value</a:t>
            </a:r>
          </a:p>
          <a:p>
            <a:pPr eaLnBrk="1" hangingPunct="1"/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Assess sufficiency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Recording the literature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219200"/>
            <a:ext cx="7772400" cy="50292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Make notes for each item you read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smtClean="0">
                <a:latin typeface="Arial" charset="0"/>
              </a:rPr>
              <a:t>Record –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Biographic details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Brief summary of content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Supplementary information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Sharp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</a:t>
            </a:r>
            <a:r>
              <a:rPr lang="en-GB" sz="2000" i="1" smtClean="0">
                <a:latin typeface="Arial" charset="0"/>
              </a:rPr>
              <a:t> (2002)</a:t>
            </a:r>
            <a:endParaRPr lang="en-GB" sz="2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Recording the literature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371600"/>
            <a:ext cx="7467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Bibliographic details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Brief summary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Supplementary information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524000"/>
            <a:ext cx="8458200" cy="487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The critical literature review</a:t>
            </a: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Sets the research in context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Leads the reader into later sections of the report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Begins at a general level and narrows to specific topics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7772400" cy="464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 literature search requires</a:t>
            </a: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Three main categories of sources</a:t>
            </a:r>
          </a:p>
          <a:p>
            <a:pPr eaLnBrk="1" hangingPunct="1"/>
            <a:r>
              <a:rPr lang="en-GB" sz="2800" smtClean="0">
                <a:latin typeface="Arial" charset="0"/>
              </a:rPr>
              <a:t>Clearly defined research questions and objectives</a:t>
            </a:r>
          </a:p>
          <a:p>
            <a:pPr eaLnBrk="1" hangingPunct="1"/>
            <a:r>
              <a:rPr lang="en-GB" sz="2800" smtClean="0">
                <a:latin typeface="Arial" charset="0"/>
              </a:rPr>
              <a:t>Defined parameters</a:t>
            </a:r>
          </a:p>
          <a:p>
            <a:pPr eaLnBrk="1" hangingPunct="1"/>
            <a:r>
              <a:rPr lang="en-GB" sz="2800" smtClean="0">
                <a:latin typeface="Arial" charset="0"/>
              </a:rPr>
              <a:t>Use of techniques – ( brainstorming and relevance trees)</a:t>
            </a: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216</Words>
  <Application>Microsoft Office PowerPoint</Application>
  <PresentationFormat>On-screen Show (4:3)</PresentationFormat>
  <Paragraphs>80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Conducting and Literature Search </vt:lpstr>
      <vt:lpstr>Conducting a literature search</vt:lpstr>
      <vt:lpstr>Conducting a literature search</vt:lpstr>
      <vt:lpstr>Conducting a literature search</vt:lpstr>
      <vt:lpstr>Bolean Logic: Common link terms</vt:lpstr>
      <vt:lpstr>Slide 6</vt:lpstr>
      <vt:lpstr>Evaluating the literature</vt:lpstr>
      <vt:lpstr>Recording the literature</vt:lpstr>
      <vt:lpstr>Recording the literature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faisal</dc:creator>
  <cp:lastModifiedBy>Administrator</cp:lastModifiedBy>
  <cp:revision>6</cp:revision>
  <dcterms:created xsi:type="dcterms:W3CDTF">2013-04-25T18:43:12Z</dcterms:created>
  <dcterms:modified xsi:type="dcterms:W3CDTF">2013-04-26T06:14:09Z</dcterms:modified>
</cp:coreProperties>
</file>