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varScale="1">
        <p:scale>
          <a:sx n="61" d="100"/>
          <a:sy n="61" d="100"/>
        </p:scale>
        <p:origin x="-130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79A8B5-E0C9-4F64-BBFF-B52DCEBE02F7}"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79A8B5-E0C9-4F64-BBFF-B52DCEBE02F7}"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79A8B5-E0C9-4F64-BBFF-B52DCEBE02F7}"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79A8B5-E0C9-4F64-BBFF-B52DCEBE02F7}" type="datetimeFigureOut">
              <a:rPr lang="en-US" smtClean="0"/>
              <a:pPr/>
              <a:t>4/25/2013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79A8B5-E0C9-4F64-BBFF-B52DCEBE02F7}" type="datetimeFigureOut">
              <a:rPr lang="en-US" smtClean="0"/>
              <a:pPr/>
              <a:t>4/25/2013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79A8B5-E0C9-4F64-BBFF-B52DCEBE02F7}" type="datetimeFigureOut">
              <a:rPr lang="en-US" smtClean="0"/>
              <a:pPr/>
              <a:t>4/25/2013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79A8B5-E0C9-4F64-BBFF-B52DCEBE02F7}" type="datetimeFigureOut">
              <a:rPr lang="en-US" smtClean="0"/>
              <a:pPr/>
              <a:t>4/25/2013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79A8B5-E0C9-4F64-BBFF-B52DCEBE02F7}" type="datetimeFigureOut">
              <a:rPr lang="en-US" smtClean="0"/>
              <a:pPr/>
              <a:t>4/25/2013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79A8B5-E0C9-4F64-BBFF-B52DCEBE02F7}" type="datetimeFigureOut">
              <a:rPr lang="en-US" smtClean="0"/>
              <a:pPr/>
              <a:t>4/25/2013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79A8B5-E0C9-4F64-BBFF-B52DCEBE02F7}"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79A8B5-E0C9-4F64-BBFF-B52DCEBE02F7}" type="datetimeFigureOut">
              <a:rPr lang="en-US" smtClean="0"/>
              <a:pPr/>
              <a:t>4/25/2013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690FC-9C0A-4FA9-8541-5CD4E28DF6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79A8B5-E0C9-4F64-BBFF-B52DCEBE02F7}" type="datetimeFigureOut">
              <a:rPr lang="en-US" smtClean="0"/>
              <a:pPr/>
              <a:t>4/25/2013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0690FC-9C0A-4FA9-8541-5CD4E28DF6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noAutofit/>
          </a:bodyPr>
          <a:lstStyle/>
          <a:p>
            <a:r>
              <a:rPr lang="en-US" sz="5400" b="1" dirty="0" smtClean="0"/>
              <a:t>Sources of Literature </a:t>
            </a:r>
            <a:endParaRPr lang="en-US" sz="5400" b="1" dirty="0"/>
          </a:p>
        </p:txBody>
      </p:sp>
      <p:sp>
        <p:nvSpPr>
          <p:cNvPr id="3" name="Subtitle 2"/>
          <p:cNvSpPr>
            <a:spLocks noGrp="1"/>
          </p:cNvSpPr>
          <p:nvPr>
            <p:ph type="subTitle" idx="1"/>
          </p:nvPr>
        </p:nvSpPr>
        <p:spPr>
          <a:xfrm>
            <a:off x="1371600" y="3886200"/>
            <a:ext cx="6400800" cy="2286000"/>
          </a:xfrm>
        </p:spPr>
        <p:txBody>
          <a:bodyPr>
            <a:noAutofit/>
          </a:bodyPr>
          <a:lstStyle/>
          <a:p>
            <a:r>
              <a:rPr lang="en-US" sz="2000" b="1" dirty="0" smtClean="0"/>
              <a:t>Faisal Abbas, PhD</a:t>
            </a:r>
          </a:p>
          <a:p>
            <a:endParaRPr lang="en-US" sz="2000" b="1" dirty="0" smtClean="0"/>
          </a:p>
          <a:p>
            <a:endParaRPr lang="en-US" sz="2000" b="1" dirty="0" smtClean="0"/>
          </a:p>
          <a:p>
            <a:endParaRPr lang="en-US" sz="2000" b="1" smtClean="0"/>
          </a:p>
          <a:p>
            <a:endParaRPr lang="en-US" sz="2000" b="1" dirty="0" smtClean="0"/>
          </a:p>
          <a:p>
            <a:r>
              <a:rPr lang="en-US" sz="2000" b="1" dirty="0" smtClean="0"/>
              <a:t>Lecture 6</a:t>
            </a:r>
            <a:r>
              <a:rPr lang="en-US" sz="2000" b="1" baseline="30000" dirty="0" smtClean="0"/>
              <a:t>th</a:t>
            </a:r>
          </a:p>
          <a:p>
            <a:endParaRPr lang="en-US" sz="2000" b="1" baseline="30000" dirty="0" smtClean="0"/>
          </a:p>
          <a:p>
            <a:r>
              <a:rPr lang="en-US" sz="2000" b="1" dirty="0" smtClean="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91312"/>
          </a:xfrm>
        </p:spPr>
        <p:txBody>
          <a:bodyPr>
            <a:normAutofit fontScale="90000"/>
          </a:bodyPr>
          <a:lstStyle/>
          <a:p>
            <a:r>
              <a:rPr lang="en-US" b="1" dirty="0" smtClean="0"/>
              <a:t>Sources of Literature </a:t>
            </a:r>
            <a:endParaRPr lang="en-US" b="1" dirty="0"/>
          </a:p>
        </p:txBody>
      </p:sp>
      <p:sp>
        <p:nvSpPr>
          <p:cNvPr id="3" name="Content Placeholder 2"/>
          <p:cNvSpPr>
            <a:spLocks noGrp="1"/>
          </p:cNvSpPr>
          <p:nvPr>
            <p:ph idx="1"/>
          </p:nvPr>
        </p:nvSpPr>
        <p:spPr>
          <a:xfrm>
            <a:off x="457200" y="838200"/>
            <a:ext cx="8229600" cy="4389120"/>
          </a:xfrm>
        </p:spPr>
        <p:txBody>
          <a:bodyPr>
            <a:normAutofit fontScale="92500" lnSpcReduction="10000"/>
          </a:bodyPr>
          <a:lstStyle/>
          <a:p>
            <a:r>
              <a:rPr lang="en-US" dirty="0" smtClean="0"/>
              <a:t>Primary</a:t>
            </a:r>
          </a:p>
          <a:p>
            <a:pPr algn="just">
              <a:buNone/>
            </a:pPr>
            <a:r>
              <a:rPr lang="en-US" dirty="0" smtClean="0"/>
              <a:t>   </a:t>
            </a:r>
            <a:r>
              <a:rPr lang="en-US" sz="2000" i="1" dirty="0" smtClean="0"/>
              <a:t>Reports, Theses, Emails, Conference Proceedings, Government Publication, Unpublished manuscripts.</a:t>
            </a:r>
            <a:r>
              <a:rPr lang="en-US" dirty="0" smtClean="0"/>
              <a:t> </a:t>
            </a:r>
          </a:p>
          <a:p>
            <a:endParaRPr lang="en-US" dirty="0" smtClean="0"/>
          </a:p>
          <a:p>
            <a:r>
              <a:rPr lang="en-US" dirty="0" smtClean="0"/>
              <a:t>Secondary </a:t>
            </a:r>
          </a:p>
          <a:p>
            <a:pPr>
              <a:buNone/>
            </a:pPr>
            <a:r>
              <a:rPr lang="en-US" sz="2000" i="1" dirty="0" smtClean="0"/>
              <a:t>Journals, books, newspapers.</a:t>
            </a:r>
          </a:p>
          <a:p>
            <a:endParaRPr lang="en-US" dirty="0" smtClean="0"/>
          </a:p>
          <a:p>
            <a:r>
              <a:rPr lang="en-US" dirty="0" smtClean="0"/>
              <a:t>Tertiary </a:t>
            </a:r>
          </a:p>
          <a:p>
            <a:pPr>
              <a:buNone/>
            </a:pPr>
            <a:r>
              <a:rPr lang="en-US" dirty="0" smtClean="0"/>
              <a:t>   </a:t>
            </a:r>
            <a:r>
              <a:rPr lang="en-US" sz="2000" i="1" dirty="0" smtClean="0"/>
              <a:t>Abstracts, Catalogues, Encyclopedia, Dictionaries, bibliographies </a:t>
            </a:r>
            <a:endParaRPr lang="en-US" i="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088"/>
            <a:ext cx="8229600" cy="591312"/>
          </a:xfrm>
        </p:spPr>
        <p:txBody>
          <a:bodyPr>
            <a:noAutofit/>
          </a:bodyPr>
          <a:lstStyle/>
          <a:p>
            <a:r>
              <a:rPr lang="en-US" sz="3200" b="1" dirty="0" smtClean="0"/>
              <a:t>Journals: Refereed and Academic</a:t>
            </a:r>
            <a:endParaRPr lang="en-US" sz="4400" dirty="0"/>
          </a:p>
        </p:txBody>
      </p:sp>
      <p:sp>
        <p:nvSpPr>
          <p:cNvPr id="3" name="Content Placeholder 2"/>
          <p:cNvSpPr>
            <a:spLocks noGrp="1"/>
          </p:cNvSpPr>
          <p:nvPr>
            <p:ph idx="1"/>
          </p:nvPr>
        </p:nvSpPr>
        <p:spPr>
          <a:xfrm>
            <a:off x="457200" y="1371600"/>
            <a:ext cx="8229600" cy="4114800"/>
          </a:xfrm>
        </p:spPr>
        <p:txBody>
          <a:bodyPr>
            <a:normAutofit/>
          </a:bodyPr>
          <a:lstStyle/>
          <a:p>
            <a:pPr algn="just"/>
            <a:r>
              <a:rPr lang="en-US" sz="2400" b="1" dirty="0" smtClean="0"/>
              <a:t>Journals are also known as ‘periodical’ ‘serials’ and ‘magazines’ and are published on a regular basis. </a:t>
            </a:r>
          </a:p>
          <a:p>
            <a:pPr algn="just">
              <a:buNone/>
            </a:pPr>
            <a:r>
              <a:rPr lang="en-US" sz="2400" b="1" dirty="0" smtClean="0"/>
              <a:t> </a:t>
            </a:r>
          </a:p>
          <a:p>
            <a:pPr algn="just"/>
            <a:r>
              <a:rPr lang="en-US" sz="2400" b="1" dirty="0" smtClean="0"/>
              <a:t>Journals are a vital literature source for any research. </a:t>
            </a:r>
          </a:p>
          <a:p>
            <a:pPr algn="just"/>
            <a:endParaRPr lang="en-US" sz="2400" b="1" dirty="0" smtClean="0"/>
          </a:p>
          <a:p>
            <a:pPr algn="just"/>
            <a:r>
              <a:rPr lang="en-US" sz="2400" b="1" dirty="0" smtClean="0"/>
              <a:t>They are well covered by secondary literature, and good selection can be accessed from HEC digital Library for that matter  (online library of HEC).</a:t>
            </a:r>
            <a:endParaRPr lang="ar-SA" sz="2400" b="1"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04800"/>
            <a:ext cx="6400800" cy="609600"/>
          </a:xfrm>
        </p:spPr>
        <p:txBody>
          <a:bodyPr>
            <a:noAutofit/>
          </a:bodyPr>
          <a:lstStyle/>
          <a:p>
            <a:r>
              <a:rPr lang="en-US" sz="3200" b="1" dirty="0" smtClean="0"/>
              <a:t>Journals: Refereed and Academic</a:t>
            </a:r>
            <a:endParaRPr lang="en-US" sz="3200" b="1" i="1" dirty="0"/>
          </a:p>
        </p:txBody>
      </p:sp>
      <p:sp>
        <p:nvSpPr>
          <p:cNvPr id="3" name="Content Placeholder 2"/>
          <p:cNvSpPr>
            <a:spLocks noGrp="1"/>
          </p:cNvSpPr>
          <p:nvPr>
            <p:ph idx="1"/>
          </p:nvPr>
        </p:nvSpPr>
        <p:spPr>
          <a:xfrm>
            <a:off x="457200" y="1066800"/>
            <a:ext cx="8229600" cy="5257800"/>
          </a:xfrm>
        </p:spPr>
        <p:txBody>
          <a:bodyPr>
            <a:noAutofit/>
          </a:bodyPr>
          <a:lstStyle/>
          <a:p>
            <a:pPr algn="just"/>
            <a:r>
              <a:rPr lang="en-US" sz="2400" b="1" dirty="0" smtClean="0"/>
              <a:t>Articles in refereed academic journals (e.g., The Journal of Finance) are evaluated by peers academic prior to publication, to assess their quality and suitability, they are usually written by experts in the field. </a:t>
            </a:r>
          </a:p>
          <a:p>
            <a:endParaRPr lang="en-US" sz="2400" b="1" dirty="0" smtClean="0"/>
          </a:p>
          <a:p>
            <a:pPr algn="just"/>
            <a:r>
              <a:rPr lang="en-US" sz="2400" b="1" dirty="0" smtClean="0"/>
              <a:t>Usually contain detailed footnotes, an extensive bibliography, rigorous attention to detail and verification of information.</a:t>
            </a:r>
          </a:p>
          <a:p>
            <a:endParaRPr lang="en-US" sz="2400" b="1" dirty="0" smtClean="0"/>
          </a:p>
          <a:p>
            <a:pPr algn="just"/>
            <a:r>
              <a:rPr lang="en-US" sz="2400" b="1" dirty="0" smtClean="0"/>
              <a:t>Written for a more narrow audience with a particular interest in the field. </a:t>
            </a:r>
          </a:p>
          <a:p>
            <a:pPr algn="just"/>
            <a:endParaRPr lang="en-US" sz="2400" b="1" dirty="0" smtClean="0"/>
          </a:p>
          <a:p>
            <a:pPr algn="just"/>
            <a:r>
              <a:rPr lang="en-US" sz="2400" b="1" dirty="0" smtClean="0"/>
              <a:t>The language used may be technical or highly specialized.</a:t>
            </a:r>
            <a:endParaRPr lang="en-US" sz="2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23088"/>
            <a:ext cx="3276600" cy="667512"/>
          </a:xfrm>
        </p:spPr>
        <p:txBody>
          <a:bodyPr>
            <a:normAutofit/>
          </a:bodyPr>
          <a:lstStyle/>
          <a:p>
            <a:r>
              <a:rPr lang="en-US" sz="3600" b="1" dirty="0" smtClean="0"/>
              <a:t>Books </a:t>
            </a:r>
            <a:endParaRPr lang="en-US" sz="3600" b="1" dirty="0"/>
          </a:p>
        </p:txBody>
      </p:sp>
      <p:sp>
        <p:nvSpPr>
          <p:cNvPr id="3" name="Content Placeholder 2"/>
          <p:cNvSpPr>
            <a:spLocks noGrp="1"/>
          </p:cNvSpPr>
          <p:nvPr>
            <p:ph idx="1"/>
          </p:nvPr>
        </p:nvSpPr>
        <p:spPr>
          <a:xfrm>
            <a:off x="457200" y="1295400"/>
            <a:ext cx="8229600" cy="4572000"/>
          </a:xfrm>
        </p:spPr>
        <p:txBody>
          <a:bodyPr>
            <a:normAutofit/>
          </a:bodyPr>
          <a:lstStyle/>
          <a:p>
            <a:pPr algn="just"/>
            <a:r>
              <a:rPr lang="en-US" sz="2400" b="1" dirty="0" smtClean="0"/>
              <a:t>Books and monographs are written for specific audiences. </a:t>
            </a:r>
          </a:p>
          <a:p>
            <a:pPr algn="just"/>
            <a:endParaRPr lang="en-US" sz="2400" b="1" dirty="0" smtClean="0"/>
          </a:p>
          <a:p>
            <a:pPr algn="just"/>
            <a:r>
              <a:rPr lang="en-US" sz="2400" b="1" dirty="0" smtClean="0"/>
              <a:t>Have theoretical and/or practical focus. </a:t>
            </a:r>
          </a:p>
          <a:p>
            <a:pPr algn="just"/>
            <a:endParaRPr lang="en-US" sz="2400" b="1" dirty="0" smtClean="0"/>
          </a:p>
          <a:p>
            <a:pPr algn="just"/>
            <a:r>
              <a:rPr lang="en-US" sz="2400" b="1" dirty="0" smtClean="0"/>
              <a:t>Book material is more ordered and accessible than in journals. </a:t>
            </a:r>
          </a:p>
          <a:p>
            <a:pPr algn="just"/>
            <a:endParaRPr lang="en-US" sz="2400" b="1" dirty="0" smtClean="0"/>
          </a:p>
          <a:p>
            <a:pPr algn="just"/>
            <a:r>
              <a:rPr lang="en-US" sz="2400" b="1" dirty="0" smtClean="0"/>
              <a:t>practically useful as introductory sources to help clarify your research question(s) and objectives or research methods you intend to use. </a:t>
            </a:r>
            <a:endParaRPr lang="en-US" sz="2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01000" cy="609600"/>
          </a:xfrm>
        </p:spPr>
        <p:txBody>
          <a:bodyPr>
            <a:noAutofit/>
          </a:bodyPr>
          <a:lstStyle/>
          <a:p>
            <a:r>
              <a:rPr lang="en-US" sz="3200" b="1" dirty="0" smtClean="0"/>
              <a:t>Why Search Strategy Planning needed ?   </a:t>
            </a:r>
            <a:endParaRPr lang="en-US" sz="3200" b="1" dirty="0"/>
          </a:p>
        </p:txBody>
      </p:sp>
      <p:sp>
        <p:nvSpPr>
          <p:cNvPr id="3" name="Content Placeholder 2"/>
          <p:cNvSpPr>
            <a:spLocks noGrp="1"/>
          </p:cNvSpPr>
          <p:nvPr>
            <p:ph idx="1"/>
          </p:nvPr>
        </p:nvSpPr>
        <p:spPr>
          <a:xfrm>
            <a:off x="457200" y="914400"/>
            <a:ext cx="8229600" cy="4953000"/>
          </a:xfrm>
        </p:spPr>
        <p:txBody>
          <a:bodyPr/>
          <a:lstStyle/>
          <a:p>
            <a:pPr>
              <a:buNone/>
            </a:pPr>
            <a:r>
              <a:rPr lang="en-US" dirty="0" smtClean="0"/>
              <a:t>Because; </a:t>
            </a:r>
          </a:p>
          <a:p>
            <a:pPr>
              <a:buNone/>
            </a:pPr>
            <a:endParaRPr lang="en-US" dirty="0" smtClean="0"/>
          </a:p>
          <a:p>
            <a:pPr>
              <a:buNone/>
            </a:pPr>
            <a:r>
              <a:rPr lang="en-US" dirty="0" smtClean="0"/>
              <a:t>1). Literature search is a time consuming process</a:t>
            </a:r>
          </a:p>
          <a:p>
            <a:pPr>
              <a:buNone/>
            </a:pPr>
            <a:endParaRPr lang="en-US" dirty="0" smtClean="0"/>
          </a:p>
          <a:p>
            <a:pPr>
              <a:buNone/>
            </a:pPr>
            <a:r>
              <a:rPr lang="en-US" dirty="0" smtClean="0"/>
              <a:t>2). Beware of information over loading …..</a:t>
            </a:r>
          </a:p>
          <a:p>
            <a:pPr>
              <a:buNone/>
            </a:pPr>
            <a:endParaRPr lang="en-US" dirty="0" smtClean="0"/>
          </a:p>
          <a:p>
            <a:pPr>
              <a:buNone/>
            </a:pPr>
            <a:r>
              <a:rPr lang="en-US" dirty="0" smtClean="0"/>
              <a:t>3). Clearly defined objectives, research question(s) that are necessary to have focus.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0688"/>
            <a:ext cx="8229600" cy="591312"/>
          </a:xfrm>
        </p:spPr>
        <p:txBody>
          <a:bodyPr>
            <a:normAutofit/>
          </a:bodyPr>
          <a:lstStyle/>
          <a:p>
            <a:r>
              <a:rPr lang="en-US" sz="3200" b="1" dirty="0" smtClean="0"/>
              <a:t>Strategy of Literature Search </a:t>
            </a:r>
            <a:endParaRPr lang="en-US" sz="3200" b="1" dirty="0"/>
          </a:p>
        </p:txBody>
      </p:sp>
      <p:sp>
        <p:nvSpPr>
          <p:cNvPr id="3" name="Content Placeholder 2"/>
          <p:cNvSpPr>
            <a:spLocks noGrp="1"/>
          </p:cNvSpPr>
          <p:nvPr>
            <p:ph idx="1"/>
          </p:nvPr>
        </p:nvSpPr>
        <p:spPr>
          <a:xfrm>
            <a:off x="457200" y="990600"/>
            <a:ext cx="8229600" cy="5334000"/>
          </a:xfrm>
        </p:spPr>
        <p:txBody>
          <a:bodyPr>
            <a:normAutofit fontScale="85000" lnSpcReduction="10000"/>
          </a:bodyPr>
          <a:lstStyle/>
          <a:p>
            <a:pPr>
              <a:buNone/>
            </a:pPr>
            <a:r>
              <a:rPr lang="en-US" dirty="0" smtClean="0"/>
              <a:t>Note down the following; </a:t>
            </a:r>
          </a:p>
          <a:p>
            <a:pPr>
              <a:buNone/>
            </a:pPr>
            <a:endParaRPr lang="en-US" dirty="0" smtClean="0"/>
          </a:p>
          <a:p>
            <a:pPr>
              <a:buNone/>
            </a:pPr>
            <a:r>
              <a:rPr lang="en-US" dirty="0" smtClean="0"/>
              <a:t>1). Parameters </a:t>
            </a:r>
          </a:p>
          <a:p>
            <a:pPr>
              <a:buNone/>
            </a:pPr>
            <a:endParaRPr lang="en-US" dirty="0" smtClean="0"/>
          </a:p>
          <a:p>
            <a:pPr>
              <a:buNone/>
            </a:pPr>
            <a:r>
              <a:rPr lang="en-US" dirty="0" smtClean="0"/>
              <a:t>2). Keywords and search terms</a:t>
            </a:r>
          </a:p>
          <a:p>
            <a:pPr>
              <a:buNone/>
            </a:pPr>
            <a:endParaRPr lang="en-US" dirty="0" smtClean="0"/>
          </a:p>
          <a:p>
            <a:pPr>
              <a:buNone/>
            </a:pPr>
            <a:r>
              <a:rPr lang="en-US" dirty="0" smtClean="0"/>
              <a:t>3). Databases and search engines </a:t>
            </a:r>
          </a:p>
          <a:p>
            <a:pPr>
              <a:buNone/>
            </a:pPr>
            <a:endParaRPr lang="en-US" dirty="0" smtClean="0"/>
          </a:p>
          <a:p>
            <a:pPr>
              <a:buNone/>
            </a:pPr>
            <a:r>
              <a:rPr lang="en-US" dirty="0" smtClean="0"/>
              <a:t>4). Criteria of selection of relevant article </a:t>
            </a:r>
          </a:p>
          <a:p>
            <a:pPr>
              <a:buNone/>
            </a:pPr>
            <a:endParaRPr lang="en-US" dirty="0" smtClean="0"/>
          </a:p>
          <a:p>
            <a:pPr>
              <a:buNone/>
            </a:pPr>
            <a:r>
              <a:rPr lang="en-US" dirty="0" smtClean="0"/>
              <a:t>5). Discuss with your peer/ tutor and /or Supervisors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88"/>
            <a:ext cx="8229600" cy="667512"/>
          </a:xfrm>
        </p:spPr>
        <p:txBody>
          <a:bodyPr>
            <a:noAutofit/>
          </a:bodyPr>
          <a:lstStyle/>
          <a:p>
            <a:r>
              <a:rPr lang="en-US" sz="3200" b="1" dirty="0" smtClean="0"/>
              <a:t>Parameters of Search Strategy </a:t>
            </a:r>
            <a:endParaRPr lang="en-US" sz="3200" b="1" dirty="0"/>
          </a:p>
        </p:txBody>
      </p:sp>
      <p:sp>
        <p:nvSpPr>
          <p:cNvPr id="3" name="Content Placeholder 2"/>
          <p:cNvSpPr>
            <a:spLocks noGrp="1"/>
          </p:cNvSpPr>
          <p:nvPr>
            <p:ph idx="1"/>
          </p:nvPr>
        </p:nvSpPr>
        <p:spPr>
          <a:xfrm>
            <a:off x="457200" y="838200"/>
            <a:ext cx="8229600" cy="4495800"/>
          </a:xfrm>
        </p:spPr>
        <p:txBody>
          <a:bodyPr>
            <a:noAutofit/>
          </a:bodyPr>
          <a:lstStyle/>
          <a:p>
            <a:r>
              <a:rPr lang="en-US" sz="2400" b="1" dirty="0" smtClean="0"/>
              <a:t>One need to be clear about;</a:t>
            </a:r>
          </a:p>
          <a:p>
            <a:endParaRPr lang="en-US" sz="100" b="1" dirty="0" smtClean="0"/>
          </a:p>
          <a:p>
            <a:pPr>
              <a:buNone/>
            </a:pPr>
            <a:r>
              <a:rPr lang="en-US" sz="2400" b="1" dirty="0" smtClean="0"/>
              <a:t>1). Language for example English or Spanish! </a:t>
            </a:r>
          </a:p>
          <a:p>
            <a:pPr>
              <a:buNone/>
            </a:pPr>
            <a:endParaRPr lang="en-US" sz="1400" b="1" dirty="0" smtClean="0"/>
          </a:p>
          <a:p>
            <a:pPr>
              <a:buNone/>
            </a:pPr>
            <a:r>
              <a:rPr lang="en-US" sz="2400" b="1" dirty="0" smtClean="0"/>
              <a:t>2). Subject Area (Finance/Marketing/HRM)</a:t>
            </a:r>
          </a:p>
          <a:p>
            <a:pPr>
              <a:buNone/>
            </a:pPr>
            <a:endParaRPr lang="en-US" sz="1200" b="1" dirty="0" smtClean="0"/>
          </a:p>
          <a:p>
            <a:pPr>
              <a:buNone/>
            </a:pPr>
            <a:r>
              <a:rPr lang="en-US" sz="2400" b="1" dirty="0" smtClean="0"/>
              <a:t>3). Sector or particular focus (Stock exchange, Banking and/or Services etc.) </a:t>
            </a:r>
          </a:p>
          <a:p>
            <a:pPr>
              <a:buNone/>
            </a:pPr>
            <a:endParaRPr lang="en-US" sz="100" b="1" dirty="0" smtClean="0"/>
          </a:p>
          <a:p>
            <a:pPr>
              <a:buNone/>
            </a:pPr>
            <a:r>
              <a:rPr lang="en-US" sz="2400" b="1" dirty="0" smtClean="0"/>
              <a:t>Geographical Focus (Regional, national, urban, rural, etc)</a:t>
            </a:r>
          </a:p>
          <a:p>
            <a:pPr>
              <a:buNone/>
            </a:pPr>
            <a:endParaRPr lang="en-US" sz="1050" b="1" dirty="0" smtClean="0"/>
          </a:p>
          <a:p>
            <a:pPr>
              <a:buNone/>
            </a:pPr>
            <a:r>
              <a:rPr lang="en-US" sz="2400" b="1" dirty="0" smtClean="0"/>
              <a:t>4). Literature Type (refereed journals or books ) </a:t>
            </a:r>
          </a:p>
          <a:p>
            <a:pPr>
              <a:buNone/>
            </a:pPr>
            <a:endParaRPr lang="en-US" sz="400" b="1" dirty="0" smtClean="0"/>
          </a:p>
          <a:p>
            <a:pPr>
              <a:buNone/>
            </a:pPr>
            <a:r>
              <a:rPr lang="en-US" sz="2400" b="1" dirty="0" smtClean="0"/>
              <a:t>5). Publication Period (10 years latest or 20 years etc…)</a:t>
            </a:r>
            <a:endParaRPr lang="en-US"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Autofit/>
          </a:bodyPr>
          <a:lstStyle/>
          <a:p>
            <a:r>
              <a:rPr lang="en-US" sz="3200" b="1" dirty="0" smtClean="0"/>
              <a:t>Keywords</a:t>
            </a:r>
            <a:r>
              <a:rPr lang="en-US" sz="3200" dirty="0" smtClean="0"/>
              <a:t> </a:t>
            </a:r>
            <a:endParaRPr lang="en-US" sz="3200" dirty="0"/>
          </a:p>
        </p:txBody>
      </p:sp>
      <p:sp>
        <p:nvSpPr>
          <p:cNvPr id="3" name="Content Placeholder 2"/>
          <p:cNvSpPr>
            <a:spLocks noGrp="1"/>
          </p:cNvSpPr>
          <p:nvPr>
            <p:ph idx="1"/>
          </p:nvPr>
        </p:nvSpPr>
        <p:spPr>
          <a:xfrm>
            <a:off x="457200" y="914400"/>
            <a:ext cx="8229600" cy="5562600"/>
          </a:xfrm>
        </p:spPr>
        <p:txBody>
          <a:bodyPr>
            <a:normAutofit/>
          </a:bodyPr>
          <a:lstStyle/>
          <a:p>
            <a:pPr algn="just"/>
            <a:r>
              <a:rPr lang="en-US" sz="2400" b="1" dirty="0" smtClean="0"/>
              <a:t>Important at early stage to read both articles by key authors and recent review articles in area of your research.</a:t>
            </a:r>
          </a:p>
          <a:p>
            <a:pPr algn="just"/>
            <a:endParaRPr lang="en-US" sz="2400" b="1" dirty="0" smtClean="0"/>
          </a:p>
          <a:p>
            <a:pPr algn="just"/>
            <a:r>
              <a:rPr lang="en-US" sz="2400" b="1" dirty="0" smtClean="0"/>
              <a:t>This will help to define appropriate key words.  </a:t>
            </a:r>
          </a:p>
          <a:p>
            <a:pPr algn="just"/>
            <a:endParaRPr lang="en-US" sz="2400" b="1" dirty="0" smtClean="0"/>
          </a:p>
          <a:p>
            <a:pPr algn="just"/>
            <a:r>
              <a:rPr lang="en-US" sz="2400" b="1" dirty="0" smtClean="0"/>
              <a:t>Also contain references to other work that is applicable to your research question(s) and objectives.</a:t>
            </a:r>
          </a:p>
          <a:p>
            <a:pPr algn="just"/>
            <a:endParaRPr lang="en-US" sz="2400" b="1" dirty="0" smtClean="0"/>
          </a:p>
          <a:p>
            <a:pPr algn="just"/>
            <a:r>
              <a:rPr lang="en-US" sz="2400" b="1" dirty="0" smtClean="0"/>
              <a:t>If  you are unsure about review articles, ask your tutor/Supervisor. </a:t>
            </a:r>
          </a:p>
          <a:p>
            <a:pPr algn="just"/>
            <a:endParaRPr lang="en-US" sz="2400" b="1" dirty="0" smtClean="0"/>
          </a:p>
          <a:p>
            <a:pPr algn="just"/>
            <a:r>
              <a:rPr lang="en-US" sz="2400" b="1" dirty="0" smtClean="0"/>
              <a:t>Dissertations and  theses in your university's library can be a potential source of references.</a:t>
            </a:r>
            <a:endParaRPr lang="en-US" sz="2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228600"/>
            <a:ext cx="2971800" cy="533400"/>
          </a:xfrm>
        </p:spPr>
        <p:txBody>
          <a:bodyPr>
            <a:noAutofit/>
          </a:bodyPr>
          <a:lstStyle/>
          <a:p>
            <a:r>
              <a:rPr lang="en-US" sz="3200" b="1" dirty="0" smtClean="0"/>
              <a:t>Keywords</a:t>
            </a:r>
            <a:endParaRPr lang="en-US" sz="3200" b="1" i="1" dirty="0"/>
          </a:p>
        </p:txBody>
      </p:sp>
      <p:sp>
        <p:nvSpPr>
          <p:cNvPr id="3" name="Content Placeholder 2"/>
          <p:cNvSpPr>
            <a:spLocks noGrp="1"/>
          </p:cNvSpPr>
          <p:nvPr>
            <p:ph idx="1"/>
          </p:nvPr>
        </p:nvSpPr>
        <p:spPr>
          <a:xfrm>
            <a:off x="457200" y="944880"/>
            <a:ext cx="8229600" cy="4389120"/>
          </a:xfrm>
        </p:spPr>
        <p:txBody>
          <a:bodyPr/>
          <a:lstStyle/>
          <a:p>
            <a:pPr algn="just"/>
            <a:r>
              <a:rPr lang="en-US" sz="2400" b="1" dirty="0" smtClean="0"/>
              <a:t>You now need  to define  precisely what is relevant to your research in terms of key words. </a:t>
            </a:r>
          </a:p>
          <a:p>
            <a:pPr algn="just"/>
            <a:endParaRPr lang="en-US" sz="2400" b="1" dirty="0" smtClean="0"/>
          </a:p>
          <a:p>
            <a:pPr algn="just"/>
            <a:r>
              <a:rPr lang="en-US" sz="2400" b="1" dirty="0" smtClean="0"/>
              <a:t>The identification of keywords or ‘search 'terms is the most important part of planning your search for relevant literature (Bell 2005). </a:t>
            </a:r>
          </a:p>
          <a:p>
            <a:pPr algn="just"/>
            <a:endParaRPr lang="en-US" sz="2400" b="1" dirty="0" smtClean="0"/>
          </a:p>
          <a:p>
            <a:pPr algn="just"/>
            <a:r>
              <a:rPr lang="en-US" sz="2400" b="1" dirty="0" smtClean="0"/>
              <a:t>Key words are the basic terms that describe your research questions(s) and objectives.</a:t>
            </a:r>
          </a:p>
          <a:p>
            <a:endParaRPr lang="en-US" sz="2800"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88"/>
            <a:ext cx="8229600" cy="515112"/>
          </a:xfrm>
        </p:spPr>
        <p:txBody>
          <a:bodyPr>
            <a:noAutofit/>
          </a:bodyPr>
          <a:lstStyle/>
          <a:p>
            <a:r>
              <a:rPr lang="en-US" sz="3200" b="1" dirty="0" smtClean="0"/>
              <a:t>How to minimize problems with Keywords</a:t>
            </a:r>
            <a:endParaRPr lang="en-US" sz="3200" b="1" dirty="0"/>
          </a:p>
        </p:txBody>
      </p:sp>
      <p:sp>
        <p:nvSpPr>
          <p:cNvPr id="3" name="Content Placeholder 2"/>
          <p:cNvSpPr>
            <a:spLocks noGrp="1"/>
          </p:cNvSpPr>
          <p:nvPr>
            <p:ph idx="1"/>
          </p:nvPr>
        </p:nvSpPr>
        <p:spPr>
          <a:xfrm>
            <a:off x="457200" y="762000"/>
            <a:ext cx="8229600" cy="4389120"/>
          </a:xfrm>
        </p:spPr>
        <p:txBody>
          <a:bodyPr>
            <a:normAutofit/>
          </a:bodyPr>
          <a:lstStyle/>
          <a:p>
            <a:pPr algn="just"/>
            <a:r>
              <a:rPr lang="en-US" sz="2400" b="1" dirty="0" smtClean="0"/>
              <a:t>Spelling incorrect </a:t>
            </a:r>
          </a:p>
          <a:p>
            <a:pPr algn="just"/>
            <a:endParaRPr lang="en-US" sz="2400" b="1" dirty="0" smtClean="0"/>
          </a:p>
          <a:p>
            <a:pPr algn="just"/>
            <a:r>
              <a:rPr lang="en-US" sz="2400" b="1" dirty="0" smtClean="0"/>
              <a:t>use of incorrect terminology</a:t>
            </a:r>
          </a:p>
          <a:p>
            <a:pPr algn="just"/>
            <a:endParaRPr lang="en-US" sz="2400" b="1" dirty="0" smtClean="0"/>
          </a:p>
          <a:p>
            <a:pPr algn="just"/>
            <a:r>
              <a:rPr lang="en-US" sz="2400" b="1" dirty="0" smtClean="0"/>
              <a:t>Using recognised acronyms and abbreviations?</a:t>
            </a:r>
          </a:p>
          <a:p>
            <a:pPr marL="344488" indent="0" algn="just">
              <a:buNone/>
            </a:pPr>
            <a:r>
              <a:rPr lang="en-US" sz="2400" b="1" dirty="0" smtClean="0"/>
              <a:t>For example, UK for United Kingdom. </a:t>
            </a:r>
            <a:endParaRPr lang="en-US" sz="2400" b="1" i="1" dirty="0" smtClean="0">
              <a:solidFill>
                <a:srgbClr val="FF0000"/>
              </a:solidFill>
            </a:endParaRPr>
          </a:p>
          <a:p>
            <a:pPr algn="just">
              <a:buNone/>
            </a:pPr>
            <a:endParaRPr lang="en-US" sz="2400" b="1" dirty="0" smtClean="0"/>
          </a:p>
          <a:p>
            <a:pPr algn="just"/>
            <a:r>
              <a:rPr lang="en-US" sz="2400" b="1" dirty="0" smtClean="0"/>
              <a:t>Avoiding jargon and using accepted terminology?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09600"/>
          </a:xfrm>
        </p:spPr>
        <p:txBody>
          <a:bodyPr>
            <a:normAutofit/>
          </a:bodyPr>
          <a:lstStyle/>
          <a:p>
            <a:r>
              <a:rPr lang="en-US" sz="3200" b="1" dirty="0" smtClean="0"/>
              <a:t>Point to Ponder </a:t>
            </a:r>
            <a:endParaRPr lang="en-US" sz="3200" b="1" dirty="0"/>
          </a:p>
        </p:txBody>
      </p:sp>
      <p:sp>
        <p:nvSpPr>
          <p:cNvPr id="3" name="Content Placeholder 2"/>
          <p:cNvSpPr>
            <a:spLocks noGrp="1"/>
          </p:cNvSpPr>
          <p:nvPr>
            <p:ph idx="1"/>
          </p:nvPr>
        </p:nvSpPr>
        <p:spPr>
          <a:xfrm>
            <a:off x="457200" y="1295400"/>
            <a:ext cx="8229600" cy="4389120"/>
          </a:xfrm>
        </p:spPr>
        <p:txBody>
          <a:bodyPr/>
          <a:lstStyle/>
          <a:p>
            <a:pPr>
              <a:buNone/>
            </a:pPr>
            <a:r>
              <a:rPr lang="en-US" dirty="0" smtClean="0"/>
              <a:t>Discussion with yourself </a:t>
            </a:r>
          </a:p>
          <a:p>
            <a:pPr>
              <a:buNone/>
            </a:pPr>
            <a:endParaRPr lang="en-US" dirty="0" smtClean="0"/>
          </a:p>
          <a:p>
            <a:pPr>
              <a:buNone/>
            </a:pPr>
            <a:r>
              <a:rPr lang="en-US" dirty="0" smtClean="0"/>
              <a:t>Discussion with your tutor/supervisor</a:t>
            </a:r>
          </a:p>
          <a:p>
            <a:pPr>
              <a:buNone/>
            </a:pPr>
            <a:endParaRPr lang="en-US" dirty="0" smtClean="0"/>
          </a:p>
          <a:p>
            <a:pPr>
              <a:buNone/>
            </a:pPr>
            <a:r>
              <a:rPr lang="en-US" dirty="0" smtClean="0"/>
              <a:t>Discussion with the peers, friends and academic people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19912"/>
          </a:xfrm>
        </p:spPr>
        <p:txBody>
          <a:bodyPr/>
          <a:lstStyle/>
          <a:p>
            <a:r>
              <a:rPr lang="en-US" dirty="0" smtClean="0"/>
              <a:t>Bibliographic details </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04800" y="990600"/>
            <a:ext cx="86106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3200400" cy="609600"/>
          </a:xfrm>
        </p:spPr>
        <p:txBody>
          <a:bodyPr>
            <a:normAutofit fontScale="90000"/>
          </a:bodyPr>
          <a:lstStyle/>
          <a:p>
            <a:r>
              <a:rPr lang="en-US" sz="3600" b="1" dirty="0" smtClean="0"/>
              <a:t>Plagiarism</a:t>
            </a:r>
            <a:r>
              <a:rPr lang="en-US" dirty="0" smtClean="0"/>
              <a:t> </a:t>
            </a:r>
            <a:endParaRPr lang="en-US" dirty="0"/>
          </a:p>
        </p:txBody>
      </p:sp>
      <p:sp>
        <p:nvSpPr>
          <p:cNvPr id="3" name="Content Placeholder 2"/>
          <p:cNvSpPr>
            <a:spLocks noGrp="1"/>
          </p:cNvSpPr>
          <p:nvPr>
            <p:ph idx="1"/>
          </p:nvPr>
        </p:nvSpPr>
        <p:spPr>
          <a:xfrm>
            <a:off x="457200" y="914400"/>
            <a:ext cx="8229600" cy="4495800"/>
          </a:xfrm>
        </p:spPr>
        <p:txBody>
          <a:bodyPr>
            <a:normAutofit/>
          </a:bodyPr>
          <a:lstStyle/>
          <a:p>
            <a:r>
              <a:rPr lang="en-US" dirty="0" smtClean="0"/>
              <a:t>Plagiarism can be of the following nature; </a:t>
            </a:r>
          </a:p>
          <a:p>
            <a:endParaRPr lang="en-US" dirty="0" smtClean="0"/>
          </a:p>
          <a:p>
            <a:pPr>
              <a:buNone/>
            </a:pPr>
            <a:r>
              <a:rPr lang="en-US" sz="2400" b="1" dirty="0" smtClean="0"/>
              <a:t>1). Stealing material from other sources </a:t>
            </a:r>
          </a:p>
          <a:p>
            <a:pPr>
              <a:buNone/>
            </a:pPr>
            <a:endParaRPr lang="en-US" sz="2400" b="1" dirty="0" smtClean="0"/>
          </a:p>
          <a:p>
            <a:pPr>
              <a:buNone/>
            </a:pPr>
            <a:r>
              <a:rPr lang="en-US" sz="2400" b="1" dirty="0" smtClean="0"/>
              <a:t>2). Submitting material not written by you</a:t>
            </a:r>
          </a:p>
          <a:p>
            <a:pPr>
              <a:buNone/>
            </a:pPr>
            <a:endParaRPr lang="en-US" sz="2400" b="1" dirty="0" smtClean="0"/>
          </a:p>
          <a:p>
            <a:pPr>
              <a:buNone/>
            </a:pPr>
            <a:r>
              <a:rPr lang="en-US" sz="2400" b="1" dirty="0" smtClean="0"/>
              <a:t>3). Copying material without quoting</a:t>
            </a:r>
          </a:p>
          <a:p>
            <a:pPr>
              <a:buNone/>
            </a:pPr>
            <a:endParaRPr lang="en-US" sz="2400" b="1" dirty="0" smtClean="0"/>
          </a:p>
          <a:p>
            <a:pPr>
              <a:buNone/>
            </a:pPr>
            <a:r>
              <a:rPr lang="en-US" sz="2400" b="1" dirty="0" smtClean="0"/>
              <a:t>4). Paraphrasing material without documentation</a:t>
            </a:r>
            <a:endParaRPr lang="en-US" sz="2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636</Words>
  <Application>Microsoft Office PowerPoint</Application>
  <PresentationFormat>On-screen Show (4:3)</PresentationFormat>
  <Paragraphs>116</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Sources of Literature </vt:lpstr>
      <vt:lpstr>Sources of Literature </vt:lpstr>
      <vt:lpstr>Journals: Refereed and Academic</vt:lpstr>
      <vt:lpstr>Journals: Refereed and Academic</vt:lpstr>
      <vt:lpstr>Books </vt:lpstr>
      <vt:lpstr>Why Search Strategy Planning needed ?   </vt:lpstr>
      <vt:lpstr>Strategy of Literature Search </vt:lpstr>
      <vt:lpstr>Parameters of Search Strategy </vt:lpstr>
      <vt:lpstr>Keywords </vt:lpstr>
      <vt:lpstr>Keywords</vt:lpstr>
      <vt:lpstr>How to minimize problems with Keywords</vt:lpstr>
      <vt:lpstr>Point to Ponder </vt:lpstr>
      <vt:lpstr>Bibliographic details </vt:lpstr>
      <vt:lpstr>Plagiarism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Literature Review</dc:title>
  <dc:creator>faisal</dc:creator>
  <cp:lastModifiedBy>NTS</cp:lastModifiedBy>
  <cp:revision>18</cp:revision>
  <dcterms:created xsi:type="dcterms:W3CDTF">2013-04-22T06:02:35Z</dcterms:created>
  <dcterms:modified xsi:type="dcterms:W3CDTF">2013-04-25T13:01:52Z</dcterms:modified>
</cp:coreProperties>
</file>