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67D8D-797A-406E-8806-85E532145121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5655F-E395-415E-A3FB-B77EAFEF70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Critical Literature Review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505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400" dirty="0" smtClean="0"/>
              <a:t>Faisal Abbas, PhD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2900" b="1" dirty="0" smtClean="0"/>
              <a:t>Lecture 5</a:t>
            </a:r>
            <a:r>
              <a:rPr lang="en-US" sz="2900" b="1" baseline="30000" dirty="0" smtClean="0"/>
              <a:t>th</a:t>
            </a:r>
            <a:r>
              <a:rPr lang="en-US" sz="2900" b="1" dirty="0" smtClean="0"/>
              <a:t> </a:t>
            </a:r>
          </a:p>
          <a:p>
            <a:pPr algn="ctr">
              <a:buNone/>
            </a:pPr>
            <a:endParaRPr lang="en-US" sz="2900" b="1" dirty="0" smtClean="0"/>
          </a:p>
          <a:p>
            <a:pPr algn="ctr">
              <a:buNone/>
            </a:pPr>
            <a:endParaRPr lang="en-US" sz="2900" b="1" dirty="0" smtClean="0"/>
          </a:p>
          <a:p>
            <a:pPr algn="ctr">
              <a:buNone/>
            </a:pPr>
            <a:endParaRPr lang="en-US" sz="2900" b="1" dirty="0" smtClean="0"/>
          </a:p>
          <a:p>
            <a:pPr algn="ctr">
              <a:buNone/>
            </a:pPr>
            <a:r>
              <a:rPr lang="en-US" sz="2900" b="1" dirty="0" smtClean="0"/>
              <a:t>22-04-2013</a:t>
            </a:r>
            <a:endParaRPr lang="en-US" sz="2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Critical Literature Review: 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Some important points are ;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 marL="387350" indent="-387350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Preliminary search of existing material</a:t>
            </a:r>
          </a:p>
          <a:p>
            <a:pPr marL="387350" indent="-387350">
              <a:lnSpc>
                <a:spcPct val="90000"/>
              </a:lnSpc>
            </a:pPr>
            <a:endParaRPr lang="en-GB" sz="2200" dirty="0" smtClean="0">
              <a:latin typeface="Arial" charset="0"/>
            </a:endParaRPr>
          </a:p>
          <a:p>
            <a:pPr marL="387350" indent="-387350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Organising valuable ideas and findings </a:t>
            </a:r>
          </a:p>
          <a:p>
            <a:pPr marL="387350" indent="-387350">
              <a:lnSpc>
                <a:spcPct val="90000"/>
              </a:lnSpc>
            </a:pPr>
            <a:endParaRPr lang="en-GB" sz="2200" dirty="0" smtClean="0">
              <a:latin typeface="Arial" charset="0"/>
            </a:endParaRPr>
          </a:p>
          <a:p>
            <a:pPr marL="387350" indent="-387350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Identifying research in progress</a:t>
            </a:r>
          </a:p>
          <a:p>
            <a:pPr marL="387350" indent="-387350">
              <a:lnSpc>
                <a:spcPct val="90000"/>
              </a:lnSpc>
            </a:pPr>
            <a:endParaRPr lang="en-GB" sz="2200" dirty="0" smtClean="0">
              <a:latin typeface="Arial" charset="0"/>
            </a:endParaRPr>
          </a:p>
          <a:p>
            <a:pPr marL="387350" indent="-387350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Generating new research ideas</a:t>
            </a:r>
          </a:p>
          <a:p>
            <a:pPr marL="387350" indent="-387350">
              <a:lnSpc>
                <a:spcPct val="90000"/>
              </a:lnSpc>
            </a:pPr>
            <a:endParaRPr lang="en-GB" sz="2200" dirty="0" smtClean="0">
              <a:latin typeface="Arial" charset="0"/>
            </a:endParaRPr>
          </a:p>
          <a:p>
            <a:pPr marL="387350" indent="-387350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Developing a critical perspective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Critical Literature Review: Summary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/>
              <a:t>Than we talked about the circular process of research which starts from; </a:t>
            </a:r>
          </a:p>
          <a:p>
            <a:pPr marL="0" indent="0" algn="just">
              <a:buNone/>
            </a:pPr>
            <a:r>
              <a:rPr lang="en-US" sz="2400" b="1" dirty="0" smtClean="0"/>
              <a:t>Research questions and objectives</a:t>
            </a:r>
          </a:p>
          <a:p>
            <a:pPr marL="0" indent="0" algn="just">
              <a:buNone/>
            </a:pPr>
            <a:endParaRPr lang="en-US" sz="1600" b="1" dirty="0" smtClean="0"/>
          </a:p>
          <a:p>
            <a:pPr marL="0" indent="0" algn="just">
              <a:buNone/>
            </a:pPr>
            <a:r>
              <a:rPr lang="en-US" sz="2400" b="1" dirty="0" smtClean="0"/>
              <a:t>Defining Parameters</a:t>
            </a:r>
          </a:p>
          <a:p>
            <a:pPr marL="0" indent="0" algn="just">
              <a:buNone/>
            </a:pPr>
            <a:endParaRPr lang="en-US" sz="1200" b="1" dirty="0" smtClean="0"/>
          </a:p>
          <a:p>
            <a:pPr marL="0" indent="0" algn="just">
              <a:buNone/>
            </a:pPr>
            <a:r>
              <a:rPr lang="en-US" sz="2400" b="1" dirty="0" smtClean="0"/>
              <a:t>Generating and refining key words </a:t>
            </a:r>
          </a:p>
          <a:p>
            <a:pPr marL="0" indent="0" algn="just">
              <a:buNone/>
            </a:pPr>
            <a:endParaRPr lang="en-US" sz="1100" b="1" dirty="0" smtClean="0"/>
          </a:p>
          <a:p>
            <a:pPr marL="0" indent="0" algn="just">
              <a:buNone/>
            </a:pPr>
            <a:r>
              <a:rPr lang="en-US" sz="2400" b="1" dirty="0" smtClean="0"/>
              <a:t>Conducting search and obtaining literature </a:t>
            </a:r>
          </a:p>
          <a:p>
            <a:pPr marL="0" indent="0" algn="just">
              <a:buNone/>
            </a:pPr>
            <a:endParaRPr lang="en-US" sz="1200" b="1" dirty="0" smtClean="0"/>
          </a:p>
          <a:p>
            <a:pPr marL="0" indent="0" algn="just">
              <a:buNone/>
            </a:pPr>
            <a:r>
              <a:rPr lang="en-US" sz="2400" b="1" dirty="0" smtClean="0"/>
              <a:t>Evaluating and recording</a:t>
            </a:r>
          </a:p>
          <a:p>
            <a:pPr marL="0" indent="0" algn="just">
              <a:buNone/>
            </a:pPr>
            <a:r>
              <a:rPr lang="en-US" sz="2400" b="1" dirty="0" smtClean="0"/>
              <a:t> </a:t>
            </a:r>
          </a:p>
          <a:p>
            <a:pPr marL="0" indent="0" algn="just"/>
            <a:r>
              <a:rPr lang="en-US" sz="2400" b="1" dirty="0" smtClean="0"/>
              <a:t>  The process continues this way till the critical literature review is written. 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/>
          <a:lstStyle/>
          <a:p>
            <a:r>
              <a:rPr lang="en-US" dirty="0" smtClean="0"/>
              <a:t>Writing Literature Review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3088"/>
            <a:ext cx="8229600" cy="66751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Writing Literature Review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880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can be a single separate chapter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series of Chapters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It can be included in the paper/dissertation / report throughout.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Writing Literature Review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b="1" dirty="0"/>
              <a:t>Although there is no </a:t>
            </a:r>
            <a:r>
              <a:rPr lang="en-US" sz="2800" b="1" dirty="0" smtClean="0"/>
              <a:t>single structure </a:t>
            </a:r>
            <a:r>
              <a:rPr lang="en-US" sz="2800" b="1" dirty="0"/>
              <a:t>that your critical review should take, </a:t>
            </a:r>
            <a:r>
              <a:rPr lang="en-US" sz="2800" b="1" dirty="0" smtClean="0"/>
              <a:t>but it is said that it is </a:t>
            </a:r>
            <a:r>
              <a:rPr lang="en-US" sz="2800" b="1" dirty="0"/>
              <a:t>useful to </a:t>
            </a:r>
            <a:r>
              <a:rPr lang="en-US" sz="2800" b="1" dirty="0" smtClean="0"/>
              <a:t>think of </a:t>
            </a:r>
            <a:r>
              <a:rPr lang="en-US" sz="2800" b="1" dirty="0"/>
              <a:t>the review as a funnel in which you</a:t>
            </a:r>
            <a:r>
              <a:rPr lang="en-US" sz="2800" b="1" dirty="0" smtClean="0"/>
              <a:t>:</a:t>
            </a:r>
          </a:p>
          <a:p>
            <a:endParaRPr lang="en-US" dirty="0"/>
          </a:p>
          <a:p>
            <a:pPr marL="0" indent="0" algn="just">
              <a:buNone/>
            </a:pPr>
            <a:r>
              <a:rPr lang="en-US" sz="2600" b="1" dirty="0"/>
              <a:t>S</a:t>
            </a:r>
            <a:r>
              <a:rPr lang="en-US" sz="2600" b="1" dirty="0" smtClean="0"/>
              <a:t>tart </a:t>
            </a:r>
            <a:r>
              <a:rPr lang="en-US" sz="2600" b="1" dirty="0"/>
              <a:t>at a more general level before narrowing down to your specific research </a:t>
            </a:r>
            <a:r>
              <a:rPr lang="en-US" sz="2600" b="1" dirty="0" smtClean="0"/>
              <a:t>question(s</a:t>
            </a:r>
            <a:r>
              <a:rPr lang="en-US" sz="2600" b="1" dirty="0"/>
              <a:t>) and objectives</a:t>
            </a:r>
            <a:r>
              <a:rPr lang="en-US" sz="2600" b="1" dirty="0" smtClean="0"/>
              <a:t>;</a:t>
            </a:r>
          </a:p>
          <a:p>
            <a:pPr marL="0" indent="0" algn="just">
              <a:buNone/>
            </a:pPr>
            <a:endParaRPr lang="en-US" sz="2600" b="1" dirty="0"/>
          </a:p>
          <a:p>
            <a:pPr algn="just">
              <a:buNone/>
            </a:pPr>
            <a:r>
              <a:rPr lang="en-US" sz="2600" b="1" dirty="0" smtClean="0"/>
              <a:t> Provide </a:t>
            </a:r>
            <a:r>
              <a:rPr lang="en-US" sz="2600" b="1" dirty="0"/>
              <a:t>a brief overview of key ideas and themes</a:t>
            </a:r>
            <a:r>
              <a:rPr lang="en-US" sz="2600" b="1" dirty="0" smtClean="0"/>
              <a:t>;</a:t>
            </a:r>
          </a:p>
          <a:p>
            <a:pPr algn="just">
              <a:buNone/>
            </a:pPr>
            <a:endParaRPr lang="en-US" sz="2600" b="1" dirty="0"/>
          </a:p>
          <a:p>
            <a:pPr marL="0" indent="0" algn="just">
              <a:buNone/>
            </a:pPr>
            <a:r>
              <a:rPr lang="en-US" sz="2600" b="1" dirty="0"/>
              <a:t>S</a:t>
            </a:r>
            <a:r>
              <a:rPr lang="en-US" sz="2600" b="1" dirty="0" smtClean="0"/>
              <a:t>ummarise</a:t>
            </a:r>
            <a:r>
              <a:rPr lang="en-US" sz="2600" b="1" dirty="0"/>
              <a:t>, compare and contrast the research of the key writers</a:t>
            </a:r>
            <a:r>
              <a:rPr lang="en-US" sz="2600" b="1" dirty="0" smtClean="0"/>
              <a:t>;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Writing Literature Review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 smtClean="0"/>
              <a:t>Narrow down to highlight previous research work most relevant to your own research;</a:t>
            </a:r>
          </a:p>
          <a:p>
            <a:pPr>
              <a:buNone/>
            </a:pPr>
            <a:endParaRPr lang="en-US" sz="2600" b="1" dirty="0" smtClean="0"/>
          </a:p>
          <a:p>
            <a:pPr marL="0" indent="0">
              <a:buNone/>
            </a:pPr>
            <a:r>
              <a:rPr lang="en-US" sz="2600" b="1" dirty="0" smtClean="0"/>
              <a:t>Provide a detailed account of the findings of this research and show how they are related;</a:t>
            </a:r>
          </a:p>
          <a:p>
            <a:endParaRPr lang="en-US" sz="2600" b="1" dirty="0" smtClean="0"/>
          </a:p>
          <a:p>
            <a:pPr marL="0" indent="0">
              <a:buNone/>
            </a:pPr>
            <a:r>
              <a:rPr lang="en-US" sz="2600" b="1" dirty="0" smtClean="0"/>
              <a:t>Highlight those aspects where your own research will provide fresh insights;</a:t>
            </a:r>
          </a:p>
          <a:p>
            <a:endParaRPr lang="en-US" sz="2600" b="1" dirty="0" smtClean="0"/>
          </a:p>
          <a:p>
            <a:pPr marL="0" indent="0">
              <a:buNone/>
            </a:pPr>
            <a:r>
              <a:rPr lang="en-US" sz="2600" b="1" dirty="0"/>
              <a:t>L</a:t>
            </a:r>
            <a:r>
              <a:rPr lang="en-US" sz="2600" b="1" dirty="0" smtClean="0"/>
              <a:t>ead the reader into subsequent sections of your project report, which explore these issues.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Is literature review critical 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Have you shown how your research </a:t>
            </a:r>
            <a:r>
              <a:rPr lang="en-US" sz="2400" b="1" dirty="0" smtClean="0"/>
              <a:t>question relates </a:t>
            </a:r>
            <a:r>
              <a:rPr lang="en-US" sz="2400" b="1" dirty="0"/>
              <a:t>to previous research reviewed</a:t>
            </a:r>
            <a:r>
              <a:rPr lang="en-US" sz="2400" b="1" dirty="0" smtClean="0"/>
              <a:t>?</a:t>
            </a:r>
          </a:p>
          <a:p>
            <a:pPr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2400" b="1" dirty="0" smtClean="0"/>
              <a:t>Have </a:t>
            </a:r>
            <a:r>
              <a:rPr lang="en-US" sz="2400" b="1" dirty="0"/>
              <a:t>you assessed the strengths and </a:t>
            </a:r>
            <a:r>
              <a:rPr lang="en-US" sz="2400" b="1" dirty="0" smtClean="0"/>
              <a:t>weaknesses of </a:t>
            </a:r>
            <a:r>
              <a:rPr lang="en-US" sz="2400" b="1" dirty="0"/>
              <a:t>the previous research reviewed</a:t>
            </a:r>
            <a:r>
              <a:rPr lang="en-US" sz="2400" b="1" dirty="0" smtClean="0"/>
              <a:t>?</a:t>
            </a:r>
          </a:p>
          <a:p>
            <a:pPr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2400" b="1" dirty="0" smtClean="0"/>
              <a:t>Have </a:t>
            </a:r>
            <a:r>
              <a:rPr lang="en-US" sz="2400" b="1" dirty="0"/>
              <a:t>you been objective in your discussion </a:t>
            </a:r>
            <a:r>
              <a:rPr lang="en-US" sz="2400" b="1" dirty="0" smtClean="0"/>
              <a:t>and assessment </a:t>
            </a:r>
            <a:r>
              <a:rPr lang="en-US" sz="2400" b="1" dirty="0"/>
              <a:t>of other people’s research</a:t>
            </a:r>
            <a:r>
              <a:rPr lang="en-US" sz="2400" b="1" dirty="0" smtClean="0"/>
              <a:t>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Is literature review critical 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Have you included references to research that is counter to your own opinion?</a:t>
            </a:r>
          </a:p>
          <a:p>
            <a:pPr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Have you distinguished clearly between facts and opinions?</a:t>
            </a:r>
          </a:p>
          <a:p>
            <a:pPr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Have </a:t>
            </a:r>
            <a:r>
              <a:rPr lang="en-US" sz="2400" b="1" dirty="0"/>
              <a:t>you made reasoned </a:t>
            </a:r>
            <a:r>
              <a:rPr lang="en-US" sz="2400" b="1" dirty="0" smtClean="0"/>
              <a:t>judgments </a:t>
            </a:r>
            <a:r>
              <a:rPr lang="en-US" sz="2400" b="1" dirty="0"/>
              <a:t>about </a:t>
            </a:r>
            <a:r>
              <a:rPr lang="en-US" sz="2400" b="1" dirty="0" smtClean="0"/>
              <a:t>the value </a:t>
            </a:r>
            <a:r>
              <a:rPr lang="en-US" sz="2400" b="1" dirty="0"/>
              <a:t>and relevance of others’ research to </a:t>
            </a:r>
            <a:r>
              <a:rPr lang="en-US" sz="2400" b="1" dirty="0" smtClean="0"/>
              <a:t>your own</a:t>
            </a:r>
            <a:r>
              <a:rPr lang="en-US" sz="2400" b="1" dirty="0"/>
              <a:t>?</a:t>
            </a:r>
          </a:p>
          <a:p>
            <a:pPr algn="just">
              <a:buNone/>
            </a:pPr>
            <a:endParaRPr lang="en-US" sz="2400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Is literature review critical 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Have you justified clearly your own ideas?</a:t>
            </a:r>
          </a:p>
          <a:p>
            <a:pPr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Have you highlighted those areas where new research (yours!) is needed to provide fresh insights and taken these into account in your arguments?</a:t>
            </a:r>
          </a:p>
          <a:p>
            <a:pPr marL="0" indent="0"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Have </a:t>
            </a:r>
            <a:r>
              <a:rPr lang="en-US" sz="2400" b="1" dirty="0"/>
              <a:t>you justified your arguments by </a:t>
            </a:r>
            <a:r>
              <a:rPr lang="en-US" sz="2400" b="1" dirty="0" smtClean="0"/>
              <a:t>referencing correctly </a:t>
            </a:r>
            <a:r>
              <a:rPr lang="en-US" sz="2400" b="1" dirty="0"/>
              <a:t>published research?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The Key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en-US" sz="2400" b="1" dirty="0" smtClean="0"/>
              <a:t>The </a:t>
            </a:r>
            <a:r>
              <a:rPr lang="en-US" sz="2400" b="1" dirty="0"/>
              <a:t>key to writing a critical </a:t>
            </a:r>
            <a:r>
              <a:rPr lang="en-US" sz="2400" b="1" dirty="0" smtClean="0"/>
              <a:t>literature review </a:t>
            </a:r>
            <a:r>
              <a:rPr lang="en-US" sz="2400" b="1" dirty="0"/>
              <a:t>is therefore to link </a:t>
            </a:r>
            <a:r>
              <a:rPr lang="en-US" sz="2400" b="1" dirty="0" smtClean="0"/>
              <a:t>the;  </a:t>
            </a:r>
          </a:p>
          <a:p>
            <a:pPr marL="0" indent="0">
              <a:buNone/>
            </a:pPr>
            <a:r>
              <a:rPr lang="en-US" sz="2400" b="1" dirty="0"/>
              <a:t>D</a:t>
            </a:r>
            <a:r>
              <a:rPr lang="en-US" sz="2400" b="1" dirty="0" smtClean="0"/>
              <a:t>ifferent </a:t>
            </a:r>
            <a:r>
              <a:rPr lang="en-US" sz="2400" b="1" dirty="0"/>
              <a:t>ideas </a:t>
            </a:r>
            <a:r>
              <a:rPr lang="en-US" sz="2400" b="1" dirty="0" smtClean="0"/>
              <a:t>you find </a:t>
            </a:r>
            <a:r>
              <a:rPr lang="en-US" sz="2400" b="1" dirty="0"/>
              <a:t>in the literature to form </a:t>
            </a:r>
            <a:r>
              <a:rPr lang="en-US" sz="2400" b="1" dirty="0" smtClean="0"/>
              <a:t>a </a:t>
            </a:r>
          </a:p>
          <a:p>
            <a:pPr marL="0" indent="0">
              <a:buNone/>
            </a:pPr>
            <a:r>
              <a:rPr lang="en-US" sz="2400" b="1" dirty="0" smtClean="0"/>
              <a:t>Coherent and cohesive argument;  </a:t>
            </a:r>
          </a:p>
          <a:p>
            <a:pPr marL="0" indent="0">
              <a:buNone/>
            </a:pPr>
            <a:r>
              <a:rPr lang="en-US" sz="2400" b="1" dirty="0"/>
              <a:t>W</a:t>
            </a:r>
            <a:r>
              <a:rPr lang="en-US" sz="2400" b="1" dirty="0" smtClean="0"/>
              <a:t>hich </a:t>
            </a:r>
            <a:r>
              <a:rPr lang="en-US" sz="2400" b="1" dirty="0"/>
              <a:t>sets in context </a:t>
            </a:r>
            <a:r>
              <a:rPr lang="en-US" sz="2400" b="1" dirty="0" smtClean="0"/>
              <a:t>and justifies </a:t>
            </a:r>
            <a:r>
              <a:rPr lang="en-US" sz="2400" b="1" dirty="0"/>
              <a:t>your </a:t>
            </a:r>
            <a:r>
              <a:rPr lang="en-US" sz="2400" b="1" dirty="0" smtClean="0"/>
              <a:t>research.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Font typeface="Wingdings" pitchFamily="2" charset="2"/>
              <a:buChar char="ü"/>
            </a:pPr>
            <a:r>
              <a:rPr lang="en-US" sz="2400" b="1" dirty="0" smtClean="0"/>
              <a:t>It </a:t>
            </a:r>
            <a:r>
              <a:rPr lang="en-US" sz="2400" b="1" dirty="0"/>
              <a:t>should relate to your research question and objectives. </a:t>
            </a:r>
          </a:p>
          <a:p>
            <a:pPr marL="0" indent="0">
              <a:buFont typeface="Wingdings" pitchFamily="2" charset="2"/>
              <a:buChar char="ü"/>
            </a:pPr>
            <a:r>
              <a:rPr lang="en-US" sz="2400" b="1" dirty="0" smtClean="0"/>
              <a:t>It </a:t>
            </a:r>
            <a:r>
              <a:rPr lang="en-US" sz="2400" b="1" dirty="0"/>
              <a:t>should show </a:t>
            </a:r>
            <a:r>
              <a:rPr lang="en-US" sz="2400" b="1" dirty="0" smtClean="0"/>
              <a:t>a clear </a:t>
            </a:r>
            <a:r>
              <a:rPr lang="en-US" sz="2400" b="1" dirty="0"/>
              <a:t>link </a:t>
            </a:r>
            <a:r>
              <a:rPr lang="en-US" sz="2400" b="1" dirty="0" smtClean="0"/>
              <a:t>to </a:t>
            </a:r>
            <a:r>
              <a:rPr lang="en-US" sz="2400" b="1" dirty="0"/>
              <a:t>the empirical </a:t>
            </a:r>
            <a:r>
              <a:rPr lang="en-US" sz="2400" b="1" dirty="0" smtClean="0"/>
              <a:t>work already conducted.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Evaluating the Structure of Literature Review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/>
              <a:t>Does your literature review have a clear </a:t>
            </a:r>
            <a:r>
              <a:rPr lang="en-US" sz="2400" b="1" dirty="0" smtClean="0"/>
              <a:t>title which </a:t>
            </a:r>
            <a:r>
              <a:rPr lang="en-US" sz="2400" b="1" dirty="0"/>
              <a:t>describes the focus of your research </a:t>
            </a:r>
            <a:r>
              <a:rPr lang="en-US" sz="2400" b="1" dirty="0" smtClean="0"/>
              <a:t>rather than </a:t>
            </a:r>
            <a:r>
              <a:rPr lang="en-US" sz="2400" b="1" dirty="0"/>
              <a:t>just saying ‘literature review’?</a:t>
            </a:r>
          </a:p>
          <a:p>
            <a:pPr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2400" b="1" dirty="0" smtClean="0"/>
              <a:t>Have </a:t>
            </a:r>
            <a:r>
              <a:rPr lang="en-US" sz="2400" b="1" dirty="0"/>
              <a:t>you explained precisely how you </a:t>
            </a:r>
            <a:r>
              <a:rPr lang="en-US" sz="2400" b="1" dirty="0" smtClean="0"/>
              <a:t>searched the </a:t>
            </a:r>
            <a:r>
              <a:rPr lang="en-US" sz="2400" b="1" dirty="0"/>
              <a:t>literature, and the criteria used to select </a:t>
            </a:r>
            <a:r>
              <a:rPr lang="en-US" sz="2400" b="1" dirty="0" smtClean="0"/>
              <a:t>those studies </a:t>
            </a:r>
            <a:r>
              <a:rPr lang="en-US" sz="2400" b="1" dirty="0"/>
              <a:t>included?</a:t>
            </a:r>
          </a:p>
          <a:p>
            <a:pPr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2400" b="1" dirty="0" smtClean="0"/>
              <a:t>Does </a:t>
            </a:r>
            <a:r>
              <a:rPr lang="en-US" sz="2400" b="1" dirty="0"/>
              <a:t>your review start at a more general </a:t>
            </a:r>
            <a:r>
              <a:rPr lang="en-US" sz="2400" b="1" dirty="0" smtClean="0"/>
              <a:t>level before </a:t>
            </a:r>
            <a:r>
              <a:rPr lang="en-US" sz="2400" b="1" dirty="0"/>
              <a:t>narrowing down?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Evaluating the Structure of Literature Review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/>
              <a:t>Is your literature review organised </a:t>
            </a:r>
            <a:r>
              <a:rPr lang="en-US" sz="2400" b="1" dirty="0" smtClean="0"/>
              <a:t>thematically around </a:t>
            </a:r>
            <a:r>
              <a:rPr lang="en-US" sz="2400" b="1" dirty="0"/>
              <a:t>the ideas contained in the research </a:t>
            </a:r>
            <a:r>
              <a:rPr lang="en-US" sz="2400" b="1" dirty="0" smtClean="0"/>
              <a:t>being reviewed?</a:t>
            </a:r>
          </a:p>
          <a:p>
            <a:pPr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2400" b="1" dirty="0" smtClean="0"/>
              <a:t>Are </a:t>
            </a:r>
            <a:r>
              <a:rPr lang="en-US" sz="2400" b="1" dirty="0"/>
              <a:t>your arguments coherent and </a:t>
            </a:r>
            <a:r>
              <a:rPr lang="en-US" sz="2400" b="1" dirty="0" smtClean="0"/>
              <a:t>cohesive? </a:t>
            </a:r>
          </a:p>
          <a:p>
            <a:pPr marL="0" indent="0" algn="just">
              <a:buNone/>
            </a:pPr>
            <a:r>
              <a:rPr lang="en-US" sz="2000" b="1" i="1" dirty="0" smtClean="0"/>
              <a:t>Linking ideas logically for reader to understand easily </a:t>
            </a:r>
            <a:endParaRPr lang="en-US" sz="2000" b="1" i="1" dirty="0"/>
          </a:p>
          <a:p>
            <a:pPr algn="just">
              <a:buNone/>
            </a:pPr>
            <a:endParaRPr lang="en-US" sz="2400" b="1" dirty="0"/>
          </a:p>
          <a:p>
            <a:pPr marL="0" indent="0" algn="just">
              <a:buNone/>
            </a:pPr>
            <a:r>
              <a:rPr lang="en-US" sz="2400" b="1" dirty="0" smtClean="0"/>
              <a:t>Have </a:t>
            </a:r>
            <a:r>
              <a:rPr lang="en-US" sz="2400" b="1" dirty="0"/>
              <a:t>you used sub-headings within the </a:t>
            </a:r>
            <a:r>
              <a:rPr lang="en-US" sz="2400" b="1" dirty="0" smtClean="0"/>
              <a:t>literature review </a:t>
            </a:r>
            <a:r>
              <a:rPr lang="en-US" sz="2400" b="1" dirty="0"/>
              <a:t>to help guide your </a:t>
            </a:r>
            <a:r>
              <a:rPr lang="en-US" sz="2400" b="1" dirty="0" smtClean="0"/>
              <a:t>reader?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Evaluating the Structure of Literature Review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895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Does the structure of your literature review draw your reader’s attention to the issues which are the focus of your research?</a:t>
            </a:r>
          </a:p>
          <a:p>
            <a:pPr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Does your literature review lead your reader into subsequent sections of your project report or dissertation?</a:t>
            </a:r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625</Words>
  <Application>Microsoft Office PowerPoint</Application>
  <PresentationFormat>On-screen Show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Critical Literature Review </vt:lpstr>
      <vt:lpstr>Critical Literature Review: Summary</vt:lpstr>
      <vt:lpstr>Critical Literature Review: Summary </vt:lpstr>
      <vt:lpstr>Writing Literature Review </vt:lpstr>
      <vt:lpstr>Writing Literature Review</vt:lpstr>
      <vt:lpstr>Writing Literature Review</vt:lpstr>
      <vt:lpstr>Writing Literature Review</vt:lpstr>
      <vt:lpstr>Is literature review critical ?</vt:lpstr>
      <vt:lpstr>Is literature review critical ?</vt:lpstr>
      <vt:lpstr>Is literature review critical ?</vt:lpstr>
      <vt:lpstr>The Key </vt:lpstr>
      <vt:lpstr>Evaluating the Structure of Literature Review </vt:lpstr>
      <vt:lpstr>Evaluating the Structure of Literature Review </vt:lpstr>
      <vt:lpstr>Evaluating the Structure of Literature Review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Literature Review </dc:title>
  <dc:creator>faisal</dc:creator>
  <cp:lastModifiedBy>vcomsats</cp:lastModifiedBy>
  <cp:revision>1</cp:revision>
  <dcterms:created xsi:type="dcterms:W3CDTF">2013-04-22T08:03:08Z</dcterms:created>
  <dcterms:modified xsi:type="dcterms:W3CDTF">2013-04-22T12:00:46Z</dcterms:modified>
</cp:coreProperties>
</file>