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75" r:id="rId4"/>
    <p:sldId id="258" r:id="rId5"/>
    <p:sldId id="259" r:id="rId6"/>
    <p:sldId id="260" r:id="rId7"/>
    <p:sldId id="282" r:id="rId8"/>
    <p:sldId id="261" r:id="rId9"/>
    <p:sldId id="262" r:id="rId10"/>
    <p:sldId id="283" r:id="rId11"/>
    <p:sldId id="284" r:id="rId12"/>
    <p:sldId id="281" r:id="rId13"/>
    <p:sldId id="277" r:id="rId14"/>
    <p:sldId id="263" r:id="rId15"/>
    <p:sldId id="264" r:id="rId16"/>
    <p:sldId id="265" r:id="rId17"/>
    <p:sldId id="266" r:id="rId18"/>
    <p:sldId id="267" r:id="rId19"/>
    <p:sldId id="268" r:id="rId20"/>
    <p:sldId id="269" r:id="rId21"/>
    <p:sldId id="270" r:id="rId22"/>
    <p:sldId id="271" r:id="rId23"/>
    <p:sldId id="273" r:id="rId24"/>
    <p:sldId id="272" r:id="rId25"/>
    <p:sldId id="274" r:id="rId26"/>
    <p:sldId id="280"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vertBarState="maximized">
    <p:restoredLeft sz="15620"/>
    <p:restoredTop sz="94660"/>
  </p:normalViewPr>
  <p:slideViewPr>
    <p:cSldViewPr>
      <p:cViewPr varScale="1">
        <p:scale>
          <a:sx n="66" d="100"/>
          <a:sy n="66" d="100"/>
        </p:scale>
        <p:origin x="-1176"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3BE5549-D0FF-4B2D-A6C3-D4E2902F77C1}" type="datetimeFigureOut">
              <a:rPr lang="en-US" smtClean="0"/>
              <a:pPr/>
              <a:t>4/19/2013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035CB9-DB77-4F51-9F8B-032AD145140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BE5549-D0FF-4B2D-A6C3-D4E2902F77C1}" type="datetimeFigureOut">
              <a:rPr lang="en-US" smtClean="0"/>
              <a:pPr/>
              <a:t>4/19/2013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035CB9-DB77-4F51-9F8B-032AD145140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3BE5549-D0FF-4B2D-A6C3-D4E2902F77C1}" type="datetimeFigureOut">
              <a:rPr lang="en-US" smtClean="0"/>
              <a:pPr/>
              <a:t>4/19/2013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035CB9-DB77-4F51-9F8B-032AD145140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3BE5549-D0FF-4B2D-A6C3-D4E2902F77C1}" type="datetimeFigureOut">
              <a:rPr lang="en-US" smtClean="0"/>
              <a:pPr/>
              <a:t>4/19/2013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035CB9-DB77-4F51-9F8B-032AD145140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3BE5549-D0FF-4B2D-A6C3-D4E2902F77C1}" type="datetimeFigureOut">
              <a:rPr lang="en-US" smtClean="0"/>
              <a:pPr/>
              <a:t>4/19/2013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F035CB9-DB77-4F51-9F8B-032AD145140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3BE5549-D0FF-4B2D-A6C3-D4E2902F77C1}" type="datetimeFigureOut">
              <a:rPr lang="en-US" smtClean="0"/>
              <a:pPr/>
              <a:t>4/19/2013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F035CB9-DB77-4F51-9F8B-032AD145140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BE5549-D0FF-4B2D-A6C3-D4E2902F77C1}" type="datetimeFigureOut">
              <a:rPr lang="en-US" smtClean="0"/>
              <a:pPr/>
              <a:t>4/19/2013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F035CB9-DB77-4F51-9F8B-032AD145140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BE5549-D0FF-4B2D-A6C3-D4E2902F77C1}" type="datetimeFigureOut">
              <a:rPr lang="en-US" smtClean="0"/>
              <a:pPr/>
              <a:t>4/19/2013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035CB9-DB77-4F51-9F8B-032AD145140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BE5549-D0FF-4B2D-A6C3-D4E2902F77C1}" type="datetimeFigureOut">
              <a:rPr lang="en-US" smtClean="0"/>
              <a:pPr/>
              <a:t>4/19/2013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035CB9-DB77-4F51-9F8B-032AD145140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BE5549-D0FF-4B2D-A6C3-D4E2902F77C1}" type="datetimeFigureOut">
              <a:rPr lang="en-US" smtClean="0"/>
              <a:pPr/>
              <a:t>4/19/2013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035CB9-DB77-4F51-9F8B-032AD145140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BE5549-D0FF-4B2D-A6C3-D4E2902F77C1}" type="datetimeFigureOut">
              <a:rPr lang="en-US" smtClean="0"/>
              <a:pPr/>
              <a:t>4/19/2013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035CB9-DB77-4F51-9F8B-032AD145140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BE5549-D0FF-4B2D-A6C3-D4E2902F77C1}" type="datetimeFigureOut">
              <a:rPr lang="en-US" smtClean="0"/>
              <a:pPr/>
              <a:t>4/19/2013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035CB9-DB77-4F51-9F8B-032AD145140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85800"/>
            <a:ext cx="7772400" cy="1470025"/>
          </a:xfrm>
        </p:spPr>
        <p:txBody>
          <a:bodyPr>
            <a:noAutofit/>
          </a:bodyPr>
          <a:lstStyle/>
          <a:p>
            <a:r>
              <a:rPr lang="en-US" sz="4800" b="1" dirty="0" smtClean="0"/>
              <a:t>Literature Review: Critically</a:t>
            </a:r>
            <a:endParaRPr lang="en-US" sz="4800" b="1" dirty="0"/>
          </a:p>
        </p:txBody>
      </p:sp>
      <p:sp>
        <p:nvSpPr>
          <p:cNvPr id="3" name="Subtitle 2"/>
          <p:cNvSpPr>
            <a:spLocks noGrp="1"/>
          </p:cNvSpPr>
          <p:nvPr>
            <p:ph type="subTitle" idx="1"/>
          </p:nvPr>
        </p:nvSpPr>
        <p:spPr>
          <a:xfrm>
            <a:off x="1371600" y="4038600"/>
            <a:ext cx="6400800" cy="1905000"/>
          </a:xfrm>
        </p:spPr>
        <p:txBody>
          <a:bodyPr>
            <a:noAutofit/>
          </a:bodyPr>
          <a:lstStyle/>
          <a:p>
            <a:r>
              <a:rPr lang="en-US" sz="2000" b="1" dirty="0" smtClean="0"/>
              <a:t>Faisal Abbas, PhD </a:t>
            </a:r>
          </a:p>
          <a:p>
            <a:endParaRPr lang="en-US" sz="2000" b="1" dirty="0"/>
          </a:p>
          <a:p>
            <a:endParaRPr lang="en-US" sz="2000" b="1" dirty="0" smtClean="0"/>
          </a:p>
          <a:p>
            <a:endParaRPr lang="en-US" sz="2000" b="1" dirty="0" smtClean="0"/>
          </a:p>
          <a:p>
            <a:r>
              <a:rPr lang="en-US" sz="2000" b="1" dirty="0" smtClean="0"/>
              <a:t>Lecture 4</a:t>
            </a:r>
            <a:r>
              <a:rPr lang="en-US" sz="2000" b="1" baseline="30000" dirty="0" smtClean="0"/>
              <a:t>th</a:t>
            </a:r>
            <a:r>
              <a:rPr lang="en-US" sz="2000" b="1" dirty="0" smtClean="0"/>
              <a:t> </a:t>
            </a:r>
          </a:p>
          <a:p>
            <a:endParaRPr lang="en-US" sz="2000" b="1" dirty="0"/>
          </a:p>
          <a:p>
            <a:endParaRPr lang="en-US" sz="2000" b="1" dirty="0" smtClean="0"/>
          </a:p>
          <a:p>
            <a:endParaRPr lang="en-US" sz="2000" b="1"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75488"/>
            <a:ext cx="8229600" cy="591312"/>
          </a:xfrm>
        </p:spPr>
        <p:txBody>
          <a:bodyPr>
            <a:noAutofit/>
          </a:bodyPr>
          <a:lstStyle/>
          <a:p>
            <a:r>
              <a:rPr lang="en-US" sz="3200" b="1" dirty="0" smtClean="0"/>
              <a:t>Why Review Literature? </a:t>
            </a:r>
            <a:endParaRPr lang="en-US" sz="3200" b="1" dirty="0"/>
          </a:p>
        </p:txBody>
      </p:sp>
      <p:sp>
        <p:nvSpPr>
          <p:cNvPr id="3" name="Content Placeholder 2"/>
          <p:cNvSpPr>
            <a:spLocks noGrp="1"/>
          </p:cNvSpPr>
          <p:nvPr>
            <p:ph idx="1"/>
          </p:nvPr>
        </p:nvSpPr>
        <p:spPr>
          <a:xfrm>
            <a:off x="457200" y="1325880"/>
            <a:ext cx="8229600" cy="4389120"/>
          </a:xfrm>
        </p:spPr>
        <p:txBody>
          <a:bodyPr/>
          <a:lstStyle/>
          <a:p>
            <a:pPr marL="387350" indent="-387350">
              <a:lnSpc>
                <a:spcPct val="90000"/>
              </a:lnSpc>
            </a:pPr>
            <a:r>
              <a:rPr lang="en-GB" sz="2400" dirty="0" smtClean="0">
                <a:latin typeface="Arial" charset="0"/>
              </a:rPr>
              <a:t>To conduct a ‘preliminary’ search of existing material</a:t>
            </a:r>
          </a:p>
          <a:p>
            <a:pPr marL="387350" indent="-387350">
              <a:lnSpc>
                <a:spcPct val="90000"/>
              </a:lnSpc>
            </a:pPr>
            <a:endParaRPr lang="en-GB" sz="2400" dirty="0" smtClean="0">
              <a:latin typeface="Arial" charset="0"/>
            </a:endParaRPr>
          </a:p>
          <a:p>
            <a:pPr marL="387350" indent="-387350">
              <a:lnSpc>
                <a:spcPct val="90000"/>
              </a:lnSpc>
            </a:pPr>
            <a:r>
              <a:rPr lang="en-GB" sz="2400" dirty="0" smtClean="0">
                <a:latin typeface="Arial" charset="0"/>
              </a:rPr>
              <a:t>To organise valuable ideas and findings </a:t>
            </a:r>
          </a:p>
          <a:p>
            <a:pPr marL="387350" indent="-387350">
              <a:lnSpc>
                <a:spcPct val="90000"/>
              </a:lnSpc>
            </a:pPr>
            <a:endParaRPr lang="en-GB" sz="2400" dirty="0" smtClean="0">
              <a:latin typeface="Arial" charset="0"/>
            </a:endParaRPr>
          </a:p>
          <a:p>
            <a:pPr marL="387350" indent="-387350">
              <a:lnSpc>
                <a:spcPct val="90000"/>
              </a:lnSpc>
            </a:pPr>
            <a:r>
              <a:rPr lang="en-GB" sz="2400" dirty="0" smtClean="0">
                <a:latin typeface="Arial" charset="0"/>
              </a:rPr>
              <a:t>To identify other research that may be in progress</a:t>
            </a:r>
          </a:p>
          <a:p>
            <a:pPr marL="387350" indent="-387350">
              <a:lnSpc>
                <a:spcPct val="90000"/>
              </a:lnSpc>
            </a:pPr>
            <a:endParaRPr lang="en-GB" sz="2400" dirty="0" smtClean="0">
              <a:latin typeface="Arial" charset="0"/>
            </a:endParaRPr>
          </a:p>
          <a:p>
            <a:pPr marL="387350" indent="-387350">
              <a:lnSpc>
                <a:spcPct val="90000"/>
              </a:lnSpc>
            </a:pPr>
            <a:r>
              <a:rPr lang="en-GB" sz="2400" dirty="0" smtClean="0">
                <a:latin typeface="Arial" charset="0"/>
              </a:rPr>
              <a:t>To generate research ideas</a:t>
            </a:r>
          </a:p>
          <a:p>
            <a:pPr marL="387350" indent="-387350">
              <a:lnSpc>
                <a:spcPct val="90000"/>
              </a:lnSpc>
            </a:pPr>
            <a:endParaRPr lang="en-GB" sz="2400" dirty="0" smtClean="0">
              <a:latin typeface="Arial" charset="0"/>
            </a:endParaRPr>
          </a:p>
          <a:p>
            <a:pPr marL="387350" indent="-387350">
              <a:lnSpc>
                <a:spcPct val="90000"/>
              </a:lnSpc>
            </a:pPr>
            <a:r>
              <a:rPr lang="en-GB" sz="2400" dirty="0" smtClean="0">
                <a:latin typeface="Arial" charset="0"/>
              </a:rPr>
              <a:t>To develop a critical perspective</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381000"/>
          </a:xfrm>
        </p:spPr>
        <p:txBody>
          <a:bodyPr>
            <a:noAutofit/>
          </a:bodyPr>
          <a:lstStyle/>
          <a:p>
            <a:r>
              <a:rPr lang="en-US" sz="3200" b="1" dirty="0" smtClean="0"/>
              <a:t>Process of Literature Review</a:t>
            </a:r>
            <a:endParaRPr lang="en-US" sz="3200" b="1" dirty="0"/>
          </a:p>
        </p:txBody>
      </p:sp>
      <p:pic>
        <p:nvPicPr>
          <p:cNvPr id="4" name="Picture 4" descr="M03NF001"/>
          <p:cNvPicPr>
            <a:picLocks noGrp="1" noChangeAspect="1" noChangeArrowheads="1"/>
          </p:cNvPicPr>
          <p:nvPr>
            <p:ph idx="1"/>
          </p:nvPr>
        </p:nvPicPr>
        <p:blipFill>
          <a:blip r:embed="rId2" cstate="print"/>
          <a:srcRect/>
          <a:stretch>
            <a:fillRect/>
          </a:stretch>
        </p:blipFill>
        <p:spPr bwMode="auto">
          <a:xfrm>
            <a:off x="1447800" y="609600"/>
            <a:ext cx="6705600" cy="6019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09600"/>
          </a:xfrm>
        </p:spPr>
        <p:txBody>
          <a:bodyPr>
            <a:normAutofit/>
          </a:bodyPr>
          <a:lstStyle/>
          <a:p>
            <a:r>
              <a:rPr lang="en-US" sz="3200" b="1" dirty="0" smtClean="0"/>
              <a:t>Approaches</a:t>
            </a:r>
            <a:endParaRPr lang="en-US" sz="3200" b="1" dirty="0"/>
          </a:p>
        </p:txBody>
      </p:sp>
      <p:sp>
        <p:nvSpPr>
          <p:cNvPr id="3" name="Content Placeholder 2"/>
          <p:cNvSpPr>
            <a:spLocks noGrp="1"/>
          </p:cNvSpPr>
          <p:nvPr>
            <p:ph idx="1"/>
          </p:nvPr>
        </p:nvSpPr>
        <p:spPr>
          <a:xfrm>
            <a:off x="457200" y="1066800"/>
            <a:ext cx="8229600" cy="5334000"/>
          </a:xfrm>
        </p:spPr>
        <p:txBody>
          <a:bodyPr>
            <a:normAutofit fontScale="85000" lnSpcReduction="20000"/>
          </a:bodyPr>
          <a:lstStyle/>
          <a:p>
            <a:pPr marL="0" indent="0"/>
            <a:r>
              <a:rPr lang="en-GB" sz="4000" b="1" dirty="0" smtClean="0">
                <a:latin typeface="Arial" charset="0"/>
              </a:rPr>
              <a:t> </a:t>
            </a:r>
            <a:r>
              <a:rPr lang="en-GB" sz="3400" dirty="0" smtClean="0">
                <a:latin typeface="Arial" charset="0"/>
              </a:rPr>
              <a:t>The following approaches can be used</a:t>
            </a:r>
            <a:r>
              <a:rPr lang="en-GB" sz="2600" dirty="0">
                <a:latin typeface="Arial" charset="0"/>
              </a:rPr>
              <a:t> </a:t>
            </a:r>
            <a:r>
              <a:rPr lang="en-GB" sz="2600" dirty="0" smtClean="0">
                <a:latin typeface="Arial" charset="0"/>
              </a:rPr>
              <a:t>these are </a:t>
            </a:r>
            <a:r>
              <a:rPr lang="en-GB" sz="2800" dirty="0" smtClean="0">
                <a:latin typeface="Arial" charset="0"/>
              </a:rPr>
              <a:t>Deductive and Inductive.</a:t>
            </a:r>
          </a:p>
          <a:p>
            <a:pPr marL="514350" indent="-514350">
              <a:buNone/>
            </a:pPr>
            <a:endParaRPr lang="en-GB" sz="2800" b="1" dirty="0" smtClean="0">
              <a:latin typeface="Arial" charset="0"/>
            </a:endParaRPr>
          </a:p>
          <a:p>
            <a:pPr marL="742950" indent="-742950">
              <a:buAutoNum type="arabicPeriod"/>
            </a:pPr>
            <a:r>
              <a:rPr lang="en-GB" sz="4000" b="1" dirty="0" smtClean="0">
                <a:latin typeface="Arial" charset="0"/>
              </a:rPr>
              <a:t>Deductive</a:t>
            </a:r>
          </a:p>
          <a:p>
            <a:pPr marL="514350" indent="-514350">
              <a:buNone/>
            </a:pPr>
            <a:r>
              <a:rPr lang="en-GB" b="1" dirty="0" smtClean="0">
                <a:latin typeface="Arial" charset="0"/>
              </a:rPr>
              <a:t> </a:t>
            </a:r>
          </a:p>
          <a:p>
            <a:pPr marL="0" indent="0">
              <a:buNone/>
            </a:pPr>
            <a:r>
              <a:rPr lang="en-GB" dirty="0" smtClean="0">
                <a:latin typeface="Arial" charset="0"/>
              </a:rPr>
              <a:t>Develops a conceptual framework from the literature which is then tested using the data.</a:t>
            </a:r>
          </a:p>
          <a:p>
            <a:pPr marL="0" indent="0">
              <a:buNone/>
            </a:pPr>
            <a:endParaRPr lang="en-GB" dirty="0" smtClean="0">
              <a:latin typeface="Arial" charset="0"/>
            </a:endParaRPr>
          </a:p>
          <a:p>
            <a:pPr marL="742950" indent="-742950">
              <a:buAutoNum type="arabicPeriod" startAt="2"/>
            </a:pPr>
            <a:r>
              <a:rPr lang="en-GB" sz="4000" b="1" dirty="0" smtClean="0">
                <a:latin typeface="Arial" charset="0"/>
              </a:rPr>
              <a:t>Inductive</a:t>
            </a:r>
          </a:p>
          <a:p>
            <a:pPr marL="514350" indent="-514350">
              <a:buAutoNum type="arabicPeriod" startAt="2"/>
            </a:pPr>
            <a:endParaRPr lang="en-GB" dirty="0" smtClean="0">
              <a:latin typeface="Arial" charset="0"/>
            </a:endParaRPr>
          </a:p>
          <a:p>
            <a:pPr marL="0" indent="0">
              <a:buNone/>
            </a:pPr>
            <a:r>
              <a:rPr lang="en-GB" dirty="0" smtClean="0">
                <a:latin typeface="Arial" charset="0"/>
              </a:rPr>
              <a:t>Explores the data to develop theories which are then tested against the literature</a:t>
            </a:r>
            <a:endParaRPr lang="en-GB" b="1" dirty="0" smtClean="0">
              <a:latin typeface="Arial" charset="0"/>
            </a:endParaRP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3088"/>
            <a:ext cx="8229600" cy="591312"/>
          </a:xfrm>
        </p:spPr>
        <p:txBody>
          <a:bodyPr>
            <a:noAutofit/>
          </a:bodyPr>
          <a:lstStyle/>
          <a:p>
            <a:r>
              <a:rPr lang="en-US" sz="3200" b="1" dirty="0" smtClean="0"/>
              <a:t>Key Purposes of Review</a:t>
            </a:r>
            <a:endParaRPr lang="en-US" sz="3200" b="1" dirty="0"/>
          </a:p>
        </p:txBody>
      </p:sp>
      <p:sp>
        <p:nvSpPr>
          <p:cNvPr id="3" name="Content Placeholder 2"/>
          <p:cNvSpPr>
            <a:spLocks noGrp="1"/>
          </p:cNvSpPr>
          <p:nvPr>
            <p:ph idx="1"/>
          </p:nvPr>
        </p:nvSpPr>
        <p:spPr>
          <a:xfrm>
            <a:off x="457200" y="1402080"/>
            <a:ext cx="8229600" cy="4008120"/>
          </a:xfrm>
        </p:spPr>
        <p:txBody>
          <a:bodyPr>
            <a:normAutofit/>
          </a:bodyPr>
          <a:lstStyle/>
          <a:p>
            <a:pPr algn="just"/>
            <a:r>
              <a:rPr lang="en-GB" sz="2400" dirty="0" smtClean="0">
                <a:latin typeface="Arial" charset="0"/>
              </a:rPr>
              <a:t>To further refine research questions and objectives</a:t>
            </a:r>
          </a:p>
          <a:p>
            <a:pPr algn="just">
              <a:buNone/>
            </a:pPr>
            <a:endParaRPr lang="en-GB" sz="2400" dirty="0" smtClean="0">
              <a:latin typeface="Arial" charset="0"/>
            </a:endParaRPr>
          </a:p>
          <a:p>
            <a:pPr algn="just"/>
            <a:r>
              <a:rPr lang="en-GB" sz="2400" dirty="0" smtClean="0">
                <a:latin typeface="Arial" charset="0"/>
              </a:rPr>
              <a:t>To discover recommendations for further research</a:t>
            </a:r>
          </a:p>
          <a:p>
            <a:pPr algn="just">
              <a:buNone/>
            </a:pPr>
            <a:endParaRPr lang="en-GB" sz="2400" dirty="0" smtClean="0">
              <a:latin typeface="Arial" charset="0"/>
            </a:endParaRPr>
          </a:p>
          <a:p>
            <a:pPr algn="just"/>
            <a:r>
              <a:rPr lang="en-GB" sz="2400" dirty="0" smtClean="0">
                <a:latin typeface="Arial" charset="0"/>
              </a:rPr>
              <a:t>To avoid repeating work already undertaken</a:t>
            </a:r>
          </a:p>
          <a:p>
            <a:pPr algn="just">
              <a:buNone/>
            </a:pPr>
            <a:endParaRPr lang="en-GB" sz="2400" dirty="0" smtClean="0">
              <a:latin typeface="Arial" charset="0"/>
            </a:endParaRPr>
          </a:p>
          <a:p>
            <a:pPr algn="just"/>
            <a:r>
              <a:rPr lang="en-GB" sz="2400" dirty="0" smtClean="0">
                <a:latin typeface="Arial" charset="0"/>
              </a:rPr>
              <a:t>To provide insights into strategies and techniques appropriate to your research objectives </a:t>
            </a: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591312"/>
          </a:xfrm>
        </p:spPr>
        <p:txBody>
          <a:bodyPr>
            <a:noAutofit/>
          </a:bodyPr>
          <a:lstStyle/>
          <a:p>
            <a:r>
              <a:rPr lang="en-US" sz="3200" b="1" dirty="0" smtClean="0"/>
              <a:t>How to read effectively ?</a:t>
            </a:r>
            <a:endParaRPr lang="en-US" sz="3200" b="1" dirty="0"/>
          </a:p>
        </p:txBody>
      </p:sp>
      <p:sp>
        <p:nvSpPr>
          <p:cNvPr id="3" name="Content Placeholder 2"/>
          <p:cNvSpPr>
            <a:spLocks noGrp="1"/>
          </p:cNvSpPr>
          <p:nvPr>
            <p:ph idx="1"/>
          </p:nvPr>
        </p:nvSpPr>
        <p:spPr>
          <a:xfrm>
            <a:off x="457200" y="792480"/>
            <a:ext cx="8229600" cy="6065520"/>
          </a:xfrm>
        </p:spPr>
        <p:txBody>
          <a:bodyPr>
            <a:normAutofit fontScale="85000" lnSpcReduction="20000"/>
          </a:bodyPr>
          <a:lstStyle/>
          <a:p>
            <a:pPr algn="just">
              <a:lnSpc>
                <a:spcPct val="90000"/>
              </a:lnSpc>
            </a:pPr>
            <a:r>
              <a:rPr lang="en-GB" sz="3300" b="1" dirty="0" smtClean="0">
                <a:latin typeface="Arial" charset="0"/>
              </a:rPr>
              <a:t>Previewing</a:t>
            </a:r>
          </a:p>
          <a:p>
            <a:pPr algn="just">
              <a:lnSpc>
                <a:spcPct val="90000"/>
              </a:lnSpc>
              <a:buNone/>
            </a:pPr>
            <a:r>
              <a:rPr lang="ar-SA" sz="2800" b="1" dirty="0" smtClean="0">
                <a:latin typeface="Arial" charset="0"/>
              </a:rPr>
              <a:t>  </a:t>
            </a:r>
            <a:r>
              <a:rPr lang="en-US" sz="2800" b="1" dirty="0" smtClean="0">
                <a:latin typeface="Arial" charset="0"/>
              </a:rPr>
              <a:t> </a:t>
            </a:r>
          </a:p>
          <a:p>
            <a:pPr marL="0" indent="0" algn="just">
              <a:lnSpc>
                <a:spcPct val="90000"/>
              </a:lnSpc>
              <a:buNone/>
            </a:pPr>
            <a:r>
              <a:rPr lang="en-US" sz="2800" dirty="0">
                <a:latin typeface="Arial" charset="0"/>
              </a:rPr>
              <a:t>L</a:t>
            </a:r>
            <a:r>
              <a:rPr lang="en-US" sz="2800" dirty="0" smtClean="0">
                <a:latin typeface="Arial" charset="0"/>
              </a:rPr>
              <a:t>ooking around the text before you start reading in order to establish;</a:t>
            </a:r>
          </a:p>
          <a:p>
            <a:pPr marL="0" indent="0" algn="just">
              <a:lnSpc>
                <a:spcPct val="90000"/>
              </a:lnSpc>
              <a:buNone/>
            </a:pPr>
            <a:endParaRPr lang="en-US" sz="2800" dirty="0" smtClean="0">
              <a:latin typeface="Arial" charset="0"/>
            </a:endParaRPr>
          </a:p>
          <a:p>
            <a:pPr marL="0" indent="0" algn="just">
              <a:lnSpc>
                <a:spcPct val="90000"/>
              </a:lnSpc>
              <a:buNone/>
            </a:pPr>
            <a:r>
              <a:rPr lang="en-US" sz="2800" dirty="0" smtClean="0">
                <a:latin typeface="Arial" charset="0"/>
              </a:rPr>
              <a:t>Its purpose and </a:t>
            </a:r>
          </a:p>
          <a:p>
            <a:pPr marL="0" indent="0" algn="just">
              <a:lnSpc>
                <a:spcPct val="90000"/>
              </a:lnSpc>
              <a:buNone/>
            </a:pPr>
            <a:endParaRPr lang="en-US" sz="2800" dirty="0" smtClean="0">
              <a:latin typeface="Arial" charset="0"/>
            </a:endParaRPr>
          </a:p>
          <a:p>
            <a:pPr marL="0" indent="0" algn="just">
              <a:lnSpc>
                <a:spcPct val="90000"/>
              </a:lnSpc>
              <a:buNone/>
            </a:pPr>
            <a:r>
              <a:rPr lang="en-US" sz="2800" dirty="0" smtClean="0">
                <a:latin typeface="Arial" charset="0"/>
              </a:rPr>
              <a:t>how it may inform you about literature search</a:t>
            </a:r>
          </a:p>
          <a:p>
            <a:pPr algn="just">
              <a:lnSpc>
                <a:spcPct val="90000"/>
              </a:lnSpc>
              <a:buNone/>
            </a:pPr>
            <a:r>
              <a:rPr lang="en-US" sz="2800" dirty="0" smtClean="0">
                <a:latin typeface="Arial" charset="0"/>
              </a:rPr>
              <a:t>  </a:t>
            </a:r>
            <a:endParaRPr lang="en-GB" sz="2800" dirty="0" smtClean="0">
              <a:latin typeface="Arial" charset="0"/>
            </a:endParaRPr>
          </a:p>
          <a:p>
            <a:pPr algn="just">
              <a:lnSpc>
                <a:spcPct val="90000"/>
              </a:lnSpc>
            </a:pPr>
            <a:r>
              <a:rPr lang="en-GB" sz="2800" b="1" dirty="0" smtClean="0">
                <a:latin typeface="Arial" charset="0"/>
              </a:rPr>
              <a:t> </a:t>
            </a:r>
            <a:r>
              <a:rPr lang="en-GB" sz="3300" b="1" dirty="0" smtClean="0">
                <a:latin typeface="Arial" charset="0"/>
              </a:rPr>
              <a:t>Annotating </a:t>
            </a:r>
            <a:endParaRPr lang="en-GB" sz="2800" b="1" dirty="0" smtClean="0">
              <a:latin typeface="Arial" charset="0"/>
            </a:endParaRPr>
          </a:p>
          <a:p>
            <a:pPr algn="just">
              <a:lnSpc>
                <a:spcPct val="90000"/>
              </a:lnSpc>
            </a:pPr>
            <a:endParaRPr lang="en-GB" sz="2800" b="1" dirty="0" smtClean="0">
              <a:latin typeface="Arial" charset="0"/>
            </a:endParaRPr>
          </a:p>
          <a:p>
            <a:pPr marL="0" indent="0" algn="just">
              <a:lnSpc>
                <a:spcPct val="90000"/>
              </a:lnSpc>
              <a:buNone/>
            </a:pPr>
            <a:r>
              <a:rPr lang="en-GB" sz="2800" dirty="0">
                <a:latin typeface="Arial" charset="0"/>
              </a:rPr>
              <a:t>C</a:t>
            </a:r>
            <a:r>
              <a:rPr lang="en-GB" sz="2800" dirty="0" smtClean="0">
                <a:latin typeface="Arial" charset="0"/>
              </a:rPr>
              <a:t>onducting a dialogue with yourself, </a:t>
            </a:r>
          </a:p>
          <a:p>
            <a:pPr marL="0" indent="0" algn="just">
              <a:lnSpc>
                <a:spcPct val="90000"/>
              </a:lnSpc>
              <a:buNone/>
            </a:pPr>
            <a:r>
              <a:rPr lang="en-GB" sz="2800" dirty="0" smtClean="0">
                <a:latin typeface="Arial" charset="0"/>
              </a:rPr>
              <a:t>the author;</a:t>
            </a:r>
          </a:p>
          <a:p>
            <a:pPr marL="0" indent="0" algn="just">
              <a:lnSpc>
                <a:spcPct val="90000"/>
              </a:lnSpc>
              <a:buNone/>
            </a:pPr>
            <a:endParaRPr lang="en-GB" sz="2800" dirty="0" smtClean="0">
              <a:latin typeface="Arial" charset="0"/>
            </a:endParaRPr>
          </a:p>
          <a:p>
            <a:pPr marL="0" indent="0" algn="just">
              <a:lnSpc>
                <a:spcPct val="90000"/>
              </a:lnSpc>
              <a:buNone/>
            </a:pPr>
            <a:r>
              <a:rPr lang="en-GB" sz="2800" dirty="0" smtClean="0">
                <a:latin typeface="Arial" charset="0"/>
              </a:rPr>
              <a:t>the issues and </a:t>
            </a:r>
          </a:p>
          <a:p>
            <a:pPr marL="0" indent="0" algn="just">
              <a:lnSpc>
                <a:spcPct val="90000"/>
              </a:lnSpc>
              <a:buNone/>
            </a:pPr>
            <a:endParaRPr lang="en-GB" sz="2800" dirty="0" smtClean="0">
              <a:latin typeface="Arial" charset="0"/>
            </a:endParaRPr>
          </a:p>
          <a:p>
            <a:pPr marL="0" indent="0" algn="just">
              <a:lnSpc>
                <a:spcPct val="90000"/>
              </a:lnSpc>
              <a:buNone/>
            </a:pPr>
            <a:r>
              <a:rPr lang="en-GB" sz="2800" dirty="0" smtClean="0">
                <a:latin typeface="Arial" charset="0"/>
              </a:rPr>
              <a:t>the ideas at stake</a:t>
            </a:r>
          </a:p>
          <a:p>
            <a:pPr algn="just">
              <a:lnSpc>
                <a:spcPct val="90000"/>
              </a:lnSpc>
              <a:buNone/>
            </a:pPr>
            <a:r>
              <a:rPr lang="en-GB" sz="2800" dirty="0" smtClean="0">
                <a:latin typeface="Arial" charset="0"/>
              </a:rPr>
              <a:t> </a:t>
            </a:r>
          </a:p>
          <a:p>
            <a:pPr>
              <a:lnSpc>
                <a:spcPct val="90000"/>
              </a:lnSpc>
            </a:pPr>
            <a:endParaRPr lang="en-GB" sz="2800" dirty="0" smtClean="0">
              <a:latin typeface="Arial" charset="0"/>
            </a:endParaRP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8438"/>
            <a:ext cx="8229600" cy="639762"/>
          </a:xfrm>
        </p:spPr>
        <p:txBody>
          <a:bodyPr>
            <a:noAutofit/>
          </a:bodyPr>
          <a:lstStyle/>
          <a:p>
            <a:r>
              <a:rPr lang="en-US" sz="3200" b="1" dirty="0" smtClean="0"/>
              <a:t>How to read effectively ?</a:t>
            </a:r>
            <a:endParaRPr lang="en-US" sz="3200" b="1" dirty="0"/>
          </a:p>
        </p:txBody>
      </p:sp>
      <p:sp>
        <p:nvSpPr>
          <p:cNvPr id="3" name="Content Placeholder 2"/>
          <p:cNvSpPr>
            <a:spLocks noGrp="1"/>
          </p:cNvSpPr>
          <p:nvPr>
            <p:ph idx="1"/>
          </p:nvPr>
        </p:nvSpPr>
        <p:spPr>
          <a:xfrm>
            <a:off x="457200" y="838200"/>
            <a:ext cx="8229600" cy="5791200"/>
          </a:xfrm>
        </p:spPr>
        <p:txBody>
          <a:bodyPr>
            <a:normAutofit fontScale="70000" lnSpcReduction="20000"/>
          </a:bodyPr>
          <a:lstStyle/>
          <a:p>
            <a:pPr>
              <a:lnSpc>
                <a:spcPct val="90000"/>
              </a:lnSpc>
            </a:pPr>
            <a:r>
              <a:rPr lang="en-GB" dirty="0" smtClean="0">
                <a:latin typeface="Arial" charset="0"/>
              </a:rPr>
              <a:t> </a:t>
            </a:r>
            <a:r>
              <a:rPr lang="en-GB" b="1" dirty="0" smtClean="0">
                <a:latin typeface="Arial" charset="0"/>
              </a:rPr>
              <a:t>Summarising</a:t>
            </a:r>
          </a:p>
          <a:p>
            <a:pPr>
              <a:lnSpc>
                <a:spcPct val="90000"/>
              </a:lnSpc>
              <a:buNone/>
            </a:pPr>
            <a:r>
              <a:rPr lang="en-GB" b="1" dirty="0" smtClean="0">
                <a:latin typeface="Arial" charset="0"/>
              </a:rPr>
              <a:t> </a:t>
            </a:r>
          </a:p>
          <a:p>
            <a:pPr marL="0" indent="0">
              <a:lnSpc>
                <a:spcPct val="90000"/>
              </a:lnSpc>
              <a:buNone/>
            </a:pPr>
            <a:r>
              <a:rPr lang="en-GB" i="1" dirty="0">
                <a:latin typeface="Arial" charset="0"/>
              </a:rPr>
              <a:t>O</a:t>
            </a:r>
            <a:r>
              <a:rPr lang="en-GB" i="1" dirty="0" smtClean="0">
                <a:latin typeface="Arial" charset="0"/>
              </a:rPr>
              <a:t>wn words: </a:t>
            </a:r>
          </a:p>
          <a:p>
            <a:pPr marL="0" indent="0">
              <a:lnSpc>
                <a:spcPct val="90000"/>
              </a:lnSpc>
              <a:buNone/>
            </a:pPr>
            <a:endParaRPr lang="en-GB" dirty="0" smtClean="0">
              <a:latin typeface="Arial" charset="0"/>
            </a:endParaRPr>
          </a:p>
          <a:p>
            <a:pPr marL="0" indent="0">
              <a:lnSpc>
                <a:spcPct val="90000"/>
              </a:lnSpc>
              <a:buNone/>
            </a:pPr>
            <a:r>
              <a:rPr lang="en-GB" dirty="0" smtClean="0">
                <a:latin typeface="Arial" charset="0"/>
              </a:rPr>
              <a:t>The best way to determine that you’ve really got the point is to be able to state it in your words. </a:t>
            </a:r>
          </a:p>
          <a:p>
            <a:pPr marL="0" indent="0">
              <a:lnSpc>
                <a:spcPct val="90000"/>
              </a:lnSpc>
              <a:buNone/>
            </a:pPr>
            <a:endParaRPr lang="en-GB" dirty="0" smtClean="0">
              <a:latin typeface="Arial" charset="0"/>
            </a:endParaRPr>
          </a:p>
          <a:p>
            <a:pPr marL="0" indent="0">
              <a:lnSpc>
                <a:spcPct val="90000"/>
              </a:lnSpc>
              <a:buNone/>
            </a:pPr>
            <a:r>
              <a:rPr lang="en-GB" i="1" dirty="0" smtClean="0">
                <a:latin typeface="Arial" charset="0"/>
              </a:rPr>
              <a:t>Outlining: </a:t>
            </a:r>
          </a:p>
          <a:p>
            <a:pPr marL="0" indent="0">
              <a:lnSpc>
                <a:spcPct val="90000"/>
              </a:lnSpc>
              <a:buNone/>
            </a:pPr>
            <a:endParaRPr lang="en-GB" dirty="0">
              <a:latin typeface="Arial" charset="0"/>
            </a:endParaRPr>
          </a:p>
          <a:p>
            <a:pPr marL="0" indent="0">
              <a:lnSpc>
                <a:spcPct val="90000"/>
              </a:lnSpc>
              <a:buNone/>
            </a:pPr>
            <a:r>
              <a:rPr lang="en-GB" dirty="0" smtClean="0">
                <a:latin typeface="Arial" charset="0"/>
              </a:rPr>
              <a:t>the argument of text is a version of annotating, and can be done quite informally in the margins of the text</a:t>
            </a:r>
          </a:p>
          <a:p>
            <a:pPr>
              <a:lnSpc>
                <a:spcPct val="90000"/>
              </a:lnSpc>
              <a:buNone/>
            </a:pPr>
            <a:r>
              <a:rPr lang="en-GB" dirty="0" smtClean="0">
                <a:latin typeface="Arial" charset="0"/>
              </a:rPr>
              <a:t>   </a:t>
            </a:r>
          </a:p>
          <a:p>
            <a:pPr>
              <a:lnSpc>
                <a:spcPct val="90000"/>
              </a:lnSpc>
            </a:pPr>
            <a:r>
              <a:rPr lang="en-GB" dirty="0" smtClean="0">
                <a:latin typeface="Arial" charset="0"/>
              </a:rPr>
              <a:t> </a:t>
            </a:r>
            <a:r>
              <a:rPr lang="en-GB" b="1" dirty="0" smtClean="0">
                <a:latin typeface="Arial" charset="0"/>
              </a:rPr>
              <a:t>Comparing and contrasting</a:t>
            </a:r>
          </a:p>
          <a:p>
            <a:pPr>
              <a:lnSpc>
                <a:spcPct val="90000"/>
              </a:lnSpc>
              <a:buNone/>
            </a:pPr>
            <a:endParaRPr lang="en-GB" b="1" dirty="0" smtClean="0">
              <a:latin typeface="Arial" charset="0"/>
            </a:endParaRPr>
          </a:p>
          <a:p>
            <a:pPr marL="0" indent="0">
              <a:lnSpc>
                <a:spcPct val="90000"/>
              </a:lnSpc>
              <a:buNone/>
            </a:pPr>
            <a:r>
              <a:rPr lang="en-GB" dirty="0">
                <a:latin typeface="Arial" charset="0"/>
              </a:rPr>
              <a:t>A</a:t>
            </a:r>
            <a:r>
              <a:rPr lang="en-GB" dirty="0" smtClean="0">
                <a:latin typeface="Arial" charset="0"/>
              </a:rPr>
              <a:t>sk your self how your thinking has been altered by this reading and/or </a:t>
            </a:r>
          </a:p>
          <a:p>
            <a:pPr marL="0" indent="0">
              <a:lnSpc>
                <a:spcPct val="90000"/>
              </a:lnSpc>
              <a:buNone/>
            </a:pPr>
            <a:endParaRPr lang="en-GB" dirty="0">
              <a:latin typeface="Arial" charset="0"/>
            </a:endParaRPr>
          </a:p>
          <a:p>
            <a:pPr marL="0" indent="0">
              <a:lnSpc>
                <a:spcPct val="90000"/>
              </a:lnSpc>
              <a:buNone/>
            </a:pPr>
            <a:r>
              <a:rPr lang="en-GB" dirty="0" smtClean="0">
                <a:latin typeface="Arial" charset="0"/>
              </a:rPr>
              <a:t>how has it affected your response to the issue and themes of your research </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3088"/>
            <a:ext cx="8229600" cy="515112"/>
          </a:xfrm>
        </p:spPr>
        <p:txBody>
          <a:bodyPr>
            <a:noAutofit/>
          </a:bodyPr>
          <a:lstStyle/>
          <a:p>
            <a:r>
              <a:rPr lang="en-US" sz="3200" b="1" dirty="0" smtClean="0"/>
              <a:t>Asking Yourself?</a:t>
            </a:r>
            <a:endParaRPr lang="en-US" sz="3200" b="1" dirty="0"/>
          </a:p>
        </p:txBody>
      </p:sp>
      <p:sp>
        <p:nvSpPr>
          <p:cNvPr id="3" name="Content Placeholder 2"/>
          <p:cNvSpPr>
            <a:spLocks noGrp="1"/>
          </p:cNvSpPr>
          <p:nvPr>
            <p:ph idx="1"/>
          </p:nvPr>
        </p:nvSpPr>
        <p:spPr>
          <a:xfrm>
            <a:off x="457200" y="1219200"/>
            <a:ext cx="8229600" cy="4648200"/>
          </a:xfrm>
        </p:spPr>
        <p:txBody>
          <a:bodyPr>
            <a:normAutofit fontScale="92500" lnSpcReduction="10000"/>
          </a:bodyPr>
          <a:lstStyle/>
          <a:p>
            <a:pPr>
              <a:lnSpc>
                <a:spcPct val="90000"/>
              </a:lnSpc>
              <a:buNone/>
            </a:pPr>
            <a:r>
              <a:rPr lang="en-GB" dirty="0" smtClean="0">
                <a:latin typeface="Arial" charset="0"/>
              </a:rPr>
              <a:t>Why am I reading this?</a:t>
            </a:r>
          </a:p>
          <a:p>
            <a:pPr>
              <a:lnSpc>
                <a:spcPct val="90000"/>
              </a:lnSpc>
              <a:buNone/>
            </a:pPr>
            <a:endParaRPr lang="en-GB" dirty="0" smtClean="0">
              <a:latin typeface="Arial" charset="0"/>
            </a:endParaRPr>
          </a:p>
          <a:p>
            <a:pPr>
              <a:lnSpc>
                <a:spcPct val="90000"/>
              </a:lnSpc>
              <a:buNone/>
            </a:pPr>
            <a:r>
              <a:rPr lang="en-GB" dirty="0" smtClean="0">
                <a:latin typeface="Arial" charset="0"/>
              </a:rPr>
              <a:t>What the author is trying to do in writing this?</a:t>
            </a:r>
          </a:p>
          <a:p>
            <a:pPr>
              <a:lnSpc>
                <a:spcPct val="90000"/>
              </a:lnSpc>
              <a:buNone/>
            </a:pPr>
            <a:endParaRPr lang="en-GB" dirty="0" smtClean="0">
              <a:latin typeface="Arial" charset="0"/>
            </a:endParaRPr>
          </a:p>
          <a:p>
            <a:pPr>
              <a:lnSpc>
                <a:spcPct val="90000"/>
              </a:lnSpc>
              <a:buNone/>
            </a:pPr>
            <a:r>
              <a:rPr lang="en-GB" dirty="0" smtClean="0">
                <a:latin typeface="Arial" charset="0"/>
              </a:rPr>
              <a:t>How convincing is this?</a:t>
            </a:r>
          </a:p>
          <a:p>
            <a:pPr>
              <a:lnSpc>
                <a:spcPct val="90000"/>
              </a:lnSpc>
              <a:buNone/>
            </a:pPr>
            <a:endParaRPr lang="en-GB" dirty="0" smtClean="0">
              <a:latin typeface="Arial" charset="0"/>
            </a:endParaRPr>
          </a:p>
          <a:p>
            <a:pPr>
              <a:lnSpc>
                <a:spcPct val="90000"/>
              </a:lnSpc>
              <a:buNone/>
            </a:pPr>
            <a:r>
              <a:rPr lang="en-GB" dirty="0" smtClean="0">
                <a:latin typeface="Arial" charset="0"/>
              </a:rPr>
              <a:t>What use can I make of this reading?</a:t>
            </a:r>
          </a:p>
          <a:p>
            <a:endParaRPr lang="en-US" dirty="0" smtClean="0"/>
          </a:p>
          <a:p>
            <a:pPr algn="r">
              <a:buNone/>
            </a:pPr>
            <a:endParaRPr lang="en-GB" sz="1600" i="1" dirty="0" smtClean="0">
              <a:latin typeface="Arial" charset="0"/>
            </a:endParaRPr>
          </a:p>
          <a:p>
            <a:pPr algn="r">
              <a:buNone/>
            </a:pPr>
            <a:endParaRPr lang="en-GB" sz="1600" i="1" dirty="0" smtClean="0">
              <a:latin typeface="Arial" charset="0"/>
            </a:endParaRPr>
          </a:p>
          <a:p>
            <a:pPr algn="r">
              <a:buNone/>
            </a:pPr>
            <a:r>
              <a:rPr lang="en-GB" sz="1600" i="1" dirty="0" smtClean="0">
                <a:latin typeface="Arial" charset="0"/>
              </a:rPr>
              <a:t>Adapted from Wallace and Wray (2006)</a:t>
            </a:r>
            <a:endParaRPr lang="en-US" sz="1600" i="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591312"/>
          </a:xfrm>
        </p:spPr>
        <p:txBody>
          <a:bodyPr>
            <a:noAutofit/>
          </a:bodyPr>
          <a:lstStyle/>
          <a:p>
            <a:r>
              <a:rPr lang="en-US" sz="3200" b="1" dirty="0" smtClean="0"/>
              <a:t>Content of Critical Review </a:t>
            </a:r>
            <a:endParaRPr lang="en-US" sz="3200" b="1" dirty="0"/>
          </a:p>
        </p:txBody>
      </p:sp>
      <p:sp>
        <p:nvSpPr>
          <p:cNvPr id="3" name="Content Placeholder 2"/>
          <p:cNvSpPr>
            <a:spLocks noGrp="1"/>
          </p:cNvSpPr>
          <p:nvPr>
            <p:ph idx="1"/>
          </p:nvPr>
        </p:nvSpPr>
        <p:spPr>
          <a:xfrm>
            <a:off x="457200" y="1066800"/>
            <a:ext cx="8229600" cy="5334000"/>
          </a:xfrm>
        </p:spPr>
        <p:txBody>
          <a:bodyPr>
            <a:normAutofit fontScale="85000" lnSpcReduction="20000"/>
          </a:bodyPr>
          <a:lstStyle/>
          <a:p>
            <a:pPr algn="just">
              <a:buNone/>
            </a:pPr>
            <a:r>
              <a:rPr lang="en-GB" b="1" dirty="0" smtClean="0"/>
              <a:t>You need to include; </a:t>
            </a:r>
          </a:p>
          <a:p>
            <a:pPr algn="just">
              <a:buNone/>
            </a:pPr>
            <a:endParaRPr lang="en-GB" b="1" dirty="0" smtClean="0"/>
          </a:p>
          <a:p>
            <a:pPr algn="just"/>
            <a:r>
              <a:rPr lang="en-GB" b="1" dirty="0" smtClean="0"/>
              <a:t>key academic theories</a:t>
            </a:r>
          </a:p>
          <a:p>
            <a:pPr algn="just">
              <a:buNone/>
            </a:pPr>
            <a:endParaRPr lang="en-GB" b="1" dirty="0" smtClean="0"/>
          </a:p>
          <a:p>
            <a:pPr algn="just"/>
            <a:r>
              <a:rPr lang="en-GB" b="1" dirty="0" smtClean="0"/>
              <a:t>Demonstrate current knowledge of the area</a:t>
            </a:r>
          </a:p>
          <a:p>
            <a:pPr algn="just">
              <a:buNone/>
            </a:pPr>
            <a:endParaRPr lang="en-GB" b="1" dirty="0" smtClean="0"/>
          </a:p>
          <a:p>
            <a:pPr algn="just"/>
            <a:r>
              <a:rPr lang="en-GB" b="1" dirty="0" smtClean="0"/>
              <a:t>Use clear referencing for the reader to find the original cited publications </a:t>
            </a:r>
          </a:p>
          <a:p>
            <a:pPr algn="just"/>
            <a:endParaRPr lang="en-GB" b="1" dirty="0"/>
          </a:p>
          <a:p>
            <a:pPr marL="344488" indent="-344488" algn="just"/>
            <a:r>
              <a:rPr lang="en-US" b="1" dirty="0" smtClean="0"/>
              <a:t>Ensure that the literature have clear relation with your research question and objectives?</a:t>
            </a:r>
          </a:p>
          <a:p>
            <a:pPr algn="just"/>
            <a:endParaRPr lang="en-GB" b="1" dirty="0" smtClean="0"/>
          </a:p>
          <a:p>
            <a:pPr algn="just"/>
            <a:r>
              <a:rPr lang="en-GB" b="1" dirty="0" smtClean="0"/>
              <a:t>Acknowledge the research of others</a:t>
            </a: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792162"/>
          </a:xfrm>
        </p:spPr>
        <p:txBody>
          <a:bodyPr>
            <a:noAutofit/>
          </a:bodyPr>
          <a:lstStyle/>
          <a:p>
            <a:r>
              <a:rPr lang="en-US" sz="3200" b="1" dirty="0" smtClean="0"/>
              <a:t>Content Evaluation of Critical Literature Review</a:t>
            </a:r>
            <a:endParaRPr lang="en-US" sz="3200" dirty="0"/>
          </a:p>
        </p:txBody>
      </p:sp>
      <p:sp>
        <p:nvSpPr>
          <p:cNvPr id="3" name="Content Placeholder 2"/>
          <p:cNvSpPr>
            <a:spLocks noGrp="1"/>
          </p:cNvSpPr>
          <p:nvPr>
            <p:ph idx="1"/>
          </p:nvPr>
        </p:nvSpPr>
        <p:spPr>
          <a:xfrm>
            <a:off x="457200" y="914400"/>
            <a:ext cx="8229600" cy="5791200"/>
          </a:xfrm>
        </p:spPr>
        <p:txBody>
          <a:bodyPr>
            <a:normAutofit fontScale="92500" lnSpcReduction="20000"/>
          </a:bodyPr>
          <a:lstStyle/>
          <a:p>
            <a:pPr algn="just"/>
            <a:r>
              <a:rPr lang="en-US" sz="3000" b="1" dirty="0" smtClean="0"/>
              <a:t>Theoretical Basis:</a:t>
            </a:r>
            <a:r>
              <a:rPr lang="en-US" sz="3000" dirty="0" smtClean="0"/>
              <a:t> </a:t>
            </a:r>
          </a:p>
          <a:p>
            <a:pPr algn="just"/>
            <a:endParaRPr lang="en-US" dirty="0" smtClean="0"/>
          </a:p>
          <a:p>
            <a:pPr marL="0" indent="0" algn="just">
              <a:buNone/>
            </a:pPr>
            <a:r>
              <a:rPr lang="en-US" dirty="0" smtClean="0"/>
              <a:t>Covering the most relevant and significant theories in the area?</a:t>
            </a:r>
          </a:p>
          <a:p>
            <a:pPr algn="just"/>
            <a:endParaRPr lang="en-US" b="1" dirty="0" smtClean="0"/>
          </a:p>
          <a:p>
            <a:pPr algn="just"/>
            <a:r>
              <a:rPr lang="en-US" sz="3000" b="1" dirty="0" smtClean="0"/>
              <a:t>Updated coverage:</a:t>
            </a:r>
            <a:r>
              <a:rPr lang="en-US" sz="3000" dirty="0" smtClean="0"/>
              <a:t> </a:t>
            </a:r>
          </a:p>
          <a:p>
            <a:pPr algn="just"/>
            <a:endParaRPr lang="en-US" dirty="0" smtClean="0"/>
          </a:p>
          <a:p>
            <a:pPr algn="just">
              <a:buNone/>
            </a:pPr>
            <a:r>
              <a:rPr lang="en-US" dirty="0" smtClean="0"/>
              <a:t>Have you included up-to-date literature?</a:t>
            </a:r>
          </a:p>
          <a:p>
            <a:pPr algn="just"/>
            <a:endParaRPr lang="en-US" dirty="0" smtClean="0"/>
          </a:p>
          <a:p>
            <a:pPr algn="just"/>
            <a:r>
              <a:rPr lang="en-US" sz="3000" b="1" dirty="0" smtClean="0"/>
              <a:t>Proper Referencing: </a:t>
            </a:r>
          </a:p>
          <a:p>
            <a:pPr algn="just"/>
            <a:endParaRPr lang="en-US" b="1" dirty="0" smtClean="0"/>
          </a:p>
          <a:p>
            <a:pPr marL="0" indent="0" algn="just">
              <a:buNone/>
            </a:pPr>
            <a:r>
              <a:rPr lang="en-US" dirty="0" smtClean="0"/>
              <a:t>Have you referenced all the literature used in the format prescribed in the assessment criteria?</a:t>
            </a: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Critical Literature Review </a:t>
            </a:r>
            <a:endParaRPr lang="en-US" b="1" dirty="0"/>
          </a:p>
        </p:txBody>
      </p:sp>
      <p:sp>
        <p:nvSpPr>
          <p:cNvPr id="3" name="Content Placeholder 2"/>
          <p:cNvSpPr>
            <a:spLocks noGrp="1"/>
          </p:cNvSpPr>
          <p:nvPr>
            <p:ph idx="1"/>
          </p:nvPr>
        </p:nvSpPr>
        <p:spPr>
          <a:xfrm>
            <a:off x="457200" y="2743200"/>
            <a:ext cx="8229600" cy="3505200"/>
          </a:xfrm>
        </p:spPr>
        <p:txBody>
          <a:bodyPr>
            <a:normAutofit fontScale="55000" lnSpcReduction="20000"/>
          </a:bodyPr>
          <a:lstStyle/>
          <a:p>
            <a:pPr>
              <a:buNone/>
            </a:pPr>
            <a:endParaRPr lang="en-US" dirty="0" smtClean="0"/>
          </a:p>
          <a:p>
            <a:pPr algn="ctr">
              <a:buNone/>
            </a:pPr>
            <a:r>
              <a:rPr lang="en-US" sz="4400" dirty="0" smtClean="0"/>
              <a:t>Faisal Abbas</a:t>
            </a:r>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lgn="ctr">
              <a:buNone/>
            </a:pPr>
            <a:r>
              <a:rPr lang="en-US" sz="2900" b="1" dirty="0" smtClean="0"/>
              <a:t>Lecture 4</a:t>
            </a:r>
          </a:p>
          <a:p>
            <a:pPr algn="ctr">
              <a:buNone/>
            </a:pPr>
            <a:endParaRPr lang="en-US" sz="2900" b="1" dirty="0" smtClean="0"/>
          </a:p>
          <a:p>
            <a:pPr algn="ctr">
              <a:buNone/>
            </a:pPr>
            <a:endParaRPr lang="en-US" sz="2900" b="1" dirty="0" smtClean="0"/>
          </a:p>
          <a:p>
            <a:pPr algn="ctr">
              <a:buNone/>
            </a:pPr>
            <a:endParaRPr lang="en-US" sz="2900" b="1" dirty="0" smtClean="0"/>
          </a:p>
          <a:p>
            <a:pPr algn="ctr">
              <a:buNone/>
            </a:pPr>
            <a:r>
              <a:rPr lang="en-US" sz="2900" b="1" dirty="0" smtClean="0"/>
              <a:t>04-03-2013</a:t>
            </a:r>
            <a:endParaRPr lang="en-US" sz="2900" b="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67512"/>
          </a:xfrm>
        </p:spPr>
        <p:txBody>
          <a:bodyPr>
            <a:noAutofit/>
          </a:bodyPr>
          <a:lstStyle/>
          <a:p>
            <a:r>
              <a:rPr lang="en-US" sz="3200" b="1" dirty="0" smtClean="0"/>
              <a:t>Writing Literature Review</a:t>
            </a:r>
            <a:endParaRPr lang="en-US" sz="3200" b="1" dirty="0"/>
          </a:p>
        </p:txBody>
      </p:sp>
      <p:sp>
        <p:nvSpPr>
          <p:cNvPr id="3" name="Content Placeholder 2"/>
          <p:cNvSpPr>
            <a:spLocks noGrp="1"/>
          </p:cNvSpPr>
          <p:nvPr>
            <p:ph idx="1"/>
          </p:nvPr>
        </p:nvSpPr>
        <p:spPr>
          <a:xfrm>
            <a:off x="457200" y="990600"/>
            <a:ext cx="8229600" cy="4389120"/>
          </a:xfrm>
        </p:spPr>
        <p:txBody>
          <a:bodyPr>
            <a:normAutofit lnSpcReduction="10000"/>
          </a:bodyPr>
          <a:lstStyle/>
          <a:p>
            <a:r>
              <a:rPr lang="en-US" dirty="0" smtClean="0"/>
              <a:t>It can be a single separate chapter</a:t>
            </a:r>
          </a:p>
          <a:p>
            <a:endParaRPr lang="en-US" dirty="0" smtClean="0"/>
          </a:p>
          <a:p>
            <a:endParaRPr lang="en-US" dirty="0" smtClean="0"/>
          </a:p>
          <a:p>
            <a:r>
              <a:rPr lang="en-US" dirty="0" smtClean="0"/>
              <a:t>A series of Chapters</a:t>
            </a:r>
          </a:p>
          <a:p>
            <a:pPr>
              <a:buNone/>
            </a:pPr>
            <a:r>
              <a:rPr lang="en-US" dirty="0" smtClean="0"/>
              <a:t> </a:t>
            </a:r>
          </a:p>
          <a:p>
            <a:endParaRPr lang="en-US" dirty="0" smtClean="0"/>
          </a:p>
          <a:p>
            <a:r>
              <a:rPr lang="en-US" dirty="0" smtClean="0"/>
              <a:t>It can be included in the paper/dissertation / report throughout. </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591312"/>
          </a:xfrm>
        </p:spPr>
        <p:txBody>
          <a:bodyPr>
            <a:normAutofit fontScale="90000"/>
          </a:bodyPr>
          <a:lstStyle/>
          <a:p>
            <a:r>
              <a:rPr lang="en-US" b="1" dirty="0" smtClean="0"/>
              <a:t>Sources of Literature </a:t>
            </a:r>
            <a:endParaRPr lang="en-US" b="1" dirty="0"/>
          </a:p>
        </p:txBody>
      </p:sp>
      <p:sp>
        <p:nvSpPr>
          <p:cNvPr id="3" name="Content Placeholder 2"/>
          <p:cNvSpPr>
            <a:spLocks noGrp="1"/>
          </p:cNvSpPr>
          <p:nvPr>
            <p:ph idx="1"/>
          </p:nvPr>
        </p:nvSpPr>
        <p:spPr>
          <a:xfrm>
            <a:off x="457200" y="838200"/>
            <a:ext cx="8229600" cy="4389120"/>
          </a:xfrm>
        </p:spPr>
        <p:txBody>
          <a:bodyPr>
            <a:normAutofit fontScale="92500" lnSpcReduction="10000"/>
          </a:bodyPr>
          <a:lstStyle/>
          <a:p>
            <a:r>
              <a:rPr lang="en-US" dirty="0" smtClean="0"/>
              <a:t>Primary</a:t>
            </a:r>
          </a:p>
          <a:p>
            <a:pPr algn="just">
              <a:buNone/>
            </a:pPr>
            <a:r>
              <a:rPr lang="en-US" dirty="0" smtClean="0"/>
              <a:t>   </a:t>
            </a:r>
            <a:r>
              <a:rPr lang="en-US" sz="2000" i="1" dirty="0" smtClean="0"/>
              <a:t>Reports, Theses, Emails, Conference Proceedings, Government Publication, Unpublished manuscripts.</a:t>
            </a:r>
            <a:r>
              <a:rPr lang="en-US" dirty="0" smtClean="0"/>
              <a:t> </a:t>
            </a:r>
          </a:p>
          <a:p>
            <a:endParaRPr lang="en-US" dirty="0" smtClean="0"/>
          </a:p>
          <a:p>
            <a:r>
              <a:rPr lang="en-US" dirty="0" smtClean="0"/>
              <a:t>Secondary </a:t>
            </a:r>
          </a:p>
          <a:p>
            <a:pPr>
              <a:buNone/>
            </a:pPr>
            <a:r>
              <a:rPr lang="en-US" sz="2000" i="1" dirty="0" smtClean="0"/>
              <a:t>Journals, books, newspapers.</a:t>
            </a:r>
          </a:p>
          <a:p>
            <a:endParaRPr lang="en-US" dirty="0" smtClean="0"/>
          </a:p>
          <a:p>
            <a:r>
              <a:rPr lang="en-US" dirty="0" smtClean="0"/>
              <a:t>Tertiary </a:t>
            </a:r>
          </a:p>
          <a:p>
            <a:pPr>
              <a:buNone/>
            </a:pPr>
            <a:r>
              <a:rPr lang="en-US" dirty="0" smtClean="0"/>
              <a:t>   </a:t>
            </a:r>
            <a:r>
              <a:rPr lang="en-US" sz="2000" i="1" dirty="0" smtClean="0"/>
              <a:t>Abstracts, Catalogues, Encyclopedia, Dictionaries, bibliographies </a:t>
            </a:r>
            <a:endParaRPr lang="en-US" i="1"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591312"/>
          </a:xfrm>
        </p:spPr>
        <p:txBody>
          <a:bodyPr>
            <a:noAutofit/>
          </a:bodyPr>
          <a:lstStyle/>
          <a:p>
            <a:r>
              <a:rPr lang="en-US" sz="3200" b="1" dirty="0" smtClean="0"/>
              <a:t>Journals: Refereed and Academic</a:t>
            </a:r>
            <a:endParaRPr lang="en-US" sz="4400" dirty="0"/>
          </a:p>
        </p:txBody>
      </p:sp>
      <p:sp>
        <p:nvSpPr>
          <p:cNvPr id="3" name="Content Placeholder 2"/>
          <p:cNvSpPr>
            <a:spLocks noGrp="1"/>
          </p:cNvSpPr>
          <p:nvPr>
            <p:ph idx="1"/>
          </p:nvPr>
        </p:nvSpPr>
        <p:spPr>
          <a:xfrm>
            <a:off x="457200" y="914400"/>
            <a:ext cx="8229600" cy="4389120"/>
          </a:xfrm>
        </p:spPr>
        <p:txBody>
          <a:bodyPr>
            <a:normAutofit lnSpcReduction="10000"/>
          </a:bodyPr>
          <a:lstStyle/>
          <a:p>
            <a:r>
              <a:rPr lang="en-US" dirty="0" smtClean="0"/>
              <a:t>Journals are also known as ‘periodical’ ‘serials’ and ‘magazines’ and are published on a regular basis. </a:t>
            </a:r>
          </a:p>
          <a:p>
            <a:pPr>
              <a:buNone/>
            </a:pPr>
            <a:r>
              <a:rPr lang="en-US" dirty="0" smtClean="0"/>
              <a:t> </a:t>
            </a:r>
          </a:p>
          <a:p>
            <a:r>
              <a:rPr lang="en-US" dirty="0" smtClean="0"/>
              <a:t>Journals are a vital literature source for any research. They are well covered by tertiary literature, and good selection can be accessed from COMSATS Library for that matter     (online and Printed ) ……..</a:t>
            </a:r>
            <a:endParaRPr lang="ar-SA" dirty="0" smtClean="0"/>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77200" y="0"/>
            <a:ext cx="990600" cy="362712"/>
          </a:xfrm>
        </p:spPr>
        <p:txBody>
          <a:bodyPr>
            <a:normAutofit/>
          </a:bodyPr>
          <a:lstStyle/>
          <a:p>
            <a:r>
              <a:rPr lang="en-US" sz="1800" b="1" i="1" dirty="0" smtClean="0"/>
              <a:t>Contd……</a:t>
            </a:r>
            <a:endParaRPr lang="en-US" sz="1800" b="1" i="1" dirty="0"/>
          </a:p>
        </p:txBody>
      </p:sp>
      <p:sp>
        <p:nvSpPr>
          <p:cNvPr id="3" name="Content Placeholder 2"/>
          <p:cNvSpPr>
            <a:spLocks noGrp="1"/>
          </p:cNvSpPr>
          <p:nvPr>
            <p:ph idx="1"/>
          </p:nvPr>
        </p:nvSpPr>
        <p:spPr>
          <a:xfrm>
            <a:off x="457200" y="990600"/>
            <a:ext cx="8229600" cy="5257800"/>
          </a:xfrm>
        </p:spPr>
        <p:txBody>
          <a:bodyPr>
            <a:normAutofit fontScale="92500" lnSpcReduction="10000"/>
          </a:bodyPr>
          <a:lstStyle/>
          <a:p>
            <a:r>
              <a:rPr lang="en-US" sz="2800" dirty="0" smtClean="0"/>
              <a:t>Articles in refereed academic journals (such as The Journal of Finance)are evaluated by peers academic prior to publication, to assess their quality and suitability, they are usually written by experts in the field. </a:t>
            </a:r>
          </a:p>
          <a:p>
            <a:endParaRPr lang="en-US" sz="2800" dirty="0" smtClean="0"/>
          </a:p>
          <a:p>
            <a:r>
              <a:rPr lang="en-US" sz="2800" dirty="0" smtClean="0"/>
              <a:t>Usually detailed footnotes, an extensive bibliography , rigorous attention to detail and verification of information.</a:t>
            </a:r>
          </a:p>
          <a:p>
            <a:endParaRPr lang="en-US" sz="2800" dirty="0" smtClean="0"/>
          </a:p>
          <a:p>
            <a:r>
              <a:rPr lang="en-US" sz="2800" dirty="0" smtClean="0"/>
              <a:t>Written for a more narrow audience with a particular interest in the field. The language used may be technical or highly specialized.</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3276600" cy="667512"/>
          </a:xfrm>
        </p:spPr>
        <p:txBody>
          <a:bodyPr>
            <a:normAutofit fontScale="90000"/>
          </a:bodyPr>
          <a:lstStyle/>
          <a:p>
            <a:r>
              <a:rPr lang="en-US" dirty="0" smtClean="0"/>
              <a:t>Books </a:t>
            </a:r>
            <a:endParaRPr lang="en-US" dirty="0"/>
          </a:p>
        </p:txBody>
      </p:sp>
      <p:sp>
        <p:nvSpPr>
          <p:cNvPr id="3" name="Content Placeholder 2"/>
          <p:cNvSpPr>
            <a:spLocks noGrp="1"/>
          </p:cNvSpPr>
          <p:nvPr>
            <p:ph idx="1"/>
          </p:nvPr>
        </p:nvSpPr>
        <p:spPr>
          <a:xfrm>
            <a:off x="457200" y="914400"/>
            <a:ext cx="8229600" cy="5334000"/>
          </a:xfrm>
        </p:spPr>
        <p:txBody>
          <a:bodyPr>
            <a:normAutofit/>
          </a:bodyPr>
          <a:lstStyle/>
          <a:p>
            <a:r>
              <a:rPr lang="en-US" sz="2800" dirty="0" smtClean="0"/>
              <a:t>Books and monographs are written for specific audiences. </a:t>
            </a:r>
          </a:p>
          <a:p>
            <a:endParaRPr lang="en-US" sz="2800" dirty="0" smtClean="0"/>
          </a:p>
          <a:p>
            <a:r>
              <a:rPr lang="en-US" sz="2800" dirty="0" smtClean="0"/>
              <a:t>Have theoretical and/or practical focus. </a:t>
            </a:r>
          </a:p>
          <a:p>
            <a:endParaRPr lang="en-US" sz="2800" dirty="0" smtClean="0"/>
          </a:p>
          <a:p>
            <a:r>
              <a:rPr lang="en-US" sz="2800" dirty="0" smtClean="0"/>
              <a:t>Book material is more ordered and accessible manner than in journals, </a:t>
            </a:r>
          </a:p>
          <a:p>
            <a:endParaRPr lang="en-US" sz="2800" dirty="0" smtClean="0"/>
          </a:p>
          <a:p>
            <a:r>
              <a:rPr lang="en-US" sz="2800" dirty="0" smtClean="0"/>
              <a:t>practically useful as introductory sources to help clarify your research question(s) and objectives or research methods you intend to use. </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001000" cy="609600"/>
          </a:xfrm>
        </p:spPr>
        <p:txBody>
          <a:bodyPr>
            <a:noAutofit/>
          </a:bodyPr>
          <a:lstStyle/>
          <a:p>
            <a:r>
              <a:rPr lang="en-US" sz="3200" b="1" dirty="0" smtClean="0"/>
              <a:t>Why Search Strategy Planning needed ?   </a:t>
            </a:r>
            <a:endParaRPr lang="en-US" sz="3200" b="1" dirty="0"/>
          </a:p>
        </p:txBody>
      </p:sp>
      <p:sp>
        <p:nvSpPr>
          <p:cNvPr id="3" name="Content Placeholder 2"/>
          <p:cNvSpPr>
            <a:spLocks noGrp="1"/>
          </p:cNvSpPr>
          <p:nvPr>
            <p:ph idx="1"/>
          </p:nvPr>
        </p:nvSpPr>
        <p:spPr>
          <a:xfrm>
            <a:off x="457200" y="914400"/>
            <a:ext cx="8229600" cy="4953000"/>
          </a:xfrm>
        </p:spPr>
        <p:txBody>
          <a:bodyPr/>
          <a:lstStyle/>
          <a:p>
            <a:pPr>
              <a:buNone/>
            </a:pPr>
            <a:r>
              <a:rPr lang="en-US" dirty="0" smtClean="0"/>
              <a:t>Because; </a:t>
            </a:r>
          </a:p>
          <a:p>
            <a:pPr>
              <a:buNone/>
            </a:pPr>
            <a:endParaRPr lang="en-US" dirty="0" smtClean="0"/>
          </a:p>
          <a:p>
            <a:pPr>
              <a:buNone/>
            </a:pPr>
            <a:r>
              <a:rPr lang="en-US" dirty="0" smtClean="0"/>
              <a:t>1). Literature search is a time consuming process</a:t>
            </a:r>
          </a:p>
          <a:p>
            <a:pPr>
              <a:buNone/>
            </a:pPr>
            <a:endParaRPr lang="en-US" dirty="0" smtClean="0"/>
          </a:p>
          <a:p>
            <a:pPr>
              <a:buNone/>
            </a:pPr>
            <a:r>
              <a:rPr lang="en-US" dirty="0" smtClean="0"/>
              <a:t>2). Beware of information over loading …..</a:t>
            </a:r>
          </a:p>
          <a:p>
            <a:pPr>
              <a:buNone/>
            </a:pPr>
            <a:endParaRPr lang="en-US" dirty="0" smtClean="0"/>
          </a:p>
          <a:p>
            <a:pPr>
              <a:buNone/>
            </a:pPr>
            <a:r>
              <a:rPr lang="en-US" dirty="0" smtClean="0"/>
              <a:t>3). Clearly defined objectives, research question(s) that are necessary to have focus. </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0688"/>
            <a:ext cx="8229600" cy="591312"/>
          </a:xfrm>
        </p:spPr>
        <p:txBody>
          <a:bodyPr>
            <a:normAutofit/>
          </a:bodyPr>
          <a:lstStyle/>
          <a:p>
            <a:r>
              <a:rPr lang="en-US" sz="3200" b="1" dirty="0" smtClean="0"/>
              <a:t>Strategy of Literature Search </a:t>
            </a:r>
            <a:endParaRPr lang="en-US" sz="3200" b="1" dirty="0"/>
          </a:p>
        </p:txBody>
      </p:sp>
      <p:sp>
        <p:nvSpPr>
          <p:cNvPr id="3" name="Content Placeholder 2"/>
          <p:cNvSpPr>
            <a:spLocks noGrp="1"/>
          </p:cNvSpPr>
          <p:nvPr>
            <p:ph idx="1"/>
          </p:nvPr>
        </p:nvSpPr>
        <p:spPr>
          <a:xfrm>
            <a:off x="457200" y="990600"/>
            <a:ext cx="8229600" cy="5334000"/>
          </a:xfrm>
        </p:spPr>
        <p:txBody>
          <a:bodyPr>
            <a:normAutofit/>
          </a:bodyPr>
          <a:lstStyle/>
          <a:p>
            <a:pPr>
              <a:buNone/>
            </a:pPr>
            <a:r>
              <a:rPr lang="en-US" dirty="0" smtClean="0"/>
              <a:t>Note Down the following; </a:t>
            </a:r>
          </a:p>
          <a:p>
            <a:pPr>
              <a:buNone/>
            </a:pPr>
            <a:endParaRPr lang="en-US" dirty="0" smtClean="0"/>
          </a:p>
          <a:p>
            <a:pPr>
              <a:buNone/>
            </a:pPr>
            <a:r>
              <a:rPr lang="en-US" dirty="0" smtClean="0"/>
              <a:t>1). Parameters </a:t>
            </a:r>
          </a:p>
          <a:p>
            <a:pPr>
              <a:buNone/>
            </a:pPr>
            <a:endParaRPr lang="en-US" dirty="0" smtClean="0"/>
          </a:p>
          <a:p>
            <a:pPr>
              <a:buNone/>
            </a:pPr>
            <a:r>
              <a:rPr lang="en-US" dirty="0" smtClean="0"/>
              <a:t>2). Keywords and search terms</a:t>
            </a:r>
          </a:p>
          <a:p>
            <a:pPr>
              <a:buNone/>
            </a:pPr>
            <a:endParaRPr lang="en-US" dirty="0" smtClean="0"/>
          </a:p>
          <a:p>
            <a:pPr>
              <a:buNone/>
            </a:pPr>
            <a:r>
              <a:rPr lang="en-US" dirty="0" smtClean="0"/>
              <a:t>3). Databases and search engines </a:t>
            </a:r>
          </a:p>
          <a:p>
            <a:pPr>
              <a:buNone/>
            </a:pPr>
            <a:endParaRPr lang="en-US" dirty="0" smtClean="0"/>
          </a:p>
          <a:p>
            <a:pPr>
              <a:buNone/>
            </a:pPr>
            <a:r>
              <a:rPr lang="en-US" dirty="0" smtClean="0"/>
              <a:t>4). Criteria of selection of relevant article </a:t>
            </a:r>
          </a:p>
          <a:p>
            <a:pPr>
              <a:buNone/>
            </a:pPr>
            <a:endParaRPr lang="en-US" dirty="0" smtClean="0"/>
          </a:p>
          <a:p>
            <a:pPr>
              <a:buNone/>
            </a:pPr>
            <a:r>
              <a:rPr lang="en-US" dirty="0" smtClean="0"/>
              <a:t>5). Discuss with your peer/ tutor and /or Supervisors !!</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4488"/>
            <a:ext cx="8229600" cy="667512"/>
          </a:xfrm>
        </p:spPr>
        <p:txBody>
          <a:bodyPr>
            <a:noAutofit/>
          </a:bodyPr>
          <a:lstStyle/>
          <a:p>
            <a:r>
              <a:rPr lang="en-US" sz="3200" b="1" dirty="0" smtClean="0"/>
              <a:t>Parameters of Search Strategy </a:t>
            </a:r>
            <a:endParaRPr lang="en-US" sz="3200" b="1" dirty="0"/>
          </a:p>
        </p:txBody>
      </p:sp>
      <p:sp>
        <p:nvSpPr>
          <p:cNvPr id="3" name="Content Placeholder 2"/>
          <p:cNvSpPr>
            <a:spLocks noGrp="1"/>
          </p:cNvSpPr>
          <p:nvPr>
            <p:ph idx="1"/>
          </p:nvPr>
        </p:nvSpPr>
        <p:spPr>
          <a:xfrm>
            <a:off x="457200" y="1066800"/>
            <a:ext cx="8229600" cy="5410200"/>
          </a:xfrm>
        </p:spPr>
        <p:txBody>
          <a:bodyPr>
            <a:normAutofit fontScale="92500"/>
          </a:bodyPr>
          <a:lstStyle/>
          <a:p>
            <a:r>
              <a:rPr lang="en-US" dirty="0" smtClean="0"/>
              <a:t>One need to be clear about;</a:t>
            </a:r>
          </a:p>
          <a:p>
            <a:pPr>
              <a:buNone/>
            </a:pPr>
            <a:r>
              <a:rPr lang="en-US" dirty="0" smtClean="0"/>
              <a:t>1). Language for example English or Spanish! </a:t>
            </a:r>
          </a:p>
          <a:p>
            <a:pPr>
              <a:buNone/>
            </a:pPr>
            <a:endParaRPr lang="en-US" dirty="0" smtClean="0"/>
          </a:p>
          <a:p>
            <a:pPr>
              <a:buNone/>
            </a:pPr>
            <a:r>
              <a:rPr lang="en-US" dirty="0" smtClean="0"/>
              <a:t>2). Subject Area (Finance)</a:t>
            </a:r>
          </a:p>
          <a:p>
            <a:pPr>
              <a:buNone/>
            </a:pPr>
            <a:endParaRPr lang="en-US" dirty="0" smtClean="0"/>
          </a:p>
          <a:p>
            <a:pPr>
              <a:buNone/>
            </a:pPr>
            <a:r>
              <a:rPr lang="en-US" dirty="0" smtClean="0"/>
              <a:t>3). Sector or particular focus (Stock exchange, Services etc.) </a:t>
            </a:r>
          </a:p>
          <a:p>
            <a:pPr>
              <a:buNone/>
            </a:pPr>
            <a:endParaRPr lang="en-US" dirty="0" smtClean="0"/>
          </a:p>
          <a:p>
            <a:pPr>
              <a:buNone/>
            </a:pPr>
            <a:r>
              <a:rPr lang="en-US" dirty="0" smtClean="0"/>
              <a:t>Geographical Focus Regional, national, urban, rural, etc …</a:t>
            </a:r>
          </a:p>
          <a:p>
            <a:pPr>
              <a:buNone/>
            </a:pPr>
            <a:endParaRPr lang="en-US" dirty="0" smtClean="0"/>
          </a:p>
          <a:p>
            <a:pPr>
              <a:buNone/>
            </a:pPr>
            <a:r>
              <a:rPr lang="en-US" dirty="0" smtClean="0"/>
              <a:t>4). Literature Type (refereed journals or books ) </a:t>
            </a:r>
          </a:p>
          <a:p>
            <a:pPr>
              <a:buNone/>
            </a:pPr>
            <a:endParaRPr lang="en-US" dirty="0" smtClean="0"/>
          </a:p>
          <a:p>
            <a:pPr>
              <a:buNone/>
            </a:pPr>
            <a:r>
              <a:rPr lang="en-US" dirty="0" smtClean="0"/>
              <a:t>5). Publication Period (10 years latest or 20 years etc…)</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609600"/>
          </a:xfrm>
        </p:spPr>
        <p:txBody>
          <a:bodyPr>
            <a:normAutofit fontScale="90000"/>
          </a:bodyPr>
          <a:lstStyle/>
          <a:p>
            <a:r>
              <a:rPr lang="en-US" sz="3600" b="1" dirty="0" smtClean="0"/>
              <a:t>Keywords</a:t>
            </a:r>
            <a:r>
              <a:rPr lang="en-US" dirty="0" smtClean="0"/>
              <a:t> </a:t>
            </a:r>
            <a:endParaRPr lang="en-US" dirty="0"/>
          </a:p>
        </p:txBody>
      </p:sp>
      <p:sp>
        <p:nvSpPr>
          <p:cNvPr id="3" name="Content Placeholder 2"/>
          <p:cNvSpPr>
            <a:spLocks noGrp="1"/>
          </p:cNvSpPr>
          <p:nvPr>
            <p:ph idx="1"/>
          </p:nvPr>
        </p:nvSpPr>
        <p:spPr>
          <a:xfrm>
            <a:off x="457200" y="990600"/>
            <a:ext cx="8229600" cy="5562600"/>
          </a:xfrm>
        </p:spPr>
        <p:txBody>
          <a:bodyPr>
            <a:normAutofit fontScale="92500" lnSpcReduction="10000"/>
          </a:bodyPr>
          <a:lstStyle/>
          <a:p>
            <a:r>
              <a:rPr lang="en-US" sz="2800" dirty="0" smtClean="0"/>
              <a:t>Important at early stage to read both articles by key authors and recent review articles in area of your research .</a:t>
            </a:r>
          </a:p>
          <a:p>
            <a:endParaRPr lang="en-US" sz="2800" dirty="0" smtClean="0"/>
          </a:p>
          <a:p>
            <a:r>
              <a:rPr lang="en-US" sz="2800" dirty="0" smtClean="0"/>
              <a:t>This will help to define appropriate key words.  Also contain references to other  work that is applicable to your research question(s) and objectives.</a:t>
            </a:r>
          </a:p>
          <a:p>
            <a:endParaRPr lang="en-US" sz="2800" dirty="0" smtClean="0"/>
          </a:p>
          <a:p>
            <a:r>
              <a:rPr lang="en-US" sz="2800" dirty="0" smtClean="0"/>
              <a:t>If  you are unsure about review articles ,Ask your tutor/Supervisor. </a:t>
            </a:r>
          </a:p>
          <a:p>
            <a:endParaRPr lang="en-US" sz="2800" dirty="0" smtClean="0"/>
          </a:p>
          <a:p>
            <a:r>
              <a:rPr lang="en-US" sz="2800" dirty="0" smtClean="0"/>
              <a:t>Dissertations and  theses in your university's library can be a potential source of references.</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1000" y="0"/>
            <a:ext cx="1143000" cy="362712"/>
          </a:xfrm>
        </p:spPr>
        <p:txBody>
          <a:bodyPr>
            <a:normAutofit/>
          </a:bodyPr>
          <a:lstStyle/>
          <a:p>
            <a:r>
              <a:rPr lang="en-US" sz="1800" b="1" i="1" dirty="0" smtClean="0"/>
              <a:t>Contd……</a:t>
            </a:r>
            <a:endParaRPr lang="en-US" sz="1800" b="1" i="1" dirty="0"/>
          </a:p>
        </p:txBody>
      </p:sp>
      <p:sp>
        <p:nvSpPr>
          <p:cNvPr id="3" name="Content Placeholder 2"/>
          <p:cNvSpPr>
            <a:spLocks noGrp="1"/>
          </p:cNvSpPr>
          <p:nvPr>
            <p:ph idx="1"/>
          </p:nvPr>
        </p:nvSpPr>
        <p:spPr>
          <a:xfrm>
            <a:off x="457200" y="716280"/>
            <a:ext cx="8229600" cy="4389120"/>
          </a:xfrm>
        </p:spPr>
        <p:txBody>
          <a:bodyPr/>
          <a:lstStyle/>
          <a:p>
            <a:r>
              <a:rPr lang="en-US" sz="2800" dirty="0" smtClean="0"/>
              <a:t>You now need  to define  precisely what is relevant to your research in terms of key words. </a:t>
            </a:r>
          </a:p>
          <a:p>
            <a:endParaRPr lang="en-US" sz="2800" dirty="0" smtClean="0"/>
          </a:p>
          <a:p>
            <a:r>
              <a:rPr lang="en-US" sz="2800" dirty="0" smtClean="0"/>
              <a:t>The identification of keywords or ‘research 'terms is the most important part of planning your search for relevant literature (Bell 2005). </a:t>
            </a:r>
          </a:p>
          <a:p>
            <a:endParaRPr lang="en-US" sz="2800" dirty="0" smtClean="0"/>
          </a:p>
          <a:p>
            <a:r>
              <a:rPr lang="en-US" sz="2800" dirty="0" smtClean="0"/>
              <a:t>Key words are the basic terms that describe your research questions(s) and objectives.</a:t>
            </a:r>
          </a:p>
          <a:p>
            <a:endParaRPr lang="en-US" sz="2800" dirty="0" smtClean="0"/>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4488"/>
            <a:ext cx="8229600" cy="515112"/>
          </a:xfrm>
        </p:spPr>
        <p:txBody>
          <a:bodyPr>
            <a:noAutofit/>
          </a:bodyPr>
          <a:lstStyle/>
          <a:p>
            <a:r>
              <a:rPr lang="en-US" sz="3200" b="1" dirty="0" smtClean="0"/>
              <a:t>How to minimize problems with Keywords</a:t>
            </a:r>
            <a:endParaRPr lang="en-US" sz="3200" b="1" dirty="0"/>
          </a:p>
        </p:txBody>
      </p:sp>
      <p:sp>
        <p:nvSpPr>
          <p:cNvPr id="3" name="Content Placeholder 2"/>
          <p:cNvSpPr>
            <a:spLocks noGrp="1"/>
          </p:cNvSpPr>
          <p:nvPr>
            <p:ph idx="1"/>
          </p:nvPr>
        </p:nvSpPr>
        <p:spPr>
          <a:xfrm>
            <a:off x="457200" y="762000"/>
            <a:ext cx="8229600" cy="4389120"/>
          </a:xfrm>
        </p:spPr>
        <p:txBody>
          <a:bodyPr>
            <a:normAutofit/>
          </a:bodyPr>
          <a:lstStyle/>
          <a:p>
            <a:r>
              <a:rPr lang="en-US" dirty="0" smtClean="0"/>
              <a:t>spelling incorrect</a:t>
            </a:r>
          </a:p>
          <a:p>
            <a:endParaRPr lang="en-US" dirty="0" smtClean="0"/>
          </a:p>
          <a:p>
            <a:r>
              <a:rPr lang="en-US" dirty="0" smtClean="0"/>
              <a:t>use of incorrect terminology</a:t>
            </a:r>
          </a:p>
          <a:p>
            <a:endParaRPr lang="en-US" dirty="0" smtClean="0"/>
          </a:p>
          <a:p>
            <a:r>
              <a:rPr lang="en-US" dirty="0" smtClean="0"/>
              <a:t>Using recognised acronyms and abbreviations?</a:t>
            </a:r>
          </a:p>
          <a:p>
            <a:pPr>
              <a:buNone/>
            </a:pPr>
            <a:r>
              <a:rPr lang="en-US" dirty="0" smtClean="0"/>
              <a:t>For example, UK for United Kingdom. </a:t>
            </a:r>
            <a:r>
              <a:rPr lang="en-US" i="1" dirty="0" smtClean="0">
                <a:solidFill>
                  <a:srgbClr val="FF0000"/>
                </a:solidFill>
              </a:rPr>
              <a:t>ISI ??</a:t>
            </a:r>
          </a:p>
          <a:p>
            <a:pPr>
              <a:buNone/>
            </a:pPr>
            <a:endParaRPr lang="en-US" dirty="0" smtClean="0"/>
          </a:p>
          <a:p>
            <a:r>
              <a:rPr lang="en-US" dirty="0" smtClean="0"/>
              <a:t>Avoiding jargon and using accepted terminology?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609600"/>
          </a:xfrm>
        </p:spPr>
        <p:txBody>
          <a:bodyPr>
            <a:normAutofit/>
          </a:bodyPr>
          <a:lstStyle/>
          <a:p>
            <a:r>
              <a:rPr lang="en-US" sz="3200" b="1" dirty="0" smtClean="0"/>
              <a:t>Point to Ponder </a:t>
            </a:r>
            <a:endParaRPr lang="en-US" sz="3200" b="1" dirty="0"/>
          </a:p>
        </p:txBody>
      </p:sp>
      <p:sp>
        <p:nvSpPr>
          <p:cNvPr id="3" name="Content Placeholder 2"/>
          <p:cNvSpPr>
            <a:spLocks noGrp="1"/>
          </p:cNvSpPr>
          <p:nvPr>
            <p:ph idx="1"/>
          </p:nvPr>
        </p:nvSpPr>
        <p:spPr>
          <a:xfrm>
            <a:off x="457200" y="1295400"/>
            <a:ext cx="8229600" cy="4389120"/>
          </a:xfrm>
        </p:spPr>
        <p:txBody>
          <a:bodyPr/>
          <a:lstStyle/>
          <a:p>
            <a:pPr>
              <a:buNone/>
            </a:pPr>
            <a:r>
              <a:rPr lang="en-US" dirty="0" smtClean="0"/>
              <a:t>Discussion with yourself </a:t>
            </a:r>
          </a:p>
          <a:p>
            <a:pPr>
              <a:buNone/>
            </a:pPr>
            <a:endParaRPr lang="en-US" dirty="0" smtClean="0"/>
          </a:p>
          <a:p>
            <a:pPr>
              <a:buNone/>
            </a:pPr>
            <a:r>
              <a:rPr lang="en-US" dirty="0" smtClean="0"/>
              <a:t>Discussion with your tutor/supervisor</a:t>
            </a:r>
          </a:p>
          <a:p>
            <a:pPr>
              <a:buNone/>
            </a:pPr>
            <a:endParaRPr lang="en-US" dirty="0" smtClean="0"/>
          </a:p>
          <a:p>
            <a:pPr>
              <a:buNone/>
            </a:pPr>
            <a:r>
              <a:rPr lang="en-US" dirty="0" smtClean="0"/>
              <a:t>Discussion with the peers, friends and academic people</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819912"/>
          </a:xfrm>
        </p:spPr>
        <p:txBody>
          <a:bodyPr/>
          <a:lstStyle/>
          <a:p>
            <a:r>
              <a:rPr lang="en-US" dirty="0" smtClean="0"/>
              <a:t>Bibliographic details </a:t>
            </a:r>
            <a:endParaRPr lang="en-US"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304800" y="990600"/>
            <a:ext cx="8610600" cy="5562600"/>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76200"/>
            <a:ext cx="3200400" cy="609600"/>
          </a:xfrm>
        </p:spPr>
        <p:txBody>
          <a:bodyPr>
            <a:normAutofit fontScale="90000"/>
          </a:bodyPr>
          <a:lstStyle/>
          <a:p>
            <a:r>
              <a:rPr lang="en-US" sz="3600" b="1" dirty="0" smtClean="0"/>
              <a:t>Plagiarism</a:t>
            </a:r>
            <a:r>
              <a:rPr lang="en-US" dirty="0" smtClean="0"/>
              <a:t> </a:t>
            </a:r>
            <a:endParaRPr lang="en-US" dirty="0"/>
          </a:p>
        </p:txBody>
      </p:sp>
      <p:sp>
        <p:nvSpPr>
          <p:cNvPr id="3" name="Content Placeholder 2"/>
          <p:cNvSpPr>
            <a:spLocks noGrp="1"/>
          </p:cNvSpPr>
          <p:nvPr>
            <p:ph idx="1"/>
          </p:nvPr>
        </p:nvSpPr>
        <p:spPr>
          <a:xfrm>
            <a:off x="457200" y="914400"/>
            <a:ext cx="8229600" cy="4495800"/>
          </a:xfrm>
        </p:spPr>
        <p:txBody>
          <a:bodyPr>
            <a:normAutofit/>
          </a:bodyPr>
          <a:lstStyle/>
          <a:p>
            <a:r>
              <a:rPr lang="en-US" dirty="0" smtClean="0"/>
              <a:t>Can be of the following nature; </a:t>
            </a:r>
          </a:p>
          <a:p>
            <a:endParaRPr lang="en-US" dirty="0" smtClean="0"/>
          </a:p>
          <a:p>
            <a:pPr>
              <a:buNone/>
            </a:pPr>
            <a:r>
              <a:rPr lang="en-US" dirty="0" smtClean="0"/>
              <a:t>1). Stealing material from other sources </a:t>
            </a:r>
          </a:p>
          <a:p>
            <a:pPr>
              <a:buNone/>
            </a:pPr>
            <a:endParaRPr lang="en-US" dirty="0" smtClean="0"/>
          </a:p>
          <a:p>
            <a:pPr>
              <a:buNone/>
            </a:pPr>
            <a:r>
              <a:rPr lang="en-US" dirty="0" smtClean="0"/>
              <a:t>2). Submitting material not written by you</a:t>
            </a:r>
          </a:p>
          <a:p>
            <a:pPr>
              <a:buNone/>
            </a:pPr>
            <a:endParaRPr lang="en-US" dirty="0" smtClean="0"/>
          </a:p>
          <a:p>
            <a:pPr>
              <a:buNone/>
            </a:pPr>
            <a:r>
              <a:rPr lang="en-US" dirty="0" smtClean="0"/>
              <a:t>3). Copying material without quoting</a:t>
            </a:r>
          </a:p>
          <a:p>
            <a:pPr>
              <a:buNone/>
            </a:pPr>
            <a:endParaRPr lang="en-US" dirty="0" smtClean="0"/>
          </a:p>
          <a:p>
            <a:pPr>
              <a:buNone/>
            </a:pPr>
            <a:r>
              <a:rPr lang="en-US" dirty="0" smtClean="0"/>
              <a:t>4). Paraphrasing material without documentation</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457</TotalTime>
  <Words>1064</Words>
  <Application>Microsoft Office PowerPoint</Application>
  <PresentationFormat>On-screen Show (4:3)</PresentationFormat>
  <Paragraphs>227</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Literature Review: Critically</vt:lpstr>
      <vt:lpstr>Why Review Literature? </vt:lpstr>
      <vt:lpstr>Process of Literature Review</vt:lpstr>
      <vt:lpstr>Approaches</vt:lpstr>
      <vt:lpstr>Key Purposes of Review</vt:lpstr>
      <vt:lpstr>How to read effectively ?</vt:lpstr>
      <vt:lpstr>How to read effectively ?</vt:lpstr>
      <vt:lpstr>Asking Yourself?</vt:lpstr>
      <vt:lpstr>Content of Critical Review </vt:lpstr>
      <vt:lpstr>Content Evaluation of Critical Literature Review</vt:lpstr>
      <vt:lpstr>Slide 11</vt:lpstr>
      <vt:lpstr>Critical Literature Review </vt:lpstr>
      <vt:lpstr>Writing Literature Review</vt:lpstr>
      <vt:lpstr>Sources of Literature </vt:lpstr>
      <vt:lpstr>Journals: Refereed and Academic</vt:lpstr>
      <vt:lpstr>Contd……</vt:lpstr>
      <vt:lpstr>Books </vt:lpstr>
      <vt:lpstr>Why Search Strategy Planning needed ?   </vt:lpstr>
      <vt:lpstr>Strategy of Literature Search </vt:lpstr>
      <vt:lpstr>Parameters of Search Strategy </vt:lpstr>
      <vt:lpstr>Keywords </vt:lpstr>
      <vt:lpstr>Contd……</vt:lpstr>
      <vt:lpstr>How to minimize problems with Keywords</vt:lpstr>
      <vt:lpstr>Point to Ponder </vt:lpstr>
      <vt:lpstr>Bibliographic details </vt:lpstr>
      <vt:lpstr>Plagiarism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Literature Review: Critically</dc:title>
  <dc:creator>faisal</dc:creator>
  <cp:lastModifiedBy>NTS</cp:lastModifiedBy>
  <cp:revision>25</cp:revision>
  <dcterms:created xsi:type="dcterms:W3CDTF">2013-02-26T12:44:49Z</dcterms:created>
  <dcterms:modified xsi:type="dcterms:W3CDTF">2013-04-19T08:11:16Z</dcterms:modified>
</cp:coreProperties>
</file>