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392" r:id="rId2"/>
    <p:sldId id="371" r:id="rId3"/>
    <p:sldId id="372" r:id="rId4"/>
    <p:sldId id="373" r:id="rId5"/>
    <p:sldId id="374" r:id="rId6"/>
    <p:sldId id="375" r:id="rId7"/>
    <p:sldId id="376" r:id="rId8"/>
    <p:sldId id="377" r:id="rId9"/>
    <p:sldId id="378" r:id="rId10"/>
    <p:sldId id="379" r:id="rId11"/>
    <p:sldId id="380" r:id="rId12"/>
    <p:sldId id="381" r:id="rId13"/>
    <p:sldId id="395" r:id="rId14"/>
    <p:sldId id="382" r:id="rId15"/>
    <p:sldId id="396" r:id="rId16"/>
    <p:sldId id="383" r:id="rId17"/>
    <p:sldId id="384" r:id="rId18"/>
    <p:sldId id="385" r:id="rId19"/>
    <p:sldId id="397" r:id="rId20"/>
    <p:sldId id="386" r:id="rId21"/>
    <p:sldId id="387" r:id="rId22"/>
    <p:sldId id="388" r:id="rId23"/>
    <p:sldId id="389" r:id="rId24"/>
    <p:sldId id="390" r:id="rId25"/>
    <p:sldId id="393" r:id="rId26"/>
    <p:sldId id="394" r:id="rId27"/>
    <p:sldId id="294" r:id="rId28"/>
    <p:sldId id="391" r:id="rId2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 horz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7CC4CE-17E4-4594-9A9B-D1E00F00187A}" type="datetimeFigureOut">
              <a:rPr lang="en-US" smtClean="0"/>
              <a:pPr/>
              <a:t>6/25/2013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8EFBC9-FCFB-47DF-95CC-D82F92480F7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RESEARCH METHODOLOGY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LECTURE 32</a:t>
            </a:r>
            <a:r>
              <a:rPr lang="en-US" baseline="30000" dirty="0" smtClean="0"/>
              <a:t>ND</a:t>
            </a:r>
            <a:r>
              <a:rPr lang="en-US" dirty="0" smtClean="0"/>
              <a:t>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dirty="0" smtClean="0">
                <a:latin typeface="Arial" charset="0"/>
              </a:rPr>
              <a:t>Research purpose and strategy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981075"/>
            <a:ext cx="7772400" cy="5472113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600" b="1" smtClean="0">
                <a:latin typeface="Arial" charset="0"/>
              </a:rPr>
              <a:t>Forms of interview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smtClean="0">
                <a:latin typeface="Arial" charset="0"/>
              </a:rPr>
              <a:t>Saunders </a:t>
            </a:r>
            <a:r>
              <a:rPr lang="en-GB" sz="1800" i="1" smtClean="0">
                <a:latin typeface="Arial" charset="0"/>
              </a:rPr>
              <a:t>et al</a:t>
            </a:r>
            <a:r>
              <a:rPr lang="en-GB" sz="1800" smtClean="0">
                <a:latin typeface="Arial" charset="0"/>
              </a:rPr>
              <a:t>. (2009)</a:t>
            </a:r>
          </a:p>
        </p:txBody>
      </p:sp>
      <p:pic>
        <p:nvPicPr>
          <p:cNvPr id="4100" name="Picture 4" descr="M10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838" y="1733550"/>
            <a:ext cx="8424862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10.1  Forms of interview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عنوان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56207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5123" name="عنصر نائب للمحتوى 2"/>
          <p:cNvSpPr>
            <a:spLocks noGrp="1"/>
          </p:cNvSpPr>
          <p:nvPr>
            <p:ph idx="1"/>
          </p:nvPr>
        </p:nvSpPr>
        <p:spPr>
          <a:xfrm>
            <a:off x="539552" y="908720"/>
            <a:ext cx="8229600" cy="5400600"/>
          </a:xfrm>
        </p:spPr>
        <p:txBody>
          <a:bodyPr>
            <a:noAutofit/>
          </a:bodyPr>
          <a:lstStyle/>
          <a:p>
            <a:pPr algn="just" eaLnBrk="1" hangingPunct="1">
              <a:buNone/>
            </a:pPr>
            <a:r>
              <a:rPr lang="en-US" sz="2400" b="1" dirty="0" smtClean="0"/>
              <a:t>Structured interviews: </a:t>
            </a:r>
          </a:p>
          <a:p>
            <a:pPr marL="0" indent="0" algn="just" eaLnBrk="1" hangingPunct="1">
              <a:buNone/>
            </a:pPr>
            <a:r>
              <a:rPr lang="en-US" sz="1800" b="1" dirty="0" smtClean="0"/>
              <a:t>use questionnaire based on a predetermined and ‘standardized’ or identical set of questions and we refer to them as interviewer administered questionnaires. 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Semi-structure interviews: </a:t>
            </a:r>
          </a:p>
          <a:p>
            <a:pPr marL="0" indent="0" algn="just" eaLnBrk="1" hangingPunct="1">
              <a:buNone/>
            </a:pPr>
            <a:endParaRPr lang="en-US" sz="24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researcher will have a list of themes and questions to be covered, although these may vary from interview to interview.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This means that you may omit some questions in particular interviews, given a specific organizational context that is encountered in relation to the research topic. </a:t>
            </a:r>
          </a:p>
          <a:p>
            <a:pPr marL="0" indent="0" algn="just" eaLnBrk="1" hangingPunct="1">
              <a:buNone/>
            </a:pPr>
            <a:endParaRPr lang="en-US" sz="1800" b="1" dirty="0" smtClean="0"/>
          </a:p>
          <a:p>
            <a:pPr marL="0" indent="0" algn="just" eaLnBrk="1" hangingPunct="1">
              <a:buNone/>
            </a:pPr>
            <a:r>
              <a:rPr lang="en-US" sz="1800" b="1" dirty="0" smtClean="0"/>
              <a:t>The order of questions also be varied depending on the flow of conversation.   </a:t>
            </a:r>
          </a:p>
          <a:p>
            <a:pPr marL="0" indent="0" algn="just" eaLnBrk="1" hangingPunct="1">
              <a:buNone/>
            </a:pPr>
            <a:endParaRPr lang="en-US" sz="1800" b="1" dirty="0"/>
          </a:p>
          <a:p>
            <a:pPr marL="0" indent="0" algn="just">
              <a:buNone/>
            </a:pPr>
            <a:r>
              <a:rPr lang="en-US" sz="1800" b="1" dirty="0" smtClean="0"/>
              <a:t>On the other hand, additional questions may be required to explore your research question and objectives given the nature of events within particular organizations. </a:t>
            </a:r>
          </a:p>
          <a:p>
            <a:pPr marL="0" indent="0" algn="just" eaLnBrk="1" hangingPunct="1">
              <a:buNone/>
            </a:pPr>
            <a:endParaRPr lang="ar-SA" sz="18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Types of interview</a:t>
            </a:r>
            <a:endParaRPr lang="ar-SA" sz="3200" b="1" dirty="0" smtClean="0"/>
          </a:p>
        </p:txBody>
      </p:sp>
      <p:sp>
        <p:nvSpPr>
          <p:cNvPr id="6147" name="عنصر نائب للمحتوى 2"/>
          <p:cNvSpPr>
            <a:spLocks noGrp="1"/>
          </p:cNvSpPr>
          <p:nvPr>
            <p:ph idx="1"/>
          </p:nvPr>
        </p:nvSpPr>
        <p:spPr>
          <a:xfrm>
            <a:off x="467544" y="1268760"/>
            <a:ext cx="8229600" cy="5112568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buNone/>
            </a:pPr>
            <a:r>
              <a:rPr lang="en-US" sz="2600" b="1" dirty="0" smtClean="0"/>
              <a:t>Unstructured interviews: </a:t>
            </a:r>
          </a:p>
          <a:p>
            <a:pPr eaLnBrk="1" hangingPunct="1">
              <a:buNone/>
            </a:pPr>
            <a:endParaRPr lang="en-US" sz="2600" b="1" dirty="0" smtClean="0"/>
          </a:p>
          <a:p>
            <a:pPr algn="just" eaLnBrk="1" hangingPunct="1">
              <a:buNone/>
            </a:pPr>
            <a:r>
              <a:rPr lang="en-US" sz="2400" b="1" dirty="0" smtClean="0"/>
              <a:t>Unstructured interviews are informal.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You would use these to explore in-depth a general area in which you are interested 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algn="just" eaLnBrk="1" hangingPunct="1">
              <a:buNone/>
            </a:pPr>
            <a:r>
              <a:rPr lang="en-US" sz="2400" b="1" dirty="0" smtClean="0"/>
              <a:t>We therefore, refer to these as in-depth interviews. </a:t>
            </a:r>
          </a:p>
          <a:p>
            <a:pPr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There is no predetermined list of questions to work through in this situation, although you need to have a clear idea about the aspect or aspects that you want to explore. </a:t>
            </a:r>
          </a:p>
          <a:p>
            <a:pPr marL="0" indent="0" algn="just" eaLnBrk="1" hangingPunct="1">
              <a:buNone/>
            </a:pPr>
            <a:endParaRPr lang="en-US" sz="2400" b="1" dirty="0"/>
          </a:p>
          <a:p>
            <a:pPr marL="0" indent="0" algn="just" eaLnBrk="1" hangingPunct="1">
              <a:buNone/>
            </a:pPr>
            <a:r>
              <a:rPr lang="en-US" sz="2400" b="1" dirty="0" smtClean="0"/>
              <a:t>The interviewee is given the opportunity to talk freely about events behavior and beliefs in relation to topic area.   </a:t>
            </a:r>
            <a:endParaRPr lang="ar-SA" sz="2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09550"/>
            <a:ext cx="7772400" cy="7620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What is questionnaire?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685800" y="1676400"/>
            <a:ext cx="7772400" cy="4419600"/>
          </a:xfrm>
        </p:spPr>
        <p:txBody>
          <a:bodyPr>
            <a:normAutofit lnSpcReduction="10000"/>
          </a:bodyPr>
          <a:lstStyle/>
          <a:p>
            <a:pPr algn="ctr" eaLnBrk="1" hangingPunct="1">
              <a:buFontTx/>
              <a:buNone/>
            </a:pPr>
            <a:r>
              <a:rPr lang="en-GB" b="1" dirty="0" smtClean="0">
                <a:latin typeface="Arial" charset="0"/>
              </a:rPr>
              <a:t>Techniques of data collection in which each person is asked to respond to the same set of questions in a predetermined order</a:t>
            </a:r>
          </a:p>
          <a:p>
            <a:pPr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b="1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2000" dirty="0" smtClean="0">
                <a:latin typeface="Arial" charset="0"/>
              </a:rPr>
              <a:t>Adapted from </a:t>
            </a:r>
            <a:r>
              <a:rPr lang="en-GB" sz="2000" dirty="0" err="1" smtClean="0">
                <a:latin typeface="Arial" charset="0"/>
              </a:rPr>
              <a:t>deVaus</a:t>
            </a:r>
            <a:r>
              <a:rPr lang="en-GB" sz="2000" dirty="0" smtClean="0">
                <a:latin typeface="Arial" charset="0"/>
              </a:rPr>
              <a:t> (2002)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73100" y="239713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Use of questionnaires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93713" y="1371600"/>
            <a:ext cx="8255000" cy="4724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GB" sz="2800" b="1" dirty="0" smtClean="0">
                <a:latin typeface="Arial" charset="0"/>
              </a:rPr>
              <a:t>When to use questionnaires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For explanatory or descriptive research.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Linked with other methods in a multiple-methods research design.</a:t>
            </a: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eaLnBrk="1" hangingPunct="1"/>
            <a:r>
              <a:rPr lang="en-GB" sz="2600" dirty="0" smtClean="0">
                <a:latin typeface="Arial" charset="0"/>
              </a:rPr>
              <a:t>To collect responses from a large sample prior to quantitative analysis.</a:t>
            </a:r>
          </a:p>
          <a:p>
            <a:pPr eaLnBrk="1" hangingPunct="1"/>
            <a:endParaRPr lang="en-GB" sz="26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47650"/>
            <a:ext cx="7772400" cy="685800"/>
          </a:xfrm>
        </p:spPr>
        <p:txBody>
          <a:bodyPr/>
          <a:lstStyle/>
          <a:p>
            <a:pPr eaLnBrk="1" hangingPunct="1"/>
            <a:r>
              <a:rPr lang="en-GB" sz="3200" b="1" dirty="0" smtClean="0">
                <a:latin typeface="Arial" charset="0"/>
              </a:rPr>
              <a:t>Types of Questionnaire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GB" sz="2000" b="1" dirty="0" smtClean="0">
                <a:latin typeface="Arial" charset="0"/>
              </a:rPr>
              <a:t>These are the types of questionnaire given in tabular form below; </a:t>
            </a:r>
            <a:endParaRPr lang="en-GB" sz="2000" dirty="0" smtClean="0">
              <a:latin typeface="Arial" charset="0"/>
            </a:endParaRPr>
          </a:p>
          <a:p>
            <a:pPr eaLnBrk="1" hangingPunct="1">
              <a:buFontTx/>
              <a:buNone/>
            </a:pPr>
            <a:endParaRPr lang="en-GB" sz="26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4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ct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8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endParaRPr lang="en-GB" sz="2000" dirty="0" smtClean="0">
              <a:latin typeface="Arial" charset="0"/>
            </a:endParaRPr>
          </a:p>
          <a:p>
            <a:pPr algn="r" eaLnBrk="1" hangingPunct="1">
              <a:buFontTx/>
              <a:buNone/>
            </a:pPr>
            <a:r>
              <a:rPr lang="en-GB" sz="1800" dirty="0" smtClean="0">
                <a:latin typeface="Arial" charset="0"/>
              </a:rPr>
              <a:t>Saunders </a:t>
            </a:r>
            <a:r>
              <a:rPr lang="en-GB" sz="1800" i="1" dirty="0" smtClean="0">
                <a:latin typeface="Arial" charset="0"/>
              </a:rPr>
              <a:t>et al</a:t>
            </a:r>
            <a:r>
              <a:rPr lang="en-GB" sz="1800" dirty="0" smtClean="0">
                <a:latin typeface="Arial" charset="0"/>
              </a:rPr>
              <a:t>. (2009)</a:t>
            </a:r>
          </a:p>
        </p:txBody>
      </p:sp>
      <p:pic>
        <p:nvPicPr>
          <p:cNvPr id="5124" name="Picture 4" descr="M11NF00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0538" y="1988840"/>
            <a:ext cx="8137525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519113" y="6126163"/>
            <a:ext cx="80851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1"/>
                </a:solidFill>
                <a:latin typeface="Arial" charset="0"/>
              </a:rPr>
              <a:t>Figure 11.1  Types of questionnaire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/>
              <a:t>Preparing, inputting and checking data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/>
              <a:t>If you intend to undertake quantitative analysis </a:t>
            </a:r>
            <a:r>
              <a:rPr lang="en-US" dirty="0" smtClean="0"/>
              <a:t>consider the following:</a:t>
            </a:r>
          </a:p>
          <a:p>
            <a:pPr>
              <a:buNone/>
            </a:pPr>
            <a:endParaRPr lang="en-US" dirty="0"/>
          </a:p>
          <a:p>
            <a:r>
              <a:rPr lang="en-US" dirty="0" smtClean="0"/>
              <a:t>type </a:t>
            </a:r>
            <a:r>
              <a:rPr lang="en-US" dirty="0"/>
              <a:t>of data (scale of measurement</a:t>
            </a:r>
            <a:r>
              <a:rPr lang="en-US" dirty="0" smtClean="0"/>
              <a:t>);</a:t>
            </a:r>
          </a:p>
          <a:p>
            <a:endParaRPr lang="en-US" dirty="0"/>
          </a:p>
          <a:p>
            <a:r>
              <a:rPr lang="en-US" dirty="0" smtClean="0"/>
              <a:t>format </a:t>
            </a:r>
            <a:r>
              <a:rPr lang="en-US" dirty="0"/>
              <a:t>in which your data will be input to the analysis software</a:t>
            </a:r>
            <a:r>
              <a:rPr lang="en-US" dirty="0" smtClean="0"/>
              <a:t>; </a:t>
            </a:r>
            <a:r>
              <a:rPr lang="en-US" b="1" i="1" dirty="0" smtClean="0">
                <a:solidFill>
                  <a:srgbClr val="FF0000"/>
                </a:solidFill>
              </a:rPr>
              <a:t>SPSS, EVIEWS, STATA, NVIVO.</a:t>
            </a:r>
          </a:p>
          <a:p>
            <a:endParaRPr lang="en-US" dirty="0"/>
          </a:p>
          <a:p>
            <a:r>
              <a:rPr lang="en-US" dirty="0" smtClean="0"/>
              <a:t>impact </a:t>
            </a:r>
            <a:r>
              <a:rPr lang="en-US" dirty="0"/>
              <a:t>of data coding on subsequent analyses (for different data types</a:t>
            </a:r>
            <a:r>
              <a:rPr lang="en-US" dirty="0" smtClean="0"/>
              <a:t>);</a:t>
            </a:r>
          </a:p>
          <a:p>
            <a:endParaRPr lang="en-US" dirty="0"/>
          </a:p>
          <a:p>
            <a:r>
              <a:rPr lang="en-US" dirty="0" smtClean="0"/>
              <a:t>methods </a:t>
            </a:r>
            <a:r>
              <a:rPr lang="en-US" dirty="0"/>
              <a:t>you intend to use to check data for errors.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Quantitative Data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2400" b="1" dirty="0"/>
              <a:t>Quantitative data can be divided into two distinct groups: categorical and </a:t>
            </a:r>
            <a:r>
              <a:rPr lang="en-US" sz="2400" b="1" dirty="0" smtClean="0"/>
              <a:t>numerical.</a:t>
            </a:r>
          </a:p>
          <a:p>
            <a:endParaRPr lang="en-US" dirty="0"/>
          </a:p>
          <a:p>
            <a:pPr algn="just"/>
            <a:r>
              <a:rPr lang="en-US" sz="2400" b="1" dirty="0"/>
              <a:t>Categorical data refer to data whose values cannot be measured </a:t>
            </a:r>
            <a:r>
              <a:rPr lang="en-US" sz="2400" b="1" dirty="0" smtClean="0"/>
              <a:t>numerically but </a:t>
            </a:r>
            <a:r>
              <a:rPr lang="en-US" sz="2400" b="1" dirty="0"/>
              <a:t>can be either classified into sets (categories) according to the characteristics that </a:t>
            </a:r>
            <a:r>
              <a:rPr lang="en-US" sz="2400" b="1" dirty="0" smtClean="0"/>
              <a:t>identify or </a:t>
            </a:r>
            <a:r>
              <a:rPr lang="en-US" sz="2400" b="1" dirty="0"/>
              <a:t>describe the variable or placed in rank order (Berman Brown and Saunders 2008).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n-US" dirty="0"/>
              <a:t>They can be further sub-divided into descriptive and ranked.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A </a:t>
            </a:r>
            <a:r>
              <a:rPr lang="en-US" dirty="0"/>
              <a:t>car manufacturer </a:t>
            </a:r>
            <a:r>
              <a:rPr lang="en-US" dirty="0" smtClean="0"/>
              <a:t>might </a:t>
            </a:r>
            <a:r>
              <a:rPr lang="en-US" dirty="0" err="1" smtClean="0"/>
              <a:t>categorise</a:t>
            </a:r>
            <a:r>
              <a:rPr lang="en-US" dirty="0" smtClean="0"/>
              <a:t> </a:t>
            </a:r>
            <a:r>
              <a:rPr lang="en-US" dirty="0"/>
              <a:t>the types of cars it produces as hatchback, saloon and estate. These are known </a:t>
            </a:r>
            <a:r>
              <a:rPr lang="en-US" dirty="0" smtClean="0"/>
              <a:t>as d</a:t>
            </a:r>
            <a:r>
              <a:rPr lang="en-US" b="1" dirty="0" smtClean="0"/>
              <a:t>escriptive </a:t>
            </a:r>
            <a:r>
              <a:rPr lang="en-US" b="1" dirty="0"/>
              <a:t>data or nominal data as it is impossible to define the category numerically </a:t>
            </a:r>
            <a:r>
              <a:rPr lang="en-US" b="1" dirty="0" smtClean="0"/>
              <a:t>or </a:t>
            </a:r>
            <a:r>
              <a:rPr lang="en-US" dirty="0" smtClean="0"/>
              <a:t>to </a:t>
            </a:r>
            <a:r>
              <a:rPr lang="en-US" dirty="0"/>
              <a:t>rank it.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Rather </a:t>
            </a:r>
            <a:r>
              <a:rPr lang="en-US" dirty="0"/>
              <a:t>these data simply count the number of occurrences in each category of </a:t>
            </a:r>
            <a:r>
              <a:rPr lang="en-US" dirty="0" smtClean="0"/>
              <a:t>a variable</a:t>
            </a:r>
            <a:r>
              <a:rPr lang="en-US" dirty="0"/>
              <a:t>. </a:t>
            </a:r>
            <a:endParaRPr lang="en-US" dirty="0" smtClean="0"/>
          </a:p>
          <a:p>
            <a:pPr algn="just"/>
            <a:endParaRPr lang="en-US" dirty="0"/>
          </a:p>
          <a:p>
            <a:pPr algn="just"/>
            <a:r>
              <a:rPr lang="en-US" dirty="0" smtClean="0"/>
              <a:t>For </a:t>
            </a:r>
            <a:r>
              <a:rPr lang="en-US" dirty="0"/>
              <a:t>virtually all analyses the categories should be unambiguous and discrete; </a:t>
            </a:r>
            <a:r>
              <a:rPr lang="en-US" dirty="0" smtClean="0"/>
              <a:t>in other </a:t>
            </a:r>
            <a:r>
              <a:rPr lang="en-US" dirty="0"/>
              <a:t>words, having one particular feature, such as a car being a hatchback, excludes </a:t>
            </a:r>
            <a:r>
              <a:rPr lang="en-US" dirty="0" smtClean="0"/>
              <a:t>all other </a:t>
            </a:r>
            <a:r>
              <a:rPr lang="en-US" dirty="0"/>
              <a:t>features for that variable. This prevents questions </a:t>
            </a:r>
            <a:r>
              <a:rPr lang="en-US" dirty="0" smtClean="0"/>
              <a:t> arising </a:t>
            </a:r>
            <a:r>
              <a:rPr lang="en-US" dirty="0"/>
              <a:t>as to which category </a:t>
            </a:r>
            <a:r>
              <a:rPr lang="en-US" dirty="0" smtClean="0"/>
              <a:t>an individual </a:t>
            </a:r>
            <a:r>
              <a:rPr lang="en-US" dirty="0"/>
              <a:t>case belongs. </a:t>
            </a:r>
            <a:endParaRPr lang="en-US" dirty="0" smtClean="0"/>
          </a:p>
          <a:p>
            <a:pPr algn="just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Quantitative Data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en-US" dirty="0" smtClean="0"/>
              <a:t>Although, these data are purely descriptive, you can count them to establish which category has the most and whether cases are spread evenly between categories (Morris 2003). </a:t>
            </a:r>
          </a:p>
          <a:p>
            <a:pPr algn="just"/>
            <a:endParaRPr lang="en-US" dirty="0" smtClean="0"/>
          </a:p>
          <a:p>
            <a:pPr algn="just"/>
            <a:r>
              <a:rPr lang="en-US" dirty="0" smtClean="0"/>
              <a:t>Some statisticians (and statistics) also separate descriptive data where there are only two categories. These are known as </a:t>
            </a:r>
            <a:r>
              <a:rPr lang="en-US" b="1" dirty="0" smtClean="0"/>
              <a:t>dichotomous data, as the variable is </a:t>
            </a:r>
            <a:r>
              <a:rPr lang="en-US" dirty="0" smtClean="0"/>
              <a:t>divided into two categories, such as the variable gender being divided into female and male.</a:t>
            </a:r>
          </a:p>
          <a:p>
            <a:pPr algn="just"/>
            <a:endParaRPr lang="en-US" dirty="0" smtClean="0"/>
          </a:p>
          <a:p>
            <a:pPr algn="just"/>
            <a:r>
              <a:rPr lang="en-US" b="1" dirty="0" smtClean="0"/>
              <a:t>Ranked (or ordinal) data are a more precise form of categorical data.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Quantitative Data </a:t>
            </a:r>
            <a:endParaRPr lang="en-US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80010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/>
              <a:t>For </a:t>
            </a:r>
            <a:r>
              <a:rPr lang="en-US" b="1" dirty="0"/>
              <a:t>both diagrams and </a:t>
            </a:r>
            <a:r>
              <a:rPr lang="en-US" b="1" dirty="0" smtClean="0"/>
              <a:t>tables</a:t>
            </a:r>
          </a:p>
          <a:p>
            <a:pPr>
              <a:buNone/>
            </a:pPr>
            <a:endParaRPr lang="en-US" sz="1200" b="1" dirty="0"/>
          </a:p>
          <a:p>
            <a:pPr algn="just"/>
            <a:r>
              <a:rPr lang="en-US" sz="2400" b="1" dirty="0" smtClean="0"/>
              <a:t>Does </a:t>
            </a:r>
            <a:r>
              <a:rPr lang="en-US" sz="2400" b="1" dirty="0"/>
              <a:t>it have a brief but clear and descriptive title</a:t>
            </a:r>
            <a:r>
              <a:rPr lang="en-US" sz="2400" b="1" dirty="0" smtClean="0"/>
              <a:t>?</a:t>
            </a:r>
          </a:p>
          <a:p>
            <a:pPr algn="just">
              <a:buNone/>
            </a:pPr>
            <a:endParaRPr lang="en-US" sz="1400" b="1" dirty="0"/>
          </a:p>
          <a:p>
            <a:pPr algn="just"/>
            <a:r>
              <a:rPr lang="en-US" sz="2400" b="1" dirty="0" smtClean="0"/>
              <a:t>Are </a:t>
            </a:r>
            <a:r>
              <a:rPr lang="en-US" sz="2400" b="1" dirty="0"/>
              <a:t>the units of measurement used stated clearly</a:t>
            </a:r>
            <a:r>
              <a:rPr lang="en-US" sz="2400" b="1" dirty="0" smtClean="0"/>
              <a:t>?</a:t>
            </a:r>
          </a:p>
          <a:p>
            <a:pPr algn="just"/>
            <a:endParaRPr lang="en-US" sz="1200" b="1" dirty="0"/>
          </a:p>
          <a:p>
            <a:pPr algn="just"/>
            <a:r>
              <a:rPr lang="en-US" sz="2400" b="1" dirty="0" smtClean="0"/>
              <a:t>Are </a:t>
            </a:r>
            <a:r>
              <a:rPr lang="en-US" sz="2400" b="1" dirty="0"/>
              <a:t>the sources of data used stated clearly</a:t>
            </a:r>
            <a:r>
              <a:rPr lang="en-US" sz="2400" b="1" dirty="0" smtClean="0"/>
              <a:t>?</a:t>
            </a:r>
          </a:p>
          <a:p>
            <a:pPr algn="just"/>
            <a:endParaRPr lang="en-US" sz="1400" b="1" dirty="0"/>
          </a:p>
          <a:p>
            <a:pPr algn="just"/>
            <a:r>
              <a:rPr lang="en-US" sz="2400" b="1" dirty="0" smtClean="0"/>
              <a:t>Are </a:t>
            </a:r>
            <a:r>
              <a:rPr lang="en-US" sz="2400" b="1" dirty="0"/>
              <a:t>there notes to explain abbreviations </a:t>
            </a:r>
            <a:r>
              <a:rPr lang="en-US" sz="2400" b="1" dirty="0" smtClean="0"/>
              <a:t>and unusual </a:t>
            </a:r>
            <a:r>
              <a:rPr lang="en-US" sz="2400" b="1" dirty="0"/>
              <a:t>terminology</a:t>
            </a:r>
            <a:r>
              <a:rPr lang="en-US" sz="2400" b="1" dirty="0" smtClean="0"/>
              <a:t>?</a:t>
            </a:r>
          </a:p>
          <a:p>
            <a:pPr algn="just"/>
            <a:endParaRPr lang="en-US" sz="1400" b="1" dirty="0"/>
          </a:p>
          <a:p>
            <a:pPr algn="just"/>
            <a:r>
              <a:rPr lang="en-US" sz="2400" b="1" dirty="0" smtClean="0"/>
              <a:t>Does </a:t>
            </a:r>
            <a:r>
              <a:rPr lang="en-US" sz="2400" b="1" dirty="0"/>
              <a:t>it state the size of the sample on which </a:t>
            </a:r>
            <a:r>
              <a:rPr lang="en-US" sz="2400" b="1" dirty="0" smtClean="0"/>
              <a:t>the values </a:t>
            </a:r>
            <a:r>
              <a:rPr lang="en-US" sz="2400" b="1" dirty="0"/>
              <a:t>in the table are based?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12837"/>
            <a:ext cx="8229600" cy="52117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800" b="1" u="sng" dirty="0"/>
              <a:t>For </a:t>
            </a:r>
            <a:r>
              <a:rPr lang="en-US" sz="3800" b="1" u="sng" dirty="0" smtClean="0"/>
              <a:t>diagrams</a:t>
            </a:r>
          </a:p>
          <a:p>
            <a:pPr>
              <a:buNone/>
            </a:pPr>
            <a:endParaRPr lang="en-US" sz="1700" b="1" dirty="0"/>
          </a:p>
          <a:p>
            <a:pPr algn="just"/>
            <a:r>
              <a:rPr lang="en-US" sz="2600" b="1" dirty="0" smtClean="0"/>
              <a:t>Does </a:t>
            </a:r>
            <a:r>
              <a:rPr lang="en-US" sz="2600" b="1" dirty="0"/>
              <a:t>it have clear axis labels</a:t>
            </a:r>
            <a:r>
              <a:rPr lang="en-US" sz="2600" b="1" dirty="0" smtClean="0"/>
              <a:t>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Are </a:t>
            </a:r>
            <a:r>
              <a:rPr lang="en-US" sz="2600" b="1" dirty="0"/>
              <a:t>bars and their components in the same </a:t>
            </a:r>
            <a:r>
              <a:rPr lang="en-US" sz="2600" b="1" dirty="0" smtClean="0"/>
              <a:t>logical sequence?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Is </a:t>
            </a:r>
            <a:r>
              <a:rPr lang="en-US" sz="2600" b="1" dirty="0"/>
              <a:t>more dense shading used for smaller areas</a:t>
            </a:r>
            <a:r>
              <a:rPr lang="en-US" sz="2600" b="1" dirty="0" smtClean="0"/>
              <a:t>?</a:t>
            </a:r>
          </a:p>
          <a:p>
            <a:pPr algn="just"/>
            <a:endParaRPr lang="en-US" sz="2600" b="1" dirty="0"/>
          </a:p>
          <a:p>
            <a:pPr algn="just"/>
            <a:r>
              <a:rPr lang="en-US" sz="2600" b="1" dirty="0" smtClean="0"/>
              <a:t>Have </a:t>
            </a:r>
            <a:r>
              <a:rPr lang="en-US" sz="2600" b="1" dirty="0"/>
              <a:t>you avoided misrepresenting or </a:t>
            </a:r>
            <a:r>
              <a:rPr lang="en-US" sz="2600" b="1" dirty="0" smtClean="0"/>
              <a:t>distorting the data Is </a:t>
            </a:r>
            <a:r>
              <a:rPr lang="en-US" sz="2600" b="1" dirty="0"/>
              <a:t>a key or legend included (where necessary)?</a:t>
            </a:r>
          </a:p>
          <a:p>
            <a:pPr>
              <a:buNone/>
            </a:pP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For tables</a:t>
            </a:r>
          </a:p>
          <a:p>
            <a:pPr>
              <a:buNone/>
            </a:pPr>
            <a:endParaRPr lang="en-US" b="1" dirty="0" smtClean="0"/>
          </a:p>
          <a:p>
            <a:r>
              <a:rPr lang="en-US" sz="2800" b="1" dirty="0" smtClean="0"/>
              <a:t>Does it have clear column and row headings?</a:t>
            </a:r>
          </a:p>
          <a:p>
            <a:endParaRPr lang="en-US" sz="2800" b="1" dirty="0" smtClean="0"/>
          </a:p>
          <a:p>
            <a:r>
              <a:rPr lang="en-US" sz="2800" b="1" dirty="0" smtClean="0"/>
              <a:t>Are columns and rows in a logical sequence?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4114800"/>
          </a:xfrm>
        </p:spPr>
        <p:txBody>
          <a:bodyPr>
            <a:noAutofit/>
          </a:bodyPr>
          <a:lstStyle/>
          <a:p>
            <a:pPr algn="just"/>
            <a:r>
              <a:rPr lang="en-US" sz="2400" b="1" dirty="0" smtClean="0"/>
              <a:t>It </a:t>
            </a:r>
            <a:r>
              <a:rPr lang="en-US" sz="2400" b="1" dirty="0"/>
              <a:t>best to begin exploratory analysis by looking at individual </a:t>
            </a:r>
            <a:r>
              <a:rPr lang="en-US" sz="2400" b="1" dirty="0" smtClean="0"/>
              <a:t>variables and </a:t>
            </a:r>
            <a:r>
              <a:rPr lang="en-US" sz="2400" b="1" dirty="0"/>
              <a:t>their components. </a:t>
            </a:r>
            <a:endParaRPr lang="en-US" sz="2400" b="1" dirty="0" smtClean="0"/>
          </a:p>
          <a:p>
            <a:pPr algn="just"/>
            <a:endParaRPr lang="en-US" sz="1200" b="1" dirty="0"/>
          </a:p>
          <a:p>
            <a:pPr algn="just"/>
            <a:r>
              <a:rPr lang="en-US" sz="2400" b="1" dirty="0" smtClean="0"/>
              <a:t>The </a:t>
            </a:r>
            <a:r>
              <a:rPr lang="en-US" sz="2400" b="1" dirty="0"/>
              <a:t>key aspects you may need to consider will be guided by </a:t>
            </a:r>
            <a:r>
              <a:rPr lang="en-US" sz="2400" b="1" dirty="0" smtClean="0"/>
              <a:t>your research </a:t>
            </a:r>
            <a:r>
              <a:rPr lang="en-US" sz="2400" b="1" dirty="0"/>
              <a:t>question(s) and objectives, and are likely to include (Sparrow 1989</a:t>
            </a:r>
            <a:r>
              <a:rPr lang="en-US" sz="2400" b="1" dirty="0" smtClean="0"/>
              <a:t>):</a:t>
            </a:r>
          </a:p>
          <a:p>
            <a:pPr algn="just"/>
            <a:endParaRPr lang="en-US" sz="1200" b="1" dirty="0"/>
          </a:p>
          <a:p>
            <a:pPr algn="just"/>
            <a:r>
              <a:rPr lang="en-US" sz="2400" b="1" dirty="0" smtClean="0"/>
              <a:t>specific </a:t>
            </a:r>
            <a:r>
              <a:rPr lang="en-US" sz="2400" b="1" dirty="0"/>
              <a:t>values</a:t>
            </a:r>
            <a:r>
              <a:rPr lang="en-US" sz="2400" b="1" dirty="0" smtClean="0"/>
              <a:t>; highest </a:t>
            </a:r>
            <a:r>
              <a:rPr lang="en-US" sz="2400" b="1" dirty="0"/>
              <a:t>and lowest values</a:t>
            </a:r>
            <a:r>
              <a:rPr lang="en-US" sz="2400" b="1" dirty="0" smtClean="0"/>
              <a:t>; trends </a:t>
            </a:r>
            <a:r>
              <a:rPr lang="en-US" sz="2400" b="1" dirty="0"/>
              <a:t>over </a:t>
            </a:r>
            <a:r>
              <a:rPr lang="en-US" sz="2400" b="1" dirty="0" smtClean="0"/>
              <a:t>time; proportions; distributions.</a:t>
            </a:r>
          </a:p>
          <a:p>
            <a:pPr algn="just"/>
            <a:endParaRPr lang="en-US" sz="1100" b="1" dirty="0"/>
          </a:p>
          <a:p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Designing Diagrams and Tables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Once you have explored these, you can then begin to compare and look for relationships between variables, considering in addition (Sparrow 1989):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conjunctions (the point where values for two or more variables intersect);</a:t>
            </a:r>
          </a:p>
          <a:p>
            <a:pPr algn="just"/>
            <a:endParaRPr lang="en-US" sz="2400" b="1" dirty="0" smtClean="0"/>
          </a:p>
          <a:p>
            <a:pPr algn="just"/>
            <a:r>
              <a:rPr lang="en-US" sz="2400" b="1" dirty="0" smtClean="0"/>
              <a:t>totals; </a:t>
            </a:r>
          </a:p>
          <a:p>
            <a:pPr algn="just"/>
            <a:endParaRPr lang="en-US" sz="2400" b="1" dirty="0"/>
          </a:p>
          <a:p>
            <a:pPr algn="just"/>
            <a:r>
              <a:rPr lang="en-US" sz="2400" b="1" dirty="0" smtClean="0"/>
              <a:t>interdependence and relationships.</a:t>
            </a:r>
            <a:endParaRPr lang="en-US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60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>Difference</a:t>
            </a:r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838200"/>
            <a:ext cx="84582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D1078A-0DF0-4261-BD98-CB4F67ECE89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39762"/>
          </a:xfrm>
        </p:spPr>
        <p:txBody>
          <a:bodyPr>
            <a:normAutofit/>
          </a:bodyPr>
          <a:lstStyle/>
          <a:p>
            <a:r>
              <a:rPr lang="en-US" sz="3200" b="1" dirty="0" smtClean="0"/>
              <a:t>Qualitative analysis process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715000"/>
          </a:xfrm>
        </p:spPr>
        <p:txBody>
          <a:bodyPr>
            <a:normAutofit/>
          </a:bodyPr>
          <a:lstStyle/>
          <a:p>
            <a:pPr algn="just"/>
            <a:r>
              <a:rPr lang="en-US" sz="2400" b="1" dirty="0" smtClean="0"/>
              <a:t>There </a:t>
            </a:r>
            <a:r>
              <a:rPr lang="en-US" sz="2400" b="1" dirty="0"/>
              <a:t>is no </a:t>
            </a:r>
            <a:r>
              <a:rPr lang="en-US" sz="2400" b="1" dirty="0" smtClean="0"/>
              <a:t>standardized </a:t>
            </a:r>
            <a:r>
              <a:rPr lang="en-US" sz="2400" b="1" dirty="0"/>
              <a:t>procedure for analysing </a:t>
            </a:r>
            <a:r>
              <a:rPr lang="en-US" sz="2400" b="1" dirty="0" smtClean="0"/>
              <a:t>qualitative data. Despite </a:t>
            </a:r>
            <a:r>
              <a:rPr lang="en-US" sz="2400" b="1" dirty="0"/>
              <a:t>this, it is still possible to group data into three main types of processes</a:t>
            </a:r>
            <a:r>
              <a:rPr lang="en-US" sz="2400" b="1" dirty="0" smtClean="0"/>
              <a:t>:</a:t>
            </a:r>
          </a:p>
          <a:p>
            <a:pPr algn="just"/>
            <a:endParaRPr lang="en-US" sz="1100" b="1" dirty="0"/>
          </a:p>
          <a:p>
            <a:pPr algn="just">
              <a:buNone/>
            </a:pPr>
            <a:r>
              <a:rPr lang="en-US" sz="2400" b="1" dirty="0"/>
              <a:t>S</a:t>
            </a:r>
            <a:r>
              <a:rPr lang="en-US" sz="2400" b="1" dirty="0" smtClean="0"/>
              <a:t>ummarising </a:t>
            </a:r>
            <a:r>
              <a:rPr lang="en-US" sz="2400" b="1" dirty="0"/>
              <a:t>(condensation) of meanings</a:t>
            </a:r>
            <a:r>
              <a:rPr lang="en-US" sz="2400" b="1" dirty="0" smtClean="0"/>
              <a:t>;</a:t>
            </a:r>
          </a:p>
          <a:p>
            <a:pPr marL="0" indent="0">
              <a:buNone/>
            </a:pPr>
            <a:r>
              <a:rPr lang="en-US" sz="1800" b="1" dirty="0"/>
              <a:t>Summarising, therefore, involves condensing the meaning of </a:t>
            </a:r>
            <a:r>
              <a:rPr lang="en-US" sz="1800" b="1" dirty="0" smtClean="0"/>
              <a:t>large amounts </a:t>
            </a:r>
            <a:r>
              <a:rPr lang="en-US" sz="1800" b="1" dirty="0"/>
              <a:t>of text into fewer words.</a:t>
            </a:r>
          </a:p>
          <a:p>
            <a:pPr algn="just">
              <a:buNone/>
            </a:pPr>
            <a:r>
              <a:rPr lang="en-US" sz="2400" b="1" dirty="0" smtClean="0"/>
              <a:t>Categorization </a:t>
            </a:r>
            <a:r>
              <a:rPr lang="en-US" sz="2400" b="1" dirty="0"/>
              <a:t>(grouping) of meanings</a:t>
            </a:r>
            <a:r>
              <a:rPr lang="en-US" sz="2400" b="1" dirty="0" smtClean="0"/>
              <a:t>;</a:t>
            </a:r>
          </a:p>
          <a:p>
            <a:pPr marL="0" indent="0" algn="just">
              <a:buNone/>
            </a:pPr>
            <a:r>
              <a:rPr lang="en-US" sz="1800" b="1" dirty="0" smtClean="0"/>
              <a:t>Involves </a:t>
            </a:r>
            <a:r>
              <a:rPr lang="en-US" sz="1800" b="1" dirty="0"/>
              <a:t>two activities: developing categories and, </a:t>
            </a:r>
            <a:r>
              <a:rPr lang="en-US" sz="1800" b="1" dirty="0" smtClean="0"/>
              <a:t>subsequently, attaching </a:t>
            </a:r>
            <a:r>
              <a:rPr lang="en-US" sz="1800" b="1" dirty="0"/>
              <a:t>these categories to meaningful chunks of data. Through doing this you </a:t>
            </a:r>
            <a:r>
              <a:rPr lang="en-US" sz="1800" b="1" dirty="0" smtClean="0"/>
              <a:t>will begin </a:t>
            </a:r>
            <a:r>
              <a:rPr lang="en-US" sz="1800" b="1" dirty="0"/>
              <a:t>to </a:t>
            </a:r>
            <a:r>
              <a:rPr lang="en-US" sz="1800" b="1" dirty="0" smtClean="0"/>
              <a:t>recognize </a:t>
            </a:r>
            <a:r>
              <a:rPr lang="en-US" sz="1800" b="1" dirty="0"/>
              <a:t>relationships and further develop the categories you are using to </a:t>
            </a:r>
            <a:r>
              <a:rPr lang="en-US" sz="1800" b="1" dirty="0" smtClean="0"/>
              <a:t>facilitate this</a:t>
            </a:r>
            <a:r>
              <a:rPr lang="en-US" sz="1800" b="1" dirty="0"/>
              <a:t>.</a:t>
            </a:r>
          </a:p>
          <a:p>
            <a:pPr algn="just">
              <a:buNone/>
            </a:pPr>
            <a:r>
              <a:rPr lang="en-US" sz="2400" b="1" dirty="0"/>
              <a:t>S</a:t>
            </a:r>
            <a:r>
              <a:rPr lang="en-US" sz="2400" b="1" dirty="0" smtClean="0"/>
              <a:t>tructuring </a:t>
            </a:r>
            <a:r>
              <a:rPr lang="en-US" sz="2400" b="1" dirty="0"/>
              <a:t>(ordering) of meanings using narrative</a:t>
            </a:r>
            <a:r>
              <a:rPr lang="en-US" sz="2400" b="1" dirty="0" smtClean="0"/>
              <a:t>.</a:t>
            </a:r>
          </a:p>
          <a:p>
            <a:pPr marL="0" indent="0" algn="just">
              <a:buNone/>
            </a:pPr>
            <a:r>
              <a:rPr lang="en-US" sz="1800" b="1" dirty="0" smtClean="0"/>
              <a:t>Narrative structuring ensures </a:t>
            </a:r>
            <a:r>
              <a:rPr lang="en-US" sz="1800" b="1" dirty="0"/>
              <a:t>that the data are organised both temporally and with regard to the social </a:t>
            </a:r>
            <a:r>
              <a:rPr lang="en-US" sz="1800" b="1" dirty="0" smtClean="0"/>
              <a:t>or organizational </a:t>
            </a:r>
            <a:r>
              <a:rPr lang="en-US" sz="1800" b="1" dirty="0"/>
              <a:t>contexts of the research participant (</a:t>
            </a:r>
            <a:r>
              <a:rPr lang="en-US" sz="1800" b="1" dirty="0" err="1"/>
              <a:t>Kvale</a:t>
            </a:r>
            <a:r>
              <a:rPr lang="en-US" sz="1800" b="1" dirty="0"/>
              <a:t> 1996). This form of </a:t>
            </a:r>
            <a:r>
              <a:rPr lang="en-US" sz="1800" b="1" dirty="0" smtClean="0"/>
              <a:t>analysis focuses </a:t>
            </a:r>
            <a:r>
              <a:rPr lang="en-US" sz="1800" b="1" dirty="0"/>
              <a:t>upon the stories told during the interviews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8575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Getting started with writing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51816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GB" sz="2800" b="1" smtClean="0">
                <a:latin typeface="Arial" charset="0"/>
              </a:rPr>
              <a:t>Practical hints</a:t>
            </a:r>
          </a:p>
          <a:p>
            <a:pPr eaLnBrk="1" hangingPunct="1">
              <a:buFontTx/>
              <a:buNone/>
            </a:pPr>
            <a:endParaRPr lang="en-GB" sz="2600" smtClean="0">
              <a:latin typeface="Arial" charset="0"/>
            </a:endParaRPr>
          </a:p>
          <a:p>
            <a:pPr eaLnBrk="1" hangingPunct="1"/>
            <a:r>
              <a:rPr lang="en-GB" sz="2600" smtClean="0">
                <a:latin typeface="Arial" charset="0"/>
              </a:rPr>
              <a:t>Create time for your writing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Write when your mind is fresh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Find a regular writing place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Set goals and achieve them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Use word processing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Generate a plan for the report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Finish each writing session on a high point</a:t>
            </a:r>
          </a:p>
          <a:p>
            <a:pPr eaLnBrk="1" hangingPunct="1"/>
            <a:r>
              <a:rPr lang="en-GB" sz="2600" smtClean="0">
                <a:latin typeface="Arial" charset="0"/>
              </a:rPr>
              <a:t>Get friends to read and comment on your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79400"/>
            <a:ext cx="7772400" cy="609600"/>
          </a:xfrm>
        </p:spPr>
        <p:txBody>
          <a:bodyPr/>
          <a:lstStyle/>
          <a:p>
            <a:pPr eaLnBrk="1" hangingPunct="1"/>
            <a:r>
              <a:rPr lang="en-GB" sz="3200" smtClean="0">
                <a:latin typeface="Arial" charset="0"/>
              </a:rPr>
              <a:t>Structuring your research report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idx="1"/>
          </p:nvPr>
        </p:nvSpPr>
        <p:spPr>
          <a:xfrm>
            <a:off x="488950" y="1219200"/>
            <a:ext cx="8259763" cy="4953000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GB" sz="2800" b="1" smtClean="0">
                <a:latin typeface="Arial" charset="0"/>
              </a:rPr>
              <a:t>Suggested structure</a:t>
            </a:r>
          </a:p>
          <a:p>
            <a:pPr eaLnBrk="1" hangingPunct="1">
              <a:lnSpc>
                <a:spcPct val="90000"/>
              </a:lnSpc>
            </a:pPr>
            <a:endParaRPr lang="en-GB" sz="2600" smtClean="0">
              <a:latin typeface="Arial" charset="0"/>
            </a:endParaRP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Abstract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Introduction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Literature review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Method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Results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Discussion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Conclusions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References </a:t>
            </a:r>
          </a:p>
          <a:p>
            <a:pPr eaLnBrk="1" hangingPunct="1">
              <a:lnSpc>
                <a:spcPct val="90000"/>
              </a:lnSpc>
            </a:pPr>
            <a:r>
              <a:rPr lang="en-GB" sz="2600" smtClean="0">
                <a:latin typeface="Arial" charset="0"/>
              </a:rPr>
              <a:t>Appendices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Know your work </a:t>
            </a:r>
          </a:p>
          <a:p>
            <a:endParaRPr lang="en-US" dirty="0"/>
          </a:p>
          <a:p>
            <a:r>
              <a:rPr lang="en-US" dirty="0" smtClean="0"/>
              <a:t>Focus of your work </a:t>
            </a:r>
          </a:p>
          <a:p>
            <a:endParaRPr lang="en-US" dirty="0"/>
          </a:p>
          <a:p>
            <a:r>
              <a:rPr lang="en-US" dirty="0" smtClean="0"/>
              <a:t>Related work </a:t>
            </a:r>
          </a:p>
          <a:p>
            <a:endParaRPr lang="en-US" dirty="0"/>
          </a:p>
          <a:p>
            <a:r>
              <a:rPr lang="en-US" dirty="0" smtClean="0"/>
              <a:t>Objectives, methodology and main results and their linkages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Know your audiences</a:t>
            </a:r>
          </a:p>
          <a:p>
            <a:endParaRPr lang="en-US" dirty="0"/>
          </a:p>
          <a:p>
            <a:r>
              <a:rPr lang="en-US" dirty="0" smtClean="0"/>
              <a:t>Have something for every one. Where possible be simple rather than using jargons or technical terms. </a:t>
            </a:r>
          </a:p>
          <a:p>
            <a:endParaRPr lang="en-US" dirty="0"/>
          </a:p>
          <a:p>
            <a:r>
              <a:rPr lang="en-US" dirty="0" smtClean="0"/>
              <a:t>Be clear and careful with your words. </a:t>
            </a:r>
          </a:p>
          <a:p>
            <a:endParaRPr lang="en-US" dirty="0"/>
          </a:p>
          <a:p>
            <a:r>
              <a:rPr lang="en-US" dirty="0" smtClean="0"/>
              <a:t>Confidence is mandatory.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Autofit/>
          </a:bodyPr>
          <a:lstStyle/>
          <a:p>
            <a:r>
              <a:rPr lang="en-GB" b="1" dirty="0" smtClean="0"/>
              <a:t>The nature of research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86400"/>
          </a:xfrm>
        </p:spPr>
        <p:txBody>
          <a:bodyPr>
            <a:normAutofit/>
          </a:bodyPr>
          <a:lstStyle/>
          <a:p>
            <a:pPr lvl="1" algn="just"/>
            <a:endParaRPr lang="en-GB" sz="2400" dirty="0" smtClean="0"/>
          </a:p>
          <a:p>
            <a:pPr lvl="1" algn="just"/>
            <a:endParaRPr lang="en-GB" sz="2400" dirty="0" smtClean="0"/>
          </a:p>
          <a:p>
            <a:pPr lvl="1" algn="ctr">
              <a:buNone/>
            </a:pPr>
            <a:r>
              <a:rPr lang="en-GB" sz="4400" b="1" dirty="0" smtClean="0">
                <a:latin typeface="Arial" pitchFamily="34" charset="0"/>
              </a:rPr>
              <a:t>“There is no one best way for undertaking all research”.</a:t>
            </a:r>
          </a:p>
          <a:p>
            <a:pPr lvl="1" algn="just"/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83819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4000" b="1" dirty="0" smtClean="0"/>
              <a:t>Thank You very much and Good Luck </a:t>
            </a:r>
            <a:endParaRPr lang="en-US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407</TotalTime>
  <Words>1223</Words>
  <Application>Microsoft Office PowerPoint</Application>
  <PresentationFormat>On-screen Show (4:3)</PresentationFormat>
  <Paragraphs>194</Paragraphs>
  <Slides>28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RESEARCH METHODOLOGY</vt:lpstr>
      <vt:lpstr>Research purpose and strategy</vt:lpstr>
      <vt:lpstr>Types of interview</vt:lpstr>
      <vt:lpstr>Types of interview</vt:lpstr>
      <vt:lpstr>What is questionnaire?</vt:lpstr>
      <vt:lpstr>Use of questionnaires </vt:lpstr>
      <vt:lpstr>Types of Questionnaire</vt:lpstr>
      <vt:lpstr>Preparing, inputting and checking data</vt:lpstr>
      <vt:lpstr>Quantitative Data </vt:lpstr>
      <vt:lpstr>Quantitative Data </vt:lpstr>
      <vt:lpstr>Quantitative Data </vt:lpstr>
      <vt:lpstr>Quantitative Data </vt:lpstr>
      <vt:lpstr>Slide 13</vt:lpstr>
      <vt:lpstr>Designing Diagrams and Tables</vt:lpstr>
      <vt:lpstr>Slide 15</vt:lpstr>
      <vt:lpstr>Designing Diagrams and Tables</vt:lpstr>
      <vt:lpstr>Designing Diagrams and Tables</vt:lpstr>
      <vt:lpstr>Designing Diagrams and Tables</vt:lpstr>
      <vt:lpstr>Slide 19</vt:lpstr>
      <vt:lpstr>Designing Diagrams and Tables</vt:lpstr>
      <vt:lpstr>Difference </vt:lpstr>
      <vt:lpstr>Qualitative analysis process</vt:lpstr>
      <vt:lpstr>Getting started with writing</vt:lpstr>
      <vt:lpstr>Structuring your research report</vt:lpstr>
      <vt:lpstr>PRESENTATION</vt:lpstr>
      <vt:lpstr>PRESENTATION</vt:lpstr>
      <vt:lpstr>The nature of research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Methodology</dc:title>
  <dc:creator>faisal</dc:creator>
  <cp:lastModifiedBy>NTS</cp:lastModifiedBy>
  <cp:revision>26</cp:revision>
  <dcterms:created xsi:type="dcterms:W3CDTF">2013-06-04T02:59:49Z</dcterms:created>
  <dcterms:modified xsi:type="dcterms:W3CDTF">2013-06-25T10:14:36Z</dcterms:modified>
</cp:coreProperties>
</file>