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58" r:id="rId4"/>
    <p:sldId id="274" r:id="rId5"/>
    <p:sldId id="275" r:id="rId6"/>
    <p:sldId id="276" r:id="rId7"/>
    <p:sldId id="278" r:id="rId8"/>
    <p:sldId id="260" r:id="rId9"/>
    <p:sldId id="261" r:id="rId10"/>
    <p:sldId id="279" r:id="rId11"/>
    <p:sldId id="281" r:id="rId12"/>
    <p:sldId id="282" r:id="rId13"/>
    <p:sldId id="284" r:id="rId14"/>
    <p:sldId id="286" r:id="rId15"/>
    <p:sldId id="288" r:id="rId16"/>
    <p:sldId id="289" r:id="rId17"/>
    <p:sldId id="290" r:id="rId18"/>
    <p:sldId id="291" r:id="rId19"/>
    <p:sldId id="292" r:id="rId20"/>
    <p:sldId id="333" r:id="rId21"/>
    <p:sldId id="334" r:id="rId22"/>
    <p:sldId id="335" r:id="rId23"/>
    <p:sldId id="336" r:id="rId24"/>
    <p:sldId id="338" r:id="rId25"/>
    <p:sldId id="340" r:id="rId26"/>
    <p:sldId id="342" r:id="rId27"/>
    <p:sldId id="343" r:id="rId28"/>
    <p:sldId id="344" r:id="rId29"/>
    <p:sldId id="345" r:id="rId30"/>
    <p:sldId id="346" r:id="rId31"/>
    <p:sldId id="347" r:id="rId32"/>
    <p:sldId id="348" r:id="rId33"/>
    <p:sldId id="349" r:id="rId34"/>
    <p:sldId id="350" r:id="rId35"/>
    <p:sldId id="351" r:id="rId36"/>
    <p:sldId id="352" r:id="rId37"/>
    <p:sldId id="353" r:id="rId38"/>
    <p:sldId id="354" r:id="rId39"/>
    <p:sldId id="355" r:id="rId40"/>
    <p:sldId id="356" r:id="rId41"/>
    <p:sldId id="357" r:id="rId42"/>
    <p:sldId id="365" r:id="rId43"/>
    <p:sldId id="366" r:id="rId44"/>
    <p:sldId id="367" r:id="rId45"/>
    <p:sldId id="368" r:id="rId46"/>
    <p:sldId id="369" r:id="rId47"/>
    <p:sldId id="370" r:id="rId48"/>
    <p:sldId id="371" r:id="rId49"/>
    <p:sldId id="372" r:id="rId50"/>
    <p:sldId id="373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09600"/>
            <a:ext cx="8382000" cy="9906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Research Methodology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4191000"/>
            <a:ext cx="3352800" cy="1600200"/>
          </a:xfrm>
        </p:spPr>
        <p:txBody>
          <a:bodyPr>
            <a:normAutofit fontScale="77500" lnSpcReduction="20000"/>
          </a:bodyPr>
          <a:lstStyle/>
          <a:p>
            <a:pPr algn="ctr"/>
            <a:endParaRPr lang="en-US" b="1" dirty="0" smtClean="0"/>
          </a:p>
          <a:p>
            <a:pPr algn="ctr"/>
            <a:endParaRPr lang="en-US" dirty="0" smtClean="0"/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Faisal Abbas, PhD </a:t>
            </a:r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  <a:p>
            <a:pPr algn="ctr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pPr algn="ctr"/>
            <a:endParaRPr lang="en-US" sz="24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715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b="1" u="sng" dirty="0" smtClean="0"/>
              <a:t>What is ‘Not’ Research?</a:t>
            </a:r>
            <a:endParaRPr lang="en-US" b="1" dirty="0" smtClean="0"/>
          </a:p>
          <a:p>
            <a:pPr algn="just"/>
            <a:r>
              <a:rPr lang="en-US" sz="2000" b="1" dirty="0" smtClean="0"/>
              <a:t>Just collecting facts or information with no clear purpose;</a:t>
            </a:r>
          </a:p>
          <a:p>
            <a:pPr algn="just"/>
            <a:r>
              <a:rPr lang="en-US" sz="2000" b="1" dirty="0" smtClean="0"/>
              <a:t>Reassembling and reordering facts or information without interpretation</a:t>
            </a:r>
          </a:p>
          <a:p>
            <a:pPr algn="just"/>
            <a:r>
              <a:rPr lang="en-US" sz="2000" b="1" dirty="0" smtClean="0"/>
              <a:t>As a term to get your product or idea noticed and respected.  </a:t>
            </a:r>
          </a:p>
          <a:p>
            <a:pPr algn="just">
              <a:buNone/>
            </a:pPr>
            <a:endParaRPr lang="en-US" sz="1200" b="1" u="sng" dirty="0" smtClean="0"/>
          </a:p>
          <a:p>
            <a:pPr algn="just">
              <a:buNone/>
            </a:pPr>
            <a:r>
              <a:rPr lang="en-US" b="1" u="sng" dirty="0" smtClean="0"/>
              <a:t>What is Research ?</a:t>
            </a:r>
          </a:p>
          <a:p>
            <a:pPr algn="just"/>
            <a:endParaRPr lang="en-US" sz="900" b="1" dirty="0">
              <a:ea typeface="Majalla UI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n-GB" sz="2000" b="1" dirty="0" smtClean="0">
                <a:latin typeface="Arial" pitchFamily="34" charset="0"/>
              </a:rPr>
              <a:t>‘</a:t>
            </a:r>
            <a:r>
              <a:rPr lang="en-GB" sz="2000" dirty="0" smtClean="0">
                <a:latin typeface="Arial" pitchFamily="34" charset="0"/>
              </a:rPr>
              <a:t>that people (scientists) undertake in order </a:t>
            </a:r>
            <a:r>
              <a:rPr lang="en-GB" sz="2000" i="1" dirty="0" smtClean="0">
                <a:latin typeface="Arial" pitchFamily="34" charset="0"/>
              </a:rPr>
              <a:t>to find things</a:t>
            </a:r>
            <a:r>
              <a:rPr lang="en-GB" sz="2000" dirty="0" smtClean="0">
                <a:latin typeface="Arial" pitchFamily="34" charset="0"/>
              </a:rPr>
              <a:t> out in a </a:t>
            </a:r>
            <a:r>
              <a:rPr lang="en-GB" sz="2000" i="1" dirty="0" smtClean="0">
                <a:latin typeface="Arial" pitchFamily="34" charset="0"/>
              </a:rPr>
              <a:t>systematic way</a:t>
            </a:r>
            <a:r>
              <a:rPr lang="en-GB" sz="2000" dirty="0" smtClean="0">
                <a:latin typeface="Arial" pitchFamily="34" charset="0"/>
              </a:rPr>
              <a:t>, thereby increasing their knowledge (Saunders </a:t>
            </a:r>
            <a:r>
              <a:rPr lang="en-GB" sz="2000" i="1" dirty="0" smtClean="0">
                <a:latin typeface="Arial" pitchFamily="34" charset="0"/>
              </a:rPr>
              <a:t>et al</a:t>
            </a:r>
            <a:r>
              <a:rPr lang="en-GB" sz="2000" dirty="0" smtClean="0">
                <a:latin typeface="Arial" pitchFamily="34" charset="0"/>
              </a:rPr>
              <a:t>., 2009).’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GB" sz="900" b="1" dirty="0">
              <a:latin typeface="Arial" pitchFamily="34" charset="0"/>
            </a:endParaRPr>
          </a:p>
          <a:p>
            <a:pPr algn="just"/>
            <a:r>
              <a:rPr lang="en-US" sz="2400" b="1" dirty="0" smtClean="0">
                <a:solidFill>
                  <a:srgbClr val="7030A0"/>
                </a:solidFill>
              </a:rPr>
              <a:t>“systematic” </a:t>
            </a:r>
            <a:r>
              <a:rPr lang="en-US" sz="2000" dirty="0" smtClean="0"/>
              <a:t>suggests that research is based on logical relationships and not just beliefs. </a:t>
            </a:r>
            <a:r>
              <a:rPr lang="en-US" sz="2000" i="1" dirty="0" smtClean="0"/>
              <a:t>Rainfall and election win !!</a:t>
            </a:r>
          </a:p>
          <a:p>
            <a:pPr algn="just"/>
            <a:endParaRPr lang="en-US" sz="600" i="1" dirty="0" smtClean="0"/>
          </a:p>
          <a:p>
            <a:pPr algn="just"/>
            <a:r>
              <a:rPr lang="en-US" sz="2400" b="1" dirty="0" smtClean="0">
                <a:solidFill>
                  <a:srgbClr val="7030A0"/>
                </a:solidFill>
              </a:rPr>
              <a:t>“to find out things” </a:t>
            </a:r>
            <a:r>
              <a:rPr lang="en-US" sz="2000" dirty="0" smtClean="0"/>
              <a:t>suggests multiplicity of possible purposes of research e.g. describing, explaining, understanding, criticizing, and analyzing.  </a:t>
            </a:r>
            <a:endParaRPr lang="ar-SA" sz="2000" dirty="0" smtClean="0">
              <a:ea typeface="Majalla UI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GB" sz="2000" b="1" dirty="0" smtClean="0">
              <a:latin typeface="Arial" pitchFamily="34" charset="0"/>
            </a:endParaRPr>
          </a:p>
          <a:p>
            <a:pPr algn="just"/>
            <a:endParaRPr lang="ar-SA" sz="2000" b="1" dirty="0" smtClean="0">
              <a:ea typeface="Majalla UI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 smtClean="0">
                <a:latin typeface="Arial" charset="0"/>
              </a:rPr>
              <a:t>The Process of Research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85000"/>
              </a:lnSpc>
              <a:buNone/>
            </a:pPr>
            <a:r>
              <a:rPr lang="en-GB" sz="2600" b="1" u="sng" dirty="0" smtClean="0">
                <a:latin typeface="Arial" pitchFamily="34" charset="0"/>
              </a:rPr>
              <a:t>Stages of the research process</a:t>
            </a:r>
          </a:p>
          <a:p>
            <a:pPr algn="ctr">
              <a:lnSpc>
                <a:spcPct val="85000"/>
              </a:lnSpc>
              <a:buNone/>
            </a:pPr>
            <a:endParaRPr lang="en-GB" sz="2600" b="1" u="sng" dirty="0" smtClean="0">
              <a:latin typeface="Arial" pitchFamily="34" charset="0"/>
            </a:endParaRPr>
          </a:p>
          <a:p>
            <a:pPr>
              <a:lnSpc>
                <a:spcPct val="85000"/>
              </a:lnSpc>
            </a:pPr>
            <a:r>
              <a:rPr lang="en-GB" dirty="0" smtClean="0">
                <a:latin typeface="Arial" pitchFamily="34" charset="0"/>
              </a:rPr>
              <a:t>Formulating and clarifying a topic</a:t>
            </a:r>
          </a:p>
          <a:p>
            <a:pPr>
              <a:lnSpc>
                <a:spcPct val="85000"/>
              </a:lnSpc>
            </a:pPr>
            <a:endParaRPr lang="en-GB" dirty="0" smtClean="0">
              <a:latin typeface="Arial" pitchFamily="34" charset="0"/>
            </a:endParaRPr>
          </a:p>
          <a:p>
            <a:pPr>
              <a:lnSpc>
                <a:spcPct val="85000"/>
              </a:lnSpc>
            </a:pPr>
            <a:r>
              <a:rPr lang="en-GB" dirty="0" smtClean="0">
                <a:latin typeface="Arial" pitchFamily="34" charset="0"/>
              </a:rPr>
              <a:t>Reviewing the literature</a:t>
            </a:r>
          </a:p>
          <a:p>
            <a:pPr>
              <a:lnSpc>
                <a:spcPct val="85000"/>
              </a:lnSpc>
            </a:pPr>
            <a:endParaRPr lang="en-GB" dirty="0" smtClean="0">
              <a:latin typeface="Arial" pitchFamily="34" charset="0"/>
            </a:endParaRPr>
          </a:p>
          <a:p>
            <a:pPr>
              <a:lnSpc>
                <a:spcPct val="85000"/>
              </a:lnSpc>
            </a:pPr>
            <a:r>
              <a:rPr lang="en-GB" dirty="0" smtClean="0">
                <a:latin typeface="Arial" pitchFamily="34" charset="0"/>
              </a:rPr>
              <a:t>Designing the research</a:t>
            </a:r>
          </a:p>
          <a:p>
            <a:pPr>
              <a:lnSpc>
                <a:spcPct val="85000"/>
              </a:lnSpc>
            </a:pPr>
            <a:endParaRPr lang="en-GB" dirty="0" smtClean="0">
              <a:latin typeface="Arial" pitchFamily="34" charset="0"/>
            </a:endParaRPr>
          </a:p>
          <a:p>
            <a:pPr>
              <a:lnSpc>
                <a:spcPct val="85000"/>
              </a:lnSpc>
            </a:pPr>
            <a:r>
              <a:rPr lang="en-GB" dirty="0" smtClean="0">
                <a:latin typeface="Arial" pitchFamily="34" charset="0"/>
              </a:rPr>
              <a:t>Collecting data </a:t>
            </a:r>
          </a:p>
          <a:p>
            <a:pPr>
              <a:lnSpc>
                <a:spcPct val="85000"/>
              </a:lnSpc>
            </a:pPr>
            <a:endParaRPr lang="en-GB" dirty="0" smtClean="0">
              <a:latin typeface="Arial" pitchFamily="34" charset="0"/>
            </a:endParaRPr>
          </a:p>
          <a:p>
            <a:pPr>
              <a:lnSpc>
                <a:spcPct val="85000"/>
              </a:lnSpc>
            </a:pPr>
            <a:r>
              <a:rPr lang="en-GB" dirty="0" smtClean="0">
                <a:latin typeface="Arial" pitchFamily="34" charset="0"/>
              </a:rPr>
              <a:t>Analysing data</a:t>
            </a:r>
          </a:p>
          <a:p>
            <a:pPr>
              <a:lnSpc>
                <a:spcPct val="85000"/>
              </a:lnSpc>
            </a:pPr>
            <a:endParaRPr lang="en-GB" dirty="0" smtClean="0">
              <a:latin typeface="Arial" pitchFamily="34" charset="0"/>
            </a:endParaRPr>
          </a:p>
          <a:p>
            <a:pPr>
              <a:lnSpc>
                <a:spcPct val="85000"/>
              </a:lnSpc>
            </a:pPr>
            <a:r>
              <a:rPr lang="en-GB" dirty="0" smtClean="0">
                <a:latin typeface="Arial" pitchFamily="34" charset="0"/>
              </a:rPr>
              <a:t>Writing up (Proposal, Paper or Dissertation)</a:t>
            </a:r>
          </a:p>
          <a:p>
            <a:pPr algn="r">
              <a:lnSpc>
                <a:spcPct val="85000"/>
              </a:lnSpc>
              <a:buNone/>
            </a:pPr>
            <a:endParaRPr lang="en-GB" sz="2400" dirty="0" smtClean="0">
              <a:latin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"/>
            <a:ext cx="8686800" cy="51511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Attributes of a Good Research Topic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15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400" dirty="0" smtClean="0"/>
              <a:t>Attributes of a good research topic includes;</a:t>
            </a:r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400" dirty="0" smtClean="0"/>
              <a:t>1). </a:t>
            </a:r>
            <a:r>
              <a:rPr lang="en-US" sz="2400" b="1" dirty="0" smtClean="0"/>
              <a:t>Capability</a:t>
            </a:r>
            <a:r>
              <a:rPr lang="en-US" sz="2400" dirty="0" smtClean="0"/>
              <a:t> i.e., Is it feasible ?</a:t>
            </a:r>
          </a:p>
          <a:p>
            <a:pPr>
              <a:buNone/>
            </a:pPr>
            <a:endParaRPr lang="en-US" sz="2400" dirty="0" smtClean="0"/>
          </a:p>
          <a:p>
            <a:pPr algn="just">
              <a:buFontTx/>
              <a:buChar char="-"/>
            </a:pPr>
            <a:r>
              <a:rPr lang="en-US" sz="2600" b="1" dirty="0" smtClean="0"/>
              <a:t>Time Availability ! Can you complete the research in available  time?</a:t>
            </a:r>
          </a:p>
          <a:p>
            <a:pPr algn="just">
              <a:buFontTx/>
              <a:buChar char="-"/>
            </a:pPr>
            <a:endParaRPr lang="en-US" sz="2600" b="1" dirty="0" smtClean="0"/>
          </a:p>
          <a:p>
            <a:pPr algn="just">
              <a:buFontTx/>
              <a:buChar char="-"/>
            </a:pPr>
            <a:r>
              <a:rPr lang="en-US" sz="2600" b="1" dirty="0" smtClean="0"/>
              <a:t>Will the research be current when you finish?</a:t>
            </a:r>
          </a:p>
          <a:p>
            <a:pPr algn="just">
              <a:buFontTx/>
              <a:buChar char="-"/>
            </a:pPr>
            <a:endParaRPr lang="en-US" sz="2600" b="1" dirty="0" smtClean="0"/>
          </a:p>
          <a:p>
            <a:pPr algn="just">
              <a:buFontTx/>
              <a:buChar char="-"/>
            </a:pPr>
            <a:r>
              <a:rPr lang="en-US" sz="2600" b="1" dirty="0" smtClean="0"/>
              <a:t>Financial and other resources ! </a:t>
            </a:r>
          </a:p>
          <a:p>
            <a:pPr algn="just">
              <a:buFontTx/>
              <a:buChar char="-"/>
            </a:pPr>
            <a:endParaRPr lang="en-US" sz="2600" b="1" dirty="0" smtClean="0"/>
          </a:p>
          <a:p>
            <a:pPr algn="just">
              <a:buFontTx/>
              <a:buChar char="-"/>
            </a:pPr>
            <a:r>
              <a:rPr lang="en-US" sz="2600" b="1" dirty="0" smtClean="0"/>
              <a:t>Access to data ! Whether you be able to access the data? </a:t>
            </a:r>
          </a:p>
          <a:p>
            <a:pPr algn="just">
              <a:buFontTx/>
              <a:buChar char="-"/>
            </a:pPr>
            <a:endParaRPr lang="en-US" sz="2600" b="1" dirty="0" smtClean="0"/>
          </a:p>
          <a:p>
            <a:pPr algn="just">
              <a:buFontTx/>
              <a:buChar char="-"/>
            </a:pPr>
            <a:r>
              <a:rPr lang="en-US" sz="2600" b="1" dirty="0" smtClean="0"/>
              <a:t>Research Skills researcher possess! Do you have the necessary research skills?  </a:t>
            </a:r>
          </a:p>
          <a:p>
            <a:pPr algn="just">
              <a:buFontTx/>
              <a:buChar char="-"/>
            </a:pP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24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888"/>
            <a:ext cx="4724400" cy="51511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2). Appropriateness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81600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Arial" charset="0"/>
              </a:rPr>
              <a:t>Meeting Institutional Standards! Will the examining institute's standards be met?</a:t>
            </a:r>
          </a:p>
          <a:p>
            <a:endParaRPr lang="en-GB" sz="2000" dirty="0" smtClean="0">
              <a:latin typeface="Arial" charset="0"/>
            </a:endParaRPr>
          </a:p>
          <a:p>
            <a:r>
              <a:rPr lang="en-GB" sz="2000" dirty="0" smtClean="0">
                <a:latin typeface="Arial" charset="0"/>
              </a:rPr>
              <a:t>Theoretical Linkages! Does the topic contain issues with clear links to theory?</a:t>
            </a:r>
          </a:p>
          <a:p>
            <a:endParaRPr lang="en-GB" sz="2000" dirty="0" smtClean="0">
              <a:latin typeface="Arial" charset="0"/>
            </a:endParaRPr>
          </a:p>
          <a:p>
            <a:r>
              <a:rPr lang="en-GB" sz="2000" dirty="0" smtClean="0">
                <a:latin typeface="Arial" charset="0"/>
              </a:rPr>
              <a:t>Clarity of Research Question(s) and Objective(s)! Are the research questions and objectives clearly stated?</a:t>
            </a:r>
          </a:p>
          <a:p>
            <a:endParaRPr lang="en-GB" sz="2000" dirty="0" smtClean="0">
              <a:latin typeface="Arial" charset="0"/>
            </a:endParaRPr>
          </a:p>
          <a:p>
            <a:r>
              <a:rPr lang="en-GB" sz="2000" dirty="0" smtClean="0">
                <a:latin typeface="Arial" charset="0"/>
              </a:rPr>
              <a:t>Innovativeness and/or Contribution! Will the proposed research provide fresh insights into the topic?</a:t>
            </a:r>
          </a:p>
          <a:p>
            <a:endParaRPr lang="en-GB" sz="2000" dirty="0" smtClean="0">
              <a:latin typeface="Arial" charset="0"/>
            </a:endParaRPr>
          </a:p>
          <a:p>
            <a:r>
              <a:rPr lang="en-GB" sz="2000" dirty="0" smtClean="0">
                <a:latin typeface="Arial" charset="0"/>
              </a:rPr>
              <a:t>Findings must be coherent with the analysis! Are the findings likely to be symmetrical?</a:t>
            </a:r>
          </a:p>
          <a:p>
            <a:endParaRPr lang="en-GB" sz="2000" dirty="0" smtClean="0">
              <a:latin typeface="Arial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15112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Refining Research Idea: Delphi Technique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10200"/>
          </a:xfrm>
        </p:spPr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en-US" sz="2000" dirty="0" smtClean="0"/>
              <a:t>This involves using a group of people who are either involved or interested in the research idea to generate and choose a more specific research idea. To use this technique you need:</a:t>
            </a: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n-US" sz="2000" dirty="0" smtClean="0"/>
              <a:t>To brief the members of the group about the research idea;</a:t>
            </a:r>
          </a:p>
          <a:p>
            <a:pPr marL="514350" indent="-514350" algn="just">
              <a:buFont typeface="+mj-lt"/>
              <a:buAutoNum type="arabicPeriod"/>
              <a:defRPr/>
            </a:pPr>
            <a:endParaRPr lang="en-US" sz="2000" dirty="0" smtClean="0"/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n-US" sz="2000" dirty="0" smtClean="0"/>
              <a:t>Encourage group members to seek clarification  and information;</a:t>
            </a:r>
          </a:p>
          <a:p>
            <a:pPr marL="514350" indent="-514350" algn="just">
              <a:buFont typeface="+mj-lt"/>
              <a:buAutoNum type="arabicPeriod"/>
              <a:defRPr/>
            </a:pPr>
            <a:endParaRPr lang="en-US" sz="2000" dirty="0" smtClean="0"/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n-US" sz="2000" dirty="0" smtClean="0"/>
              <a:t>Ask each member of the group about the justification of idea </a:t>
            </a:r>
          </a:p>
          <a:p>
            <a:pPr marL="514350" indent="-514350" algn="just">
              <a:buFont typeface="+mj-lt"/>
              <a:buAutoNum type="arabicPeriod"/>
              <a:defRPr/>
            </a:pPr>
            <a:endParaRPr lang="en-US" sz="2800" dirty="0" smtClean="0"/>
          </a:p>
          <a:p>
            <a:pPr marL="514350" indent="-514350" algn="just">
              <a:buAutoNum type="arabicPeriod" startAt="4"/>
            </a:pPr>
            <a:r>
              <a:rPr lang="en-US" sz="2200" dirty="0" smtClean="0"/>
              <a:t>Collect the research ideas in unedited and non-attributable form;</a:t>
            </a:r>
          </a:p>
          <a:p>
            <a:pPr marL="514350" indent="-514350" algn="just">
              <a:buAutoNum type="arabicPeriod" startAt="4"/>
            </a:pPr>
            <a:endParaRPr lang="en-US" sz="2200" dirty="0" smtClean="0"/>
          </a:p>
          <a:p>
            <a:pPr marL="514350" indent="-514350" algn="just">
              <a:buAutoNum type="arabicPeriod" startAt="5"/>
            </a:pPr>
            <a:r>
              <a:rPr lang="en-US" sz="2200" dirty="0" smtClean="0"/>
              <a:t>A second cycle of the process in which comment on the research ideas and revise them;</a:t>
            </a:r>
          </a:p>
          <a:p>
            <a:pPr marL="514350" indent="-514350" algn="just">
              <a:buAutoNum type="arabicPeriod" startAt="5"/>
            </a:pPr>
            <a:endParaRPr lang="en-US" sz="2200" dirty="0" smtClean="0"/>
          </a:p>
          <a:p>
            <a:pPr marL="514350" indent="-514350" algn="just">
              <a:buAutoNum type="arabicPeriod" startAt="6"/>
            </a:pPr>
            <a:r>
              <a:rPr lang="en-US" sz="2200" dirty="0" smtClean="0"/>
              <a:t>Subsequent cycles of the process until a consensus is reached . </a:t>
            </a:r>
          </a:p>
          <a:p>
            <a:pPr marL="514350" indent="-514350" algn="just">
              <a:buFont typeface="+mj-lt"/>
              <a:buAutoNum type="arabicPeriod"/>
              <a:defRPr/>
            </a:pPr>
            <a:endParaRPr lang="ar-SA" sz="2800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7512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Objective(s)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3600" b="1" u="sng" dirty="0" smtClean="0"/>
              <a:t>What is SMART?</a:t>
            </a:r>
          </a:p>
          <a:p>
            <a:pPr>
              <a:buNone/>
            </a:pPr>
            <a:endParaRPr lang="en-GB" sz="3600" dirty="0" smtClean="0">
              <a:solidFill>
                <a:srgbClr val="FF0000"/>
              </a:solidFill>
              <a:latin typeface="Arial" charset="0"/>
            </a:endParaRPr>
          </a:p>
          <a:p>
            <a:pPr algn="just">
              <a:buNone/>
            </a:pPr>
            <a:r>
              <a:rPr lang="en-GB" sz="3600" dirty="0" smtClean="0">
                <a:solidFill>
                  <a:srgbClr val="FF0000"/>
                </a:solidFill>
                <a:latin typeface="Arial" charset="0"/>
              </a:rPr>
              <a:t>S</a:t>
            </a:r>
            <a:r>
              <a:rPr lang="en-GB" sz="3600" dirty="0" smtClean="0">
                <a:latin typeface="Arial" charset="0"/>
              </a:rPr>
              <a:t>pecific</a:t>
            </a:r>
            <a:r>
              <a:rPr lang="en-US" sz="3600" dirty="0" smtClean="0">
                <a:latin typeface="Arial" charset="0"/>
              </a:rPr>
              <a:t>: </a:t>
            </a:r>
            <a:r>
              <a:rPr lang="en-US" i="1" dirty="0" smtClean="0">
                <a:latin typeface="Arial" charset="0"/>
              </a:rPr>
              <a:t>What precisely do you hope to achieve from undertaking the research?</a:t>
            </a:r>
          </a:p>
          <a:p>
            <a:pPr algn="just">
              <a:buNone/>
            </a:pPr>
            <a:endParaRPr lang="en-GB" sz="2800" i="1" dirty="0" smtClean="0">
              <a:latin typeface="Arial" charset="0"/>
            </a:endParaRPr>
          </a:p>
          <a:p>
            <a:pPr algn="just">
              <a:buNone/>
            </a:pPr>
            <a:r>
              <a:rPr lang="en-GB" sz="3600" dirty="0" smtClean="0">
                <a:solidFill>
                  <a:srgbClr val="FF0000"/>
                </a:solidFill>
                <a:latin typeface="Arial" charset="0"/>
              </a:rPr>
              <a:t>M</a:t>
            </a:r>
            <a:r>
              <a:rPr lang="en-GB" sz="3600" dirty="0" smtClean="0">
                <a:latin typeface="Arial" charset="0"/>
              </a:rPr>
              <a:t>easurable: </a:t>
            </a:r>
            <a:r>
              <a:rPr lang="en-GB" i="1" dirty="0" smtClean="0">
                <a:latin typeface="Arial" charset="0"/>
              </a:rPr>
              <a:t>What measures will you use to determine whether you have achieved your objectives?</a:t>
            </a:r>
          </a:p>
          <a:p>
            <a:pPr algn="just">
              <a:buNone/>
            </a:pPr>
            <a:endParaRPr lang="en-GB" sz="3600" i="1" dirty="0" smtClean="0">
              <a:latin typeface="Arial" charset="0"/>
            </a:endParaRPr>
          </a:p>
          <a:p>
            <a:pPr algn="just">
              <a:buNone/>
            </a:pPr>
            <a:r>
              <a:rPr lang="en-GB" sz="3600" dirty="0" smtClean="0">
                <a:solidFill>
                  <a:srgbClr val="FF0000"/>
                </a:solidFill>
                <a:latin typeface="Arial" charset="0"/>
              </a:rPr>
              <a:t>A</a:t>
            </a:r>
            <a:r>
              <a:rPr lang="en-GB" sz="3600" dirty="0" smtClean="0">
                <a:latin typeface="Arial" charset="0"/>
              </a:rPr>
              <a:t>chievable: </a:t>
            </a:r>
            <a:r>
              <a:rPr lang="en-GB" i="1" dirty="0" smtClean="0">
                <a:latin typeface="Arial" charset="0"/>
              </a:rPr>
              <a:t>Are the targets you have set for yourself achievable given all the possible constraints?</a:t>
            </a:r>
          </a:p>
          <a:p>
            <a:pPr algn="just">
              <a:buNone/>
            </a:pPr>
            <a:endParaRPr lang="en-GB" sz="2800" i="1" dirty="0" smtClean="0">
              <a:latin typeface="Arial" charset="0"/>
            </a:endParaRPr>
          </a:p>
          <a:p>
            <a:pPr algn="just">
              <a:buNone/>
            </a:pPr>
            <a:r>
              <a:rPr lang="en-GB" sz="3600" dirty="0" smtClean="0">
                <a:solidFill>
                  <a:srgbClr val="FF0000"/>
                </a:solidFill>
                <a:latin typeface="Arial" charset="0"/>
              </a:rPr>
              <a:t>R</a:t>
            </a:r>
            <a:r>
              <a:rPr lang="en-GB" sz="3600" dirty="0" smtClean="0">
                <a:latin typeface="Arial" charset="0"/>
              </a:rPr>
              <a:t>ealistic: </a:t>
            </a:r>
            <a:r>
              <a:rPr lang="en-GB" sz="2500" i="1" dirty="0" smtClean="0">
                <a:latin typeface="Arial" charset="0"/>
              </a:rPr>
              <a:t>Given all other demands upon your time, will you have the time and energy to complete the research on time?</a:t>
            </a:r>
          </a:p>
          <a:p>
            <a:pPr algn="just">
              <a:buNone/>
            </a:pPr>
            <a:endParaRPr lang="en-GB" sz="2800" i="1" dirty="0" smtClean="0">
              <a:latin typeface="Arial" charset="0"/>
            </a:endParaRPr>
          </a:p>
          <a:p>
            <a:pPr algn="just">
              <a:buNone/>
            </a:pPr>
            <a:r>
              <a:rPr lang="en-GB" sz="3600" dirty="0" smtClean="0">
                <a:solidFill>
                  <a:srgbClr val="FF0000"/>
                </a:solidFill>
                <a:latin typeface="Arial" charset="0"/>
              </a:rPr>
              <a:t>T</a:t>
            </a:r>
            <a:r>
              <a:rPr lang="en-GB" sz="3600" dirty="0" smtClean="0">
                <a:latin typeface="Arial" charset="0"/>
              </a:rPr>
              <a:t>imely</a:t>
            </a:r>
            <a:r>
              <a:rPr lang="en-GB" sz="2800" dirty="0" smtClean="0">
                <a:latin typeface="Arial" charset="0"/>
              </a:rPr>
              <a:t>: </a:t>
            </a:r>
            <a:r>
              <a:rPr lang="en-GB" i="1" dirty="0" smtClean="0">
                <a:latin typeface="Arial" charset="0"/>
              </a:rPr>
              <a:t>Will you have time to accomplish all your objectives?</a:t>
            </a:r>
            <a:endParaRPr lang="en-US" sz="23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79248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Why reviewing Existing Literature 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3352"/>
          </a:xfrm>
        </p:spPr>
        <p:txBody>
          <a:bodyPr>
            <a:normAutofit lnSpcReduction="10000"/>
          </a:bodyPr>
          <a:lstStyle/>
          <a:p>
            <a:pPr marL="387350" indent="-387350" algn="just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To conduct a ‘preliminary’ search of existing material</a:t>
            </a:r>
          </a:p>
          <a:p>
            <a:pPr marL="387350" indent="-387350" algn="just">
              <a:lnSpc>
                <a:spcPct val="90000"/>
              </a:lnSpc>
            </a:pPr>
            <a:endParaRPr lang="en-GB" sz="2400" b="1" dirty="0" smtClean="0">
              <a:latin typeface="Arial" charset="0"/>
            </a:endParaRPr>
          </a:p>
          <a:p>
            <a:pPr marL="387350" indent="-387350" algn="just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To organise valuable ideas and findings </a:t>
            </a:r>
          </a:p>
          <a:p>
            <a:pPr marL="387350" indent="-387350" algn="just">
              <a:lnSpc>
                <a:spcPct val="90000"/>
              </a:lnSpc>
            </a:pPr>
            <a:endParaRPr lang="en-GB" sz="2400" b="1" dirty="0" smtClean="0">
              <a:latin typeface="Arial" charset="0"/>
            </a:endParaRPr>
          </a:p>
          <a:p>
            <a:pPr marL="387350" indent="-387350" algn="just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To identify other research that may be in progress</a:t>
            </a:r>
          </a:p>
          <a:p>
            <a:pPr marL="387350" indent="-387350" algn="just">
              <a:lnSpc>
                <a:spcPct val="90000"/>
              </a:lnSpc>
            </a:pPr>
            <a:endParaRPr lang="en-GB" sz="2400" b="1" dirty="0" smtClean="0">
              <a:latin typeface="Arial" charset="0"/>
            </a:endParaRPr>
          </a:p>
          <a:p>
            <a:pPr marL="387350" indent="-387350" algn="just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To generate research ideas</a:t>
            </a:r>
          </a:p>
          <a:p>
            <a:pPr marL="387350" indent="-387350" algn="just">
              <a:lnSpc>
                <a:spcPct val="90000"/>
              </a:lnSpc>
            </a:pPr>
            <a:endParaRPr lang="en-GB" sz="2400" b="1" dirty="0" smtClean="0">
              <a:latin typeface="Arial" charset="0"/>
            </a:endParaRPr>
          </a:p>
          <a:p>
            <a:pPr marL="387350" indent="-387350" algn="just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To further refine research questions and objectives</a:t>
            </a:r>
          </a:p>
          <a:p>
            <a:pPr marL="387350" indent="-387350" algn="just">
              <a:lnSpc>
                <a:spcPct val="90000"/>
              </a:lnSpc>
            </a:pPr>
            <a:endParaRPr lang="en-GB" sz="2400" b="1" dirty="0" smtClean="0">
              <a:latin typeface="Arial" charset="0"/>
            </a:endParaRPr>
          </a:p>
          <a:p>
            <a:pPr marL="387350" indent="-387350" algn="just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To develop a critical perspective</a:t>
            </a:r>
          </a:p>
          <a:p>
            <a:pPr marL="387350" indent="-387350" algn="just">
              <a:lnSpc>
                <a:spcPct val="90000"/>
              </a:lnSpc>
            </a:pPr>
            <a:endParaRPr lang="en-GB" sz="2400" b="1" dirty="0" smtClean="0">
              <a:latin typeface="Arial" charset="0"/>
            </a:endParaRPr>
          </a:p>
          <a:p>
            <a:pPr marL="387350" indent="-387350" algn="just">
              <a:lnSpc>
                <a:spcPct val="90000"/>
              </a:lnSpc>
            </a:pPr>
            <a:r>
              <a:rPr lang="en-GB" sz="2400" b="1" dirty="0" smtClean="0">
                <a:latin typeface="Arial" charset="0"/>
              </a:rPr>
              <a:t>To avoid repeating work already undertaken</a:t>
            </a:r>
          </a:p>
          <a:p>
            <a:pPr marL="387350" indent="-387350" algn="just">
              <a:lnSpc>
                <a:spcPct val="90000"/>
              </a:lnSpc>
            </a:pPr>
            <a:endParaRPr lang="en-GB" dirty="0" smtClean="0">
              <a:latin typeface="Arial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76200"/>
            <a:ext cx="7467600" cy="56356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/>
              <a:t>Process of Literature Review </a:t>
            </a:r>
            <a:endParaRPr lang="en-US" sz="2400" b="1" dirty="0"/>
          </a:p>
        </p:txBody>
      </p:sp>
      <p:pic>
        <p:nvPicPr>
          <p:cNvPr id="4" name="Picture 4" descr="M03NF00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"/>
            <a:ext cx="7696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9131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/>
              <a:t>How to read effectively ?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6280"/>
            <a:ext cx="8229600" cy="583692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GB" sz="2800" dirty="0" smtClean="0">
                <a:solidFill>
                  <a:srgbClr val="7030A0"/>
                </a:solidFill>
                <a:latin typeface="Arial" charset="0"/>
              </a:rPr>
              <a:t>Previewing</a:t>
            </a:r>
            <a:r>
              <a:rPr lang="ar-SA" sz="2800" dirty="0" smtClean="0">
                <a:solidFill>
                  <a:srgbClr val="7030A0"/>
                </a:solidFill>
                <a:latin typeface="Arial" charset="0"/>
              </a:rPr>
              <a:t>  </a:t>
            </a:r>
            <a:r>
              <a:rPr lang="en-US" sz="2800" dirty="0" smtClean="0">
                <a:latin typeface="Arial" charset="0"/>
              </a:rPr>
              <a:t> 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200" dirty="0" smtClean="0">
                <a:latin typeface="Arial" charset="0"/>
              </a:rPr>
              <a:t>Looking around the text before you start reading in order to establish precisely its purpose and how it may inform you literature search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>
                <a:latin typeface="Arial" charset="0"/>
              </a:rPr>
              <a:t>  </a:t>
            </a:r>
            <a:endParaRPr lang="en-GB" sz="2800" dirty="0" smtClean="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 </a:t>
            </a:r>
            <a:r>
              <a:rPr lang="en-GB" sz="2800" dirty="0" smtClean="0">
                <a:solidFill>
                  <a:srgbClr val="7030A0"/>
                </a:solidFill>
                <a:latin typeface="Arial" charset="0"/>
              </a:rPr>
              <a:t>Annotating</a:t>
            </a:r>
            <a:r>
              <a:rPr lang="en-GB" sz="2800" dirty="0" smtClean="0">
                <a:latin typeface="Arial" charset="0"/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2200" dirty="0" smtClean="0">
                <a:latin typeface="Arial" charset="0"/>
              </a:rPr>
              <a:t>Conducting a dialogue with yourself, the author and the issues and the ideas at stake</a:t>
            </a:r>
          </a:p>
          <a:p>
            <a:pPr>
              <a:lnSpc>
                <a:spcPct val="90000"/>
              </a:lnSpc>
              <a:buNone/>
            </a:pPr>
            <a:r>
              <a:rPr lang="en-GB" sz="2800" dirty="0" smtClean="0">
                <a:latin typeface="Arial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 </a:t>
            </a:r>
            <a:r>
              <a:rPr lang="en-GB" sz="2800" dirty="0" smtClean="0">
                <a:solidFill>
                  <a:srgbClr val="7030A0"/>
                </a:solidFill>
                <a:latin typeface="Arial" charset="0"/>
              </a:rPr>
              <a:t>Summarising 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GB" sz="2200" dirty="0" smtClean="0">
                <a:latin typeface="Arial" charset="0"/>
              </a:rPr>
              <a:t>To determine that you’ve really got the point is to be able to state it in your words. Outlining the argument of text is a version of annotating, and can be done quite informally in the margins of the text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GB" sz="2200" dirty="0" smtClean="0">
                <a:latin typeface="Arial" charset="0"/>
              </a:rPr>
              <a:t>   </a:t>
            </a:r>
          </a:p>
          <a:p>
            <a:pPr>
              <a:lnSpc>
                <a:spcPct val="90000"/>
              </a:lnSpc>
            </a:pPr>
            <a:r>
              <a:rPr lang="en-GB" sz="2800" dirty="0" smtClean="0">
                <a:latin typeface="Arial" charset="0"/>
              </a:rPr>
              <a:t> </a:t>
            </a:r>
            <a:r>
              <a:rPr lang="en-GB" sz="2800" dirty="0" smtClean="0">
                <a:solidFill>
                  <a:srgbClr val="7030A0"/>
                </a:solidFill>
                <a:latin typeface="Arial" charset="0"/>
              </a:rPr>
              <a:t>Comparing and contrasting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GB" sz="2200" dirty="0" smtClean="0">
                <a:latin typeface="Arial" charset="0"/>
              </a:rPr>
              <a:t>Ask your self how your thinking has been altered by this reading or how has it affected your response to the issue and themes your research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3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Sources of Literature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9680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Primary</a:t>
            </a:r>
          </a:p>
          <a:p>
            <a:pPr algn="just">
              <a:buNone/>
            </a:pPr>
            <a:r>
              <a:rPr lang="en-US" dirty="0" smtClean="0"/>
              <a:t>   </a:t>
            </a:r>
            <a:r>
              <a:rPr lang="en-US" sz="2000" i="1" dirty="0" smtClean="0"/>
              <a:t>Reports, Theses, Emails, Conference Proceedings, Government Publication, Unpublished manuscripts.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7030A0"/>
                </a:solidFill>
              </a:rPr>
              <a:t>Secondary </a:t>
            </a:r>
          </a:p>
          <a:p>
            <a:pPr>
              <a:buNone/>
            </a:pPr>
            <a:r>
              <a:rPr lang="en-US" sz="2000" i="1" dirty="0" smtClean="0"/>
              <a:t>Journals, books, newspapers.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7030A0"/>
                </a:solidFill>
              </a:rPr>
              <a:t>Tertiary 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sz="2000" i="1" dirty="0" smtClean="0"/>
              <a:t>Abstracts, Catalogues, Encyclopedia, Dictionaries, bibliographies </a:t>
            </a:r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010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Why Search Strategy Planning needed ?  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953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Because;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1). Literature search is a time consuming process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2). Beware of information over loading …..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3). Clearly defined objectives, research question(s) that are necessary to have focus.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4488"/>
            <a:ext cx="8229600" cy="667512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Parameters of Search Strategy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One need to be clear about;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1). Language for example English or Spanish!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2). Subject Area (Governance)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3). Sector or particular focus (Public Auditing/Cyber Crime)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4). Geographical Focus Regional, national, urban, rural, etc 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5). Literature Type (refereed journals or books )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6). Publication Period (10 years latest or 20 years etc…)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3886200" cy="6096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Plagiarism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419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Can be of the following nature;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1). Stealing material from other sources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2). Submitting material not written by you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3). Copying material without quoting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4). Paraphrasing material without documentation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0" y="0"/>
            <a:ext cx="1143000" cy="411162"/>
          </a:xfrm>
        </p:spPr>
        <p:txBody>
          <a:bodyPr>
            <a:normAutofit/>
          </a:bodyPr>
          <a:lstStyle/>
          <a:p>
            <a:r>
              <a:rPr lang="en-US" sz="1600" b="1" i="1" dirty="0" smtClean="0"/>
              <a:t>Contd……</a:t>
            </a:r>
            <a:endParaRPr lang="en-US" sz="16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6448"/>
            <a:ext cx="7467600" cy="548335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200" b="1" u="sng" dirty="0" smtClean="0"/>
              <a:t>What a Research Design Need ?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Objectives:</a:t>
            </a:r>
            <a:r>
              <a:rPr lang="en-US" dirty="0" smtClean="0"/>
              <a:t> Must be concise and Clear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Data Sources:</a:t>
            </a:r>
            <a:r>
              <a:rPr lang="en-US" dirty="0" smtClean="0"/>
              <a:t> Specific Sources of data and availability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Ethical Issues and Constraints: </a:t>
            </a:r>
            <a:r>
              <a:rPr lang="en-US" dirty="0" smtClean="0"/>
              <a:t>What ethical issues can hinder or come upfront of the research you are conducting as well as what type of constraints as researcher you can face.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</a:rPr>
              <a:t>Valid Reasons: </a:t>
            </a:r>
            <a:r>
              <a:rPr lang="en-US" dirty="0" smtClean="0"/>
              <a:t>Reasons for your choice of design for your research.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038"/>
            <a:ext cx="7467600" cy="4873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/>
              <a:t>Research Purpose: Classifications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077200" cy="6019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200" b="1" dirty="0" smtClean="0">
                <a:solidFill>
                  <a:srgbClr val="7030A0"/>
                </a:solidFill>
              </a:rPr>
              <a:t>Exploratory Research</a:t>
            </a:r>
          </a:p>
          <a:p>
            <a:pPr marL="0" indent="0"/>
            <a:r>
              <a:rPr lang="en-US" dirty="0" smtClean="0">
                <a:latin typeface="Century" pitchFamily="18" charset="0"/>
              </a:rPr>
              <a:t> </a:t>
            </a:r>
            <a:r>
              <a:rPr lang="en-US" sz="2000" dirty="0" smtClean="0">
                <a:latin typeface="Century" pitchFamily="18" charset="0"/>
              </a:rPr>
              <a:t>Valuable way of assessing phenomena in a new light; to ask questions’. </a:t>
            </a:r>
          </a:p>
          <a:p>
            <a:pPr algn="just"/>
            <a:r>
              <a:rPr lang="en-US" sz="2000" dirty="0" smtClean="0">
                <a:latin typeface="Century" pitchFamily="18" charset="0"/>
              </a:rPr>
              <a:t>It is particularly useful to clarify understanding of a problem, if unsure of precise nature of the problem.</a:t>
            </a:r>
          </a:p>
          <a:p>
            <a:pPr algn="just"/>
            <a:endParaRPr lang="en-US" sz="600" dirty="0" smtClean="0">
              <a:latin typeface="Century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200" b="1" dirty="0" smtClean="0">
                <a:solidFill>
                  <a:srgbClr val="7030A0"/>
                </a:solidFill>
              </a:rPr>
              <a:t>Explanatory Research </a:t>
            </a:r>
          </a:p>
          <a:p>
            <a:pPr algn="just"/>
            <a:r>
              <a:rPr lang="en-US" sz="2000" dirty="0" smtClean="0"/>
              <a:t>Studies that establish causal relationships between  variables may be termed explanatory research.</a:t>
            </a:r>
          </a:p>
          <a:p>
            <a:pPr algn="just"/>
            <a:r>
              <a:rPr lang="en-US" sz="2000" dirty="0" smtClean="0"/>
              <a:t>The emphasis her is on studying a situation or a problem in order to explain the relationship between variables. </a:t>
            </a:r>
          </a:p>
          <a:p>
            <a:pPr algn="just">
              <a:buNone/>
            </a:pPr>
            <a:r>
              <a:rPr lang="en-US" sz="2100" b="1" i="1" dirty="0" smtClean="0">
                <a:solidFill>
                  <a:srgbClr val="7030A0"/>
                </a:solidFill>
              </a:rPr>
              <a:t>Like;  Inflation leads to corruption or vice versa? </a:t>
            </a:r>
          </a:p>
          <a:p>
            <a:pPr algn="just"/>
            <a:endParaRPr lang="en-US" sz="300" dirty="0" smtClean="0">
              <a:latin typeface="Century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7030A0"/>
                </a:solidFill>
              </a:rPr>
              <a:t>Descriptive Studies </a:t>
            </a:r>
          </a:p>
          <a:p>
            <a:pPr algn="just"/>
            <a:r>
              <a:rPr lang="en-US" sz="2000" dirty="0" smtClean="0"/>
              <a:t>The object of descriptive research is depicting an accurate profile of persons, events &amp;/or situations.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000" dirty="0" smtClean="0"/>
              <a:t>This may be an extension of, or a forerunner to a piece of exploratory research or, more often, a piece of explanatory research</a:t>
            </a:r>
            <a:endParaRPr lang="en-US" sz="2000" dirty="0" smtClean="0">
              <a:latin typeface="Century" pitchFamily="18" charset="0"/>
            </a:endParaRPr>
          </a:p>
          <a:p>
            <a:pPr algn="just"/>
            <a:endParaRPr lang="en-US" dirty="0" smtClean="0">
              <a:latin typeface="Century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Research Strategies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Experiment</a:t>
            </a:r>
            <a:endParaRPr lang="en-US" dirty="0" smtClean="0"/>
          </a:p>
          <a:p>
            <a:pPr>
              <a:buNone/>
            </a:pPr>
            <a:r>
              <a:rPr lang="en-US" sz="1900" dirty="0" smtClean="0"/>
              <a:t>Measuring the effects of manipulating one variable on another variable.</a:t>
            </a:r>
            <a:endParaRPr lang="en-US" dirty="0" smtClean="0"/>
          </a:p>
          <a:p>
            <a:r>
              <a:rPr lang="en-US" b="1" dirty="0" smtClean="0">
                <a:solidFill>
                  <a:srgbClr val="7030A0"/>
                </a:solidFill>
              </a:rPr>
              <a:t>Survey </a:t>
            </a:r>
          </a:p>
          <a:p>
            <a:pPr>
              <a:buNone/>
            </a:pPr>
            <a:r>
              <a:rPr lang="en-US" sz="1900" dirty="0" smtClean="0"/>
              <a:t>Collection of information in standardized format from a groups of people.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Ethnographic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sz="1800" dirty="0" smtClean="0"/>
              <a:t>The social world the research subject inhabits and the way they interpret it.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Grounded Theory </a:t>
            </a:r>
          </a:p>
          <a:p>
            <a:pPr>
              <a:buNone/>
            </a:pPr>
            <a:r>
              <a:rPr lang="en-US" sz="1800" dirty="0" smtClean="0"/>
              <a:t>Theory is created from data made by a series of observations.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Case Study </a:t>
            </a:r>
          </a:p>
          <a:p>
            <a:pPr marL="0" indent="0">
              <a:buNone/>
            </a:pPr>
            <a:r>
              <a:rPr lang="en-US" sz="1700" dirty="0" smtClean="0"/>
              <a:t>Development of detailed, intensive knowledge of a single or more related ‘cases’.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Archival Research</a:t>
            </a:r>
          </a:p>
          <a:p>
            <a:pPr>
              <a:buNone/>
            </a:pPr>
            <a:r>
              <a:rPr lang="en-US" sz="1800" dirty="0" smtClean="0"/>
              <a:t>Searching for historical records.  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0010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Hallmarks of Scientific Research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001000" cy="556260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Purposiveness (Design)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en-AU" sz="1300" dirty="0" smtClean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Rigour   (Validity)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en-AU" sz="1300" dirty="0" smtClean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Testability (method for trying or assessing)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en-AU" sz="1400" dirty="0" smtClean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Replicability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en-AU" sz="1600" dirty="0" smtClean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Accuracy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en-AU" sz="1600" dirty="0" smtClean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Objectivity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en-AU" sz="1400" dirty="0" smtClean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Generalisability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endParaRPr lang="en-AU" sz="1300" dirty="0" smtClean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Parsimony (Cost Cutting)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59131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/>
              <a:t>Theoretical Framework Hypothesis Development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57200" y="2133600"/>
            <a:ext cx="16002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Observation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broad area</a:t>
            </a: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2057400" y="2514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590800" y="2133600"/>
            <a:ext cx="17526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Preliminary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data gathering</a:t>
            </a: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4343400" y="2514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4953000" y="2133600"/>
            <a:ext cx="13716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Problem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definition</a:t>
            </a:r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6324600" y="2514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6858000" y="2133600"/>
            <a:ext cx="1447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Theoretical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framework</a:t>
            </a:r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8305800" y="2514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6629400" y="3657600"/>
            <a:ext cx="16764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Generation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Of hypothesis</a:t>
            </a: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4038600" y="3657600"/>
            <a:ext cx="19812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Scientific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research design</a:t>
            </a:r>
          </a:p>
        </p:txBody>
      </p:sp>
      <p:sp>
        <p:nvSpPr>
          <p:cNvPr id="2070" name="Line 22"/>
          <p:cNvSpPr>
            <a:spLocks noChangeShapeType="1"/>
          </p:cNvSpPr>
          <p:nvPr/>
        </p:nvSpPr>
        <p:spPr bwMode="auto">
          <a:xfrm>
            <a:off x="8686800" y="25146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71" name="Line 23"/>
          <p:cNvSpPr>
            <a:spLocks noChangeShapeType="1"/>
          </p:cNvSpPr>
          <p:nvPr/>
        </p:nvSpPr>
        <p:spPr bwMode="auto">
          <a:xfrm flipH="1">
            <a:off x="8305800" y="3962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72" name="Line 24"/>
          <p:cNvSpPr>
            <a:spLocks noChangeShapeType="1"/>
          </p:cNvSpPr>
          <p:nvPr/>
        </p:nvSpPr>
        <p:spPr bwMode="auto">
          <a:xfrm flipH="1">
            <a:off x="6019800" y="3962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74" name="Line 26"/>
          <p:cNvSpPr>
            <a:spLocks noChangeShapeType="1"/>
          </p:cNvSpPr>
          <p:nvPr/>
        </p:nvSpPr>
        <p:spPr bwMode="auto">
          <a:xfrm flipH="1">
            <a:off x="3200400" y="4038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838200" y="3657600"/>
            <a:ext cx="23622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Data collection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Analysis and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interpretation</a:t>
            </a:r>
          </a:p>
        </p:txBody>
      </p:sp>
      <p:sp>
        <p:nvSpPr>
          <p:cNvPr id="2076" name="Line 28"/>
          <p:cNvSpPr>
            <a:spLocks noChangeShapeType="1"/>
          </p:cNvSpPr>
          <p:nvPr/>
        </p:nvSpPr>
        <p:spPr bwMode="auto">
          <a:xfrm flipH="1">
            <a:off x="381000" y="4114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77" name="Line 29"/>
          <p:cNvSpPr>
            <a:spLocks noChangeShapeType="1"/>
          </p:cNvSpPr>
          <p:nvPr/>
        </p:nvSpPr>
        <p:spPr bwMode="auto">
          <a:xfrm>
            <a:off x="381000" y="4114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82" name="Line 34"/>
          <p:cNvSpPr>
            <a:spLocks noChangeShapeType="1"/>
          </p:cNvSpPr>
          <p:nvPr/>
        </p:nvSpPr>
        <p:spPr bwMode="auto">
          <a:xfrm>
            <a:off x="381000" y="5257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84" name="Rectangle 36"/>
          <p:cNvSpPr>
            <a:spLocks noChangeArrowheads="1"/>
          </p:cNvSpPr>
          <p:nvPr/>
        </p:nvSpPr>
        <p:spPr bwMode="auto">
          <a:xfrm>
            <a:off x="990600" y="5410200"/>
            <a:ext cx="19050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Deduction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hypothesis</a:t>
            </a:r>
          </a:p>
        </p:txBody>
      </p:sp>
      <p:sp>
        <p:nvSpPr>
          <p:cNvPr id="2085" name="Line 37"/>
          <p:cNvSpPr>
            <a:spLocks noChangeShapeType="1"/>
          </p:cNvSpPr>
          <p:nvPr/>
        </p:nvSpPr>
        <p:spPr bwMode="auto">
          <a:xfrm>
            <a:off x="2895600" y="5791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3429000" y="5410200"/>
            <a:ext cx="15240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Report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writing</a:t>
            </a:r>
          </a:p>
        </p:txBody>
      </p:sp>
      <p:sp>
        <p:nvSpPr>
          <p:cNvPr id="2087" name="Line 39"/>
          <p:cNvSpPr>
            <a:spLocks noChangeShapeType="1"/>
          </p:cNvSpPr>
          <p:nvPr/>
        </p:nvSpPr>
        <p:spPr bwMode="auto">
          <a:xfrm>
            <a:off x="4953000" y="5791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5410200" y="5257800"/>
            <a:ext cx="1524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Report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presentation</a:t>
            </a:r>
          </a:p>
        </p:txBody>
      </p:sp>
      <p:sp>
        <p:nvSpPr>
          <p:cNvPr id="2089" name="Line 41"/>
          <p:cNvSpPr>
            <a:spLocks noChangeShapeType="1"/>
          </p:cNvSpPr>
          <p:nvPr/>
        </p:nvSpPr>
        <p:spPr bwMode="auto">
          <a:xfrm>
            <a:off x="6934200" y="571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7315200" y="5334000"/>
            <a:ext cx="1524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400" dirty="0">
                <a:latin typeface="Times New Roman" charset="0"/>
              </a:rPr>
              <a:t>Managerial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decision </a:t>
            </a:r>
          </a:p>
          <a:p>
            <a:pPr algn="ctr" eaLnBrk="1" hangingPunct="1"/>
            <a:r>
              <a:rPr lang="en-US" sz="2400" dirty="0">
                <a:latin typeface="Times New Roman" charset="0"/>
              </a:rPr>
              <a:t>making</a:t>
            </a:r>
          </a:p>
        </p:txBody>
      </p:sp>
      <p:sp>
        <p:nvSpPr>
          <p:cNvPr id="2091" name="Line 43"/>
          <p:cNvSpPr>
            <a:spLocks noChangeShapeType="1"/>
          </p:cNvSpPr>
          <p:nvPr/>
        </p:nvSpPr>
        <p:spPr bwMode="auto">
          <a:xfrm>
            <a:off x="381000" y="5791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67512"/>
          </a:xfrm>
        </p:spPr>
        <p:txBody>
          <a:bodyPr>
            <a:normAutofit/>
          </a:bodyPr>
          <a:lstStyle/>
          <a:p>
            <a:r>
              <a:rPr lang="en-US" sz="3200" b="1" dirty="0"/>
              <a:t>Theoretical </a:t>
            </a:r>
            <a:r>
              <a:rPr lang="en-US" sz="3200" b="1" dirty="0" smtClean="0"/>
              <a:t>Framework: What and Why?</a:t>
            </a:r>
            <a:endParaRPr lang="en-US" sz="3200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33528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b="1" dirty="0" smtClean="0"/>
              <a:t>Basis of entire research. </a:t>
            </a:r>
          </a:p>
          <a:p>
            <a:pPr algn="just">
              <a:lnSpc>
                <a:spcPct val="90000"/>
              </a:lnSpc>
            </a:pPr>
            <a:endParaRPr lang="en-US" sz="2400" b="1" dirty="0" smtClean="0"/>
          </a:p>
          <a:p>
            <a:pPr algn="just">
              <a:lnSpc>
                <a:spcPct val="90000"/>
              </a:lnSpc>
            </a:pPr>
            <a:r>
              <a:rPr lang="en-US" sz="2400" b="1" dirty="0" smtClean="0"/>
              <a:t>Helps in building and identifying logical </a:t>
            </a:r>
            <a:r>
              <a:rPr lang="en-US" sz="2400" b="1" dirty="0"/>
              <a:t>sense of the relationship among the several factors that </a:t>
            </a:r>
            <a:r>
              <a:rPr lang="en-US" sz="2400" b="1" dirty="0" smtClean="0"/>
              <a:t>are </a:t>
            </a:r>
            <a:r>
              <a:rPr lang="en-US" sz="2400" b="1" dirty="0"/>
              <a:t>important to the problem</a:t>
            </a:r>
            <a:r>
              <a:rPr lang="en-US" sz="2400" b="1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b="1" dirty="0"/>
          </a:p>
          <a:p>
            <a:pPr algn="just">
              <a:lnSpc>
                <a:spcPct val="90000"/>
              </a:lnSpc>
            </a:pPr>
            <a:r>
              <a:rPr lang="en-US" sz="2400" b="1" dirty="0"/>
              <a:t>Integrating logical beliefs with published research</a:t>
            </a:r>
            <a:r>
              <a:rPr lang="en-US" sz="2400" b="1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b="1" dirty="0"/>
          </a:p>
          <a:p>
            <a:pPr algn="just">
              <a:lnSpc>
                <a:spcPct val="90000"/>
              </a:lnSpc>
            </a:pPr>
            <a:endParaRPr lang="en-US" sz="2400" b="1" dirty="0" smtClean="0"/>
          </a:p>
          <a:p>
            <a:pPr algn="just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Theoretical Framework: What and Why?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32766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b="1" dirty="0" smtClean="0"/>
              <a:t>It helps in developing a scientific basis for investigating the research problem.</a:t>
            </a:r>
          </a:p>
          <a:p>
            <a:pPr algn="just">
              <a:lnSpc>
                <a:spcPct val="90000"/>
              </a:lnSpc>
            </a:pPr>
            <a:endParaRPr lang="en-US" sz="2400" b="1" dirty="0" smtClean="0"/>
          </a:p>
          <a:p>
            <a:pPr algn="just"/>
            <a:r>
              <a:rPr lang="en-US" sz="2400" b="1" dirty="0" smtClean="0"/>
              <a:t>Helps in testing certain relationships to improve our understanding of the situation.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Testable hypothesis can be developed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99288"/>
            <a:ext cx="8229600" cy="59131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Theoretical Framework: What and Why?</a:t>
            </a:r>
            <a:endParaRPr lang="en-US" sz="2800" b="1" u="sng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78280"/>
            <a:ext cx="8229600" cy="438912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b="1" dirty="0" smtClean="0"/>
              <a:t>First </a:t>
            </a:r>
            <a:r>
              <a:rPr lang="en-US" sz="2400" b="1" dirty="0"/>
              <a:t>identify the problem and then</a:t>
            </a:r>
            <a:r>
              <a:rPr lang="en-US" sz="2400" b="1" dirty="0" smtClean="0"/>
              <a:t>, identify </a:t>
            </a:r>
            <a:r>
              <a:rPr lang="en-US" sz="2400" b="1" dirty="0"/>
              <a:t>the variables that contribute to it</a:t>
            </a:r>
            <a:r>
              <a:rPr lang="en-US" sz="2400" b="1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b="1" dirty="0"/>
          </a:p>
          <a:p>
            <a:pPr algn="just">
              <a:lnSpc>
                <a:spcPct val="90000"/>
              </a:lnSpc>
            </a:pPr>
            <a:r>
              <a:rPr lang="en-US" sz="2400" b="1" dirty="0" smtClean="0"/>
              <a:t>Literature survey provides a solid foundation for developing a theoretical/conceptual framework.</a:t>
            </a:r>
          </a:p>
          <a:p>
            <a:pPr algn="just">
              <a:lnSpc>
                <a:spcPct val="90000"/>
              </a:lnSpc>
            </a:pPr>
            <a:endParaRPr lang="en-US" sz="2400" b="1" dirty="0" smtClean="0"/>
          </a:p>
          <a:p>
            <a:pPr algn="just">
              <a:lnSpc>
                <a:spcPct val="90000"/>
              </a:lnSpc>
            </a:pPr>
            <a:r>
              <a:rPr lang="en-US" sz="2400" b="1" dirty="0" smtClean="0"/>
              <a:t>The theoretical framework elaborates the relationships among the variables, explain the theory underlying these relations and describes the nature and direction of the relationships.</a:t>
            </a:r>
          </a:p>
          <a:p>
            <a:pPr algn="just">
              <a:lnSpc>
                <a:spcPct val="90000"/>
              </a:lnSpc>
            </a:pPr>
            <a:endParaRPr lang="en-US" sz="2400" dirty="0" smtClean="0"/>
          </a:p>
          <a:p>
            <a:pPr algn="just"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99288"/>
            <a:ext cx="8229600" cy="59131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Theoretical Framework: What and Why?</a:t>
            </a:r>
            <a:endParaRPr lang="en-US" sz="28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38862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400" b="1" dirty="0" smtClean="0"/>
              <a:t>Clarity, identification and labeling (relevance) the variables of study </a:t>
            </a:r>
          </a:p>
          <a:p>
            <a:pPr algn="just">
              <a:lnSpc>
                <a:spcPct val="90000"/>
              </a:lnSpc>
              <a:buNone/>
            </a:pPr>
            <a:endParaRPr lang="en-US" sz="2400" b="1" dirty="0"/>
          </a:p>
          <a:p>
            <a:pPr algn="just">
              <a:lnSpc>
                <a:spcPct val="90000"/>
              </a:lnSpc>
            </a:pPr>
            <a:r>
              <a:rPr lang="en-US" sz="2400" b="1" dirty="0" smtClean="0"/>
              <a:t>The </a:t>
            </a:r>
            <a:r>
              <a:rPr lang="en-US" sz="2400" b="1" dirty="0"/>
              <a:t>important relationships among the variables must be defined</a:t>
            </a:r>
            <a:r>
              <a:rPr lang="en-US" sz="2400" b="1" dirty="0" smtClean="0"/>
              <a:t>.</a:t>
            </a:r>
          </a:p>
          <a:p>
            <a:pPr algn="just">
              <a:lnSpc>
                <a:spcPct val="90000"/>
              </a:lnSpc>
              <a:buNone/>
            </a:pPr>
            <a:endParaRPr lang="en-US" sz="2400" b="1" dirty="0"/>
          </a:p>
          <a:p>
            <a:pPr algn="just">
              <a:lnSpc>
                <a:spcPct val="90000"/>
              </a:lnSpc>
            </a:pPr>
            <a:r>
              <a:rPr lang="en-US" sz="2400" b="1" dirty="0"/>
              <a:t>Give clear explanation of the existing relationships of different variables</a:t>
            </a:r>
            <a:r>
              <a:rPr lang="en-US" sz="2400" b="1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b="1" dirty="0"/>
              <a:t>Variables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38912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/>
              <a:t>There are changeable values of any thing. (e.g. exam score</a:t>
            </a:r>
            <a:r>
              <a:rPr lang="en-US" dirty="0" smtClean="0"/>
              <a:t>)</a:t>
            </a:r>
          </a:p>
          <a:p>
            <a:pPr algn="just"/>
            <a:endParaRPr lang="en-US" dirty="0"/>
          </a:p>
          <a:p>
            <a:pPr algn="just">
              <a:buFont typeface="Wingdings" pitchFamily="2" charset="2"/>
              <a:buNone/>
            </a:pPr>
            <a:r>
              <a:rPr lang="en-US" dirty="0"/>
              <a:t>Types of variables</a:t>
            </a:r>
            <a:r>
              <a:rPr lang="en-US" dirty="0" smtClean="0"/>
              <a:t>:</a:t>
            </a:r>
          </a:p>
          <a:p>
            <a:pPr algn="just">
              <a:buFont typeface="Wingdings" pitchFamily="2" charset="2"/>
              <a:buNone/>
            </a:pPr>
            <a:endParaRPr lang="en-US" dirty="0"/>
          </a:p>
          <a:p>
            <a:pPr algn="just"/>
            <a:r>
              <a:rPr lang="en-US" dirty="0" smtClean="0"/>
              <a:t>Dependent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Independent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Moderate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Intervening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591312"/>
          </a:xfrm>
        </p:spPr>
        <p:txBody>
          <a:bodyPr>
            <a:normAutofit/>
          </a:bodyPr>
          <a:lstStyle/>
          <a:p>
            <a:r>
              <a:rPr lang="en-US" sz="3200" b="1" dirty="0"/>
              <a:t>Independent </a:t>
            </a:r>
            <a:r>
              <a:rPr lang="en-US" sz="3200" b="1" dirty="0" smtClean="0"/>
              <a:t>variable</a:t>
            </a:r>
            <a:endParaRPr lang="en-US" sz="32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48006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None/>
            </a:pPr>
            <a:r>
              <a:rPr lang="en-US" sz="2800" dirty="0"/>
              <a:t> </a:t>
            </a:r>
            <a:endParaRPr lang="en-US" sz="2800" dirty="0" smtClean="0"/>
          </a:p>
          <a:p>
            <a:pPr algn="just">
              <a:lnSpc>
                <a:spcPct val="90000"/>
              </a:lnSpc>
            </a:pPr>
            <a:r>
              <a:rPr lang="en-US" sz="2400" dirty="0" smtClean="0"/>
              <a:t>It </a:t>
            </a:r>
            <a:r>
              <a:rPr lang="en-US" sz="2400" dirty="0"/>
              <a:t>is that variable which influences the dependent variable</a:t>
            </a:r>
            <a:r>
              <a:rPr lang="en-US" sz="2400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400" dirty="0" smtClean="0"/>
          </a:p>
          <a:p>
            <a:pPr algn="just">
              <a:lnSpc>
                <a:spcPct val="90000"/>
              </a:lnSpc>
              <a:buNone/>
            </a:pPr>
            <a:endParaRPr lang="en-US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lnSpc>
                <a:spcPct val="90000"/>
              </a:lnSpc>
              <a:buNone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Moderating Variable</a:t>
            </a:r>
          </a:p>
          <a:p>
            <a:pPr algn="just">
              <a:lnSpc>
                <a:spcPct val="90000"/>
              </a:lnSpc>
              <a:buNone/>
            </a:pPr>
            <a:endParaRPr lang="en-US" sz="3200" b="1" dirty="0" smtClean="0"/>
          </a:p>
          <a:p>
            <a:pPr algn="just">
              <a:lnSpc>
                <a:spcPct val="90000"/>
              </a:lnSpc>
            </a:pPr>
            <a:r>
              <a:rPr lang="en-US" sz="2400" dirty="0" smtClean="0"/>
              <a:t>It is that variables which modifies the original relationship between the independent and the dependent variables.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    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/>
              <a:t>Intervening variable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86000"/>
            <a:ext cx="8229600" cy="3352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It is the impact on the dependent variable caused by the independent variables influence the same.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800" b="1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800" b="1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800" b="1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800" b="1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                                 </a:t>
            </a: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     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b="1" dirty="0" smtClean="0"/>
              <a:t>Research proposal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305800" cy="39624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3200" b="1" u="sng" dirty="0" smtClean="0">
                <a:solidFill>
                  <a:srgbClr val="7030A0"/>
                </a:solidFill>
              </a:rPr>
              <a:t>Purpose</a:t>
            </a:r>
            <a:endParaRPr lang="en-US" sz="1600" b="1" u="sng" dirty="0" smtClean="0">
              <a:solidFill>
                <a:srgbClr val="7030A0"/>
              </a:solidFill>
            </a:endParaRPr>
          </a:p>
          <a:p>
            <a:pPr marL="0" lvl="1" indent="0" eaLnBrk="1" hangingPunct="1">
              <a:buNone/>
            </a:pPr>
            <a:endParaRPr lang="en-US" sz="1600" dirty="0" smtClean="0">
              <a:solidFill>
                <a:srgbClr val="7030A0"/>
              </a:solidFill>
            </a:endParaRPr>
          </a:p>
          <a:p>
            <a:pPr marL="0" lvl="1" indent="0" eaLnBrk="1" hangingPunct="1">
              <a:buNone/>
            </a:pPr>
            <a:r>
              <a:rPr lang="en-US" sz="2000" dirty="0" smtClean="0"/>
              <a:t>Determine what the researcher wants to do?</a:t>
            </a:r>
          </a:p>
          <a:p>
            <a:pPr marL="0" lvl="1" indent="0" eaLnBrk="1" hangingPunct="1">
              <a:buNone/>
            </a:pPr>
            <a:endParaRPr lang="en-US" sz="2000" dirty="0" smtClean="0"/>
          </a:p>
          <a:p>
            <a:pPr marL="0" lvl="1" indent="0" eaLnBrk="1" hangingPunct="1">
              <a:buNone/>
            </a:pPr>
            <a:r>
              <a:rPr lang="en-US" sz="2000" dirty="0" smtClean="0"/>
              <a:t>Why the research is important, convincing, and worth undertaking?</a:t>
            </a:r>
          </a:p>
          <a:p>
            <a:pPr lvl="1" eaLnBrk="1" hangingPunct="1"/>
            <a:endParaRPr lang="en-US" sz="2000" dirty="0" smtClean="0"/>
          </a:p>
          <a:p>
            <a:pPr marL="0" lvl="1" indent="0" eaLnBrk="1" hangingPunct="1">
              <a:buNone/>
            </a:pPr>
            <a:r>
              <a:rPr lang="en-US" sz="2000" dirty="0" smtClean="0"/>
              <a:t>How the researcher wish to undertake it?</a:t>
            </a:r>
          </a:p>
          <a:p>
            <a:pPr lvl="1" eaLnBrk="1" hangingPunct="1"/>
            <a:endParaRPr lang="en-US" sz="2000" dirty="0" smtClean="0"/>
          </a:p>
          <a:p>
            <a:pPr marL="0" lvl="1" indent="0" eaLnBrk="1" hangingPunct="1">
              <a:buNone/>
            </a:pPr>
            <a:r>
              <a:rPr lang="en-US" sz="2000" dirty="0" smtClean="0"/>
              <a:t>What benefit will result from the effort or attempt?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6096000" cy="492125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b="1" dirty="0" smtClean="0"/>
              <a:t>Research proposal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9788"/>
            <a:ext cx="8229600" cy="5789612"/>
          </a:xfrm>
        </p:spPr>
        <p:txBody>
          <a:bodyPr rtlCol="0"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en-US" b="1" u="sng" dirty="0" smtClean="0">
                <a:solidFill>
                  <a:srgbClr val="7030A0"/>
                </a:solidFill>
              </a:rPr>
              <a:t>Elements of Research Paper/Proposal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en-US" sz="1400" b="1" u="sng" dirty="0" smtClean="0">
              <a:solidFill>
                <a:srgbClr val="7030A0"/>
              </a:solidFill>
            </a:endParaRP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Introduction to area and questions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100" dirty="0" smtClean="0"/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Study objectives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300" dirty="0" smtClean="0"/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Proposed research design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400" dirty="0" smtClean="0"/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The setting of the study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400" dirty="0" smtClean="0"/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Instruments planned to be used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400" dirty="0" smtClean="0"/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 sample design and a sample size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400" dirty="0" smtClean="0"/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Outline the proposed chapters for the dissertation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400" dirty="0" smtClean="0"/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Study's problems, limitations and future areas of research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sz="1200" dirty="0" smtClean="0"/>
          </a:p>
          <a:p>
            <a:pPr marL="640080" lvl="1" indent="-246888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 proposed time frame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Research Philosophy?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10600" cy="1219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sz="2800" dirty="0" smtClean="0"/>
              <a:t>The development of knowledge and the nature of that knowledge (</a:t>
            </a:r>
            <a:r>
              <a:rPr lang="en-GB" sz="2800" i="1" dirty="0" smtClean="0"/>
              <a:t>Saunders et al, 2009</a:t>
            </a:r>
            <a:r>
              <a:rPr lang="en-GB" sz="2800" dirty="0" smtClean="0"/>
              <a:t>).</a:t>
            </a:r>
          </a:p>
          <a:p>
            <a:endParaRPr lang="en-GB" sz="1200" b="1" dirty="0" smtClean="0">
              <a:latin typeface="Arial" charset="0"/>
            </a:endParaRPr>
          </a:p>
          <a:p>
            <a:endParaRPr lang="en-GB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Aspects of Research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467600" cy="57150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There are following aspects of philosophy; 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1). Positivism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This is the stance of natural scientist like Biology; Botany etc…..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2). Realism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It relates to scientific inquiry and can be </a:t>
            </a:r>
          </a:p>
          <a:p>
            <a:pPr>
              <a:buNone/>
            </a:pPr>
            <a:r>
              <a:rPr lang="en-US" b="1" dirty="0" smtClean="0"/>
              <a:t>Direct and Critical Realism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3). Interpretivism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Researchers as social actors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4). Axiology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Studies judgment about values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467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Characteristics of Deduction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4648"/>
            <a:ext cx="8153400" cy="48737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GB" sz="2400" b="1" dirty="0" smtClean="0"/>
              <a:t>Deduction approach helps in; </a:t>
            </a:r>
          </a:p>
          <a:p>
            <a:pPr>
              <a:lnSpc>
                <a:spcPct val="90000"/>
              </a:lnSpc>
            </a:pPr>
            <a:endParaRPr lang="en-GB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b="1" dirty="0" smtClean="0"/>
              <a:t>Explaining causal relationships between variables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b="1" dirty="0" smtClean="0"/>
              <a:t>Establishing controls for testing hypotheses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b="1" dirty="0" smtClean="0"/>
              <a:t>Independence of the researcher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b="1" dirty="0" smtClean="0"/>
              <a:t>Concepts operationalised for quantitative measurement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b="1" dirty="0" smtClean="0"/>
              <a:t>Generalisation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2286000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Induction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1054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It is the process of building theory by; 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1). </a:t>
            </a:r>
            <a:r>
              <a:rPr lang="en-GB" sz="2400" b="1" dirty="0" smtClean="0"/>
              <a:t>Understanding the way human build their world</a:t>
            </a:r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r>
              <a:rPr lang="en-GB" sz="2400" b="1" dirty="0" smtClean="0"/>
              <a:t>2). Permitting alternative explanations of what’s going on</a:t>
            </a:r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r>
              <a:rPr lang="en-GB" sz="2400" b="1" dirty="0" smtClean="0"/>
              <a:t>3). Being concerned with the context of events</a:t>
            </a:r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r>
              <a:rPr lang="en-GB" sz="2400" b="1" dirty="0" smtClean="0"/>
              <a:t>4). Using more qualitative data</a:t>
            </a:r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r>
              <a:rPr lang="en-GB" sz="2400" b="1" dirty="0" smtClean="0"/>
              <a:t>5). Using a variety of data collection methods</a:t>
            </a:r>
            <a:endParaRPr lang="en-GB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4456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Deductive and Inductive Research Approaches: A Comparison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 smtClean="0">
                <a:solidFill>
                  <a:srgbClr val="FF0000"/>
                </a:solidFill>
              </a:rPr>
              <a:t>Deductive Approach </a:t>
            </a:r>
          </a:p>
          <a:p>
            <a:pPr marL="457200" indent="-457200">
              <a:buAutoNum type="arabicParenR"/>
            </a:pPr>
            <a:r>
              <a:rPr lang="en-US" sz="2400" b="1" dirty="0" smtClean="0"/>
              <a:t>Emphasizes on scientific principles</a:t>
            </a:r>
          </a:p>
          <a:p>
            <a:pPr marL="457200" indent="-457200">
              <a:buNone/>
            </a:pPr>
            <a:r>
              <a:rPr lang="en-US" sz="2400" b="1" dirty="0" smtClean="0"/>
              <a:t> </a:t>
            </a:r>
          </a:p>
          <a:p>
            <a:pPr marL="457200" indent="-457200">
              <a:buAutoNum type="arabicParenR" startAt="2"/>
            </a:pPr>
            <a:r>
              <a:rPr lang="en-US" sz="2400" b="1" dirty="0" smtClean="0"/>
              <a:t>Moving from theory to data </a:t>
            </a:r>
          </a:p>
          <a:p>
            <a:pPr marL="457200" indent="-457200">
              <a:buAutoNum type="arabicParenR" startAt="2"/>
            </a:pPr>
            <a:endParaRPr lang="en-US" sz="2400" b="1" dirty="0" smtClean="0"/>
          </a:p>
          <a:p>
            <a:pPr marL="457200" indent="-457200">
              <a:buAutoNum type="arabicParenR" startAt="3"/>
            </a:pPr>
            <a:r>
              <a:rPr lang="en-US" sz="2400" b="1" dirty="0" smtClean="0"/>
              <a:t>Explain causal relationships between variables</a:t>
            </a:r>
          </a:p>
          <a:p>
            <a:pPr marL="457200" indent="-457200">
              <a:buAutoNum type="arabicParenR" startAt="3"/>
            </a:pPr>
            <a:endParaRPr lang="en-US" sz="2400" b="1" dirty="0" smtClean="0"/>
          </a:p>
          <a:p>
            <a:pPr marL="457200" indent="-457200">
              <a:buAutoNum type="arabicParenR" startAt="4"/>
            </a:pPr>
            <a:r>
              <a:rPr lang="en-US" sz="2400" b="1" dirty="0" smtClean="0"/>
              <a:t>Collection of quantitative data </a:t>
            </a:r>
          </a:p>
          <a:p>
            <a:pPr marL="457200" indent="-457200">
              <a:buNone/>
            </a:pPr>
            <a:endParaRPr lang="en-US" sz="2400" b="1" dirty="0" smtClean="0"/>
          </a:p>
          <a:p>
            <a:pPr marL="457200" indent="-457200">
              <a:buAutoNum type="arabicParenR" startAt="4"/>
            </a:pPr>
            <a:r>
              <a:rPr lang="en-US" sz="2400" b="1" dirty="0" smtClean="0"/>
              <a:t> Structured approach </a:t>
            </a:r>
          </a:p>
          <a:p>
            <a:pPr marL="457200" indent="-457200">
              <a:buAutoNum type="arabicParenR" startAt="4"/>
            </a:pPr>
            <a:endParaRPr lang="en-US" sz="2400" b="1" dirty="0" smtClean="0"/>
          </a:p>
          <a:p>
            <a:pPr marL="457200" indent="-457200">
              <a:buAutoNum type="arabicParenR" startAt="4"/>
            </a:pPr>
            <a:r>
              <a:rPr lang="en-US" sz="2400" b="1" dirty="0" smtClean="0"/>
              <a:t>Independence of researcher of what is being researched</a:t>
            </a:r>
          </a:p>
          <a:p>
            <a:pPr marL="457200" indent="-457200">
              <a:buAutoNum type="arabicParenR" startAt="4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5635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Inductive Approach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533400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AutoNum type="arabicParenR"/>
            </a:pPr>
            <a:r>
              <a:rPr lang="en-US" b="1" dirty="0" smtClean="0"/>
              <a:t>Understanding and gaining the meanings humans attach to events. </a:t>
            </a:r>
          </a:p>
          <a:p>
            <a:pPr marL="457200" indent="-457200">
              <a:buAutoNum type="arabicParenR"/>
            </a:pPr>
            <a:endParaRPr lang="en-US" b="1" dirty="0" smtClean="0"/>
          </a:p>
          <a:p>
            <a:pPr marL="457200" indent="-457200">
              <a:buAutoNum type="arabicParenR"/>
            </a:pPr>
            <a:r>
              <a:rPr lang="en-US" b="1" dirty="0" smtClean="0"/>
              <a:t>A close understanding of the research context </a:t>
            </a:r>
          </a:p>
          <a:p>
            <a:pPr marL="457200" indent="-457200">
              <a:buAutoNum type="arabicParenR"/>
            </a:pPr>
            <a:endParaRPr lang="en-US" b="1" dirty="0" smtClean="0"/>
          </a:p>
          <a:p>
            <a:pPr marL="457200" indent="-457200">
              <a:buAutoNum type="arabicParenR"/>
            </a:pPr>
            <a:r>
              <a:rPr lang="en-US" b="1" dirty="0" smtClean="0"/>
              <a:t>Collection of qualitative data </a:t>
            </a:r>
          </a:p>
          <a:p>
            <a:pPr marL="457200" indent="-457200">
              <a:buAutoNum type="arabicParenR"/>
            </a:pPr>
            <a:endParaRPr lang="en-US" b="1" dirty="0" smtClean="0"/>
          </a:p>
          <a:p>
            <a:pPr marL="457200" indent="-457200">
              <a:buAutoNum type="arabicParenR"/>
            </a:pPr>
            <a:r>
              <a:rPr lang="en-US" b="1" dirty="0" smtClean="0"/>
              <a:t>More flexible structure to permit changes of research emphasizes during the research process</a:t>
            </a:r>
          </a:p>
          <a:p>
            <a:pPr marL="457200" indent="-457200">
              <a:buAutoNum type="arabicParenR"/>
            </a:pPr>
            <a:endParaRPr lang="en-US" b="1" dirty="0" smtClean="0"/>
          </a:p>
          <a:p>
            <a:pPr marL="457200" indent="-457200">
              <a:buAutoNum type="arabicParenR"/>
            </a:pPr>
            <a:r>
              <a:rPr lang="en-US" b="1" dirty="0" smtClean="0"/>
              <a:t>Less concerned with the need to generalize </a:t>
            </a:r>
          </a:p>
          <a:p>
            <a:pPr marL="457200" indent="-457200">
              <a:buAutoNum type="arabicParenR"/>
            </a:pPr>
            <a:endParaRPr lang="en-US" b="1" dirty="0" smtClean="0"/>
          </a:p>
          <a:p>
            <a:pPr marL="457200" indent="-457200">
              <a:buAutoNum type="arabicParenR"/>
            </a:pPr>
            <a:r>
              <a:rPr lang="en-US" b="1" dirty="0" smtClean="0"/>
              <a:t>Realization that researcher is part of the research process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Deduction and Induction in Business Research</a:t>
            </a:r>
            <a:r>
              <a:rPr lang="en-AU" sz="3200" dirty="0" smtClean="0">
                <a:solidFill>
                  <a:srgbClr val="FCE48C"/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rgbClr val="FCE48C"/>
                </a:solidFill>
                <a:latin typeface="Times New Roman" pitchFamily="18" charset="0"/>
              </a:rPr>
            </a:br>
            <a:endParaRPr lang="en-US" dirty="0"/>
          </a:p>
        </p:txBody>
      </p:sp>
      <p:pic>
        <p:nvPicPr>
          <p:cNvPr id="4" name="Content Placeholder 3" descr="G:\Editorial and Production\Disks for dup\APP BUS RSRCH PowerPnt\jpgs\02-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838200"/>
            <a:ext cx="7848600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choice of Research approach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48737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Choice of research approach helps in (</a:t>
            </a:r>
            <a:r>
              <a:rPr lang="en-GB" sz="2400" b="1" dirty="0" smtClean="0"/>
              <a:t>Easterby-Smith </a:t>
            </a:r>
            <a:r>
              <a:rPr lang="en-GB" sz="2400" b="1" i="1" dirty="0" smtClean="0"/>
              <a:t>et al</a:t>
            </a:r>
            <a:r>
              <a:rPr lang="en-GB" sz="2400" b="1" dirty="0" smtClean="0"/>
              <a:t>., 2008)</a:t>
            </a:r>
            <a:r>
              <a:rPr lang="en-US" sz="2400" b="1" dirty="0" smtClean="0"/>
              <a:t>; 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Making more informed decision about the research design</a:t>
            </a:r>
          </a:p>
          <a:p>
            <a:pPr algn="just">
              <a:lnSpc>
                <a:spcPct val="90000"/>
              </a:lnSpc>
            </a:pPr>
            <a:endParaRPr lang="en-GB" sz="2400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Thinking which strategies will work for research topic</a:t>
            </a:r>
          </a:p>
          <a:p>
            <a:pPr algn="just">
              <a:lnSpc>
                <a:spcPct val="90000"/>
              </a:lnSpc>
            </a:pPr>
            <a:endParaRPr lang="en-GB" sz="2400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Adapting the research design to cater for any constraints</a:t>
            </a:r>
          </a:p>
          <a:p>
            <a:pPr algn="r">
              <a:lnSpc>
                <a:spcPct val="90000"/>
              </a:lnSpc>
            </a:pPr>
            <a:endParaRPr lang="en-GB" sz="1800" dirty="0" smtClean="0">
              <a:latin typeface="Arial" charset="0"/>
            </a:endParaRPr>
          </a:p>
          <a:p>
            <a:pPr algn="r">
              <a:lnSpc>
                <a:spcPct val="9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2575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Why to do sampling?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79400" y="1124744"/>
            <a:ext cx="8153400" cy="4971256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Char char="•"/>
            </a:pPr>
            <a:r>
              <a:rPr lang="en-GB" sz="2400" b="1" dirty="0" smtClean="0">
                <a:solidFill>
                  <a:srgbClr val="C00000"/>
                </a:solidFill>
                <a:latin typeface="Arial" charset="0"/>
              </a:rPr>
              <a:t>What is Census? </a:t>
            </a:r>
          </a:p>
          <a:p>
            <a:pPr marL="0" indent="0" eaLnBrk="1" hangingPunct="1">
              <a:buNone/>
            </a:pPr>
            <a:endParaRPr lang="en-GB" sz="2400" b="1" dirty="0" smtClean="0">
              <a:solidFill>
                <a:srgbClr val="C00000"/>
              </a:solidFill>
              <a:latin typeface="Arial" charset="0"/>
            </a:endParaRPr>
          </a:p>
          <a:p>
            <a:pPr marL="0" indent="0" eaLnBrk="1" hangingPunct="1">
              <a:buFont typeface="Arial" charset="0"/>
              <a:buChar char="•"/>
            </a:pPr>
            <a:r>
              <a:rPr lang="en-GB" sz="2400" b="1" dirty="0" smtClean="0">
                <a:solidFill>
                  <a:srgbClr val="C00000"/>
                </a:solidFill>
                <a:latin typeface="Arial" charset="0"/>
              </a:rPr>
              <a:t>What is sampling?</a:t>
            </a:r>
          </a:p>
          <a:p>
            <a:pPr marL="0" indent="0" eaLnBrk="1" hangingPunct="1">
              <a:buNone/>
            </a:pPr>
            <a:r>
              <a:rPr lang="en-GB" sz="2400" b="1" dirty="0" smtClean="0">
                <a:latin typeface="Arial" charset="0"/>
              </a:rPr>
              <a:t> </a:t>
            </a:r>
          </a:p>
          <a:p>
            <a:pPr marL="0" indent="0"/>
            <a:r>
              <a:rPr lang="en-GB" sz="2400" b="1" dirty="0" smtClean="0">
                <a:latin typeface="Arial" charset="0"/>
              </a:rPr>
              <a:t>Sampling is a valid to a census because; </a:t>
            </a:r>
          </a:p>
          <a:p>
            <a:pPr marL="0" indent="0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>
                <a:latin typeface="Arial" charset="0"/>
              </a:rPr>
              <a:t>E</a:t>
            </a:r>
            <a:r>
              <a:rPr lang="en-GB" sz="2400" dirty="0" smtClean="0">
                <a:latin typeface="Arial" charset="0"/>
              </a:rPr>
              <a:t>ntire population survey might be impracticable.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eaLnBrk="1" hangingPunct="1"/>
            <a:r>
              <a:rPr lang="en-GB" sz="2400" dirty="0">
                <a:latin typeface="Arial" charset="0"/>
              </a:rPr>
              <a:t>B</a:t>
            </a:r>
            <a:r>
              <a:rPr lang="en-GB" sz="2400" dirty="0" smtClean="0">
                <a:latin typeface="Arial" charset="0"/>
              </a:rPr>
              <a:t>udget and time constraints restrict data collection.</a:t>
            </a:r>
          </a:p>
          <a:p>
            <a:pPr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r>
              <a:rPr lang="en-GB" sz="2400" dirty="0">
                <a:latin typeface="Arial" charset="0"/>
              </a:rPr>
              <a:t>N</a:t>
            </a:r>
            <a:r>
              <a:rPr lang="en-GB" sz="2400" dirty="0" smtClean="0">
                <a:latin typeface="Arial" charset="0"/>
              </a:rPr>
              <a:t>eed results from data collection quickly.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sampling frame ?</a:t>
            </a:r>
            <a:endParaRPr lang="ar-SA" dirty="0" smtClean="0"/>
          </a:p>
        </p:txBody>
      </p:sp>
      <p:sp>
        <p:nvSpPr>
          <p:cNvPr id="6147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2653755"/>
          </a:xfrm>
        </p:spPr>
        <p:txBody>
          <a:bodyPr/>
          <a:lstStyle/>
          <a:p>
            <a:pPr algn="just"/>
            <a:r>
              <a:rPr lang="en-US" dirty="0" smtClean="0"/>
              <a:t>The sampling frame for any probability sample is a complete list of all the cases in the population from which your sample will </a:t>
            </a:r>
            <a:r>
              <a:rPr lang="en-US" smtClean="0"/>
              <a:t>be drawn</a:t>
            </a:r>
            <a:r>
              <a:rPr lang="en-US" dirty="0" smtClean="0"/>
              <a:t>.</a:t>
            </a:r>
            <a:endParaRPr lang="ar-S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0825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dirty="0">
                <a:latin typeface="Arial" charset="0"/>
              </a:rPr>
              <a:t>S</a:t>
            </a:r>
            <a:r>
              <a:rPr lang="en-GB" sz="3200" dirty="0" smtClean="0">
                <a:latin typeface="Arial" charset="0"/>
              </a:rPr>
              <a:t>ampling Techniques: An overview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81075"/>
            <a:ext cx="7772400" cy="54721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GB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3600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36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1800" dirty="0" smtClean="0">
                <a:latin typeface="Arial" charset="0"/>
              </a:rPr>
              <a:t>Source: Saunders </a:t>
            </a:r>
            <a:r>
              <a:rPr lang="en-GB" sz="1800" i="1" dirty="0" smtClean="0">
                <a:latin typeface="Arial" charset="0"/>
              </a:rPr>
              <a:t>et al</a:t>
            </a:r>
            <a:r>
              <a:rPr lang="en-GB" sz="1800" dirty="0" smtClean="0">
                <a:latin typeface="Arial" charset="0"/>
              </a:rPr>
              <a:t>. (2009)</a:t>
            </a:r>
          </a:p>
        </p:txBody>
      </p:sp>
      <p:pic>
        <p:nvPicPr>
          <p:cNvPr id="5124" name="Picture 4" descr="M07NF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1557338"/>
            <a:ext cx="6884987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Probability Sampling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64" y="1052736"/>
            <a:ext cx="8229600" cy="4896544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With probability samples the chance , or probability, of each case being selected from the population is known and usually equal to all cases.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This means that it is possible to answer research questions and to achieve objectives that require you to estimate statistically the characteristics of the population from the sample.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Consequently, probability sampling is often associated with survey and experimental research strategies.    </a:t>
            </a:r>
            <a:endParaRPr lang="ar-SA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5913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 smtClean="0">
                <a:latin typeface="Arial" charset="0"/>
              </a:rPr>
              <a:t>Probability sampling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95275" y="1219200"/>
            <a:ext cx="8029575" cy="50292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The probability sampling is four stage process</a:t>
            </a:r>
          </a:p>
          <a:p>
            <a:pPr marL="515938" indent="-515938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marL="515938" indent="-515938" eaLnBrk="1" hangingPunct="1">
              <a:buFontTx/>
              <a:buAutoNum type="arabicPeriod"/>
            </a:pPr>
            <a:r>
              <a:rPr lang="en-GB" sz="2600" dirty="0" smtClean="0">
                <a:latin typeface="Arial" charset="0"/>
              </a:rPr>
              <a:t>Identify sampling frame from research objectives</a:t>
            </a:r>
          </a:p>
          <a:p>
            <a:pPr marL="515938" indent="-515938" eaLnBrk="1" hangingPunct="1">
              <a:buFontTx/>
              <a:buAutoNum type="arabicPeriod"/>
            </a:pPr>
            <a:endParaRPr lang="en-GB" sz="2600" dirty="0" smtClean="0">
              <a:latin typeface="Arial" charset="0"/>
            </a:endParaRPr>
          </a:p>
          <a:p>
            <a:pPr marL="515938" indent="-515938" eaLnBrk="1" hangingPunct="1">
              <a:buFontTx/>
              <a:buAutoNum type="arabicPeriod"/>
            </a:pPr>
            <a:r>
              <a:rPr lang="en-GB" sz="2600" dirty="0" smtClean="0">
                <a:latin typeface="Arial" charset="0"/>
              </a:rPr>
              <a:t>Decide on a suitable sample size</a:t>
            </a:r>
          </a:p>
          <a:p>
            <a:pPr marL="515938" indent="-515938" eaLnBrk="1" hangingPunct="1">
              <a:buFontTx/>
              <a:buAutoNum type="arabicPeriod"/>
            </a:pPr>
            <a:endParaRPr lang="en-GB" sz="2600" dirty="0" smtClean="0">
              <a:latin typeface="Arial" charset="0"/>
            </a:endParaRPr>
          </a:p>
          <a:p>
            <a:pPr marL="515938" indent="-515938" eaLnBrk="1" hangingPunct="1">
              <a:buFontTx/>
              <a:buAutoNum type="arabicPeriod"/>
            </a:pPr>
            <a:r>
              <a:rPr lang="en-GB" sz="2600" dirty="0" smtClean="0">
                <a:latin typeface="Arial" charset="0"/>
              </a:rPr>
              <a:t>Select the appropriate technique and the sample</a:t>
            </a:r>
          </a:p>
          <a:p>
            <a:pPr marL="515938" indent="-515938" eaLnBrk="1" hangingPunct="1">
              <a:buFontTx/>
              <a:buAutoNum type="arabicPeriod"/>
            </a:pPr>
            <a:endParaRPr lang="en-GB" sz="2600" dirty="0" smtClean="0">
              <a:latin typeface="Arial" charset="0"/>
            </a:endParaRPr>
          </a:p>
          <a:p>
            <a:pPr marL="515938" indent="-515938" eaLnBrk="1" hangingPunct="1">
              <a:buFontTx/>
              <a:buAutoNum type="arabicPeriod"/>
            </a:pPr>
            <a:r>
              <a:rPr lang="en-GB" sz="2600" dirty="0" smtClean="0">
                <a:latin typeface="Arial" charset="0"/>
              </a:rPr>
              <a:t>Check whether the sample is representative!</a:t>
            </a:r>
          </a:p>
          <a:p>
            <a:pPr marL="515938" indent="-515938" eaLnBrk="1" hangingPunct="1">
              <a:buFontTx/>
              <a:buAutoNum type="arabicPeriod"/>
            </a:pPr>
            <a:endParaRPr lang="en-GB" sz="26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Non probability samples</a:t>
            </a:r>
            <a:endParaRPr lang="ar-SA" sz="3200" b="1" dirty="0" smtClean="0"/>
          </a:p>
        </p:txBody>
      </p:sp>
      <p:sp>
        <p:nvSpPr>
          <p:cNvPr id="3584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1999"/>
          </a:xfrm>
        </p:spPr>
        <p:txBody>
          <a:bodyPr/>
          <a:lstStyle/>
          <a:p>
            <a:pPr algn="just"/>
            <a:r>
              <a:rPr lang="en-US" sz="2400" b="1" dirty="0" smtClean="0"/>
              <a:t>The probability of each case being selected from the total population is not known.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It is impossible to answer research questions or to address research objectives that require you to make statistical inferences about the characteristics of  the population. 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You may still be able to generalize from non probability samples about the population, but not on statistical grounds. </a:t>
            </a:r>
            <a:endParaRPr lang="ar-SA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8382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Non Probability Sampling: T</a:t>
            </a:r>
            <a:r>
              <a:rPr lang="en-GB" sz="3200" b="1" dirty="0" smtClean="0"/>
              <a:t>echniques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>
                <a:latin typeface="Arial" charset="0"/>
              </a:rPr>
              <a:t>Quota sampling (larger populations)</a:t>
            </a:r>
          </a:p>
          <a:p>
            <a:endParaRPr lang="en-GB" dirty="0" smtClean="0">
              <a:latin typeface="Arial" charset="0"/>
            </a:endParaRPr>
          </a:p>
          <a:p>
            <a:r>
              <a:rPr lang="en-GB" dirty="0" smtClean="0">
                <a:latin typeface="Arial" charset="0"/>
              </a:rPr>
              <a:t>Purposive sampling</a:t>
            </a:r>
          </a:p>
          <a:p>
            <a:endParaRPr lang="en-GB" dirty="0" smtClean="0">
              <a:latin typeface="Arial" charset="0"/>
            </a:endParaRPr>
          </a:p>
          <a:p>
            <a:r>
              <a:rPr lang="en-GB" dirty="0" smtClean="0">
                <a:latin typeface="Arial" charset="0"/>
              </a:rPr>
              <a:t>Snowball sampling</a:t>
            </a:r>
          </a:p>
          <a:p>
            <a:endParaRPr lang="en-GB" dirty="0" smtClean="0">
              <a:latin typeface="Arial" charset="0"/>
            </a:endParaRPr>
          </a:p>
          <a:p>
            <a:r>
              <a:rPr lang="en-GB" dirty="0" smtClean="0">
                <a:latin typeface="Arial" charset="0"/>
              </a:rPr>
              <a:t>Self-selection sampling</a:t>
            </a:r>
          </a:p>
          <a:p>
            <a:endParaRPr lang="en-GB" dirty="0" smtClean="0">
              <a:latin typeface="Arial" charset="0"/>
            </a:endParaRPr>
          </a:p>
          <a:p>
            <a:r>
              <a:rPr lang="en-GB" dirty="0" smtClean="0">
                <a:latin typeface="Arial" charset="0"/>
              </a:rPr>
              <a:t>Convenience sampling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981075"/>
            <a:ext cx="7772400" cy="5400675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36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36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dirty="0" smtClean="0">
                <a:latin typeface="Arial" charset="0"/>
              </a:rPr>
              <a:t>Source: Saunders </a:t>
            </a:r>
            <a:r>
              <a:rPr lang="en-GB" sz="1800" i="1" dirty="0" smtClean="0">
                <a:latin typeface="Arial" charset="0"/>
              </a:rPr>
              <a:t>et al</a:t>
            </a:r>
            <a:r>
              <a:rPr lang="en-GB" sz="1800" dirty="0" smtClean="0">
                <a:latin typeface="Arial" charset="0"/>
              </a:rPr>
              <a:t>. (2006)</a:t>
            </a:r>
          </a:p>
        </p:txBody>
      </p:sp>
      <p:pic>
        <p:nvPicPr>
          <p:cNvPr id="6148" name="Picture 1028" descr="M08NF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8280919" cy="568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79712" y="116632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Secondary Data 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452150"/>
            <a:ext cx="7772400" cy="584775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Observation: A data collection method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n-GB" sz="2800" b="1" dirty="0" smtClean="0">
                <a:latin typeface="Arial" charset="0"/>
              </a:rPr>
              <a:t>‘</a:t>
            </a:r>
            <a:r>
              <a:rPr lang="en-GB" sz="2400" b="1" dirty="0" smtClean="0">
                <a:latin typeface="Arial" charset="0"/>
              </a:rPr>
              <a:t>Observation involves the systematic observation, recording, description analysis and interpretation of people’s behaviour’.</a:t>
            </a:r>
            <a:endParaRPr lang="en-GB" sz="2800" b="1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latin typeface="Arial" charset="0"/>
              </a:rPr>
              <a:t>Saunders </a:t>
            </a:r>
            <a:r>
              <a:rPr lang="en-GB" sz="2000" i="1" dirty="0" smtClean="0">
                <a:latin typeface="Arial" charset="0"/>
              </a:rPr>
              <a:t>et al</a:t>
            </a:r>
            <a:r>
              <a:rPr lang="en-GB" sz="2000" dirty="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247650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Types of observation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93713" y="1371600"/>
            <a:ext cx="8255000" cy="4721696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There are two main types of observations; </a:t>
            </a:r>
          </a:p>
          <a:p>
            <a:pPr eaLnBrk="1" hangingPunct="1">
              <a:buFontTx/>
              <a:buNone/>
            </a:pPr>
            <a:endParaRPr lang="en-GB" sz="2600" b="1" dirty="0" smtClean="0">
              <a:latin typeface="Arial" charset="0"/>
            </a:endParaRPr>
          </a:p>
          <a:p>
            <a:pPr eaLnBrk="1" hangingPunct="1">
              <a:buNone/>
            </a:pPr>
            <a:r>
              <a:rPr lang="en-GB" sz="2600" b="1" dirty="0" smtClean="0">
                <a:latin typeface="Arial" charset="0"/>
              </a:rPr>
              <a:t>1). Participant </a:t>
            </a:r>
            <a:r>
              <a:rPr lang="en-GB" sz="2600" dirty="0" smtClean="0">
                <a:latin typeface="Arial" charset="0"/>
              </a:rPr>
              <a:t>observation – </a:t>
            </a:r>
          </a:p>
          <a:p>
            <a:pPr eaLnBrk="1" hangingPunct="1"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buNone/>
            </a:pPr>
            <a:r>
              <a:rPr lang="en-GB" sz="2600" dirty="0" smtClean="0">
                <a:latin typeface="Arial" charset="0"/>
              </a:rPr>
              <a:t>Emphasises the discovery of meaning attached to actions (qualitative) 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buNone/>
            </a:pPr>
            <a:r>
              <a:rPr lang="en-GB" sz="2600" b="1" dirty="0" smtClean="0">
                <a:latin typeface="Arial" charset="0"/>
              </a:rPr>
              <a:t>2). Structured </a:t>
            </a:r>
            <a:r>
              <a:rPr lang="en-GB" sz="2600" dirty="0" smtClean="0">
                <a:latin typeface="Arial" charset="0"/>
              </a:rPr>
              <a:t>observation –</a:t>
            </a:r>
          </a:p>
          <a:p>
            <a:pPr eaLnBrk="1" hangingPunct="1">
              <a:buNone/>
            </a:pPr>
            <a:r>
              <a:rPr lang="en-GB" sz="2600" dirty="0" smtClean="0">
                <a:latin typeface="Arial" charset="0"/>
              </a:rPr>
              <a:t> </a:t>
            </a:r>
          </a:p>
          <a:p>
            <a:pPr eaLnBrk="1" hangingPunct="1">
              <a:buNone/>
            </a:pPr>
            <a:r>
              <a:rPr lang="en-GB" sz="2600" dirty="0" smtClean="0">
                <a:latin typeface="Arial" charset="0"/>
              </a:rPr>
              <a:t>It is concerned with frequency of actions (quantitative)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1475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 smtClean="0">
                <a:latin typeface="Arial" charset="0"/>
              </a:rPr>
              <a:t>Research Interviews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14350" y="1143000"/>
            <a:ext cx="8115300" cy="53340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3000" dirty="0" smtClean="0">
                <a:latin typeface="Arial" charset="0"/>
              </a:rPr>
              <a:t>‘An interview is a purposeful discussion between two or more people’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latin typeface="Arial" charset="0"/>
              </a:rPr>
              <a:t>Kahn and </a:t>
            </a:r>
            <a:r>
              <a:rPr lang="en-GB" sz="2000" dirty="0" err="1" smtClean="0">
                <a:latin typeface="Arial" charset="0"/>
              </a:rPr>
              <a:t>Cannell</a:t>
            </a:r>
            <a:r>
              <a:rPr lang="en-GB" sz="2000" dirty="0" smtClean="0">
                <a:latin typeface="Arial" charset="0"/>
              </a:rPr>
              <a:t> (1957)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b="1" dirty="0" smtClean="0">
                <a:latin typeface="Arial" charset="0"/>
              </a:rPr>
              <a:t>Types of interview used in research are;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b="1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dirty="0" smtClean="0">
                <a:latin typeface="Arial" charset="0"/>
              </a:rPr>
              <a:t>1).	Semi-structured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dirty="0" smtClean="0">
                <a:latin typeface="Arial" charset="0"/>
              </a:rPr>
              <a:t>2).	Structured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dirty="0" smtClean="0">
                <a:latin typeface="Arial" charset="0"/>
              </a:rPr>
              <a:t>3).	In-depth 				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dirty="0" smtClean="0">
                <a:latin typeface="Arial" charset="0"/>
              </a:rPr>
              <a:t>4).	Group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latin typeface="Arial" charset="0"/>
              </a:rPr>
              <a:t>Saunders </a:t>
            </a:r>
            <a:r>
              <a:rPr lang="en-GB" sz="2000" i="1" dirty="0" smtClean="0">
                <a:latin typeface="Arial" charset="0"/>
              </a:rPr>
              <a:t>et al</a:t>
            </a:r>
            <a:r>
              <a:rPr lang="en-GB" sz="2000" dirty="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97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Research purpose and strategy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81075"/>
            <a:ext cx="7772400" cy="547211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600" b="1" smtClean="0">
                <a:latin typeface="Arial" charset="0"/>
              </a:rPr>
              <a:t>Forms of interview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smtClean="0">
                <a:latin typeface="Arial" charset="0"/>
              </a:rPr>
              <a:t>Saunders </a:t>
            </a:r>
            <a:r>
              <a:rPr lang="en-GB" sz="1800" i="1" smtClean="0">
                <a:latin typeface="Arial" charset="0"/>
              </a:rPr>
              <a:t>et al</a:t>
            </a:r>
            <a:r>
              <a:rPr lang="en-GB" sz="1800" smtClean="0">
                <a:latin typeface="Arial" charset="0"/>
              </a:rPr>
              <a:t>. (2009)</a:t>
            </a:r>
          </a:p>
        </p:txBody>
      </p:sp>
      <p:pic>
        <p:nvPicPr>
          <p:cNvPr id="4100" name="Picture 4" descr="M10NF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838" y="1733550"/>
            <a:ext cx="8424862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19113" y="6126163"/>
            <a:ext cx="808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Figure 10.1  Forms of interview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وان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6207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b="1" dirty="0" smtClean="0"/>
              <a:t>Types of interview</a:t>
            </a:r>
            <a:endParaRPr lang="ar-SA" sz="3200" b="1" dirty="0" smtClean="0"/>
          </a:p>
        </p:txBody>
      </p:sp>
      <p:sp>
        <p:nvSpPr>
          <p:cNvPr id="512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5400600"/>
          </a:xfrm>
        </p:spPr>
        <p:txBody>
          <a:bodyPr>
            <a:noAutofit/>
          </a:bodyPr>
          <a:lstStyle/>
          <a:p>
            <a:pPr algn="just" eaLnBrk="1" hangingPunct="1">
              <a:buNone/>
            </a:pPr>
            <a:r>
              <a:rPr lang="en-US" sz="2400" b="1" dirty="0" smtClean="0"/>
              <a:t>Structured interviews: </a:t>
            </a:r>
          </a:p>
          <a:p>
            <a:pPr marL="0" indent="0" algn="just" eaLnBrk="1" hangingPunct="1">
              <a:buNone/>
            </a:pPr>
            <a:r>
              <a:rPr lang="en-US" sz="1800" b="1" dirty="0" smtClean="0"/>
              <a:t>use questionnaire based on a predetermined and ‘standardized’ or identical set of questions and we refer to them as interviewer administered questionnaires.  </a:t>
            </a:r>
          </a:p>
          <a:p>
            <a:pPr marL="0" indent="0" algn="just" eaLnBrk="1" hangingPunct="1">
              <a:buNone/>
            </a:pPr>
            <a:endParaRPr lang="en-US" sz="2400" b="1" dirty="0" smtClean="0"/>
          </a:p>
          <a:p>
            <a:pPr marL="0" indent="0" algn="just" eaLnBrk="1" hangingPunct="1">
              <a:buNone/>
            </a:pPr>
            <a:r>
              <a:rPr lang="en-US" sz="2400" b="1" dirty="0" smtClean="0"/>
              <a:t>Semi-structure interviews: </a:t>
            </a:r>
          </a:p>
          <a:p>
            <a:pPr marL="0" indent="0" algn="just" eaLnBrk="1" hangingPunct="1">
              <a:buNone/>
            </a:pPr>
            <a:endParaRPr lang="en-US" sz="2400" b="1" dirty="0" smtClean="0"/>
          </a:p>
          <a:p>
            <a:pPr marL="0" indent="0" algn="just" eaLnBrk="1" hangingPunct="1">
              <a:buNone/>
            </a:pPr>
            <a:r>
              <a:rPr lang="en-US" sz="1800" b="1" dirty="0" smtClean="0"/>
              <a:t>the researcher will have a list of themes and questions to be covered, although these may vary from interview to interview. </a:t>
            </a:r>
          </a:p>
          <a:p>
            <a:pPr marL="0" indent="0" algn="just" eaLnBrk="1" hangingPunct="1">
              <a:buNone/>
            </a:pPr>
            <a:endParaRPr lang="en-US" sz="1800" b="1" dirty="0" smtClean="0"/>
          </a:p>
          <a:p>
            <a:pPr marL="0" indent="0" algn="just" eaLnBrk="1" hangingPunct="1">
              <a:buNone/>
            </a:pPr>
            <a:r>
              <a:rPr lang="en-US" sz="1800" b="1" dirty="0" smtClean="0"/>
              <a:t>This means that you may omit some questions in particular interviews, given a specific organizational context that is encountered in relation to the research topic. </a:t>
            </a:r>
          </a:p>
          <a:p>
            <a:pPr marL="0" indent="0" algn="just" eaLnBrk="1" hangingPunct="1">
              <a:buNone/>
            </a:pPr>
            <a:endParaRPr lang="en-US" sz="1800" b="1" dirty="0" smtClean="0"/>
          </a:p>
          <a:p>
            <a:pPr marL="0" indent="0" algn="just" eaLnBrk="1" hangingPunct="1">
              <a:buNone/>
            </a:pPr>
            <a:r>
              <a:rPr lang="en-US" sz="1800" b="1" dirty="0" smtClean="0"/>
              <a:t>The order of questions also be varied depending on the flow of conversation.   </a:t>
            </a:r>
          </a:p>
          <a:p>
            <a:pPr marL="0" indent="0" algn="just" eaLnBrk="1" hangingPunct="1">
              <a:buNone/>
            </a:pPr>
            <a:endParaRPr lang="en-US" sz="1800" b="1" dirty="0"/>
          </a:p>
          <a:p>
            <a:pPr marL="0" indent="0" algn="just">
              <a:buNone/>
            </a:pPr>
            <a:r>
              <a:rPr lang="en-US" sz="1800" b="1" dirty="0" smtClean="0"/>
              <a:t>On the other hand, additional questions may be required to explore your research question and objectives given the nature of events within particular organizations. </a:t>
            </a:r>
          </a:p>
          <a:p>
            <a:pPr marL="0" indent="0" algn="just" eaLnBrk="1" hangingPunct="1">
              <a:buNone/>
            </a:pPr>
            <a:endParaRPr lang="ar-SA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Types of interview</a:t>
            </a:r>
            <a:endParaRPr lang="ar-SA" sz="3200" b="1" dirty="0" smtClean="0"/>
          </a:p>
        </p:txBody>
      </p:sp>
      <p:sp>
        <p:nvSpPr>
          <p:cNvPr id="6147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None/>
            </a:pPr>
            <a:r>
              <a:rPr lang="en-US" sz="2600" b="1" dirty="0" smtClean="0"/>
              <a:t>Unstructured interviews: </a:t>
            </a:r>
          </a:p>
          <a:p>
            <a:pPr eaLnBrk="1" hangingPunct="1">
              <a:buNone/>
            </a:pPr>
            <a:endParaRPr lang="en-US" sz="2600" b="1" dirty="0" smtClean="0"/>
          </a:p>
          <a:p>
            <a:pPr algn="just" eaLnBrk="1" hangingPunct="1">
              <a:buNone/>
            </a:pPr>
            <a:r>
              <a:rPr lang="en-US" sz="2400" b="1" dirty="0" smtClean="0"/>
              <a:t>Unstructured interviews are informal. </a:t>
            </a:r>
          </a:p>
          <a:p>
            <a:pPr algn="just" eaLnBrk="1" hangingPunct="1">
              <a:buNone/>
            </a:pPr>
            <a:endParaRPr lang="en-US" sz="2400" b="1" dirty="0"/>
          </a:p>
          <a:p>
            <a:pPr marL="0" indent="0" algn="just" eaLnBrk="1" hangingPunct="1">
              <a:buNone/>
            </a:pPr>
            <a:r>
              <a:rPr lang="en-US" sz="2400" b="1" dirty="0" smtClean="0"/>
              <a:t>You would use these to explore in-depth a general area in which you are interested . </a:t>
            </a:r>
          </a:p>
          <a:p>
            <a:pPr algn="just" eaLnBrk="1" hangingPunct="1">
              <a:buNone/>
            </a:pPr>
            <a:endParaRPr lang="en-US" sz="2400" b="1" dirty="0"/>
          </a:p>
          <a:p>
            <a:pPr algn="just" eaLnBrk="1" hangingPunct="1">
              <a:buNone/>
            </a:pPr>
            <a:r>
              <a:rPr lang="en-US" sz="2400" b="1" dirty="0" smtClean="0"/>
              <a:t>We therefore, refer to these as in-depth interviews. </a:t>
            </a:r>
          </a:p>
          <a:p>
            <a:pPr algn="just" eaLnBrk="1" hangingPunct="1">
              <a:buNone/>
            </a:pPr>
            <a:endParaRPr lang="en-US" sz="2400" b="1" dirty="0"/>
          </a:p>
          <a:p>
            <a:pPr marL="0" indent="0" algn="just" eaLnBrk="1" hangingPunct="1">
              <a:buNone/>
            </a:pPr>
            <a:r>
              <a:rPr lang="en-US" sz="2400" b="1" dirty="0" smtClean="0"/>
              <a:t>There is no predetermined list of questions to work through in this situation, although you need to have a clear idea about the aspect or aspects that you want to explore. </a:t>
            </a:r>
          </a:p>
          <a:p>
            <a:pPr marL="0" indent="0" algn="just" eaLnBrk="1" hangingPunct="1">
              <a:buNone/>
            </a:pPr>
            <a:endParaRPr lang="en-US" sz="2400" b="1" dirty="0"/>
          </a:p>
          <a:p>
            <a:pPr marL="0" indent="0" algn="just" eaLnBrk="1" hangingPunct="1">
              <a:buNone/>
            </a:pPr>
            <a:r>
              <a:rPr lang="en-US" sz="2400" b="1" dirty="0" smtClean="0"/>
              <a:t>The interviewee is given the opportunity to talk freely about events behavior and beliefs in relation to topic area.   </a:t>
            </a:r>
            <a:endParaRPr lang="ar-SA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2494</Words>
  <Application>Microsoft Office PowerPoint</Application>
  <PresentationFormat>On-screen Show (4:3)</PresentationFormat>
  <Paragraphs>540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Research Methodology</vt:lpstr>
      <vt:lpstr>Slide 2</vt:lpstr>
      <vt:lpstr>The Process of Research</vt:lpstr>
      <vt:lpstr>Attributes of a Good Research Topic</vt:lpstr>
      <vt:lpstr>2). Appropriateness</vt:lpstr>
      <vt:lpstr>Refining Research Idea: Delphi Technique</vt:lpstr>
      <vt:lpstr>Objective(s) </vt:lpstr>
      <vt:lpstr>Why reviewing Existing Literature ?</vt:lpstr>
      <vt:lpstr>Process of Literature Review </vt:lpstr>
      <vt:lpstr>How to read effectively ?</vt:lpstr>
      <vt:lpstr>Sources of Literature </vt:lpstr>
      <vt:lpstr>Why Search Strategy Planning needed ?   </vt:lpstr>
      <vt:lpstr>Parameters of Search Strategy </vt:lpstr>
      <vt:lpstr>Plagiarism </vt:lpstr>
      <vt:lpstr>Contd……</vt:lpstr>
      <vt:lpstr>Research Purpose: Classifications </vt:lpstr>
      <vt:lpstr>Research Strategies </vt:lpstr>
      <vt:lpstr>Hallmarks of Scientific Research </vt:lpstr>
      <vt:lpstr>Theoretical Framework Hypothesis Development</vt:lpstr>
      <vt:lpstr>Theoretical Framework: What and Why?</vt:lpstr>
      <vt:lpstr>Theoretical Framework: What and Why?</vt:lpstr>
      <vt:lpstr>Theoretical Framework: What and Why?</vt:lpstr>
      <vt:lpstr>Theoretical Framework: What and Why?</vt:lpstr>
      <vt:lpstr>Variables</vt:lpstr>
      <vt:lpstr>Independent variable</vt:lpstr>
      <vt:lpstr>Intervening variable</vt:lpstr>
      <vt:lpstr>Research proposal</vt:lpstr>
      <vt:lpstr>Research proposal</vt:lpstr>
      <vt:lpstr>What is Research Philosophy?</vt:lpstr>
      <vt:lpstr>Aspects of Research Philosophy</vt:lpstr>
      <vt:lpstr>Characteristics of Deduction </vt:lpstr>
      <vt:lpstr>Induction </vt:lpstr>
      <vt:lpstr>Deductive and Inductive Research Approaches: A Comparison </vt:lpstr>
      <vt:lpstr>Inductive Approach </vt:lpstr>
      <vt:lpstr>       Deduction and Induction in Business Research </vt:lpstr>
      <vt:lpstr>choice of Research approach </vt:lpstr>
      <vt:lpstr>Why to do sampling?</vt:lpstr>
      <vt:lpstr>What is sampling frame ?</vt:lpstr>
      <vt:lpstr>Sampling Techniques: An overview</vt:lpstr>
      <vt:lpstr>Probability Sampling </vt:lpstr>
      <vt:lpstr>Probability sampling</vt:lpstr>
      <vt:lpstr>Non probability samples</vt:lpstr>
      <vt:lpstr>Non Probability Sampling: Techniques</vt:lpstr>
      <vt:lpstr>Slide 44</vt:lpstr>
      <vt:lpstr>Observation: A data collection method</vt:lpstr>
      <vt:lpstr>Types of observation</vt:lpstr>
      <vt:lpstr>Research Interviews</vt:lpstr>
      <vt:lpstr>Research purpose and strategy</vt:lpstr>
      <vt:lpstr>Types of interview</vt:lpstr>
      <vt:lpstr>Types of interview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Methodology</dc:title>
  <dc:creator>faisal</dc:creator>
  <cp:lastModifiedBy>NTS</cp:lastModifiedBy>
  <cp:revision>22</cp:revision>
  <dcterms:created xsi:type="dcterms:W3CDTF">2013-06-04T02:59:49Z</dcterms:created>
  <dcterms:modified xsi:type="dcterms:W3CDTF">2013-06-25T09:01:51Z</dcterms:modified>
</cp:coreProperties>
</file>