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35"/>
  </p:notesMasterIdLst>
  <p:sldIdLst>
    <p:sldId id="256" r:id="rId2"/>
    <p:sldId id="298" r:id="rId3"/>
    <p:sldId id="299" r:id="rId4"/>
    <p:sldId id="300" r:id="rId5"/>
    <p:sldId id="260" r:id="rId6"/>
    <p:sldId id="264" r:id="rId7"/>
    <p:sldId id="263" r:id="rId8"/>
    <p:sldId id="262" r:id="rId9"/>
    <p:sldId id="265" r:id="rId10"/>
    <p:sldId id="266" r:id="rId11"/>
    <p:sldId id="268" r:id="rId12"/>
    <p:sldId id="267" r:id="rId13"/>
    <p:sldId id="270" r:id="rId14"/>
    <p:sldId id="275" r:id="rId15"/>
    <p:sldId id="274" r:id="rId16"/>
    <p:sldId id="280" r:id="rId17"/>
    <p:sldId id="281" r:id="rId18"/>
    <p:sldId id="283" r:id="rId19"/>
    <p:sldId id="284" r:id="rId20"/>
    <p:sldId id="285" r:id="rId21"/>
    <p:sldId id="286" r:id="rId22"/>
    <p:sldId id="287" r:id="rId23"/>
    <p:sldId id="288" r:id="rId24"/>
    <p:sldId id="289" r:id="rId25"/>
    <p:sldId id="293" r:id="rId26"/>
    <p:sldId id="269" r:id="rId27"/>
    <p:sldId id="271" r:id="rId28"/>
    <p:sldId id="273" r:id="rId29"/>
    <p:sldId id="272" r:id="rId30"/>
    <p:sldId id="276" r:id="rId31"/>
    <p:sldId id="277" r:id="rId32"/>
    <p:sldId id="294" r:id="rId33"/>
    <p:sldId id="295"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409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D098B8A-615F-4880-86B3-FA92A3E0C07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DEF0D6C-8B2C-410F-B4B1-BE847A6ED26A}"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D3BC985-4142-4D5A-911B-FF5E22C7CA0B}"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9105EC3-F726-4F8A-B020-8BFFDC9D7D25}"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8168B03-8011-4DFB-A866-C350B704ADE7}"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B8861E2-C4D7-4257-9EC4-E1F74A27DD10}"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0B81472-0A06-4F5F-84E8-9E30C81FFAA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1B1D3E6E-B7BA-40F4-BD29-D48483EED429}"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6BF30F3-3D1F-4363-927F-D08995FB5248}"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5970732-05D0-4AC1-A74C-451E7B4411F9}"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EF4EDED-AE54-4023-997E-3F4CB82FA4F6}"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6C95F18-0943-4D7D-B46A-575CCF94139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32E4E55-31D8-447B-BE5B-87F15C46A52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295400"/>
            <a:ext cx="7772400" cy="1069975"/>
          </a:xfrm>
        </p:spPr>
        <p:txBody>
          <a:bodyPr>
            <a:noAutofit/>
          </a:bodyPr>
          <a:lstStyle/>
          <a:p>
            <a:pPr eaLnBrk="1" hangingPunct="1"/>
            <a:r>
              <a:rPr lang="en-US" sz="6000" b="1" dirty="0" smtClean="0"/>
              <a:t>Research Presentation</a:t>
            </a:r>
          </a:p>
        </p:txBody>
      </p:sp>
      <p:sp>
        <p:nvSpPr>
          <p:cNvPr id="7171" name="Rectangle 3"/>
          <p:cNvSpPr>
            <a:spLocks noGrp="1" noChangeArrowheads="1"/>
          </p:cNvSpPr>
          <p:nvPr>
            <p:ph type="subTitle" idx="1"/>
          </p:nvPr>
        </p:nvSpPr>
        <p:spPr/>
        <p:txBody>
          <a:bodyPr/>
          <a:lstStyle/>
          <a:p>
            <a:pPr eaLnBrk="1" hangingPunct="1">
              <a:lnSpc>
                <a:spcPct val="90000"/>
              </a:lnSpc>
            </a:pPr>
            <a:r>
              <a:rPr lang="en-US" dirty="0" smtClean="0"/>
              <a:t>Lecture 30</a:t>
            </a:r>
            <a:r>
              <a:rPr lang="en-US" baseline="30000" dirty="0" smtClean="0"/>
              <a:t>th</a:t>
            </a:r>
            <a:r>
              <a:rPr lang="en-US" dirty="0" smtClean="0"/>
              <a:t> </a:t>
            </a:r>
            <a:endParaRPr lang="en-US"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85750"/>
            <a:ext cx="7772400" cy="609600"/>
          </a:xfrm>
        </p:spPr>
        <p:txBody>
          <a:bodyPr/>
          <a:lstStyle/>
          <a:p>
            <a:pPr eaLnBrk="1" hangingPunct="1"/>
            <a:r>
              <a:rPr lang="en-GB" sz="3200" dirty="0" smtClean="0">
                <a:latin typeface="Arial" charset="0"/>
              </a:rPr>
              <a:t>Recap</a:t>
            </a:r>
          </a:p>
        </p:txBody>
      </p:sp>
      <p:sp>
        <p:nvSpPr>
          <p:cNvPr id="3075" name="Rectangle 3"/>
          <p:cNvSpPr>
            <a:spLocks noGrp="1" noChangeArrowheads="1"/>
          </p:cNvSpPr>
          <p:nvPr>
            <p:ph idx="1"/>
          </p:nvPr>
        </p:nvSpPr>
        <p:spPr>
          <a:xfrm>
            <a:off x="488950" y="1219200"/>
            <a:ext cx="8259763" cy="5181600"/>
          </a:xfrm>
        </p:spPr>
        <p:txBody>
          <a:bodyPr/>
          <a:lstStyle/>
          <a:p>
            <a:pPr algn="ctr" eaLnBrk="1" hangingPunct="1">
              <a:buFontTx/>
              <a:buNone/>
            </a:pPr>
            <a:r>
              <a:rPr lang="en-GB" sz="2800" b="1" dirty="0" smtClean="0">
                <a:latin typeface="Arial" charset="0"/>
              </a:rPr>
              <a:t>Writing: Practical hints</a:t>
            </a:r>
          </a:p>
          <a:p>
            <a:pPr eaLnBrk="1" hangingPunct="1">
              <a:buFontTx/>
              <a:buNone/>
            </a:pPr>
            <a:endParaRPr lang="en-GB" sz="2600" dirty="0" smtClean="0">
              <a:latin typeface="Arial" charset="0"/>
            </a:endParaRPr>
          </a:p>
          <a:p>
            <a:pPr eaLnBrk="1" hangingPunct="1"/>
            <a:r>
              <a:rPr lang="en-GB" sz="2600" dirty="0" smtClean="0">
                <a:latin typeface="Arial" charset="0"/>
              </a:rPr>
              <a:t>Create time for your writing</a:t>
            </a:r>
          </a:p>
          <a:p>
            <a:pPr eaLnBrk="1" hangingPunct="1"/>
            <a:r>
              <a:rPr lang="en-GB" sz="2600" dirty="0" smtClean="0">
                <a:latin typeface="Arial" charset="0"/>
              </a:rPr>
              <a:t>Write when your mind is fresh</a:t>
            </a:r>
          </a:p>
          <a:p>
            <a:pPr eaLnBrk="1" hangingPunct="1"/>
            <a:r>
              <a:rPr lang="en-GB" sz="2600" dirty="0" smtClean="0">
                <a:latin typeface="Arial" charset="0"/>
              </a:rPr>
              <a:t>Find a regular writing place</a:t>
            </a:r>
          </a:p>
          <a:p>
            <a:pPr eaLnBrk="1" hangingPunct="1"/>
            <a:r>
              <a:rPr lang="en-GB" sz="2600" dirty="0" smtClean="0">
                <a:latin typeface="Arial" charset="0"/>
              </a:rPr>
              <a:t>Set goals and achieve them</a:t>
            </a:r>
          </a:p>
          <a:p>
            <a:pPr eaLnBrk="1" hangingPunct="1"/>
            <a:r>
              <a:rPr lang="en-GB" sz="2600" dirty="0" smtClean="0">
                <a:latin typeface="Arial" charset="0"/>
              </a:rPr>
              <a:t>Use word processing</a:t>
            </a:r>
          </a:p>
          <a:p>
            <a:pPr eaLnBrk="1" hangingPunct="1"/>
            <a:r>
              <a:rPr lang="en-GB" sz="2600" dirty="0" smtClean="0">
                <a:latin typeface="Arial" charset="0"/>
              </a:rPr>
              <a:t>Generate a plan for the report</a:t>
            </a:r>
          </a:p>
          <a:p>
            <a:pPr eaLnBrk="1" hangingPunct="1"/>
            <a:r>
              <a:rPr lang="en-GB" sz="2600" dirty="0" smtClean="0">
                <a:latin typeface="Arial" charset="0"/>
              </a:rPr>
              <a:t>Finish each writing session on a high point</a:t>
            </a:r>
          </a:p>
          <a:p>
            <a:pPr eaLnBrk="1" hangingPunct="1"/>
            <a:r>
              <a:rPr lang="en-GB" sz="2600" dirty="0" smtClean="0">
                <a:latin typeface="Arial" charset="0"/>
              </a:rPr>
              <a:t>Get friends to read and comment on your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79400"/>
            <a:ext cx="7772400" cy="609600"/>
          </a:xfrm>
        </p:spPr>
        <p:txBody>
          <a:bodyPr/>
          <a:lstStyle/>
          <a:p>
            <a:pPr eaLnBrk="1" hangingPunct="1"/>
            <a:r>
              <a:rPr lang="en-GB" sz="3200" dirty="0" smtClean="0">
                <a:latin typeface="Arial" charset="0"/>
              </a:rPr>
              <a:t>Recap</a:t>
            </a:r>
          </a:p>
        </p:txBody>
      </p:sp>
      <p:sp>
        <p:nvSpPr>
          <p:cNvPr id="4099" name="Rectangle 3"/>
          <p:cNvSpPr>
            <a:spLocks noGrp="1" noChangeArrowheads="1"/>
          </p:cNvSpPr>
          <p:nvPr>
            <p:ph idx="1"/>
          </p:nvPr>
        </p:nvSpPr>
        <p:spPr>
          <a:xfrm>
            <a:off x="488950" y="1219200"/>
            <a:ext cx="8259763" cy="4953000"/>
          </a:xfrm>
        </p:spPr>
        <p:txBody>
          <a:bodyPr/>
          <a:lstStyle/>
          <a:p>
            <a:pPr algn="ctr" eaLnBrk="1" hangingPunct="1">
              <a:lnSpc>
                <a:spcPct val="90000"/>
              </a:lnSpc>
              <a:buFontTx/>
              <a:buNone/>
            </a:pPr>
            <a:r>
              <a:rPr lang="en-GB" sz="2800" b="1" dirty="0" smtClean="0">
                <a:latin typeface="Arial" charset="0"/>
              </a:rPr>
              <a:t>Suggested structure of Dissertation</a:t>
            </a:r>
          </a:p>
          <a:p>
            <a:pPr eaLnBrk="1" hangingPunct="1">
              <a:lnSpc>
                <a:spcPct val="90000"/>
              </a:lnSpc>
            </a:pPr>
            <a:endParaRPr lang="en-GB" sz="2600" dirty="0" smtClean="0">
              <a:latin typeface="Arial" charset="0"/>
            </a:endParaRPr>
          </a:p>
          <a:p>
            <a:pPr eaLnBrk="1" hangingPunct="1">
              <a:lnSpc>
                <a:spcPct val="90000"/>
              </a:lnSpc>
            </a:pPr>
            <a:r>
              <a:rPr lang="en-GB" sz="2600" dirty="0" smtClean="0">
                <a:latin typeface="Arial" charset="0"/>
              </a:rPr>
              <a:t>Abstract</a:t>
            </a:r>
          </a:p>
          <a:p>
            <a:pPr eaLnBrk="1" hangingPunct="1">
              <a:lnSpc>
                <a:spcPct val="90000"/>
              </a:lnSpc>
            </a:pPr>
            <a:r>
              <a:rPr lang="en-GB" sz="2600" dirty="0" smtClean="0">
                <a:latin typeface="Arial" charset="0"/>
              </a:rPr>
              <a:t>Introduction</a:t>
            </a:r>
          </a:p>
          <a:p>
            <a:pPr eaLnBrk="1" hangingPunct="1">
              <a:lnSpc>
                <a:spcPct val="90000"/>
              </a:lnSpc>
            </a:pPr>
            <a:r>
              <a:rPr lang="en-GB" sz="2600" dirty="0" smtClean="0">
                <a:latin typeface="Arial" charset="0"/>
              </a:rPr>
              <a:t>Literature review</a:t>
            </a:r>
          </a:p>
          <a:p>
            <a:pPr eaLnBrk="1" hangingPunct="1">
              <a:lnSpc>
                <a:spcPct val="90000"/>
              </a:lnSpc>
            </a:pPr>
            <a:r>
              <a:rPr lang="en-GB" sz="2600" dirty="0" smtClean="0">
                <a:latin typeface="Arial" charset="0"/>
              </a:rPr>
              <a:t>Method</a:t>
            </a:r>
          </a:p>
          <a:p>
            <a:pPr eaLnBrk="1" hangingPunct="1">
              <a:lnSpc>
                <a:spcPct val="90000"/>
              </a:lnSpc>
            </a:pPr>
            <a:r>
              <a:rPr lang="en-GB" sz="2600" dirty="0" smtClean="0">
                <a:latin typeface="Arial" charset="0"/>
              </a:rPr>
              <a:t>Results</a:t>
            </a:r>
          </a:p>
          <a:p>
            <a:pPr eaLnBrk="1" hangingPunct="1">
              <a:lnSpc>
                <a:spcPct val="90000"/>
              </a:lnSpc>
            </a:pPr>
            <a:r>
              <a:rPr lang="en-GB" sz="2600" dirty="0" smtClean="0">
                <a:latin typeface="Arial" charset="0"/>
              </a:rPr>
              <a:t>Discussion</a:t>
            </a:r>
          </a:p>
          <a:p>
            <a:pPr eaLnBrk="1" hangingPunct="1">
              <a:lnSpc>
                <a:spcPct val="90000"/>
              </a:lnSpc>
            </a:pPr>
            <a:r>
              <a:rPr lang="en-GB" sz="2600" dirty="0" smtClean="0">
                <a:latin typeface="Arial" charset="0"/>
              </a:rPr>
              <a:t>Conclusions</a:t>
            </a:r>
          </a:p>
          <a:p>
            <a:pPr eaLnBrk="1" hangingPunct="1">
              <a:lnSpc>
                <a:spcPct val="90000"/>
              </a:lnSpc>
            </a:pPr>
            <a:r>
              <a:rPr lang="en-GB" sz="2600" dirty="0" smtClean="0">
                <a:latin typeface="Arial" charset="0"/>
              </a:rPr>
              <a:t>References </a:t>
            </a:r>
          </a:p>
          <a:p>
            <a:pPr eaLnBrk="1" hangingPunct="1">
              <a:lnSpc>
                <a:spcPct val="90000"/>
              </a:lnSpc>
            </a:pPr>
            <a:r>
              <a:rPr lang="en-GB" sz="2600" dirty="0" smtClean="0">
                <a:latin typeface="Arial" charset="0"/>
              </a:rPr>
              <a:t>Appendices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295400"/>
            <a:ext cx="7772400" cy="1069975"/>
          </a:xfrm>
        </p:spPr>
        <p:txBody>
          <a:bodyPr>
            <a:noAutofit/>
          </a:bodyPr>
          <a:lstStyle/>
          <a:p>
            <a:pPr eaLnBrk="1" hangingPunct="1"/>
            <a:r>
              <a:rPr lang="en-US" sz="6000" b="1" dirty="0" smtClean="0"/>
              <a:t>Research Presentation</a:t>
            </a:r>
          </a:p>
        </p:txBody>
      </p:sp>
      <p:sp>
        <p:nvSpPr>
          <p:cNvPr id="7171" name="Rectangle 3"/>
          <p:cNvSpPr>
            <a:spLocks noGrp="1" noChangeArrowheads="1"/>
          </p:cNvSpPr>
          <p:nvPr>
            <p:ph type="subTitle" idx="1"/>
          </p:nvPr>
        </p:nvSpPr>
        <p:spPr/>
        <p:txBody>
          <a:bodyPr/>
          <a:lstStyle/>
          <a:p>
            <a:pPr eaLnBrk="1" hangingPunct="1">
              <a:lnSpc>
                <a:spcPct val="90000"/>
              </a:lnSpc>
            </a:pPr>
            <a:endParaRPr lang="en-US" sz="20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z="4000" smtClean="0"/>
              <a:t>Purpose of a research talk</a:t>
            </a:r>
          </a:p>
        </p:txBody>
      </p:sp>
      <p:sp>
        <p:nvSpPr>
          <p:cNvPr id="9219" name="Content Placeholder 2"/>
          <p:cNvSpPr>
            <a:spLocks noGrp="1"/>
          </p:cNvSpPr>
          <p:nvPr>
            <p:ph sz="half" idx="1"/>
          </p:nvPr>
        </p:nvSpPr>
        <p:spPr/>
        <p:txBody>
          <a:bodyPr/>
          <a:lstStyle/>
          <a:p>
            <a:pPr eaLnBrk="1" hangingPunct="1">
              <a:buFont typeface="Wingdings" pitchFamily="2" charset="2"/>
              <a:buNone/>
            </a:pPr>
            <a:r>
              <a:rPr lang="en-US" dirty="0" smtClean="0"/>
              <a:t>Is not to</a:t>
            </a:r>
          </a:p>
          <a:p>
            <a:pPr eaLnBrk="1" hangingPunct="1"/>
            <a:r>
              <a:rPr lang="en-US" dirty="0" smtClean="0"/>
              <a:t>Impress the audience</a:t>
            </a:r>
          </a:p>
          <a:p>
            <a:pPr eaLnBrk="1" hangingPunct="1"/>
            <a:r>
              <a:rPr lang="en-US" dirty="0" smtClean="0"/>
              <a:t>Tell them all you know about a subject</a:t>
            </a:r>
          </a:p>
          <a:p>
            <a:pPr eaLnBrk="1" hangingPunct="1"/>
            <a:r>
              <a:rPr lang="en-US" dirty="0" smtClean="0"/>
              <a:t>Present every little detail of your work</a:t>
            </a:r>
          </a:p>
        </p:txBody>
      </p:sp>
      <p:sp>
        <p:nvSpPr>
          <p:cNvPr id="9220" name="Content Placeholder 3"/>
          <p:cNvSpPr>
            <a:spLocks noGrp="1"/>
          </p:cNvSpPr>
          <p:nvPr>
            <p:ph sz="half" idx="2"/>
          </p:nvPr>
        </p:nvSpPr>
        <p:spPr/>
        <p:txBody>
          <a:bodyPr/>
          <a:lstStyle/>
          <a:p>
            <a:pPr eaLnBrk="1" hangingPunct="1">
              <a:buFont typeface="Wingdings" pitchFamily="2" charset="2"/>
              <a:buNone/>
            </a:pPr>
            <a:r>
              <a:rPr lang="en-US" dirty="0" smtClean="0"/>
              <a:t>Is to</a:t>
            </a:r>
          </a:p>
          <a:p>
            <a:pPr eaLnBrk="1" hangingPunct="1"/>
            <a:r>
              <a:rPr lang="en-US" dirty="0" smtClean="0"/>
              <a:t>Give the audience a sense of what your idea/work is</a:t>
            </a:r>
          </a:p>
          <a:p>
            <a:pPr eaLnBrk="1" hangingPunct="1"/>
            <a:r>
              <a:rPr lang="en-US" dirty="0" smtClean="0"/>
              <a:t>Make them want to read your paper</a:t>
            </a:r>
          </a:p>
          <a:p>
            <a:pPr eaLnBrk="1" hangingPunct="1"/>
            <a:r>
              <a:rPr lang="en-US" dirty="0" smtClean="0"/>
              <a:t>Get feedback on your work</a:t>
            </a:r>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mtClean="0"/>
              <a:t>Know your audience</a:t>
            </a:r>
          </a:p>
        </p:txBody>
      </p:sp>
      <p:sp>
        <p:nvSpPr>
          <p:cNvPr id="10243" name="Content Placeholder 4"/>
          <p:cNvSpPr>
            <a:spLocks noGrp="1"/>
          </p:cNvSpPr>
          <p:nvPr>
            <p:ph idx="1"/>
          </p:nvPr>
        </p:nvSpPr>
        <p:spPr/>
        <p:txBody>
          <a:bodyPr/>
          <a:lstStyle/>
          <a:p>
            <a:pPr eaLnBrk="1" hangingPunct="1"/>
            <a:r>
              <a:rPr lang="en-US" smtClean="0"/>
              <a:t>Who would be there?</a:t>
            </a:r>
          </a:p>
          <a:p>
            <a:pPr lvl="1" eaLnBrk="1" hangingPunct="1"/>
            <a:r>
              <a:rPr lang="en-US" smtClean="0"/>
              <a:t>Scientists expert in your field</a:t>
            </a:r>
          </a:p>
          <a:p>
            <a:pPr lvl="1" eaLnBrk="1" hangingPunct="1"/>
            <a:r>
              <a:rPr lang="en-US" smtClean="0"/>
              <a:t>Scientists not expert in your field</a:t>
            </a:r>
          </a:p>
          <a:p>
            <a:pPr lvl="1" eaLnBrk="1" hangingPunct="1"/>
            <a:r>
              <a:rPr lang="en-US" smtClean="0"/>
              <a:t>Students</a:t>
            </a:r>
          </a:p>
          <a:p>
            <a:pPr lvl="1" eaLnBrk="1" hangingPunct="1"/>
            <a:r>
              <a:rPr lang="en-US" smtClean="0"/>
              <a:t>Non experts</a:t>
            </a:r>
          </a:p>
          <a:p>
            <a:pPr lvl="1" eaLnBrk="1" hangingPunct="1"/>
            <a:r>
              <a:rPr lang="en-US" smtClean="0"/>
              <a:t>Who knows?</a:t>
            </a:r>
          </a:p>
          <a:p>
            <a:pPr eaLnBrk="1" hangingPunct="1">
              <a:buFont typeface="Wingdings" pitchFamily="2" charset="2"/>
              <a:buNone/>
            </a:pPr>
            <a:r>
              <a:rPr lang="en-US" smtClean="0"/>
              <a:t>Most likely a mix so have something for 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bldLvl="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smtClean="0"/>
              <a:t>Know your audience</a:t>
            </a:r>
          </a:p>
        </p:txBody>
      </p:sp>
      <p:sp>
        <p:nvSpPr>
          <p:cNvPr id="12291" name="Content Placeholder 4"/>
          <p:cNvSpPr>
            <a:spLocks noGrp="1"/>
          </p:cNvSpPr>
          <p:nvPr>
            <p:ph idx="1"/>
          </p:nvPr>
        </p:nvSpPr>
        <p:spPr/>
        <p:txBody>
          <a:bodyPr/>
          <a:lstStyle/>
          <a:p>
            <a:pPr eaLnBrk="1" hangingPunct="1"/>
            <a:r>
              <a:rPr lang="en-US" dirty="0" smtClean="0"/>
              <a:t>Keep in mind</a:t>
            </a:r>
          </a:p>
          <a:p>
            <a:pPr lvl="1" eaLnBrk="1" hangingPunct="1"/>
            <a:r>
              <a:rPr lang="en-US" dirty="0" smtClean="0"/>
              <a:t>They might be tired</a:t>
            </a:r>
          </a:p>
          <a:p>
            <a:pPr lvl="1" eaLnBrk="1" hangingPunct="1"/>
            <a:r>
              <a:rPr lang="en-US" dirty="0" smtClean="0"/>
              <a:t>They can read </a:t>
            </a:r>
          </a:p>
          <a:p>
            <a:pPr lvl="1" eaLnBrk="1" hangingPunct="1"/>
            <a:r>
              <a:rPr lang="en-US" dirty="0" smtClean="0"/>
              <a:t>They are thinking “Why should I listen?”</a:t>
            </a:r>
          </a:p>
          <a:p>
            <a:pPr lvl="1" eaLnBrk="1" hangingPunct="1"/>
            <a:r>
              <a:rPr lang="en-US" dirty="0" smtClean="0"/>
              <a:t>Non-experts will tune off within 2 minutes</a:t>
            </a:r>
          </a:p>
          <a:p>
            <a:pPr lvl="1" eaLnBrk="1" hangingPunct="1"/>
            <a:r>
              <a:rPr lang="en-US" dirty="0" smtClean="0"/>
              <a:t>Experts after 5 minutes </a:t>
            </a:r>
          </a:p>
          <a:p>
            <a:pPr eaLnBrk="1" hangingPunct="1"/>
            <a:r>
              <a:rPr lang="en-US" dirty="0" smtClean="0"/>
              <a:t>What can you do?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What can you do?</a:t>
            </a:r>
          </a:p>
        </p:txBody>
      </p:sp>
      <p:sp>
        <p:nvSpPr>
          <p:cNvPr id="13315" name="Content Placeholder 2"/>
          <p:cNvSpPr>
            <a:spLocks noGrp="1"/>
          </p:cNvSpPr>
          <p:nvPr>
            <p:ph idx="1"/>
          </p:nvPr>
        </p:nvSpPr>
        <p:spPr/>
        <p:txBody>
          <a:bodyPr/>
          <a:lstStyle/>
          <a:p>
            <a:pPr eaLnBrk="1" hangingPunct="1"/>
            <a:r>
              <a:rPr lang="en-US" dirty="0" smtClean="0"/>
              <a:t>Early motivation - at the beginning of your talk motivate your research with easy to understand examples</a:t>
            </a:r>
          </a:p>
          <a:p>
            <a:pPr eaLnBrk="1" hangingPunct="1"/>
            <a:r>
              <a:rPr lang="en-US" dirty="0" smtClean="0"/>
              <a:t>Spoil the punch line - State your results early and in simple terms</a:t>
            </a:r>
          </a:p>
          <a:p>
            <a:pPr eaLnBrk="1" hangingPunct="1"/>
            <a:r>
              <a:rPr lang="en-US" dirty="0" smtClean="0"/>
              <a:t>Visuals – Illustrate your idea with images and diagrams</a:t>
            </a:r>
          </a:p>
          <a:p>
            <a:pPr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smtClean="0"/>
              <a:t>Leave them with these thoughts</a:t>
            </a:r>
          </a:p>
        </p:txBody>
      </p:sp>
      <p:sp>
        <p:nvSpPr>
          <p:cNvPr id="14339" name="Content Placeholder 2"/>
          <p:cNvSpPr>
            <a:spLocks noGrp="1"/>
          </p:cNvSpPr>
          <p:nvPr>
            <p:ph idx="1"/>
          </p:nvPr>
        </p:nvSpPr>
        <p:spPr/>
        <p:txBody>
          <a:bodyPr/>
          <a:lstStyle/>
          <a:p>
            <a:pPr eaLnBrk="1" hangingPunct="1"/>
            <a:r>
              <a:rPr lang="en-US" dirty="0" smtClean="0"/>
              <a:t>I understood what the problem was and why it was important</a:t>
            </a:r>
          </a:p>
          <a:p>
            <a:pPr eaLnBrk="1" hangingPunct="1"/>
            <a:r>
              <a:rPr lang="en-US" dirty="0" smtClean="0"/>
              <a:t>I have an idea of what her solution was and how it was different/better than others</a:t>
            </a:r>
          </a:p>
          <a:p>
            <a:pPr eaLnBrk="1" hangingPunct="1"/>
            <a:r>
              <a:rPr lang="en-US" dirty="0" smtClean="0"/>
              <a:t>She knows the literature (i.e. quoted my work) and we might collaborate on this aspect of her research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Use examples</a:t>
            </a:r>
          </a:p>
        </p:txBody>
      </p:sp>
      <p:sp>
        <p:nvSpPr>
          <p:cNvPr id="15363" name="Content Placeholder 2"/>
          <p:cNvSpPr>
            <a:spLocks noGrp="1"/>
          </p:cNvSpPr>
          <p:nvPr>
            <p:ph idx="1"/>
          </p:nvPr>
        </p:nvSpPr>
        <p:spPr/>
        <p:txBody>
          <a:bodyPr/>
          <a:lstStyle/>
          <a:p>
            <a:pPr>
              <a:buFont typeface="Wingdings" pitchFamily="2" charset="2"/>
              <a:buNone/>
            </a:pPr>
            <a:r>
              <a:rPr lang="en-US" smtClean="0"/>
              <a:t>Examples are your weapon to</a:t>
            </a:r>
          </a:p>
          <a:p>
            <a:pPr lvl="1"/>
            <a:r>
              <a:rPr lang="en-US" smtClean="0"/>
              <a:t>Motivate your work</a:t>
            </a:r>
          </a:p>
          <a:p>
            <a:pPr lvl="1"/>
            <a:r>
              <a:rPr lang="en-US" smtClean="0"/>
              <a:t>Illustrate the basic intuition</a:t>
            </a:r>
          </a:p>
          <a:p>
            <a:pPr lvl="1"/>
            <a:r>
              <a:rPr lang="en-US" smtClean="0"/>
              <a:t>Show your solution in action (baby problem)</a:t>
            </a:r>
          </a:p>
          <a:p>
            <a:pPr lvl="1"/>
            <a:r>
              <a:rPr lang="en-US" smtClean="0"/>
              <a:t>Highlight extreme cases or shortcomings</a:t>
            </a:r>
          </a:p>
          <a:p>
            <a:pPr>
              <a:buFont typeface="Wingdings" pitchFamily="2" charset="2"/>
              <a:buNone/>
            </a:pPr>
            <a:r>
              <a:rPr lang="en-US" smtClean="0"/>
              <a:t>If you are running out of time cut the general case not the example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lgn="l"/>
            <a:r>
              <a:rPr lang="en-US" dirty="0" smtClean="0"/>
              <a:t>Where were you?</a:t>
            </a:r>
          </a:p>
        </p:txBody>
      </p:sp>
      <p:sp>
        <p:nvSpPr>
          <p:cNvPr id="16387" name="Content Placeholder 2"/>
          <p:cNvSpPr>
            <a:spLocks noGrp="1"/>
          </p:cNvSpPr>
          <p:nvPr>
            <p:ph idx="1"/>
          </p:nvPr>
        </p:nvSpPr>
        <p:spPr>
          <a:xfrm>
            <a:off x="457200" y="2332037"/>
            <a:ext cx="8229600" cy="4525963"/>
          </a:xfrm>
        </p:spPr>
        <p:txBody>
          <a:bodyPr/>
          <a:lstStyle/>
          <a:p>
            <a:r>
              <a:rPr lang="en-US" dirty="0" smtClean="0"/>
              <a:t>People will get lost during your talk, even those who are listening</a:t>
            </a:r>
          </a:p>
          <a:p>
            <a:pPr lvl="1"/>
            <a:r>
              <a:rPr lang="en-US" dirty="0" smtClean="0"/>
              <a:t>have a running outline of the main steps of your idea (more than the talk itself) </a:t>
            </a:r>
          </a:p>
          <a:p>
            <a:pPr lvl="1"/>
            <a:r>
              <a:rPr lang="en-US" dirty="0" smtClean="0"/>
              <a:t>use visual clue to highlight where you are in the process </a:t>
            </a:r>
          </a:p>
          <a:p>
            <a:pPr lvl="1"/>
            <a:r>
              <a:rPr lang="en-US" dirty="0" smtClean="0"/>
              <a:t>present it at the beginning of each step</a:t>
            </a:r>
          </a:p>
        </p:txBody>
      </p:sp>
      <p:sp>
        <p:nvSpPr>
          <p:cNvPr id="4" name="TextBox 3"/>
          <p:cNvSpPr txBox="1"/>
          <p:nvPr/>
        </p:nvSpPr>
        <p:spPr>
          <a:xfrm>
            <a:off x="5791200" y="381000"/>
            <a:ext cx="2438400" cy="1477963"/>
          </a:xfrm>
          <a:prstGeom prst="rect">
            <a:avLst/>
          </a:prstGeom>
          <a:solidFill>
            <a:schemeClr val="accent3">
              <a:lumMod val="85000"/>
            </a:schemeClr>
          </a:solidFill>
          <a:ln>
            <a:solidFill>
              <a:schemeClr val="accent1"/>
            </a:solidFill>
          </a:ln>
          <a:effectLst>
            <a:outerShdw blurRad="50800" dist="50800" dir="5400000" algn="ctr" rotWithShape="0">
              <a:schemeClr val="accent3">
                <a:lumMod val="85000"/>
              </a:schemeClr>
            </a:outerShdw>
          </a:effectLst>
        </p:spPr>
        <p:txBody>
          <a:bodyPr>
            <a:spAutoFit/>
          </a:bodyPr>
          <a:lstStyle/>
          <a:p>
            <a:pPr marL="342900" indent="-342900">
              <a:buFont typeface="+mj-lt"/>
              <a:buAutoNum type="arabicPeriod"/>
              <a:defRPr/>
            </a:pPr>
            <a:r>
              <a:rPr lang="en-US" dirty="0">
                <a:solidFill>
                  <a:srgbClr val="C00000"/>
                </a:solidFill>
              </a:rPr>
              <a:t>Preprocessing</a:t>
            </a:r>
          </a:p>
          <a:p>
            <a:pPr marL="342900" indent="-342900">
              <a:buFont typeface="+mj-lt"/>
              <a:buAutoNum type="arabicPeriod"/>
              <a:defRPr/>
            </a:pPr>
            <a:r>
              <a:rPr lang="en-US" dirty="0"/>
              <a:t>Filtering</a:t>
            </a:r>
          </a:p>
          <a:p>
            <a:pPr marL="342900" indent="-342900">
              <a:buFont typeface="+mj-lt"/>
              <a:buAutoNum type="arabicPeriod"/>
              <a:defRPr/>
            </a:pPr>
            <a:r>
              <a:rPr lang="en-US" dirty="0"/>
              <a:t>Texture Extraction</a:t>
            </a:r>
          </a:p>
          <a:p>
            <a:pPr marL="342900" indent="-342900">
              <a:buFont typeface="+mj-lt"/>
              <a:buAutoNum type="arabicPeriod"/>
              <a:defRPr/>
            </a:pPr>
            <a:r>
              <a:rPr lang="en-US" dirty="0"/>
              <a:t>Decision Trees</a:t>
            </a:r>
          </a:p>
          <a:p>
            <a:pPr marL="342900" indent="-342900">
              <a:buFont typeface="+mj-lt"/>
              <a:buAutoNum type="arabicPeriod"/>
              <a:defRPr/>
            </a:pPr>
            <a:r>
              <a:rPr lang="en-US" dirty="0"/>
              <a:t>Classification</a:t>
            </a:r>
          </a:p>
        </p:txBody>
      </p:sp>
      <p:sp>
        <p:nvSpPr>
          <p:cNvPr id="5" name="TextBox 4"/>
          <p:cNvSpPr txBox="1"/>
          <p:nvPr/>
        </p:nvSpPr>
        <p:spPr>
          <a:xfrm>
            <a:off x="6172200" y="609600"/>
            <a:ext cx="2438400" cy="1474788"/>
          </a:xfrm>
          <a:prstGeom prst="rect">
            <a:avLst/>
          </a:prstGeom>
          <a:solidFill>
            <a:schemeClr val="accent3">
              <a:lumMod val="85000"/>
            </a:schemeClr>
          </a:solidFill>
          <a:ln>
            <a:solidFill>
              <a:schemeClr val="accent1"/>
            </a:solidFill>
          </a:ln>
          <a:effectLst>
            <a:outerShdw blurRad="50800" dist="50800" dir="5400000" algn="ctr" rotWithShape="0">
              <a:schemeClr val="accent3">
                <a:lumMod val="85000"/>
              </a:schemeClr>
            </a:outerShdw>
          </a:effectLst>
        </p:spPr>
        <p:txBody>
          <a:bodyPr>
            <a:spAutoFit/>
          </a:bodyPr>
          <a:lstStyle/>
          <a:p>
            <a:pPr marL="342900" indent="-342900">
              <a:buFont typeface="Arial" charset="0"/>
              <a:buAutoNum type="arabicPeriod"/>
            </a:pPr>
            <a:r>
              <a:rPr lang="en-US"/>
              <a:t>Preprocessing</a:t>
            </a:r>
          </a:p>
          <a:p>
            <a:pPr marL="342900" indent="-342900">
              <a:buFont typeface="Arial" charset="0"/>
              <a:buAutoNum type="arabicPeriod"/>
            </a:pPr>
            <a:r>
              <a:rPr lang="en-US">
                <a:solidFill>
                  <a:srgbClr val="C00000"/>
                </a:solidFill>
              </a:rPr>
              <a:t>Filtering</a:t>
            </a:r>
          </a:p>
          <a:p>
            <a:pPr marL="342900" indent="-342900">
              <a:buFont typeface="Arial" charset="0"/>
              <a:buAutoNum type="arabicPeriod"/>
            </a:pPr>
            <a:r>
              <a:rPr lang="en-US"/>
              <a:t>Texture Extraction</a:t>
            </a:r>
          </a:p>
          <a:p>
            <a:pPr marL="342900" indent="-342900">
              <a:buFont typeface="Arial" charset="0"/>
              <a:buAutoNum type="arabicPeriod"/>
            </a:pPr>
            <a:r>
              <a:rPr lang="en-US"/>
              <a:t>Decision Trees</a:t>
            </a:r>
          </a:p>
          <a:p>
            <a:pPr marL="342900" indent="-342900">
              <a:buFont typeface="Arial" charset="0"/>
              <a:buAutoNum type="arabicPeriod"/>
            </a:pPr>
            <a:r>
              <a:rPr lang="en-US"/>
              <a:t>Classification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uiExpand="1" build="p" bldLvl="2"/>
      <p:bldP spid="4" grpId="0" animBg="1"/>
      <p:bldP spid="4" grpId="1"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Related work</a:t>
            </a:r>
          </a:p>
        </p:txBody>
      </p:sp>
      <p:sp>
        <p:nvSpPr>
          <p:cNvPr id="17411" name="Content Placeholder 2"/>
          <p:cNvSpPr>
            <a:spLocks noGrp="1"/>
          </p:cNvSpPr>
          <p:nvPr>
            <p:ph idx="1"/>
          </p:nvPr>
        </p:nvSpPr>
        <p:spPr/>
        <p:txBody>
          <a:bodyPr/>
          <a:lstStyle/>
          <a:p>
            <a:r>
              <a:rPr lang="en-US" smtClean="0"/>
              <a:t>Be familiar with all related work</a:t>
            </a:r>
          </a:p>
          <a:p>
            <a:r>
              <a:rPr lang="en-US" smtClean="0"/>
              <a:t>Don’t list each paper you read</a:t>
            </a:r>
          </a:p>
          <a:p>
            <a:r>
              <a:rPr lang="en-US" smtClean="0"/>
              <a:t>Mainly talk about results that are immediately related to what you did</a:t>
            </a:r>
          </a:p>
          <a:p>
            <a:r>
              <a:rPr lang="en-US" smtClean="0"/>
              <a:t>References at the end of the talk or better in the paper itself</a:t>
            </a:r>
          </a:p>
          <a:p>
            <a:r>
              <a:rPr lang="en-US" smtClean="0"/>
              <a:t>Acknowledge co-authors (title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Technical details: in or out?</a:t>
            </a:r>
          </a:p>
        </p:txBody>
      </p:sp>
      <p:sp>
        <p:nvSpPr>
          <p:cNvPr id="18435" name="Content Placeholder 2"/>
          <p:cNvSpPr>
            <a:spLocks noGrp="1"/>
          </p:cNvSpPr>
          <p:nvPr>
            <p:ph idx="1"/>
          </p:nvPr>
        </p:nvSpPr>
        <p:spPr/>
        <p:txBody>
          <a:bodyPr/>
          <a:lstStyle/>
          <a:p>
            <a:pPr>
              <a:buFont typeface="Wingdings" pitchFamily="2" charset="2"/>
              <a:buNone/>
            </a:pPr>
            <a:r>
              <a:rPr lang="en-US" smtClean="0"/>
              <a:t>A fine line</a:t>
            </a:r>
          </a:p>
          <a:p>
            <a:pPr lvl="1"/>
            <a:r>
              <a:rPr lang="en-US" smtClean="0"/>
              <a:t>Present specific aspect that show the “meat” of your work</a:t>
            </a:r>
          </a:p>
          <a:p>
            <a:pPr lvl="1"/>
            <a:r>
              <a:rPr lang="en-US" smtClean="0"/>
              <a:t>Leave the rest out. If you were convincing they will read your paper</a:t>
            </a:r>
          </a:p>
          <a:p>
            <a:pPr lvl="1"/>
            <a:r>
              <a:rPr lang="en-US" smtClean="0"/>
              <a:t>Don’t fill up your slides with lots of equations</a:t>
            </a:r>
          </a:p>
          <a:p>
            <a:pPr lvl="1"/>
            <a:r>
              <a:rPr lang="en-US" smtClean="0"/>
              <a:t>Prepare back-up slides to answer questions. Leave them at the end of the presentation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The skeleton</a:t>
            </a:r>
          </a:p>
        </p:txBody>
      </p:sp>
      <p:sp>
        <p:nvSpPr>
          <p:cNvPr id="19459" name="Content Placeholder 2"/>
          <p:cNvSpPr>
            <a:spLocks noGrp="1"/>
          </p:cNvSpPr>
          <p:nvPr>
            <p:ph idx="1"/>
          </p:nvPr>
        </p:nvSpPr>
        <p:spPr/>
        <p:txBody>
          <a:bodyPr/>
          <a:lstStyle/>
          <a:p>
            <a:r>
              <a:rPr lang="en-US" smtClean="0"/>
              <a:t>What is the problem</a:t>
            </a:r>
          </a:p>
          <a:p>
            <a:r>
              <a:rPr lang="en-US" smtClean="0"/>
              <a:t>Motivation and goals</a:t>
            </a:r>
          </a:p>
          <a:p>
            <a:r>
              <a:rPr lang="en-US" smtClean="0"/>
              <a:t>Relevant state of the art</a:t>
            </a:r>
          </a:p>
          <a:p>
            <a:r>
              <a:rPr lang="en-US" smtClean="0"/>
              <a:t>What is your key idea/contribution</a:t>
            </a:r>
          </a:p>
          <a:p>
            <a:r>
              <a:rPr lang="en-US" smtClean="0"/>
              <a:t>Why is your approach good/better</a:t>
            </a:r>
          </a:p>
          <a:p>
            <a:r>
              <a:rPr lang="en-US" smtClean="0"/>
              <a:t>What I just said and what I want to do next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Preparing the presentation</a:t>
            </a:r>
          </a:p>
        </p:txBody>
      </p:sp>
      <p:sp>
        <p:nvSpPr>
          <p:cNvPr id="20483" name="Content Placeholder 2"/>
          <p:cNvSpPr>
            <a:spLocks noGrp="1"/>
          </p:cNvSpPr>
          <p:nvPr>
            <p:ph idx="1"/>
          </p:nvPr>
        </p:nvSpPr>
        <p:spPr>
          <a:xfrm>
            <a:off x="457200" y="1981200"/>
            <a:ext cx="8458200" cy="3886200"/>
          </a:xfrm>
        </p:spPr>
        <p:txBody>
          <a:bodyPr>
            <a:normAutofit lnSpcReduction="10000"/>
          </a:bodyPr>
          <a:lstStyle/>
          <a:p>
            <a:r>
              <a:rPr lang="en-US" smtClean="0"/>
              <a:t>Less is more. Fill in with narration not words</a:t>
            </a:r>
          </a:p>
          <a:p>
            <a:r>
              <a:rPr lang="en-US" smtClean="0"/>
              <a:t>Use animation sparingly</a:t>
            </a:r>
          </a:p>
          <a:p>
            <a:r>
              <a:rPr lang="en-US" smtClean="0"/>
              <a:t>Use color to emphasize some points but limit to 2 or 3</a:t>
            </a:r>
          </a:p>
          <a:p>
            <a:r>
              <a:rPr lang="en-US" smtClean="0"/>
              <a:t>Be consistent! In the choice and use of color font size/type etc</a:t>
            </a:r>
          </a:p>
          <a:p>
            <a:r>
              <a:rPr lang="en-US" smtClean="0"/>
              <a:t>Use slide real estate appropriately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Slide layout - Bad</a:t>
            </a:r>
          </a:p>
        </p:txBody>
      </p:sp>
      <p:sp>
        <p:nvSpPr>
          <p:cNvPr id="29699" name="Rectangle 3"/>
          <p:cNvSpPr>
            <a:spLocks noGrp="1" noChangeArrowheads="1"/>
          </p:cNvSpPr>
          <p:nvPr>
            <p:ph idx="1"/>
          </p:nvPr>
        </p:nvSpPr>
        <p:spPr/>
        <p:txBody>
          <a:bodyPr/>
          <a:lstStyle/>
          <a:p>
            <a:pPr>
              <a:lnSpc>
                <a:spcPct val="90000"/>
              </a:lnSpc>
            </a:pPr>
            <a:r>
              <a:rPr lang="en-US" smtClean="0"/>
              <a:t>This page contains too many words for a presentation slide.  It is not written in point form, making it difficult both for your audience to read and for you to present each point. Although there are exactly the same number of points on this slide as the previous slide, it looks much more complicated.  In short, your audience will spend too much time trying to read this paragraph instead of listening to you.</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Slide layout – Good</a:t>
            </a:r>
          </a:p>
        </p:txBody>
      </p:sp>
      <p:sp>
        <p:nvSpPr>
          <p:cNvPr id="34819" name="Rectangle 3"/>
          <p:cNvSpPr>
            <a:spLocks noGrp="1" noChangeArrowheads="1"/>
          </p:cNvSpPr>
          <p:nvPr>
            <p:ph idx="1"/>
          </p:nvPr>
        </p:nvSpPr>
        <p:spPr/>
        <p:txBody>
          <a:bodyPr/>
          <a:lstStyle/>
          <a:p>
            <a:r>
              <a:rPr lang="en-US" dirty="0" smtClean="0"/>
              <a:t>Show one point at a time:</a:t>
            </a:r>
          </a:p>
          <a:p>
            <a:endParaRPr lang="en-US" dirty="0" smtClean="0"/>
          </a:p>
          <a:p>
            <a:pPr lvl="1"/>
            <a:r>
              <a:rPr lang="en-US" dirty="0" smtClean="0"/>
              <a:t>Will help audience concentrate on what you are saying</a:t>
            </a:r>
          </a:p>
          <a:p>
            <a:pPr lvl="1"/>
            <a:endParaRPr lang="en-US" dirty="0" smtClean="0"/>
          </a:p>
          <a:p>
            <a:pPr lvl="1"/>
            <a:r>
              <a:rPr lang="en-US" dirty="0" smtClean="0"/>
              <a:t>Will prevent audience from reading ahead</a:t>
            </a:r>
          </a:p>
          <a:p>
            <a:pPr lvl="1"/>
            <a:endParaRPr lang="en-US" dirty="0" smtClean="0"/>
          </a:p>
          <a:p>
            <a:pPr lvl="1"/>
            <a:r>
              <a:rPr lang="en-US" dirty="0" smtClean="0"/>
              <a:t>Will help you keep your presentation focused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481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481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uiExpand="1"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Fonts - Good</a:t>
            </a:r>
          </a:p>
        </p:txBody>
      </p:sp>
      <p:sp>
        <p:nvSpPr>
          <p:cNvPr id="32771" name="Rectangle 3"/>
          <p:cNvSpPr>
            <a:spLocks noGrp="1" noChangeArrowheads="1"/>
          </p:cNvSpPr>
          <p:nvPr>
            <p:ph idx="1"/>
          </p:nvPr>
        </p:nvSpPr>
        <p:spPr>
          <a:xfrm>
            <a:off x="457200" y="1600200"/>
            <a:ext cx="8229600" cy="4724400"/>
          </a:xfrm>
        </p:spPr>
        <p:txBody>
          <a:bodyPr>
            <a:normAutofit fontScale="92500" lnSpcReduction="10000"/>
          </a:bodyPr>
          <a:lstStyle/>
          <a:p>
            <a:r>
              <a:rPr lang="en-US" dirty="0" smtClean="0"/>
              <a:t>Use a decent font size</a:t>
            </a:r>
          </a:p>
          <a:p>
            <a:endParaRPr lang="en-US" dirty="0" smtClean="0"/>
          </a:p>
          <a:p>
            <a:r>
              <a:rPr lang="en-US" dirty="0" smtClean="0"/>
              <a:t>Use different size fonts for main points and secondary points</a:t>
            </a:r>
          </a:p>
          <a:p>
            <a:endParaRPr lang="en-US" dirty="0" smtClean="0"/>
          </a:p>
          <a:p>
            <a:pPr lvl="1"/>
            <a:r>
              <a:rPr lang="en-US" dirty="0" smtClean="0"/>
              <a:t>this font is 24-point, the main point font is 32-point, and the title font is 44-point</a:t>
            </a:r>
          </a:p>
          <a:p>
            <a:pPr lvl="1"/>
            <a:endParaRPr lang="en-US" dirty="0" smtClean="0"/>
          </a:p>
          <a:p>
            <a:r>
              <a:rPr lang="en-US" dirty="0" smtClean="0"/>
              <a:t>Use a standard font like Times New Roman or Arial</a:t>
            </a:r>
            <a:endParaRPr lang="en-US" sz="1400" dirty="0" smtClean="0"/>
          </a:p>
          <a:p>
            <a:endParaRPr lang="en-US" sz="1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Fonts - Bad</a:t>
            </a:r>
          </a:p>
        </p:txBody>
      </p:sp>
      <p:sp>
        <p:nvSpPr>
          <p:cNvPr id="33795" name="Rectangle 3"/>
          <p:cNvSpPr>
            <a:spLocks noGrp="1" noChangeArrowheads="1"/>
          </p:cNvSpPr>
          <p:nvPr>
            <p:ph idx="1"/>
          </p:nvPr>
        </p:nvSpPr>
        <p:spPr/>
        <p:txBody>
          <a:bodyPr/>
          <a:lstStyle/>
          <a:p>
            <a:r>
              <a:rPr lang="en-US" sz="1400" smtClean="0"/>
              <a:t>If you use a small font, your audience won’t be able to read what you have written</a:t>
            </a:r>
          </a:p>
          <a:p>
            <a:endParaRPr lang="en-US" sz="1400" smtClean="0"/>
          </a:p>
          <a:p>
            <a:r>
              <a:rPr lang="en-US" smtClean="0"/>
              <a:t>CAPITALIZE ONLY WHEN NECESSARY.  IT IS DIFFICULT TO READ</a:t>
            </a:r>
          </a:p>
          <a:p>
            <a:endParaRPr lang="en-US" smtClean="0"/>
          </a:p>
          <a:p>
            <a:r>
              <a:rPr lang="en-US" smtClean="0">
                <a:latin typeface="Impact" pitchFamily="34" charset="0"/>
              </a:rPr>
              <a:t>Don’t use a complicated font</a:t>
            </a:r>
          </a:p>
          <a:p>
            <a:pPr>
              <a:buFont typeface="Wingdings" pitchFamily="2" charset="2"/>
              <a:buNone/>
            </a:pPr>
            <a:endParaRPr lang="en-US" smtClean="0">
              <a:latin typeface="Impact" pitchFamily="34" charset="0"/>
            </a:endParaRPr>
          </a:p>
          <a:p>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Color - Good</a:t>
            </a:r>
          </a:p>
        </p:txBody>
      </p:sp>
      <p:sp>
        <p:nvSpPr>
          <p:cNvPr id="34819" name="Rectangle 3"/>
          <p:cNvSpPr>
            <a:spLocks noGrp="1" noChangeArrowheads="1"/>
          </p:cNvSpPr>
          <p:nvPr>
            <p:ph idx="1"/>
          </p:nvPr>
        </p:nvSpPr>
        <p:spPr/>
        <p:txBody>
          <a:bodyPr/>
          <a:lstStyle/>
          <a:p>
            <a:r>
              <a:rPr lang="en-US" smtClean="0"/>
              <a:t>Use font color that contrasts sharply with the background </a:t>
            </a:r>
          </a:p>
          <a:p>
            <a:pPr lvl="2"/>
            <a:r>
              <a:rPr lang="en-US" smtClean="0">
                <a:solidFill>
                  <a:schemeClr val="bg2"/>
                </a:solidFill>
              </a:rPr>
              <a:t>Blue font on white background</a:t>
            </a:r>
          </a:p>
          <a:p>
            <a:r>
              <a:rPr lang="en-US" smtClean="0"/>
              <a:t>Use color to reinforce the logic of your structure</a:t>
            </a:r>
          </a:p>
          <a:p>
            <a:pPr lvl="2"/>
            <a:r>
              <a:rPr lang="en-US" smtClean="0"/>
              <a:t>Ex: light blue title and dark blue text</a:t>
            </a:r>
          </a:p>
          <a:p>
            <a:r>
              <a:rPr lang="en-US" smtClean="0"/>
              <a:t>Use color to emphasize a point</a:t>
            </a:r>
          </a:p>
          <a:p>
            <a:pPr lvl="2"/>
            <a:r>
              <a:rPr lang="en-US" smtClean="0"/>
              <a:t>But only use this </a:t>
            </a:r>
            <a:r>
              <a:rPr lang="en-US" smtClean="0">
                <a:solidFill>
                  <a:schemeClr val="bg2"/>
                </a:solidFill>
              </a:rPr>
              <a:t>occasionally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Color - Bad</a:t>
            </a:r>
          </a:p>
        </p:txBody>
      </p:sp>
      <p:sp>
        <p:nvSpPr>
          <p:cNvPr id="35843" name="Rectangle 3"/>
          <p:cNvSpPr>
            <a:spLocks noGrp="1" noChangeArrowheads="1"/>
          </p:cNvSpPr>
          <p:nvPr>
            <p:ph idx="1"/>
          </p:nvPr>
        </p:nvSpPr>
        <p:spPr/>
        <p:txBody>
          <a:bodyPr/>
          <a:lstStyle/>
          <a:p>
            <a:pPr>
              <a:lnSpc>
                <a:spcPct val="90000"/>
              </a:lnSpc>
            </a:pPr>
            <a:r>
              <a:rPr lang="en-US" smtClean="0">
                <a:solidFill>
                  <a:srgbClr val="FFFF00"/>
                </a:solidFill>
              </a:rPr>
              <a:t>Using a font color that does not contrast with the background color is hard to read </a:t>
            </a:r>
          </a:p>
          <a:p>
            <a:pPr>
              <a:lnSpc>
                <a:spcPct val="90000"/>
              </a:lnSpc>
            </a:pPr>
            <a:r>
              <a:rPr lang="en-US" smtClean="0"/>
              <a:t>Using color for decoration is </a:t>
            </a:r>
            <a:r>
              <a:rPr lang="en-US" smtClean="0">
                <a:solidFill>
                  <a:schemeClr val="accent2"/>
                </a:solidFill>
              </a:rPr>
              <a:t>distracting </a:t>
            </a:r>
            <a:r>
              <a:rPr lang="en-US" smtClean="0"/>
              <a:t>and </a:t>
            </a:r>
            <a:r>
              <a:rPr lang="en-US" smtClean="0">
                <a:solidFill>
                  <a:schemeClr val="folHlink"/>
                </a:solidFill>
              </a:rPr>
              <a:t>annoying</a:t>
            </a:r>
            <a:r>
              <a:rPr lang="en-US" smtClean="0"/>
              <a:t>.</a:t>
            </a:r>
          </a:p>
          <a:p>
            <a:pPr>
              <a:lnSpc>
                <a:spcPct val="90000"/>
              </a:lnSpc>
            </a:pPr>
            <a:r>
              <a:rPr lang="en-US" smtClean="0">
                <a:solidFill>
                  <a:srgbClr val="FF3399"/>
                </a:solidFill>
              </a:rPr>
              <a:t>Using a different color for each point is unnecessary</a:t>
            </a:r>
          </a:p>
          <a:p>
            <a:pPr lvl="2">
              <a:lnSpc>
                <a:spcPct val="90000"/>
              </a:lnSpc>
            </a:pPr>
            <a:r>
              <a:rPr lang="en-US" smtClean="0">
                <a:solidFill>
                  <a:srgbClr val="FF0000"/>
                </a:solidFill>
              </a:rPr>
              <a:t>Same for secondary points</a:t>
            </a:r>
          </a:p>
          <a:p>
            <a:pPr>
              <a:lnSpc>
                <a:spcPct val="90000"/>
              </a:lnSpc>
            </a:pPr>
            <a:r>
              <a:rPr lang="en-US" smtClean="0">
                <a:solidFill>
                  <a:srgbClr val="FF0000"/>
                </a:solidFill>
              </a:rPr>
              <a:t>T</a:t>
            </a:r>
            <a:r>
              <a:rPr lang="en-US" smtClean="0">
                <a:solidFill>
                  <a:srgbClr val="FF6600"/>
                </a:solidFill>
              </a:rPr>
              <a:t>r</a:t>
            </a:r>
            <a:r>
              <a:rPr lang="en-US" smtClean="0">
                <a:solidFill>
                  <a:srgbClr val="FFFF00"/>
                </a:solidFill>
              </a:rPr>
              <a:t>y</a:t>
            </a:r>
            <a:r>
              <a:rPr lang="en-US" smtClean="0">
                <a:solidFill>
                  <a:srgbClr val="33CC33"/>
                </a:solidFill>
              </a:rPr>
              <a:t>i</a:t>
            </a:r>
            <a:r>
              <a:rPr lang="en-US" smtClean="0">
                <a:solidFill>
                  <a:srgbClr val="0066FF"/>
                </a:solidFill>
              </a:rPr>
              <a:t>n</a:t>
            </a:r>
            <a:r>
              <a:rPr lang="en-US" smtClean="0">
                <a:solidFill>
                  <a:schemeClr val="folHlink"/>
                </a:solidFill>
              </a:rPr>
              <a:t>g</a:t>
            </a:r>
            <a:r>
              <a:rPr lang="en-US" smtClean="0">
                <a:solidFill>
                  <a:srgbClr val="FF3399"/>
                </a:solidFill>
              </a:rPr>
              <a:t> t</a:t>
            </a:r>
            <a:r>
              <a:rPr lang="en-US" smtClean="0">
                <a:solidFill>
                  <a:srgbClr val="FF0000"/>
                </a:solidFill>
              </a:rPr>
              <a:t>o</a:t>
            </a:r>
            <a:r>
              <a:rPr lang="en-US" smtClean="0">
                <a:solidFill>
                  <a:srgbClr val="FF3399"/>
                </a:solidFill>
              </a:rPr>
              <a:t> </a:t>
            </a:r>
            <a:r>
              <a:rPr lang="en-US" smtClean="0">
                <a:solidFill>
                  <a:srgbClr val="FF6600"/>
                </a:solidFill>
              </a:rPr>
              <a:t>b</a:t>
            </a:r>
            <a:r>
              <a:rPr lang="en-US" smtClean="0">
                <a:solidFill>
                  <a:srgbClr val="FFFF00"/>
                </a:solidFill>
              </a:rPr>
              <a:t>e </a:t>
            </a:r>
            <a:r>
              <a:rPr lang="en-US" smtClean="0">
                <a:solidFill>
                  <a:srgbClr val="33CC33"/>
                </a:solidFill>
              </a:rPr>
              <a:t>c</a:t>
            </a:r>
            <a:r>
              <a:rPr lang="en-US" smtClean="0">
                <a:solidFill>
                  <a:srgbClr val="0066FF"/>
                </a:solidFill>
              </a:rPr>
              <a:t>r</a:t>
            </a:r>
            <a:r>
              <a:rPr lang="en-US" smtClean="0">
                <a:solidFill>
                  <a:schemeClr val="folHlink"/>
                </a:solidFill>
              </a:rPr>
              <a:t>e</a:t>
            </a:r>
            <a:r>
              <a:rPr lang="en-US" smtClean="0">
                <a:solidFill>
                  <a:srgbClr val="FF3399"/>
                </a:solidFill>
              </a:rPr>
              <a:t>a</a:t>
            </a:r>
            <a:r>
              <a:rPr lang="en-US" smtClean="0">
                <a:solidFill>
                  <a:srgbClr val="FF0000"/>
                </a:solidFill>
              </a:rPr>
              <a:t>t</a:t>
            </a:r>
            <a:r>
              <a:rPr lang="en-US" smtClean="0">
                <a:solidFill>
                  <a:srgbClr val="FF6600"/>
                </a:solidFill>
              </a:rPr>
              <a:t>i</a:t>
            </a:r>
            <a:r>
              <a:rPr lang="en-US" smtClean="0">
                <a:solidFill>
                  <a:srgbClr val="FFFF00"/>
                </a:solidFill>
              </a:rPr>
              <a:t>v</a:t>
            </a:r>
            <a:r>
              <a:rPr lang="en-US" smtClean="0">
                <a:solidFill>
                  <a:srgbClr val="33CC33"/>
                </a:solidFill>
              </a:rPr>
              <a:t>e</a:t>
            </a:r>
            <a:r>
              <a:rPr lang="en-US" smtClean="0">
                <a:solidFill>
                  <a:srgbClr val="FF3399"/>
                </a:solidFill>
              </a:rPr>
              <a:t> </a:t>
            </a:r>
            <a:r>
              <a:rPr lang="en-US" smtClean="0">
                <a:solidFill>
                  <a:srgbClr val="0066FF"/>
                </a:solidFill>
              </a:rPr>
              <a:t>c</a:t>
            </a:r>
            <a:r>
              <a:rPr lang="en-US" smtClean="0">
                <a:solidFill>
                  <a:schemeClr val="folHlink"/>
                </a:solidFill>
              </a:rPr>
              <a:t>a</a:t>
            </a:r>
            <a:r>
              <a:rPr lang="en-US" smtClean="0">
                <a:solidFill>
                  <a:srgbClr val="FF3399"/>
                </a:solidFill>
              </a:rPr>
              <a:t>n </a:t>
            </a:r>
            <a:r>
              <a:rPr lang="en-US" smtClean="0">
                <a:solidFill>
                  <a:srgbClr val="FF0000"/>
                </a:solidFill>
              </a:rPr>
              <a:t>a</a:t>
            </a:r>
            <a:r>
              <a:rPr lang="en-US" smtClean="0">
                <a:solidFill>
                  <a:srgbClr val="FF6600"/>
                </a:solidFill>
              </a:rPr>
              <a:t>l</a:t>
            </a:r>
            <a:r>
              <a:rPr lang="en-US" smtClean="0">
                <a:solidFill>
                  <a:srgbClr val="FFFF00"/>
                </a:solidFill>
              </a:rPr>
              <a:t>s</a:t>
            </a:r>
            <a:r>
              <a:rPr lang="en-US" smtClean="0">
                <a:solidFill>
                  <a:srgbClr val="33CC33"/>
                </a:solidFill>
              </a:rPr>
              <a:t>o</a:t>
            </a:r>
            <a:r>
              <a:rPr lang="en-US" smtClean="0">
                <a:solidFill>
                  <a:srgbClr val="FF3399"/>
                </a:solidFill>
              </a:rPr>
              <a:t> </a:t>
            </a:r>
            <a:r>
              <a:rPr lang="en-US" smtClean="0">
                <a:solidFill>
                  <a:srgbClr val="0066FF"/>
                </a:solidFill>
              </a:rPr>
              <a:t>b</a:t>
            </a:r>
            <a:r>
              <a:rPr lang="en-US" smtClean="0">
                <a:solidFill>
                  <a:schemeClr val="folHlink"/>
                </a:solidFill>
              </a:rPr>
              <a:t>e</a:t>
            </a:r>
            <a:r>
              <a:rPr lang="en-US" smtClean="0">
                <a:solidFill>
                  <a:srgbClr val="FF3399"/>
                </a:solidFill>
              </a:rPr>
              <a:t> b</a:t>
            </a:r>
            <a:r>
              <a:rPr lang="en-US" smtClean="0">
                <a:solidFill>
                  <a:srgbClr val="FF0000"/>
                </a:solidFill>
              </a:rPr>
              <a:t>a</a:t>
            </a:r>
            <a:r>
              <a:rPr lang="en-US" smtClean="0">
                <a:solidFill>
                  <a:srgbClr val="FF6600"/>
                </a:solidFill>
              </a:rPr>
              <a:t>d</a:t>
            </a:r>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t>Background - Good</a:t>
            </a:r>
          </a:p>
        </p:txBody>
      </p:sp>
      <p:sp>
        <p:nvSpPr>
          <p:cNvPr id="36867" name="Rectangle 3"/>
          <p:cNvSpPr>
            <a:spLocks noGrp="1" noChangeArrowheads="1"/>
          </p:cNvSpPr>
          <p:nvPr>
            <p:ph idx="1"/>
          </p:nvPr>
        </p:nvSpPr>
        <p:spPr/>
        <p:txBody>
          <a:bodyPr/>
          <a:lstStyle/>
          <a:p>
            <a:r>
              <a:rPr lang="en-US" smtClean="0"/>
              <a:t>Use backgrounds such as this one that are attractive but simple</a:t>
            </a:r>
          </a:p>
          <a:p>
            <a:r>
              <a:rPr lang="en-US" smtClean="0"/>
              <a:t>Use backgrounds which are light</a:t>
            </a:r>
          </a:p>
          <a:p>
            <a:r>
              <a:rPr lang="en-US" smtClean="0"/>
              <a:t>Use the same background consistently throughout your presentation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gradFill rotWithShape="0">
            <a:gsLst>
              <a:gs pos="0">
                <a:srgbClr val="A603AB"/>
              </a:gs>
              <a:gs pos="6000">
                <a:srgbClr val="E81766"/>
              </a:gs>
              <a:gs pos="13499">
                <a:srgbClr val="EE3F17"/>
              </a:gs>
              <a:gs pos="24001">
                <a:srgbClr val="FFFF00"/>
              </a:gs>
              <a:gs pos="32500">
                <a:srgbClr val="1A8D48"/>
              </a:gs>
              <a:gs pos="39500">
                <a:srgbClr val="0819FB"/>
              </a:gs>
              <a:gs pos="50000">
                <a:srgbClr val="A603AB"/>
              </a:gs>
              <a:gs pos="60501">
                <a:srgbClr val="0819FB"/>
              </a:gs>
              <a:gs pos="67500">
                <a:srgbClr val="1A8D48"/>
              </a:gs>
              <a:gs pos="75999">
                <a:srgbClr val="FFFF00"/>
              </a:gs>
              <a:gs pos="86501">
                <a:srgbClr val="EE3F17"/>
              </a:gs>
              <a:gs pos="94000">
                <a:srgbClr val="E81766"/>
              </a:gs>
              <a:gs pos="100000">
                <a:srgbClr val="A603AB"/>
              </a:gs>
            </a:gsLst>
            <a:lin ang="0" scaled="1"/>
          </a:gradFill>
        </p:spPr>
        <p:txBody>
          <a:bodyPr/>
          <a:lstStyle/>
          <a:p>
            <a:r>
              <a:rPr lang="en-US" smtClean="0"/>
              <a:t>Background – Bad</a:t>
            </a:r>
          </a:p>
        </p:txBody>
      </p:sp>
      <p:sp>
        <p:nvSpPr>
          <p:cNvPr id="37891" name="Rectangle 3"/>
          <p:cNvSpPr>
            <a:spLocks noGrp="1" noChangeArrowheads="1"/>
          </p:cNvSpPr>
          <p:nvPr>
            <p:ph idx="1"/>
          </p:nvPr>
        </p:nvSpPr>
        <p:spPr>
          <a:gradFill rotWithShape="0">
            <a:gsLst>
              <a:gs pos="0">
                <a:srgbClr val="A603AB"/>
              </a:gs>
              <a:gs pos="10501">
                <a:srgbClr val="0819FB"/>
              </a:gs>
              <a:gs pos="17500">
                <a:srgbClr val="1A8D48"/>
              </a:gs>
              <a:gs pos="25999">
                <a:srgbClr val="FFFF00"/>
              </a:gs>
              <a:gs pos="36501">
                <a:srgbClr val="EE3F17"/>
              </a:gs>
              <a:gs pos="44000">
                <a:srgbClr val="E81766"/>
              </a:gs>
              <a:gs pos="50000">
                <a:srgbClr val="A603AB"/>
              </a:gs>
              <a:gs pos="56000">
                <a:srgbClr val="E81766"/>
              </a:gs>
              <a:gs pos="63499">
                <a:srgbClr val="EE3F17"/>
              </a:gs>
              <a:gs pos="74001">
                <a:srgbClr val="FFFF00"/>
              </a:gs>
              <a:gs pos="82500">
                <a:srgbClr val="1A8D48"/>
              </a:gs>
              <a:gs pos="89500">
                <a:srgbClr val="0819FB"/>
              </a:gs>
              <a:gs pos="100000">
                <a:srgbClr val="A603AB"/>
              </a:gs>
            </a:gsLst>
            <a:lin ang="18900000" scaled="1"/>
          </a:gradFill>
        </p:spPr>
        <p:txBody>
          <a:bodyPr/>
          <a:lstStyle/>
          <a:p>
            <a:r>
              <a:rPr lang="en-US" smtClean="0">
                <a:solidFill>
                  <a:schemeClr val="accent1"/>
                </a:solidFill>
              </a:rPr>
              <a:t>Avoid backgrounds that are distracting or difficult to read from</a:t>
            </a:r>
          </a:p>
          <a:p>
            <a:r>
              <a:rPr lang="en-US" smtClean="0">
                <a:solidFill>
                  <a:schemeClr val="accent1"/>
                </a:solidFill>
              </a:rPr>
              <a:t>Always be consistent with the background that you use</a:t>
            </a:r>
          </a:p>
          <a:p>
            <a:pPr>
              <a:buFont typeface="Wingdings" pitchFamily="2" charset="2"/>
              <a:buNone/>
            </a:pPr>
            <a:endParaRPr lang="en-US" smtClean="0">
              <a:solidFill>
                <a:schemeClr val="accent1"/>
              </a:solidFill>
            </a:endParaRPr>
          </a:p>
          <a:p>
            <a:endParaRPr lang="en-US" smtClean="0">
              <a:solidFill>
                <a:schemeClr val="accent1"/>
              </a:solidFill>
            </a:endParaRPr>
          </a:p>
          <a:p>
            <a:endParaRPr lang="en-US" smtClean="0">
              <a:solidFill>
                <a:schemeClr val="accent1"/>
              </a:solidFill>
            </a:endParaRPr>
          </a:p>
          <a:p>
            <a:endParaRPr lang="en-US" smtClean="0">
              <a:solidFill>
                <a:schemeClr val="accent1"/>
              </a:solidFill>
            </a:endParaRPr>
          </a:p>
        </p:txBody>
      </p:sp>
      <p:pic>
        <p:nvPicPr>
          <p:cNvPr id="6148" name="Picture 4" descr="C:\Program Files\Common Files\Microsoft Shared\Clipart\cagcat50\pe07677_.wmf"/>
          <p:cNvPicPr>
            <a:picLocks noChangeAspect="1" noChangeArrowheads="1"/>
          </p:cNvPicPr>
          <p:nvPr/>
        </p:nvPicPr>
        <p:blipFill>
          <a:blip r:embed="rId3" cstate="print"/>
          <a:srcRect/>
          <a:stretch>
            <a:fillRect/>
          </a:stretch>
        </p:blipFill>
        <p:spPr bwMode="auto">
          <a:xfrm>
            <a:off x="3124200" y="3886200"/>
            <a:ext cx="2473325" cy="2479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Graphs - Good</a:t>
            </a:r>
          </a:p>
        </p:txBody>
      </p:sp>
      <p:sp>
        <p:nvSpPr>
          <p:cNvPr id="38915" name="Rectangle 3"/>
          <p:cNvSpPr>
            <a:spLocks noGrp="1" noChangeArrowheads="1"/>
          </p:cNvSpPr>
          <p:nvPr>
            <p:ph idx="1"/>
          </p:nvPr>
        </p:nvSpPr>
        <p:spPr/>
        <p:txBody>
          <a:bodyPr/>
          <a:lstStyle/>
          <a:p>
            <a:r>
              <a:rPr lang="en-US" smtClean="0"/>
              <a:t>Use graphs rather than just charts and words</a:t>
            </a:r>
          </a:p>
          <a:p>
            <a:pPr lvl="1"/>
            <a:r>
              <a:rPr lang="en-US" smtClean="0"/>
              <a:t>Data in graphs is easier to comprehend &amp; retain than is raw data</a:t>
            </a:r>
          </a:p>
          <a:p>
            <a:pPr lvl="1"/>
            <a:r>
              <a:rPr lang="en-US" smtClean="0"/>
              <a:t>Trends are easier to visualize in graph form</a:t>
            </a:r>
          </a:p>
          <a:p>
            <a:pPr lvl="1"/>
            <a:endParaRPr lang="en-US" smtClean="0"/>
          </a:p>
          <a:p>
            <a:r>
              <a:rPr lang="en-US" smtClean="0"/>
              <a:t>Always title your graphs</a:t>
            </a:r>
          </a:p>
          <a:p>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t>Graphs - Bad</a:t>
            </a:r>
          </a:p>
        </p:txBody>
      </p:sp>
      <p:sp>
        <p:nvSpPr>
          <p:cNvPr id="39939" name="Rectangle 3"/>
          <p:cNvSpPr>
            <a:spLocks noGrp="1" noChangeArrowheads="1"/>
          </p:cNvSpPr>
          <p:nvPr>
            <p:ph idx="1"/>
          </p:nvPr>
        </p:nvSpPr>
        <p:spPr/>
        <p:txBody>
          <a:bodyPr/>
          <a:lstStyle/>
          <a:p>
            <a:r>
              <a:rPr lang="en-US" smtClean="0"/>
              <a:t>Minor gridlines are unnecessary</a:t>
            </a:r>
          </a:p>
          <a:p>
            <a:r>
              <a:rPr lang="en-US" smtClean="0"/>
              <a:t>Font is too small</a:t>
            </a:r>
          </a:p>
          <a:p>
            <a:r>
              <a:rPr lang="en-US" smtClean="0"/>
              <a:t>Colors are illogical</a:t>
            </a:r>
          </a:p>
          <a:p>
            <a:r>
              <a:rPr lang="en-US" smtClean="0"/>
              <a:t>Title is missing</a:t>
            </a:r>
          </a:p>
          <a:p>
            <a:r>
              <a:rPr lang="en-US" smtClean="0"/>
              <a:t>Shading is distracting</a:t>
            </a:r>
          </a:p>
          <a:p>
            <a:pPr>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Preparing the presentation</a:t>
            </a:r>
          </a:p>
        </p:txBody>
      </p:sp>
      <p:sp>
        <p:nvSpPr>
          <p:cNvPr id="21507" name="Content Placeholder 2"/>
          <p:cNvSpPr>
            <a:spLocks noGrp="1"/>
          </p:cNvSpPr>
          <p:nvPr>
            <p:ph idx="1"/>
          </p:nvPr>
        </p:nvSpPr>
        <p:spPr/>
        <p:txBody>
          <a:bodyPr/>
          <a:lstStyle/>
          <a:p>
            <a:r>
              <a:rPr lang="en-US" smtClean="0"/>
              <a:t>Prepare the slides in advance</a:t>
            </a:r>
          </a:p>
          <a:p>
            <a:r>
              <a:rPr lang="en-US" smtClean="0"/>
              <a:t>Show them to friends</a:t>
            </a:r>
          </a:p>
          <a:p>
            <a:r>
              <a:rPr lang="en-US" smtClean="0"/>
              <a:t>When you think you are done read them again</a:t>
            </a:r>
          </a:p>
          <a:p>
            <a:r>
              <a:rPr lang="en-US" smtClean="0"/>
              <a:t>Check all animations with the sound on </a:t>
            </a:r>
            <a:r>
              <a:rPr lang="en-US" smtClean="0">
                <a:sym typeface="Wingdings" pitchFamily="2" charset="2"/>
              </a:rPr>
              <a:t></a:t>
            </a:r>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Preparing the presentation</a:t>
            </a:r>
          </a:p>
        </p:txBody>
      </p:sp>
      <p:sp>
        <p:nvSpPr>
          <p:cNvPr id="22531" name="Content Placeholder 2"/>
          <p:cNvSpPr>
            <a:spLocks noGrp="1"/>
          </p:cNvSpPr>
          <p:nvPr>
            <p:ph idx="1"/>
          </p:nvPr>
        </p:nvSpPr>
        <p:spPr/>
        <p:txBody>
          <a:bodyPr/>
          <a:lstStyle/>
          <a:p>
            <a:r>
              <a:rPr lang="en-US" smtClean="0"/>
              <a:t>Practice, practice, practice</a:t>
            </a:r>
          </a:p>
          <a:p>
            <a:pPr lvl="1"/>
            <a:r>
              <a:rPr lang="en-US" smtClean="0"/>
              <a:t>Give a practice talk to a general audience</a:t>
            </a:r>
          </a:p>
          <a:p>
            <a:pPr lvl="1"/>
            <a:r>
              <a:rPr lang="en-US" smtClean="0"/>
              <a:t>Give a practice talk to an audience of expert</a:t>
            </a:r>
          </a:p>
          <a:p>
            <a:pPr lvl="1"/>
            <a:r>
              <a:rPr lang="en-US" smtClean="0"/>
              <a:t>Time your presentation (allow for speed up effect caused by nervousness)</a:t>
            </a:r>
          </a:p>
          <a:p>
            <a:r>
              <a:rPr lang="en-US" smtClean="0"/>
              <a:t>Always assume technology will fail you. Have backups.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Delivering the talk</a:t>
            </a:r>
          </a:p>
        </p:txBody>
      </p:sp>
      <p:sp>
        <p:nvSpPr>
          <p:cNvPr id="23555" name="Content Placeholder 2"/>
          <p:cNvSpPr>
            <a:spLocks noGrp="1"/>
          </p:cNvSpPr>
          <p:nvPr>
            <p:ph idx="1"/>
          </p:nvPr>
        </p:nvSpPr>
        <p:spPr/>
        <p:txBody>
          <a:bodyPr/>
          <a:lstStyle/>
          <a:p>
            <a:r>
              <a:rPr lang="en-US" smtClean="0"/>
              <a:t>Be enthusiastic! If you aren’t why should the audience be?</a:t>
            </a:r>
          </a:p>
          <a:p>
            <a:r>
              <a:rPr lang="en-US" smtClean="0"/>
              <a:t>Make eye contact with the audience</a:t>
            </a:r>
          </a:p>
          <a:p>
            <a:r>
              <a:rPr lang="en-US" smtClean="0"/>
              <a:t>Identify a few “nodders” and speak to them</a:t>
            </a:r>
          </a:p>
          <a:p>
            <a:r>
              <a:rPr lang="en-US" smtClean="0"/>
              <a:t>Watch for questions. Be prepare to digress or brush off when irrelevant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Delivering the talk</a:t>
            </a:r>
          </a:p>
        </p:txBody>
      </p:sp>
      <p:sp>
        <p:nvSpPr>
          <p:cNvPr id="24579" name="Content Placeholder 2"/>
          <p:cNvSpPr>
            <a:spLocks noGrp="1"/>
          </p:cNvSpPr>
          <p:nvPr>
            <p:ph idx="1"/>
          </p:nvPr>
        </p:nvSpPr>
        <p:spPr/>
        <p:txBody>
          <a:bodyPr/>
          <a:lstStyle/>
          <a:p>
            <a:r>
              <a:rPr lang="en-US" smtClean="0"/>
              <a:t>Point at the screen not the computer</a:t>
            </a:r>
          </a:p>
          <a:p>
            <a:r>
              <a:rPr lang="en-US" smtClean="0"/>
              <a:t>Do not read directly from the PPT or your notes</a:t>
            </a:r>
          </a:p>
          <a:p>
            <a:r>
              <a:rPr lang="en-US" smtClean="0"/>
              <a:t>Have the “spill” for the first couple of slides memorized in case you go blank</a:t>
            </a:r>
          </a:p>
          <a:p>
            <a:r>
              <a:rPr lang="en-US" smtClean="0"/>
              <a:t>Finish in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Handling questions</a:t>
            </a:r>
          </a:p>
        </p:txBody>
      </p:sp>
      <p:sp>
        <p:nvSpPr>
          <p:cNvPr id="25603" name="Content Placeholder 2"/>
          <p:cNvSpPr>
            <a:spLocks noGrp="1"/>
          </p:cNvSpPr>
          <p:nvPr>
            <p:ph idx="1"/>
          </p:nvPr>
        </p:nvSpPr>
        <p:spPr/>
        <p:txBody>
          <a:bodyPr/>
          <a:lstStyle/>
          <a:p>
            <a:r>
              <a:rPr lang="en-US" smtClean="0"/>
              <a:t>Different types – handle accordingly</a:t>
            </a:r>
          </a:p>
          <a:p>
            <a:pPr lvl="1"/>
            <a:r>
              <a:rPr lang="en-US" smtClean="0"/>
              <a:t>Need clarification</a:t>
            </a:r>
          </a:p>
          <a:p>
            <a:pPr lvl="1"/>
            <a:r>
              <a:rPr lang="en-US" smtClean="0"/>
              <a:t>Suggest something helpful</a:t>
            </a:r>
          </a:p>
          <a:p>
            <a:pPr lvl="1"/>
            <a:r>
              <a:rPr lang="en-US" smtClean="0"/>
              <a:t>Want to engage in research dialog</a:t>
            </a:r>
          </a:p>
          <a:p>
            <a:pPr lvl="1"/>
            <a:r>
              <a:rPr lang="en-US" smtClean="0"/>
              <a:t>Show that he/she is better than you</a:t>
            </a:r>
          </a:p>
          <a:p>
            <a:r>
              <a:rPr lang="en-US" smtClean="0"/>
              <a:t>Anticipate questions (additional slides)</a:t>
            </a:r>
          </a:p>
          <a:p>
            <a:r>
              <a:rPr lang="en-US" smtClean="0"/>
              <a:t>Don’t let them highjack the talk (postpone)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60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60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6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mtClean="0"/>
              <a:t>How can I get better?</a:t>
            </a:r>
          </a:p>
        </p:txBody>
      </p:sp>
      <p:sp>
        <p:nvSpPr>
          <p:cNvPr id="26627" name="Content Placeholder 2"/>
          <p:cNvSpPr>
            <a:spLocks noGrp="1"/>
          </p:cNvSpPr>
          <p:nvPr>
            <p:ph idx="1"/>
          </p:nvPr>
        </p:nvSpPr>
        <p:spPr/>
        <p:txBody>
          <a:bodyPr/>
          <a:lstStyle/>
          <a:p>
            <a:r>
              <a:rPr lang="en-US" smtClean="0"/>
              <a:t>Practice every chance you can</a:t>
            </a:r>
          </a:p>
          <a:p>
            <a:r>
              <a:rPr lang="en-US" smtClean="0"/>
              <a:t>Observe others</a:t>
            </a:r>
          </a:p>
          <a:p>
            <a:pPr lvl="1"/>
            <a:r>
              <a:rPr lang="en-US" smtClean="0"/>
              <a:t>Steal good presentation ideas</a:t>
            </a:r>
          </a:p>
          <a:p>
            <a:pPr lvl="1"/>
            <a:r>
              <a:rPr lang="en-US" smtClean="0"/>
              <a:t>Notice all the things that turned you off</a:t>
            </a:r>
          </a:p>
          <a:p>
            <a:r>
              <a:rPr lang="en-US" smtClean="0"/>
              <a:t>Seek comments from friends and mentors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lnSpcReduction="10000"/>
          </a:bodyPr>
          <a:lstStyle/>
          <a:p>
            <a:r>
              <a:rPr lang="en-US" dirty="0" smtClean="0"/>
              <a:t>Know your work </a:t>
            </a:r>
          </a:p>
          <a:p>
            <a:endParaRPr lang="en-US" dirty="0"/>
          </a:p>
          <a:p>
            <a:r>
              <a:rPr lang="en-US" dirty="0" smtClean="0"/>
              <a:t>Focus of your work </a:t>
            </a:r>
          </a:p>
          <a:p>
            <a:endParaRPr lang="en-US" dirty="0"/>
          </a:p>
          <a:p>
            <a:r>
              <a:rPr lang="en-US" dirty="0" smtClean="0"/>
              <a:t>Related work </a:t>
            </a:r>
          </a:p>
          <a:p>
            <a:endParaRPr lang="en-US" dirty="0"/>
          </a:p>
          <a:p>
            <a:r>
              <a:rPr lang="en-US" dirty="0" smtClean="0"/>
              <a:t>Objectives, methodology and main results and their linkages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Know your audiences</a:t>
            </a:r>
          </a:p>
          <a:p>
            <a:endParaRPr lang="en-US" dirty="0"/>
          </a:p>
          <a:p>
            <a:r>
              <a:rPr lang="en-US" dirty="0" smtClean="0"/>
              <a:t>Have something for every one. Where possible be simple rather than using jargons or technical terms. </a:t>
            </a:r>
          </a:p>
          <a:p>
            <a:endParaRPr lang="en-US" dirty="0"/>
          </a:p>
          <a:p>
            <a:r>
              <a:rPr lang="en-US" dirty="0" smtClean="0"/>
              <a:t>Be clear and careful with your words. </a:t>
            </a:r>
          </a:p>
          <a:p>
            <a:endParaRPr lang="en-US" dirty="0"/>
          </a:p>
          <a:p>
            <a:r>
              <a:rPr lang="en-US" dirty="0" smtClean="0"/>
              <a:t>Confidence is mandatory.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438</TotalTime>
  <Words>1272</Words>
  <Application>Microsoft Office PowerPoint</Application>
  <PresentationFormat>On-screen Show (4:3)</PresentationFormat>
  <Paragraphs>215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Research Presentation</vt:lpstr>
      <vt:lpstr>Recap</vt:lpstr>
      <vt:lpstr>Recap</vt:lpstr>
      <vt:lpstr>Research Presentation</vt:lpstr>
      <vt:lpstr>Purpose of a research talk</vt:lpstr>
      <vt:lpstr>Know your audience</vt:lpstr>
      <vt:lpstr>Know your audience</vt:lpstr>
      <vt:lpstr>What can you do?</vt:lpstr>
      <vt:lpstr>Leave them with these thoughts</vt:lpstr>
      <vt:lpstr>Use examples</vt:lpstr>
      <vt:lpstr>Where were you?</vt:lpstr>
      <vt:lpstr>Related work</vt:lpstr>
      <vt:lpstr>Technical details: in or out?</vt:lpstr>
      <vt:lpstr>The skeleton</vt:lpstr>
      <vt:lpstr>Preparing the presentation</vt:lpstr>
      <vt:lpstr>Slide layout - Bad</vt:lpstr>
      <vt:lpstr>Slide layout – Good</vt:lpstr>
      <vt:lpstr>Fonts - Good</vt:lpstr>
      <vt:lpstr>Fonts - Bad</vt:lpstr>
      <vt:lpstr>Color - Good</vt:lpstr>
      <vt:lpstr>Color - Bad</vt:lpstr>
      <vt:lpstr>Background - Good</vt:lpstr>
      <vt:lpstr>Background – Bad</vt:lpstr>
      <vt:lpstr>Graphs - Good</vt:lpstr>
      <vt:lpstr>Graphs - Bad</vt:lpstr>
      <vt:lpstr>Preparing the presentation</vt:lpstr>
      <vt:lpstr>Preparing the presentation</vt:lpstr>
      <vt:lpstr>Delivering the talk</vt:lpstr>
      <vt:lpstr>Delivering the talk</vt:lpstr>
      <vt:lpstr>Handling questions</vt:lpstr>
      <vt:lpstr>How can I get better?</vt:lpstr>
      <vt:lpstr>Summary </vt:lpstr>
      <vt:lpstr>Summary</vt:lpstr>
    </vt:vector>
  </TitlesOfParts>
  <Company>DePaul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a research presentation</dc:title>
  <dc:creator>lucia</dc:creator>
  <cp:lastModifiedBy>NTS</cp:lastModifiedBy>
  <cp:revision>83</cp:revision>
  <dcterms:created xsi:type="dcterms:W3CDTF">2007-06-28T17:37:21Z</dcterms:created>
  <dcterms:modified xsi:type="dcterms:W3CDTF">2013-06-25T07:32:47Z</dcterms:modified>
</cp:coreProperties>
</file>