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6" r:id="rId4"/>
    <p:sldId id="259" r:id="rId5"/>
    <p:sldId id="260" r:id="rId6"/>
    <p:sldId id="267" r:id="rId7"/>
    <p:sldId id="261" r:id="rId8"/>
    <p:sldId id="268" r:id="rId9"/>
    <p:sldId id="270" r:id="rId10"/>
    <p:sldId id="262" r:id="rId11"/>
    <p:sldId id="269" r:id="rId12"/>
    <p:sldId id="271" r:id="rId13"/>
    <p:sldId id="263" r:id="rId14"/>
    <p:sldId id="264" r:id="rId15"/>
    <p:sldId id="272" r:id="rId16"/>
    <p:sldId id="273" r:id="rId17"/>
    <p:sldId id="274" r:id="rId18"/>
    <p:sldId id="275" r:id="rId19"/>
    <p:sldId id="276"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1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F08DBB-7F67-4304-8336-27EF5A4DB507}"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08DBB-7F67-4304-8336-27EF5A4DB507}"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F08DBB-7F67-4304-8336-27EF5A4DB507}"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F08DBB-7F67-4304-8336-27EF5A4DB507}"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F08DBB-7F67-4304-8336-27EF5A4DB507}" type="datetimeFigureOut">
              <a:rPr lang="en-US" smtClean="0"/>
              <a:pPr/>
              <a:t>4/19/2013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F08DBB-7F67-4304-8336-27EF5A4DB507}" type="datetimeFigureOut">
              <a:rPr lang="en-US" smtClean="0"/>
              <a:pPr/>
              <a:t>4/19/2013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08DBB-7F67-4304-8336-27EF5A4DB507}" type="datetimeFigureOut">
              <a:rPr lang="en-US" smtClean="0"/>
              <a:pPr/>
              <a:t>4/19/2013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08DBB-7F67-4304-8336-27EF5A4DB507}"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08DBB-7F67-4304-8336-27EF5A4DB507}"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08DBB-7F67-4304-8336-27EF5A4DB507}"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08DBB-7F67-4304-8336-27EF5A4DB507}"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DA497-F518-4258-92D9-BF6D6826DC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08DBB-7F67-4304-8336-27EF5A4DB507}" type="datetimeFigureOut">
              <a:rPr lang="en-US" smtClean="0"/>
              <a:pPr/>
              <a:t>4/19/2013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DA497-F518-4258-92D9-BF6D6826DC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Autofit/>
          </a:bodyPr>
          <a:lstStyle/>
          <a:p>
            <a:r>
              <a:rPr lang="en-US" sz="3200" b="1" dirty="0" smtClean="0"/>
              <a:t>Formulating and Clarifying the Research Topic</a:t>
            </a:r>
            <a:endParaRPr lang="en-US" sz="3200" dirty="0"/>
          </a:p>
        </p:txBody>
      </p:sp>
      <p:sp>
        <p:nvSpPr>
          <p:cNvPr id="3" name="Content Placeholder 2"/>
          <p:cNvSpPr>
            <a:spLocks noGrp="1"/>
          </p:cNvSpPr>
          <p:nvPr>
            <p:ph idx="1"/>
          </p:nvPr>
        </p:nvSpPr>
        <p:spPr>
          <a:xfrm>
            <a:off x="457200" y="3505200"/>
            <a:ext cx="8229600" cy="2514600"/>
          </a:xfrm>
        </p:spPr>
        <p:txBody>
          <a:bodyPr>
            <a:normAutofit/>
          </a:bodyPr>
          <a:lstStyle/>
          <a:p>
            <a:pPr algn="ctr">
              <a:buNone/>
            </a:pPr>
            <a:r>
              <a:rPr lang="en-US" sz="2000" dirty="0" smtClean="0"/>
              <a:t>Faisal Abbas, PhD </a:t>
            </a:r>
          </a:p>
          <a:p>
            <a:pPr algn="ctr">
              <a:buNone/>
            </a:pPr>
            <a:endParaRPr lang="en-US" sz="2000" dirty="0" smtClean="0"/>
          </a:p>
          <a:p>
            <a:pPr algn="ctr">
              <a:buNone/>
            </a:pPr>
            <a:endParaRPr lang="en-US" sz="2000" dirty="0" smtClean="0"/>
          </a:p>
          <a:p>
            <a:pPr algn="ctr">
              <a:buNone/>
            </a:pPr>
            <a:endParaRPr lang="en-US" sz="2000" dirty="0" smtClean="0"/>
          </a:p>
          <a:p>
            <a:pPr algn="ctr">
              <a:buNone/>
            </a:pPr>
            <a:endParaRPr lang="en-US" sz="2000" dirty="0" smtClean="0"/>
          </a:p>
          <a:p>
            <a:pPr algn="ctr">
              <a:buNone/>
            </a:pPr>
            <a:r>
              <a:rPr lang="en-US" sz="2000" dirty="0" smtClean="0"/>
              <a:t>Lecture 3</a:t>
            </a:r>
            <a:r>
              <a:rPr lang="en-US" sz="2000" baseline="30000" dirty="0" smtClean="0"/>
              <a:t>rd</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11162"/>
          </a:xfrm>
        </p:spPr>
        <p:txBody>
          <a:bodyPr>
            <a:noAutofit/>
          </a:bodyPr>
          <a:lstStyle/>
          <a:p>
            <a:r>
              <a:rPr lang="en-US" sz="3200" b="1" dirty="0" smtClean="0"/>
              <a:t>What we have already discussed?</a:t>
            </a:r>
            <a:endParaRPr lang="en-US" sz="3200" b="1" dirty="0"/>
          </a:p>
        </p:txBody>
      </p:sp>
      <p:sp>
        <p:nvSpPr>
          <p:cNvPr id="3" name="Content Placeholder 2"/>
          <p:cNvSpPr>
            <a:spLocks noGrp="1"/>
          </p:cNvSpPr>
          <p:nvPr>
            <p:ph idx="1"/>
          </p:nvPr>
        </p:nvSpPr>
        <p:spPr>
          <a:xfrm>
            <a:off x="457200" y="685800"/>
            <a:ext cx="8229600" cy="5943600"/>
          </a:xfrm>
        </p:spPr>
        <p:txBody>
          <a:bodyPr>
            <a:normAutofit fontScale="70000" lnSpcReduction="20000"/>
          </a:bodyPr>
          <a:lstStyle/>
          <a:p>
            <a:r>
              <a:rPr lang="en-US" dirty="0" smtClean="0"/>
              <a:t>Important steps of for formulating the topic include; </a:t>
            </a:r>
          </a:p>
          <a:p>
            <a:pPr>
              <a:buNone/>
            </a:pPr>
            <a:endParaRPr lang="en-US" dirty="0" smtClean="0"/>
          </a:p>
          <a:p>
            <a:pPr marL="0" indent="0">
              <a:buNone/>
            </a:pPr>
            <a:r>
              <a:rPr lang="en-US" b="1" dirty="0" smtClean="0"/>
              <a:t>1). Attributes </a:t>
            </a:r>
          </a:p>
          <a:p>
            <a:pPr marL="0" indent="0">
              <a:buNone/>
            </a:pPr>
            <a:endParaRPr lang="en-US" dirty="0" smtClean="0"/>
          </a:p>
          <a:p>
            <a:pPr marL="0" indent="0" algn="just">
              <a:buNone/>
            </a:pPr>
            <a:r>
              <a:rPr lang="en-US" sz="3400" dirty="0" smtClean="0"/>
              <a:t>Includes Capability and appropriateness meaning that whether it is feasible to conduct research  and  is it worthwhile to conduct research.  </a:t>
            </a:r>
          </a:p>
          <a:p>
            <a:pPr marL="0" indent="0" algn="just">
              <a:buNone/>
            </a:pPr>
            <a:endParaRPr lang="en-US" sz="3400" dirty="0" smtClean="0"/>
          </a:p>
          <a:p>
            <a:pPr marL="0" indent="0" algn="just">
              <a:buNone/>
            </a:pPr>
            <a:r>
              <a:rPr lang="en-US" sz="2900" b="1" dirty="0" smtClean="0"/>
              <a:t>2). </a:t>
            </a:r>
            <a:r>
              <a:rPr lang="en-GB" sz="2900" b="1" dirty="0" smtClean="0">
                <a:latin typeface="Arial" charset="0"/>
              </a:rPr>
              <a:t> Generating Ideas</a:t>
            </a:r>
          </a:p>
          <a:p>
            <a:pPr algn="ctr">
              <a:lnSpc>
                <a:spcPct val="90000"/>
              </a:lnSpc>
              <a:buNone/>
            </a:pPr>
            <a:endParaRPr lang="en-GB" sz="3600" b="1" dirty="0" smtClean="0">
              <a:latin typeface="Arial" charset="0"/>
            </a:endParaRPr>
          </a:p>
          <a:p>
            <a:pPr>
              <a:lnSpc>
                <a:spcPct val="90000"/>
              </a:lnSpc>
              <a:buNone/>
            </a:pPr>
            <a:r>
              <a:rPr lang="en-GB" sz="2900" dirty="0" smtClean="0">
                <a:latin typeface="Arial" charset="0"/>
              </a:rPr>
              <a:t>Rational  and Creative thinking</a:t>
            </a:r>
          </a:p>
          <a:p>
            <a:pPr>
              <a:lnSpc>
                <a:spcPct val="90000"/>
              </a:lnSpc>
              <a:buNone/>
            </a:pPr>
            <a:endParaRPr lang="en-GB" sz="2900" dirty="0" smtClean="0">
              <a:latin typeface="Arial" charset="0"/>
            </a:endParaRPr>
          </a:p>
          <a:p>
            <a:pPr>
              <a:lnSpc>
                <a:spcPct val="90000"/>
              </a:lnSpc>
              <a:buNone/>
            </a:pPr>
            <a:r>
              <a:rPr lang="en-GB" sz="2900" dirty="0" smtClean="0">
                <a:latin typeface="Arial" charset="0"/>
              </a:rPr>
              <a:t>Literature search and Scanning the media </a:t>
            </a:r>
          </a:p>
          <a:p>
            <a:pPr>
              <a:lnSpc>
                <a:spcPct val="90000"/>
              </a:lnSpc>
              <a:buNone/>
            </a:pPr>
            <a:r>
              <a:rPr lang="en-GB" sz="2900" dirty="0" smtClean="0">
                <a:latin typeface="Arial" charset="0"/>
              </a:rPr>
              <a:t>				</a:t>
            </a:r>
          </a:p>
          <a:p>
            <a:pPr>
              <a:lnSpc>
                <a:spcPct val="90000"/>
              </a:lnSpc>
              <a:buNone/>
            </a:pPr>
            <a:r>
              <a:rPr lang="en-GB" sz="2900" dirty="0" smtClean="0">
                <a:latin typeface="Arial" charset="0"/>
              </a:rPr>
              <a:t>Brainstorming and discussion		</a:t>
            </a:r>
          </a:p>
          <a:p>
            <a:pPr>
              <a:lnSpc>
                <a:spcPct val="90000"/>
              </a:lnSpc>
              <a:buNone/>
            </a:pPr>
            <a:r>
              <a:rPr lang="en-GB" sz="2900" dirty="0" smtClean="0">
                <a:latin typeface="Arial" charset="0"/>
              </a:rPr>
              <a:t>	</a:t>
            </a:r>
          </a:p>
          <a:p>
            <a:pPr>
              <a:lnSpc>
                <a:spcPct val="90000"/>
              </a:lnSpc>
              <a:buNone/>
            </a:pPr>
            <a:r>
              <a:rPr lang="en-GB" sz="2900" dirty="0" smtClean="0">
                <a:latin typeface="Arial" charset="0"/>
              </a:rPr>
              <a:t>Exploring past projects </a:t>
            </a:r>
          </a:p>
          <a:p>
            <a:pPr>
              <a:lnSpc>
                <a:spcPct val="90000"/>
              </a:lnSpc>
              <a:buNone/>
            </a:pPr>
            <a:r>
              <a:rPr lang="en-GB" sz="2900" dirty="0" smtClean="0">
                <a:latin typeface="Arial" charset="0"/>
              </a:rPr>
              <a:t>		</a:t>
            </a:r>
          </a:p>
          <a:p>
            <a:pPr>
              <a:lnSpc>
                <a:spcPct val="90000"/>
              </a:lnSpc>
              <a:buNone/>
            </a:pPr>
            <a:r>
              <a:rPr lang="en-GB" sz="2900" b="1" i="1" dirty="0" smtClean="0">
                <a:latin typeface="Arial" charset="0"/>
              </a:rPr>
              <a:t>Keeping an “Ideas Notebook”</a:t>
            </a:r>
            <a:endParaRPr lang="en-US" sz="2900" b="1" i="1" dirty="0" smtClean="0"/>
          </a:p>
          <a:p>
            <a:pPr marL="0" indent="0">
              <a:buNone/>
            </a:pPr>
            <a:endParaRPr lang="en-US" dirty="0" smtClean="0"/>
          </a:p>
          <a:p>
            <a:pPr marL="0" indent="0">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3581400"/>
          </a:xfrm>
        </p:spPr>
        <p:txBody>
          <a:bodyPr>
            <a:normAutofit/>
          </a:bodyPr>
          <a:lstStyle/>
          <a:p>
            <a:pPr algn="just"/>
            <a:r>
              <a:rPr lang="en-US" sz="2400" b="1" dirty="0" smtClean="0"/>
              <a:t>To refine the research ideas we discussed about the Delphi technique. </a:t>
            </a:r>
          </a:p>
          <a:p>
            <a:pPr algn="just"/>
            <a:endParaRPr lang="en-US" sz="2400" b="1" dirty="0"/>
          </a:p>
          <a:p>
            <a:pPr algn="just"/>
            <a:r>
              <a:rPr lang="en-US" sz="2400" b="1" dirty="0" smtClean="0"/>
              <a:t>Which is actually; </a:t>
            </a:r>
          </a:p>
          <a:p>
            <a:pPr algn="just"/>
            <a:endParaRPr lang="en-US" sz="2400" b="1" dirty="0" smtClean="0"/>
          </a:p>
          <a:p>
            <a:pPr marL="0" indent="0" algn="just">
              <a:buNone/>
            </a:pPr>
            <a:r>
              <a:rPr lang="en-US" sz="2400" b="1" dirty="0" smtClean="0"/>
              <a:t>Involving a group of people who are either involved or interested in the research idea to generate and choose a more specific research idea. </a:t>
            </a:r>
            <a:endParaRPr lang="en-US" sz="2400" b="1" dirty="0"/>
          </a:p>
        </p:txBody>
      </p:sp>
      <p:sp>
        <p:nvSpPr>
          <p:cNvPr id="4" name="TextBox 3"/>
          <p:cNvSpPr txBox="1"/>
          <p:nvPr/>
        </p:nvSpPr>
        <p:spPr>
          <a:xfrm>
            <a:off x="762000" y="457200"/>
            <a:ext cx="6400800" cy="584775"/>
          </a:xfrm>
          <a:prstGeom prst="rect">
            <a:avLst/>
          </a:prstGeom>
          <a:noFill/>
        </p:spPr>
        <p:txBody>
          <a:bodyPr wrap="square" rtlCol="0">
            <a:spAutoFit/>
          </a:bodyPr>
          <a:lstStyle/>
          <a:p>
            <a:r>
              <a:rPr lang="en-US" sz="3200" b="1" dirty="0" smtClean="0"/>
              <a:t>Refining Idea: Delphi Technique</a:t>
            </a:r>
            <a:endParaRPr lang="en-US" sz="32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67512"/>
          </a:xfrm>
        </p:spPr>
        <p:txBody>
          <a:bodyPr>
            <a:normAutofit fontScale="90000"/>
          </a:bodyPr>
          <a:lstStyle/>
          <a:p>
            <a:r>
              <a:rPr lang="en-US" dirty="0" smtClean="0"/>
              <a:t>Research questions </a:t>
            </a:r>
            <a:endParaRPr lang="en-US" dirty="0"/>
          </a:p>
        </p:txBody>
      </p:sp>
      <p:sp>
        <p:nvSpPr>
          <p:cNvPr id="3" name="Content Placeholder 2"/>
          <p:cNvSpPr>
            <a:spLocks noGrp="1"/>
          </p:cNvSpPr>
          <p:nvPr>
            <p:ph idx="1"/>
          </p:nvPr>
        </p:nvSpPr>
        <p:spPr>
          <a:xfrm>
            <a:off x="457200" y="838200"/>
            <a:ext cx="8229600" cy="4389120"/>
          </a:xfrm>
        </p:spPr>
        <p:txBody>
          <a:bodyPr>
            <a:normAutofit fontScale="92500" lnSpcReduction="10000"/>
          </a:bodyPr>
          <a:lstStyle/>
          <a:p>
            <a:r>
              <a:rPr lang="en-US" dirty="0" smtClean="0"/>
              <a:t>Write research questions that are: </a:t>
            </a:r>
          </a:p>
          <a:p>
            <a:endParaRPr lang="en-US" dirty="0" smtClean="0"/>
          </a:p>
          <a:p>
            <a:pPr>
              <a:lnSpc>
                <a:spcPct val="90000"/>
              </a:lnSpc>
            </a:pPr>
            <a:r>
              <a:rPr lang="en-GB" sz="2800" dirty="0" smtClean="0">
                <a:latin typeface="Arial" charset="0"/>
              </a:rPr>
              <a:t>Consistent with expected standards </a:t>
            </a:r>
            <a:br>
              <a:rPr lang="en-GB" sz="2800" dirty="0" smtClean="0">
                <a:latin typeface="Arial" charset="0"/>
              </a:rPr>
            </a:br>
            <a:endParaRPr lang="en-GB" sz="2800" dirty="0" smtClean="0">
              <a:latin typeface="Arial" charset="0"/>
            </a:endParaRPr>
          </a:p>
          <a:p>
            <a:pPr>
              <a:lnSpc>
                <a:spcPct val="90000"/>
              </a:lnSpc>
            </a:pPr>
            <a:r>
              <a:rPr lang="en-GB" sz="2800" dirty="0" smtClean="0">
                <a:latin typeface="Arial" charset="0"/>
              </a:rPr>
              <a:t>Able to produce clear conclusions </a:t>
            </a:r>
            <a:br>
              <a:rPr lang="en-GB" sz="2800" dirty="0" smtClean="0">
                <a:latin typeface="Arial" charset="0"/>
              </a:rPr>
            </a:br>
            <a:endParaRPr lang="en-GB" sz="2800" dirty="0" smtClean="0">
              <a:latin typeface="Arial" charset="0"/>
            </a:endParaRPr>
          </a:p>
          <a:p>
            <a:pPr>
              <a:lnSpc>
                <a:spcPct val="90000"/>
              </a:lnSpc>
            </a:pPr>
            <a:r>
              <a:rPr lang="en-GB" sz="2800" dirty="0" smtClean="0">
                <a:latin typeface="Arial" charset="0"/>
              </a:rPr>
              <a:t>Not too difficult: at the right level </a:t>
            </a:r>
          </a:p>
          <a:p>
            <a:pPr>
              <a:lnSpc>
                <a:spcPct val="90000"/>
              </a:lnSpc>
              <a:buNone/>
            </a:pPr>
            <a:endParaRPr lang="en-GB" sz="2800" dirty="0" smtClean="0">
              <a:latin typeface="Arial" charset="0"/>
            </a:endParaRPr>
          </a:p>
          <a:p>
            <a:pPr>
              <a:lnSpc>
                <a:spcPct val="90000"/>
              </a:lnSpc>
            </a:pPr>
            <a:r>
              <a:rPr lang="en-GB" sz="2800" dirty="0" smtClean="0">
                <a:latin typeface="Arial" charset="0"/>
              </a:rPr>
              <a:t>Not too descriptive</a:t>
            </a:r>
            <a:br>
              <a:rPr lang="en-GB" sz="2800" dirty="0" smtClean="0">
                <a:latin typeface="Arial" charset="0"/>
              </a:rPr>
            </a:br>
            <a:endParaRPr lang="en-GB" sz="2800" dirty="0" smtClean="0">
              <a:latin typeface="Arial" charset="0"/>
            </a:endParaRPr>
          </a:p>
          <a:p>
            <a:pPr>
              <a:lnSpc>
                <a:spcPct val="90000"/>
              </a:lnSpc>
            </a:pPr>
            <a:r>
              <a:rPr lang="en-GB" sz="2800" dirty="0" smtClean="0">
                <a:latin typeface="Arial" charset="0"/>
              </a:rPr>
              <a:t>Use the ‘Goldilocks Test’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088"/>
            <a:ext cx="8229600" cy="591312"/>
          </a:xfrm>
        </p:spPr>
        <p:txBody>
          <a:bodyPr>
            <a:noAutofit/>
          </a:bodyPr>
          <a:lstStyle/>
          <a:p>
            <a:r>
              <a:rPr lang="en-US" sz="3200" b="1" dirty="0" smtClean="0"/>
              <a:t>What is Goldilocks Test? </a:t>
            </a:r>
            <a:endParaRPr lang="en-US" sz="3200" b="1" dirty="0"/>
          </a:p>
        </p:txBody>
      </p:sp>
      <p:sp>
        <p:nvSpPr>
          <p:cNvPr id="3" name="Content Placeholder 2"/>
          <p:cNvSpPr>
            <a:spLocks noGrp="1"/>
          </p:cNvSpPr>
          <p:nvPr>
            <p:ph idx="1"/>
          </p:nvPr>
        </p:nvSpPr>
        <p:spPr>
          <a:xfrm>
            <a:off x="457200" y="990600"/>
            <a:ext cx="8229600" cy="5562600"/>
          </a:xfrm>
        </p:spPr>
        <p:txBody>
          <a:bodyPr>
            <a:normAutofit fontScale="92500" lnSpcReduction="20000"/>
          </a:bodyPr>
          <a:lstStyle/>
          <a:p>
            <a:pPr algn="just"/>
            <a:r>
              <a:rPr lang="en-US" sz="2400" b="1" dirty="0" smtClean="0"/>
              <a:t>Clough and Nutbrown  use what they call the Goldilocks test. </a:t>
            </a:r>
          </a:p>
          <a:p>
            <a:pPr algn="just"/>
            <a:endParaRPr lang="en-US" sz="2400" b="1" dirty="0"/>
          </a:p>
          <a:p>
            <a:pPr algn="just"/>
            <a:r>
              <a:rPr lang="en-US" sz="2400" b="1" dirty="0" smtClean="0"/>
              <a:t>Goldilocks test helps in deciding  if research questions are either;  </a:t>
            </a:r>
          </a:p>
          <a:p>
            <a:pPr algn="just"/>
            <a:endParaRPr lang="en-US" sz="2400" b="1" dirty="0"/>
          </a:p>
          <a:p>
            <a:pPr algn="just">
              <a:buNone/>
            </a:pPr>
            <a:r>
              <a:rPr lang="en-US" sz="2400" b="1" dirty="0" smtClean="0"/>
              <a:t>too big, </a:t>
            </a:r>
          </a:p>
          <a:p>
            <a:pPr algn="just">
              <a:buNone/>
            </a:pPr>
            <a:r>
              <a:rPr lang="en-US" sz="2400" b="1" dirty="0" smtClean="0"/>
              <a:t>two small, </a:t>
            </a:r>
          </a:p>
          <a:p>
            <a:pPr algn="just">
              <a:buNone/>
            </a:pPr>
            <a:r>
              <a:rPr lang="en-US" sz="2400" b="1" dirty="0" smtClean="0"/>
              <a:t>too hot  </a:t>
            </a:r>
          </a:p>
          <a:p>
            <a:pPr algn="just">
              <a:buNone/>
            </a:pPr>
            <a:r>
              <a:rPr lang="en-US" sz="2400" b="1" dirty="0" smtClean="0"/>
              <a:t>or just right. </a:t>
            </a:r>
          </a:p>
          <a:p>
            <a:pPr algn="just">
              <a:buNone/>
            </a:pPr>
            <a:r>
              <a:rPr lang="en-US" sz="2400" b="1" dirty="0" smtClean="0"/>
              <a:t>Why it is needed  to think ? Because;</a:t>
            </a:r>
          </a:p>
          <a:p>
            <a:pPr>
              <a:buNone/>
            </a:pPr>
            <a:endParaRPr lang="en-US" sz="2800" dirty="0" smtClean="0"/>
          </a:p>
          <a:p>
            <a:pPr algn="just">
              <a:buNone/>
            </a:pPr>
            <a:r>
              <a:rPr lang="en-US" sz="2800" dirty="0" smtClean="0"/>
              <a:t>a).	</a:t>
            </a:r>
            <a:r>
              <a:rPr lang="en-US" sz="2400" b="1" dirty="0" smtClean="0"/>
              <a:t>Too big need significant funding </a:t>
            </a:r>
          </a:p>
          <a:p>
            <a:pPr algn="just">
              <a:buNone/>
            </a:pPr>
            <a:endParaRPr lang="en-US" sz="2400" b="1" dirty="0" smtClean="0"/>
          </a:p>
          <a:p>
            <a:pPr algn="just">
              <a:buNone/>
            </a:pPr>
            <a:r>
              <a:rPr lang="en-US" sz="2400" b="1" dirty="0" smtClean="0"/>
              <a:t>b).		Too small are likely to be insufficient substance </a:t>
            </a:r>
          </a:p>
          <a:p>
            <a:pPr algn="just">
              <a:buNone/>
            </a:pPr>
            <a:endParaRPr lang="en-US" sz="2400" b="1" dirty="0" smtClean="0"/>
          </a:p>
          <a:p>
            <a:pPr marL="914400" indent="-914400" algn="just">
              <a:buNone/>
            </a:pPr>
            <a:r>
              <a:rPr lang="en-US" sz="2400" b="1" dirty="0" smtClean="0"/>
              <a:t>c).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200" b="1" dirty="0" smtClean="0"/>
              <a:t>What is Goldilocks Test? </a:t>
            </a:r>
            <a:endParaRPr lang="en-US" sz="3200" dirty="0"/>
          </a:p>
        </p:txBody>
      </p:sp>
      <p:sp>
        <p:nvSpPr>
          <p:cNvPr id="3" name="Content Placeholder 2"/>
          <p:cNvSpPr>
            <a:spLocks noGrp="1"/>
          </p:cNvSpPr>
          <p:nvPr>
            <p:ph idx="1"/>
          </p:nvPr>
        </p:nvSpPr>
        <p:spPr/>
        <p:txBody>
          <a:bodyPr/>
          <a:lstStyle/>
          <a:p>
            <a:pPr marL="914400" indent="-914400" algn="just">
              <a:buNone/>
            </a:pPr>
            <a:r>
              <a:rPr lang="en-US" b="1" dirty="0" smtClean="0"/>
              <a:t>c).	</a:t>
            </a:r>
            <a:r>
              <a:rPr lang="en-US" sz="2400" b="1" dirty="0" smtClean="0"/>
              <a:t>Too hot maybe so due to sensitivities that may be involved. This may be because of the timing of the research or that may upset key people who have a role to play. </a:t>
            </a:r>
          </a:p>
          <a:p>
            <a:pPr algn="just">
              <a:buNone/>
            </a:pPr>
            <a:endParaRPr lang="en-US" sz="2400" b="1" dirty="0" smtClean="0"/>
          </a:p>
          <a:p>
            <a:pPr marL="914400" indent="-914400" algn="just">
              <a:buNone/>
            </a:pPr>
            <a:r>
              <a:rPr lang="en-US" sz="2400" b="1" dirty="0" smtClean="0"/>
              <a:t>d).	Just right are those for investigation at this time by this research in this setting.    </a:t>
            </a:r>
            <a:endParaRPr lang="ar-SA" sz="2400" b="1"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591312"/>
          </a:xfrm>
        </p:spPr>
        <p:txBody>
          <a:bodyPr>
            <a:normAutofit fontScale="90000"/>
          </a:bodyPr>
          <a:lstStyle/>
          <a:p>
            <a:r>
              <a:rPr lang="en-US" dirty="0" smtClean="0"/>
              <a:t>Turning Idea into Research</a:t>
            </a:r>
            <a:endParaRPr lang="en-US" dirty="0"/>
          </a:p>
        </p:txBody>
      </p:sp>
      <p:sp>
        <p:nvSpPr>
          <p:cNvPr id="3" name="Content Placeholder 2"/>
          <p:cNvSpPr>
            <a:spLocks noGrp="1"/>
          </p:cNvSpPr>
          <p:nvPr>
            <p:ph idx="1"/>
          </p:nvPr>
        </p:nvSpPr>
        <p:spPr>
          <a:xfrm>
            <a:off x="457200" y="762000"/>
            <a:ext cx="8229600" cy="5334000"/>
          </a:xfrm>
        </p:spPr>
        <p:txBody>
          <a:bodyPr>
            <a:normAutofit fontScale="92500" lnSpcReduction="10000"/>
          </a:bodyPr>
          <a:lstStyle/>
          <a:p>
            <a:pPr>
              <a:buNone/>
            </a:pPr>
            <a:r>
              <a:rPr lang="en-US" dirty="0" smtClean="0"/>
              <a:t>Idea: Exchange Rate Markets and Its determinants</a:t>
            </a:r>
          </a:p>
          <a:p>
            <a:pPr>
              <a:buNone/>
            </a:pPr>
            <a:r>
              <a:rPr lang="en-US" dirty="0" smtClean="0"/>
              <a:t>Focus: </a:t>
            </a:r>
            <a:r>
              <a:rPr lang="en-US" sz="2200" i="1" dirty="0" smtClean="0"/>
              <a:t>What are the macroeconomic variables that influence exchange rate of Pakistan for a period of 1975 to 2012? </a:t>
            </a:r>
            <a:endParaRPr lang="en-US" i="1" dirty="0" smtClean="0"/>
          </a:p>
          <a:p>
            <a:endParaRPr lang="en-US" dirty="0" smtClean="0"/>
          </a:p>
          <a:p>
            <a:pPr>
              <a:buNone/>
            </a:pPr>
            <a:r>
              <a:rPr lang="en-US" dirty="0" smtClean="0"/>
              <a:t>Idea: Capital Structure and Stock Return</a:t>
            </a:r>
          </a:p>
          <a:p>
            <a:pPr algn="just">
              <a:buNone/>
            </a:pPr>
            <a:r>
              <a:rPr lang="en-US" dirty="0" smtClean="0"/>
              <a:t>Focus: </a:t>
            </a:r>
            <a:r>
              <a:rPr lang="en-US" sz="2200" i="1" dirty="0" smtClean="0"/>
              <a:t>What is the relationship of capital structure and stock return and how to analyze the determinants of capital structure and stock return of nonfinancial firms listed in KSE for the period of 2000-2012. </a:t>
            </a:r>
          </a:p>
          <a:p>
            <a:endParaRPr lang="en-US" dirty="0" smtClean="0"/>
          </a:p>
          <a:p>
            <a:pPr>
              <a:buNone/>
            </a:pPr>
            <a:r>
              <a:rPr lang="en-US" dirty="0" smtClean="0"/>
              <a:t>Idea: Carbon Emission and Financial Development </a:t>
            </a:r>
          </a:p>
          <a:p>
            <a:pPr>
              <a:buNone/>
            </a:pPr>
            <a:r>
              <a:rPr lang="en-US" dirty="0" smtClean="0"/>
              <a:t>Focus: </a:t>
            </a:r>
            <a:r>
              <a:rPr lang="en-US" sz="2300" i="1" dirty="0" smtClean="0"/>
              <a:t>How financial market development in developing countries affect the carbon emission over a period of 50 years. </a:t>
            </a:r>
            <a:endParaRPr lang="en-US" i="1" dirty="0" smtClean="0"/>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b="1" dirty="0" smtClean="0"/>
              <a:t>Turning Idea into Research Questions </a:t>
            </a:r>
            <a:endParaRPr lang="en-US" sz="3200"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81001" y="914400"/>
            <a:ext cx="8291512" cy="5638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Turning Idea into Research Questions </a:t>
            </a:r>
            <a:endParaRPr lang="en-US" sz="3200" dirty="0"/>
          </a:p>
        </p:txBody>
      </p:sp>
      <p:sp>
        <p:nvSpPr>
          <p:cNvPr id="3" name="Content Placeholder 2"/>
          <p:cNvSpPr>
            <a:spLocks noGrp="1"/>
          </p:cNvSpPr>
          <p:nvPr>
            <p:ph idx="1"/>
          </p:nvPr>
        </p:nvSpPr>
        <p:spPr/>
        <p:txBody>
          <a:bodyPr>
            <a:normAutofit lnSpcReduction="10000"/>
          </a:bodyPr>
          <a:lstStyle/>
          <a:p>
            <a:pPr algn="just"/>
            <a:r>
              <a:rPr lang="en-GB" sz="2400" dirty="0" smtClean="0">
                <a:latin typeface="Arial" charset="0"/>
              </a:rPr>
              <a:t>Start with a general focus question</a:t>
            </a:r>
          </a:p>
          <a:p>
            <a:pPr algn="just">
              <a:buNone/>
            </a:pPr>
            <a:endParaRPr lang="en-GB" sz="2400" dirty="0" smtClean="0">
              <a:latin typeface="Arial" charset="0"/>
            </a:endParaRPr>
          </a:p>
          <a:p>
            <a:pPr algn="just"/>
            <a:r>
              <a:rPr lang="en-GB" sz="2400" dirty="0" smtClean="0">
                <a:latin typeface="Arial" charset="0"/>
              </a:rPr>
              <a:t>Discuss areas of interest with your tutor/supervisor.</a:t>
            </a:r>
          </a:p>
          <a:p>
            <a:pPr algn="just"/>
            <a:endParaRPr lang="en-GB" sz="2400" b="1" dirty="0" smtClean="0">
              <a:latin typeface="Arial" charset="0"/>
            </a:endParaRPr>
          </a:p>
          <a:p>
            <a:pPr algn="just"/>
            <a:r>
              <a:rPr lang="en-GB" sz="2400" dirty="0" smtClean="0">
                <a:latin typeface="Arial" charset="0"/>
              </a:rPr>
              <a:t>Writing clear research objectives</a:t>
            </a:r>
          </a:p>
          <a:p>
            <a:pPr algn="just">
              <a:buNone/>
            </a:pPr>
            <a:endParaRPr lang="en-GB" sz="2400" dirty="0" smtClean="0">
              <a:latin typeface="Arial" charset="0"/>
            </a:endParaRPr>
          </a:p>
          <a:p>
            <a:pPr algn="just"/>
            <a:r>
              <a:rPr lang="en-GB" sz="2400" dirty="0" smtClean="0">
                <a:latin typeface="Arial" charset="0"/>
              </a:rPr>
              <a:t>Check your examining body’s preferences for stated objectives</a:t>
            </a:r>
          </a:p>
          <a:p>
            <a:pPr algn="just"/>
            <a:endParaRPr lang="en-GB" sz="2400" dirty="0" smtClean="0">
              <a:latin typeface="Arial" charset="0"/>
            </a:endParaRPr>
          </a:p>
          <a:p>
            <a:pPr algn="just"/>
            <a:r>
              <a:rPr lang="en-GB" sz="2400" dirty="0" smtClean="0">
                <a:latin typeface="Arial" charset="0"/>
              </a:rPr>
              <a:t>Use a general focus question to achieve precise objectives</a:t>
            </a:r>
          </a:p>
          <a:p>
            <a:pPr algn="just"/>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67512"/>
          </a:xfrm>
        </p:spPr>
        <p:txBody>
          <a:bodyPr>
            <a:normAutofit/>
          </a:bodyPr>
          <a:lstStyle/>
          <a:p>
            <a:r>
              <a:rPr lang="en-US" sz="3200" b="1" dirty="0" smtClean="0"/>
              <a:t>SMART Objectives </a:t>
            </a:r>
            <a:endParaRPr lang="en-US" sz="3200" b="1" dirty="0"/>
          </a:p>
        </p:txBody>
      </p:sp>
      <p:sp>
        <p:nvSpPr>
          <p:cNvPr id="3" name="Content Placeholder 2"/>
          <p:cNvSpPr>
            <a:spLocks noGrp="1"/>
          </p:cNvSpPr>
          <p:nvPr>
            <p:ph idx="1"/>
          </p:nvPr>
        </p:nvSpPr>
        <p:spPr>
          <a:xfrm>
            <a:off x="457200" y="990600"/>
            <a:ext cx="8229600" cy="5486400"/>
          </a:xfrm>
        </p:spPr>
        <p:txBody>
          <a:bodyPr>
            <a:normAutofit fontScale="70000" lnSpcReduction="20000"/>
          </a:bodyPr>
          <a:lstStyle/>
          <a:p>
            <a:pPr>
              <a:buNone/>
            </a:pPr>
            <a:r>
              <a:rPr lang="en-US" sz="4000" b="1" u="sng" dirty="0" smtClean="0"/>
              <a:t>What is SMART?</a:t>
            </a:r>
          </a:p>
          <a:p>
            <a:pPr>
              <a:buNone/>
            </a:pPr>
            <a:endParaRPr lang="en-US" sz="3600" u="sng" dirty="0" smtClean="0"/>
          </a:p>
          <a:p>
            <a:pPr algn="just">
              <a:buNone/>
            </a:pPr>
            <a:r>
              <a:rPr lang="en-GB" sz="3600" dirty="0" smtClean="0">
                <a:solidFill>
                  <a:srgbClr val="FF0000"/>
                </a:solidFill>
                <a:latin typeface="Arial" charset="0"/>
              </a:rPr>
              <a:t>S</a:t>
            </a:r>
            <a:r>
              <a:rPr lang="en-GB" sz="3600" dirty="0" smtClean="0">
                <a:latin typeface="Arial" charset="0"/>
              </a:rPr>
              <a:t>pecific</a:t>
            </a:r>
            <a:r>
              <a:rPr lang="en-US" sz="3600" dirty="0" smtClean="0">
                <a:latin typeface="Arial" charset="0"/>
              </a:rPr>
              <a:t>: </a:t>
            </a:r>
            <a:r>
              <a:rPr lang="en-US" i="1" dirty="0" smtClean="0">
                <a:latin typeface="Arial" charset="0"/>
              </a:rPr>
              <a:t>What precisely do you hope to achieve from undertaking the research?</a:t>
            </a:r>
          </a:p>
          <a:p>
            <a:pPr algn="just">
              <a:buNone/>
            </a:pPr>
            <a:endParaRPr lang="en-GB" sz="2800" i="1" dirty="0" smtClean="0">
              <a:latin typeface="Arial" charset="0"/>
            </a:endParaRPr>
          </a:p>
          <a:p>
            <a:pPr algn="just">
              <a:buNone/>
            </a:pPr>
            <a:r>
              <a:rPr lang="en-GB" sz="3600" dirty="0" smtClean="0">
                <a:solidFill>
                  <a:srgbClr val="FF0000"/>
                </a:solidFill>
                <a:latin typeface="Arial" charset="0"/>
              </a:rPr>
              <a:t>M</a:t>
            </a:r>
            <a:r>
              <a:rPr lang="en-GB" sz="3600" dirty="0" smtClean="0">
                <a:latin typeface="Arial" charset="0"/>
              </a:rPr>
              <a:t>easurable: </a:t>
            </a:r>
            <a:r>
              <a:rPr lang="en-GB" i="1" dirty="0" smtClean="0">
                <a:latin typeface="Arial" charset="0"/>
              </a:rPr>
              <a:t>What measures will you use to determine whether you have achieved your objectives?</a:t>
            </a:r>
          </a:p>
          <a:p>
            <a:pPr algn="just">
              <a:buNone/>
            </a:pPr>
            <a:endParaRPr lang="en-GB" sz="3600" i="1" dirty="0" smtClean="0">
              <a:latin typeface="Arial" charset="0"/>
            </a:endParaRPr>
          </a:p>
          <a:p>
            <a:pPr algn="just">
              <a:buNone/>
            </a:pPr>
            <a:r>
              <a:rPr lang="en-GB" sz="3600" dirty="0" smtClean="0">
                <a:solidFill>
                  <a:srgbClr val="FF0000"/>
                </a:solidFill>
                <a:latin typeface="Arial" charset="0"/>
              </a:rPr>
              <a:t>A</a:t>
            </a:r>
            <a:r>
              <a:rPr lang="en-GB" sz="3600" dirty="0" smtClean="0">
                <a:latin typeface="Arial" charset="0"/>
              </a:rPr>
              <a:t>chievable: </a:t>
            </a:r>
            <a:r>
              <a:rPr lang="en-GB" i="1" dirty="0" smtClean="0">
                <a:latin typeface="Arial" charset="0"/>
              </a:rPr>
              <a:t>Are the targets you have set for yourself achievable given all the possible constraints?</a:t>
            </a:r>
          </a:p>
          <a:p>
            <a:pPr algn="just">
              <a:buNone/>
            </a:pPr>
            <a:endParaRPr lang="en-GB" sz="2800" i="1" dirty="0" smtClean="0">
              <a:latin typeface="Arial" charset="0"/>
            </a:endParaRPr>
          </a:p>
          <a:p>
            <a:pPr algn="just">
              <a:buNone/>
            </a:pPr>
            <a:r>
              <a:rPr lang="en-GB" sz="3600" dirty="0" smtClean="0">
                <a:solidFill>
                  <a:srgbClr val="FF0000"/>
                </a:solidFill>
                <a:latin typeface="Arial" charset="0"/>
              </a:rPr>
              <a:t>R</a:t>
            </a:r>
            <a:r>
              <a:rPr lang="en-GB" sz="3600" dirty="0" smtClean="0">
                <a:latin typeface="Arial" charset="0"/>
              </a:rPr>
              <a:t>ealistic: </a:t>
            </a:r>
            <a:r>
              <a:rPr lang="en-GB" sz="3100" i="1" dirty="0" smtClean="0">
                <a:latin typeface="Arial" charset="0"/>
              </a:rPr>
              <a:t>Given all other demands upon your time, will you have the time and energy to complete the research on time?</a:t>
            </a:r>
          </a:p>
          <a:p>
            <a:pPr algn="just">
              <a:buNone/>
            </a:pPr>
            <a:endParaRPr lang="en-GB" sz="2800" i="1" dirty="0" smtClean="0">
              <a:latin typeface="Arial" charset="0"/>
            </a:endParaRPr>
          </a:p>
          <a:p>
            <a:pPr algn="just">
              <a:buNone/>
            </a:pPr>
            <a:r>
              <a:rPr lang="en-GB" sz="3600" dirty="0" smtClean="0">
                <a:solidFill>
                  <a:srgbClr val="FF0000"/>
                </a:solidFill>
                <a:latin typeface="Arial" charset="0"/>
              </a:rPr>
              <a:t>T</a:t>
            </a:r>
            <a:r>
              <a:rPr lang="en-GB" sz="3600" dirty="0" smtClean="0">
                <a:latin typeface="Arial" charset="0"/>
              </a:rPr>
              <a:t>imely</a:t>
            </a:r>
            <a:r>
              <a:rPr lang="en-GB" sz="2800" dirty="0" smtClean="0">
                <a:latin typeface="Arial" charset="0"/>
              </a:rPr>
              <a:t>: </a:t>
            </a:r>
            <a:r>
              <a:rPr lang="en-GB" i="1" dirty="0" smtClean="0">
                <a:latin typeface="Arial" charset="0"/>
              </a:rPr>
              <a:t>Will you have time to accomplish all your objectives?</a:t>
            </a:r>
            <a:endParaRPr lang="en-US" sz="2300"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b="1" dirty="0" smtClean="0"/>
              <a:t>From Research Question to Objectives </a:t>
            </a:r>
            <a:endParaRPr lang="en-US" sz="3200"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916092" y="762000"/>
            <a:ext cx="7694508"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200" b="1" dirty="0" smtClean="0"/>
              <a:t>Theory and its importance</a:t>
            </a:r>
            <a:endParaRPr lang="en-US" sz="3200" dirty="0"/>
          </a:p>
        </p:txBody>
      </p:sp>
      <p:sp>
        <p:nvSpPr>
          <p:cNvPr id="3" name="Content Placeholder 2"/>
          <p:cNvSpPr>
            <a:spLocks noGrp="1"/>
          </p:cNvSpPr>
          <p:nvPr>
            <p:ph idx="1"/>
          </p:nvPr>
        </p:nvSpPr>
        <p:spPr>
          <a:xfrm>
            <a:off x="457200" y="1066800"/>
            <a:ext cx="8229600" cy="5410200"/>
          </a:xfrm>
        </p:spPr>
        <p:txBody>
          <a:bodyPr>
            <a:normAutofit fontScale="70000" lnSpcReduction="20000"/>
          </a:bodyPr>
          <a:lstStyle/>
          <a:p>
            <a:pPr marL="0" indent="0"/>
            <a:r>
              <a:rPr lang="en-GB" dirty="0" smtClean="0">
                <a:latin typeface="Arial" charset="0"/>
              </a:rPr>
              <a:t>   Asking for opinions and gathering facts – </a:t>
            </a:r>
            <a:r>
              <a:rPr lang="en-GB" dirty="0" smtClean="0">
                <a:solidFill>
                  <a:schemeClr val="accent1">
                    <a:lumMod val="50000"/>
                  </a:schemeClr>
                </a:solidFill>
                <a:latin typeface="Arial" charset="0"/>
                <a:cs typeface="Arial" charset="0"/>
              </a:rPr>
              <a:t>'</a:t>
            </a:r>
            <a:r>
              <a:rPr lang="en-GB" dirty="0" smtClean="0">
                <a:solidFill>
                  <a:schemeClr val="accent1">
                    <a:lumMod val="50000"/>
                  </a:schemeClr>
                </a:solidFill>
                <a:latin typeface="Arial" charset="0"/>
              </a:rPr>
              <a:t>what</a:t>
            </a:r>
            <a:r>
              <a:rPr lang="en-GB" dirty="0" smtClean="0">
                <a:solidFill>
                  <a:schemeClr val="accent1">
                    <a:lumMod val="50000"/>
                  </a:schemeClr>
                </a:solidFill>
                <a:latin typeface="Arial" charset="0"/>
                <a:cs typeface="Arial" charset="0"/>
              </a:rPr>
              <a:t>'</a:t>
            </a:r>
            <a:r>
              <a:rPr lang="en-GB" dirty="0" smtClean="0">
                <a:solidFill>
                  <a:srgbClr val="FF0000"/>
                </a:solidFill>
                <a:latin typeface="Arial" charset="0"/>
              </a:rPr>
              <a:t> </a:t>
            </a:r>
            <a:r>
              <a:rPr lang="en-GB" dirty="0" smtClean="0">
                <a:latin typeface="Arial" charset="0"/>
              </a:rPr>
              <a:t> questions (descriptive research)</a:t>
            </a:r>
          </a:p>
          <a:p>
            <a:endParaRPr lang="en-GB" dirty="0" smtClean="0">
              <a:latin typeface="Arial" charset="0"/>
            </a:endParaRPr>
          </a:p>
          <a:p>
            <a:r>
              <a:rPr lang="en-GB" dirty="0" smtClean="0">
                <a:latin typeface="Arial" charset="0"/>
              </a:rPr>
              <a:t>Using questions that go beyond description and require analysis – </a:t>
            </a:r>
            <a:r>
              <a:rPr lang="en-GB" dirty="0" smtClean="0">
                <a:solidFill>
                  <a:schemeClr val="accent1">
                    <a:lumMod val="50000"/>
                  </a:schemeClr>
                </a:solidFill>
                <a:latin typeface="Arial" charset="0"/>
                <a:cs typeface="Arial" charset="0"/>
              </a:rPr>
              <a:t>'</a:t>
            </a:r>
            <a:r>
              <a:rPr lang="en-GB" dirty="0" smtClean="0">
                <a:solidFill>
                  <a:schemeClr val="accent1">
                    <a:lumMod val="50000"/>
                  </a:schemeClr>
                </a:solidFill>
                <a:latin typeface="Arial" charset="0"/>
              </a:rPr>
              <a:t>why</a:t>
            </a:r>
            <a:r>
              <a:rPr lang="en-GB" dirty="0" smtClean="0">
                <a:solidFill>
                  <a:schemeClr val="accent1">
                    <a:lumMod val="50000"/>
                  </a:schemeClr>
                </a:solidFill>
                <a:latin typeface="Arial" charset="0"/>
                <a:cs typeface="Arial" charset="0"/>
              </a:rPr>
              <a:t>'</a:t>
            </a:r>
            <a:r>
              <a:rPr lang="en-GB" dirty="0" smtClean="0">
                <a:solidFill>
                  <a:schemeClr val="accent1">
                    <a:lumMod val="50000"/>
                  </a:schemeClr>
                </a:solidFill>
                <a:latin typeface="Arial" charset="0"/>
              </a:rPr>
              <a:t> </a:t>
            </a:r>
            <a:r>
              <a:rPr lang="en-GB" dirty="0" smtClean="0">
                <a:latin typeface="Arial" charset="0"/>
              </a:rPr>
              <a:t>questions. </a:t>
            </a:r>
          </a:p>
          <a:p>
            <a:endParaRPr lang="en-GB" dirty="0" smtClean="0">
              <a:latin typeface="Arial" charset="0"/>
            </a:endParaRPr>
          </a:p>
          <a:p>
            <a:pPr>
              <a:buNone/>
            </a:pPr>
            <a:r>
              <a:rPr lang="en-GB" sz="3600" dirty="0" smtClean="0">
                <a:latin typeface="Arial" charset="0"/>
              </a:rPr>
              <a:t>In order to:</a:t>
            </a:r>
          </a:p>
          <a:p>
            <a:pPr algn="ctr">
              <a:buNone/>
            </a:pPr>
            <a:endParaRPr lang="en-GB" sz="3600" b="1" dirty="0" smtClean="0">
              <a:latin typeface="Arial" charset="0"/>
            </a:endParaRPr>
          </a:p>
          <a:p>
            <a:pPr marL="514350" indent="-514350">
              <a:buAutoNum type="arabicParenR"/>
            </a:pPr>
            <a:r>
              <a:rPr lang="en-GB" dirty="0" smtClean="0">
                <a:latin typeface="Arial" charset="0"/>
              </a:rPr>
              <a:t>Explain phenomena	</a:t>
            </a:r>
          </a:p>
          <a:p>
            <a:pPr marL="514350" indent="-514350">
              <a:buNone/>
            </a:pPr>
            <a:r>
              <a:rPr lang="en-GB" dirty="0" smtClean="0">
                <a:latin typeface="Arial" charset="0"/>
              </a:rPr>
              <a:t>	</a:t>
            </a:r>
          </a:p>
          <a:p>
            <a:pPr marL="514350" indent="-514350">
              <a:buNone/>
            </a:pPr>
            <a:r>
              <a:rPr lang="en-GB" dirty="0" smtClean="0">
                <a:latin typeface="Arial" charset="0"/>
              </a:rPr>
              <a:t>2)	Analyse relationships</a:t>
            </a:r>
          </a:p>
          <a:p>
            <a:pPr marL="514350" indent="-514350">
              <a:buAutoNum type="arabicParenR"/>
            </a:pPr>
            <a:endParaRPr lang="en-GB" dirty="0" smtClean="0">
              <a:latin typeface="Arial" charset="0"/>
            </a:endParaRPr>
          </a:p>
          <a:p>
            <a:pPr marL="514350" indent="-514350">
              <a:buAutoNum type="arabicParenR" startAt="3"/>
            </a:pPr>
            <a:r>
              <a:rPr lang="en-GB" dirty="0" smtClean="0">
                <a:latin typeface="Arial" charset="0"/>
              </a:rPr>
              <a:t>Predict outcomes</a:t>
            </a:r>
          </a:p>
          <a:p>
            <a:pPr marL="514350" indent="-514350">
              <a:buNone/>
            </a:pPr>
            <a:r>
              <a:rPr lang="en-GB" dirty="0" smtClean="0">
                <a:latin typeface="Arial" charset="0"/>
              </a:rPr>
              <a:t>			</a:t>
            </a:r>
          </a:p>
          <a:p>
            <a:pPr>
              <a:buNone/>
            </a:pPr>
            <a:r>
              <a:rPr lang="en-GB" dirty="0" smtClean="0">
                <a:latin typeface="Arial" charset="0"/>
              </a:rPr>
              <a:t>4)  Compare and generalise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9288"/>
            <a:ext cx="8229600" cy="515112"/>
          </a:xfrm>
        </p:spPr>
        <p:txBody>
          <a:bodyPr>
            <a:noAutofit/>
          </a:bodyPr>
          <a:lstStyle/>
          <a:p>
            <a:r>
              <a:rPr lang="en-US" sz="3200" b="1" dirty="0" smtClean="0"/>
              <a:t>Theory and its importance</a:t>
            </a:r>
            <a:endParaRPr lang="en-US" sz="3200" b="1" dirty="0"/>
          </a:p>
        </p:txBody>
      </p:sp>
      <p:sp>
        <p:nvSpPr>
          <p:cNvPr id="3" name="Content Placeholder 2"/>
          <p:cNvSpPr>
            <a:spLocks noGrp="1"/>
          </p:cNvSpPr>
          <p:nvPr>
            <p:ph idx="1"/>
          </p:nvPr>
        </p:nvSpPr>
        <p:spPr/>
        <p:txBody>
          <a:bodyPr/>
          <a:lstStyle/>
          <a:p>
            <a:r>
              <a:rPr lang="en-US" dirty="0" smtClean="0"/>
              <a:t>“ A formulation regarding the cause and effect relationship between two or more variables, which may or may not have been tested”</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5112"/>
          </a:xfrm>
        </p:spPr>
        <p:txBody>
          <a:bodyPr>
            <a:normAutofit fontScale="90000"/>
          </a:bodyPr>
          <a:lstStyle/>
          <a:p>
            <a:r>
              <a:rPr lang="en-US" dirty="0" smtClean="0"/>
              <a:t>Typology of Theories</a:t>
            </a:r>
            <a:endParaRPr lang="en-US" dirty="0"/>
          </a:p>
        </p:txBody>
      </p:sp>
      <p:sp>
        <p:nvSpPr>
          <p:cNvPr id="3" name="Content Placeholder 2"/>
          <p:cNvSpPr>
            <a:spLocks noGrp="1"/>
          </p:cNvSpPr>
          <p:nvPr>
            <p:ph idx="1"/>
          </p:nvPr>
        </p:nvSpPr>
        <p:spPr>
          <a:xfrm>
            <a:off x="457200" y="914400"/>
            <a:ext cx="8229600" cy="5715000"/>
          </a:xfrm>
        </p:spPr>
        <p:txBody>
          <a:bodyPr>
            <a:normAutofit fontScale="92500" lnSpcReduction="10000"/>
          </a:bodyPr>
          <a:lstStyle/>
          <a:p>
            <a:r>
              <a:rPr lang="en-US" sz="2800" b="1" dirty="0" smtClean="0"/>
              <a:t>Grand theories: </a:t>
            </a:r>
          </a:p>
          <a:p>
            <a:pPr>
              <a:buNone/>
            </a:pPr>
            <a:r>
              <a:rPr lang="en-US" sz="2800" dirty="0" smtClean="0"/>
              <a:t>Usually thought to be province of natural scientists . (that will lead to a whole new way of thinking about management)</a:t>
            </a:r>
          </a:p>
          <a:p>
            <a:pPr>
              <a:buNone/>
            </a:pPr>
            <a:endParaRPr lang="en-US" sz="2800" dirty="0" smtClean="0"/>
          </a:p>
          <a:p>
            <a:r>
              <a:rPr lang="en-US" sz="2800" b="1" dirty="0" smtClean="0"/>
              <a:t>Middle range theories:</a:t>
            </a:r>
            <a:r>
              <a:rPr lang="en-US" sz="2800" dirty="0" smtClean="0"/>
              <a:t> </a:t>
            </a:r>
          </a:p>
          <a:p>
            <a:pPr marL="0" indent="0">
              <a:buNone/>
            </a:pPr>
            <a:r>
              <a:rPr lang="en-US" sz="2800" dirty="0" smtClean="0"/>
              <a:t>which lack the capacity to change the way in which we think about the world but are nonetheless of significance. (some of the theories of human motivation well known to manager would be in this category.</a:t>
            </a:r>
          </a:p>
          <a:p>
            <a:pPr>
              <a:buNone/>
            </a:pPr>
            <a:endParaRPr lang="en-US" sz="2800" dirty="0" smtClean="0"/>
          </a:p>
          <a:p>
            <a:r>
              <a:rPr lang="en-US" sz="2800" b="1" dirty="0" smtClean="0"/>
              <a:t>Substantive theories : </a:t>
            </a:r>
          </a:p>
          <a:p>
            <a:pPr>
              <a:buNone/>
            </a:pPr>
            <a:r>
              <a:rPr lang="en-US" sz="2800" dirty="0" smtClean="0"/>
              <a:t>that are restricted to a particular time, research setting, group or population or problem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Deductive and Inductive Approach</a:t>
            </a:r>
            <a:endParaRPr lang="en-US" sz="3200" b="1" dirty="0"/>
          </a:p>
        </p:txBody>
      </p:sp>
      <p:sp>
        <p:nvSpPr>
          <p:cNvPr id="3" name="Content Placeholder 2"/>
          <p:cNvSpPr>
            <a:spLocks noGrp="1"/>
          </p:cNvSpPr>
          <p:nvPr>
            <p:ph idx="1"/>
          </p:nvPr>
        </p:nvSpPr>
        <p:spPr>
          <a:xfrm>
            <a:off x="457200" y="1066800"/>
            <a:ext cx="8229600" cy="5257800"/>
          </a:xfrm>
        </p:spPr>
        <p:txBody>
          <a:bodyPr>
            <a:normAutofit/>
          </a:bodyPr>
          <a:lstStyle/>
          <a:p>
            <a:pPr algn="just"/>
            <a:r>
              <a:rPr lang="en-US" sz="2800" b="1" u="sng" dirty="0" smtClean="0"/>
              <a:t>Deductive Approach</a:t>
            </a:r>
          </a:p>
          <a:p>
            <a:pPr algn="just"/>
            <a:endParaRPr lang="en-US" sz="2800" b="1" u="sng" dirty="0" smtClean="0"/>
          </a:p>
          <a:p>
            <a:pPr marL="0" indent="0" algn="just">
              <a:buNone/>
            </a:pPr>
            <a:r>
              <a:rPr lang="en-US" sz="2400" b="1" dirty="0" smtClean="0"/>
              <a:t>This discussion of theory dose assume that a clear theoretical position is developed prior to the collection of data.</a:t>
            </a:r>
          </a:p>
          <a:p>
            <a:pPr algn="just">
              <a:buNone/>
            </a:pPr>
            <a:endParaRPr lang="en-US" sz="2400" b="1" dirty="0" smtClean="0"/>
          </a:p>
          <a:p>
            <a:pPr algn="just"/>
            <a:endParaRPr lang="en-US" sz="2400" b="1" dirty="0" smtClean="0"/>
          </a:p>
          <a:p>
            <a:pPr algn="just"/>
            <a:r>
              <a:rPr lang="en-US" sz="2800" b="1" u="sng" dirty="0" smtClean="0"/>
              <a:t>Inductive approach  </a:t>
            </a:r>
          </a:p>
          <a:p>
            <a:pPr algn="just"/>
            <a:endParaRPr lang="ar-SA" sz="2800" b="1" u="sng" dirty="0" smtClean="0"/>
          </a:p>
          <a:p>
            <a:pPr marL="0" indent="0" algn="just">
              <a:buNone/>
            </a:pPr>
            <a:r>
              <a:rPr lang="en-US" sz="2400" b="1" dirty="0" smtClean="0"/>
              <a:t>This will not always be the case. It may be that your study is based on the principle of developing theory after data have been collected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244475"/>
            <a:ext cx="7772400" cy="685800"/>
          </a:xfrm>
        </p:spPr>
        <p:txBody>
          <a:bodyPr/>
          <a:lstStyle/>
          <a:p>
            <a:pPr eaLnBrk="1" hangingPunct="1"/>
            <a:r>
              <a:rPr lang="en-GB" sz="3200" dirty="0" smtClean="0">
                <a:latin typeface="Arial" charset="0"/>
              </a:rPr>
              <a:t>Writing your research proposal</a:t>
            </a:r>
          </a:p>
        </p:txBody>
      </p:sp>
      <p:sp>
        <p:nvSpPr>
          <p:cNvPr id="36867" name="Rectangle 3"/>
          <p:cNvSpPr>
            <a:spLocks noGrp="1" noChangeArrowheads="1"/>
          </p:cNvSpPr>
          <p:nvPr>
            <p:ph idx="1"/>
          </p:nvPr>
        </p:nvSpPr>
        <p:spPr>
          <a:xfrm>
            <a:off x="495300" y="1524000"/>
            <a:ext cx="7772400" cy="4800600"/>
          </a:xfrm>
        </p:spPr>
        <p:txBody>
          <a:bodyPr/>
          <a:lstStyle/>
          <a:p>
            <a:pPr eaLnBrk="1" hangingPunct="1">
              <a:buFontTx/>
              <a:buNone/>
            </a:pPr>
            <a:r>
              <a:rPr lang="en-GB" sz="2800" b="1" dirty="0" smtClean="0">
                <a:latin typeface="Arial" charset="0"/>
              </a:rPr>
              <a:t>Purposes</a:t>
            </a:r>
          </a:p>
          <a:p>
            <a:pPr eaLnBrk="1" hangingPunct="1">
              <a:buFontTx/>
              <a:buNone/>
            </a:pPr>
            <a:endParaRPr lang="en-GB" sz="2800" b="1" dirty="0" smtClean="0">
              <a:latin typeface="Arial" charset="0"/>
            </a:endParaRPr>
          </a:p>
          <a:p>
            <a:pPr eaLnBrk="1" hangingPunct="1"/>
            <a:r>
              <a:rPr lang="en-GB" sz="2400" dirty="0" smtClean="0">
                <a:latin typeface="Arial" charset="0"/>
              </a:rPr>
              <a:t>To organise your ideas</a:t>
            </a:r>
          </a:p>
          <a:p>
            <a:pPr eaLnBrk="1" hangingPunct="1"/>
            <a:endParaRPr lang="en-GB" sz="2400" dirty="0" smtClean="0">
              <a:latin typeface="Arial" charset="0"/>
            </a:endParaRPr>
          </a:p>
          <a:p>
            <a:pPr eaLnBrk="1" hangingPunct="1"/>
            <a:r>
              <a:rPr lang="en-GB" sz="2400" dirty="0" smtClean="0">
                <a:latin typeface="Arial" charset="0"/>
              </a:rPr>
              <a:t>To convince your audience</a:t>
            </a:r>
          </a:p>
          <a:p>
            <a:pPr eaLnBrk="1" hangingPunct="1"/>
            <a:endParaRPr lang="en-GB" sz="2400" dirty="0" smtClean="0">
              <a:latin typeface="Arial" charset="0"/>
            </a:endParaRPr>
          </a:p>
          <a:p>
            <a:pPr eaLnBrk="1" hangingPunct="1"/>
            <a:r>
              <a:rPr lang="en-GB" sz="2400" dirty="0" smtClean="0">
                <a:latin typeface="Arial" charset="0"/>
              </a:rPr>
              <a:t>To contract with your client  (your tutor/supervisor)</a:t>
            </a:r>
          </a:p>
          <a:p>
            <a:pPr eaLnBrk="1" hangingPunct="1"/>
            <a:endParaRPr lang="en-GB" sz="2400" dirty="0" smtClean="0">
              <a:latin typeface="Arial" charset="0"/>
            </a:endParaRPr>
          </a:p>
          <a:p>
            <a:pPr eaLnBrk="1" hangingPunct="1"/>
            <a:r>
              <a:rPr lang="en-GB" sz="2400" dirty="0" smtClean="0">
                <a:latin typeface="Arial" charset="0"/>
              </a:rPr>
              <a:t>To meet ethical requirements</a:t>
            </a:r>
            <a:r>
              <a:rPr lang="en-GB" sz="2600" dirty="0" smtClean="0">
                <a:latin typeface="Arial"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358775"/>
            <a:ext cx="7772400" cy="457200"/>
          </a:xfrm>
        </p:spPr>
        <p:txBody>
          <a:bodyPr>
            <a:noAutofit/>
          </a:bodyPr>
          <a:lstStyle/>
          <a:p>
            <a:pPr eaLnBrk="1" hangingPunct="1"/>
            <a:r>
              <a:rPr lang="en-GB" sz="3200" b="1" dirty="0" smtClean="0">
                <a:latin typeface="Arial" charset="0"/>
              </a:rPr>
              <a:t>Content of research proposal</a:t>
            </a:r>
          </a:p>
        </p:txBody>
      </p:sp>
      <p:sp>
        <p:nvSpPr>
          <p:cNvPr id="37891" name="Rectangle 3"/>
          <p:cNvSpPr>
            <a:spLocks noGrp="1" noChangeArrowheads="1"/>
          </p:cNvSpPr>
          <p:nvPr>
            <p:ph idx="1"/>
          </p:nvPr>
        </p:nvSpPr>
        <p:spPr>
          <a:xfrm>
            <a:off x="495300" y="1219200"/>
            <a:ext cx="8253413" cy="2813078"/>
          </a:xfrm>
          <a:noFill/>
        </p:spPr>
        <p:txBody>
          <a:bodyPr>
            <a:spAutoFit/>
          </a:bodyPr>
          <a:lstStyle/>
          <a:p>
            <a:pPr eaLnBrk="1" hangingPunct="1"/>
            <a:r>
              <a:rPr lang="en-GB" sz="2600" dirty="0" smtClean="0">
                <a:latin typeface="Arial" charset="0"/>
              </a:rPr>
              <a:t>Title - likely to change during the process</a:t>
            </a:r>
          </a:p>
          <a:p>
            <a:pPr eaLnBrk="1" hangingPunct="1"/>
            <a:endParaRPr lang="en-GB" sz="2600" dirty="0" smtClean="0">
              <a:latin typeface="Arial" charset="0"/>
            </a:endParaRPr>
          </a:p>
          <a:p>
            <a:pPr eaLnBrk="1" hangingPunct="1"/>
            <a:r>
              <a:rPr lang="en-GB" sz="2600" dirty="0" smtClean="0">
                <a:latin typeface="Arial" charset="0"/>
              </a:rPr>
              <a:t>Background - context within the literature </a:t>
            </a:r>
          </a:p>
          <a:p>
            <a:pPr eaLnBrk="1" hangingPunct="1"/>
            <a:endParaRPr lang="en-GB" sz="2600" dirty="0" smtClean="0">
              <a:latin typeface="Arial" charset="0"/>
            </a:endParaRPr>
          </a:p>
          <a:p>
            <a:pPr eaLnBrk="1" hangingPunct="1"/>
            <a:r>
              <a:rPr lang="en-GB" sz="2600" dirty="0" smtClean="0">
                <a:latin typeface="Arial" charset="0"/>
              </a:rPr>
              <a:t>Research questions and objectives - what you seek to achieve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171450"/>
            <a:ext cx="7772400" cy="838200"/>
          </a:xfrm>
        </p:spPr>
        <p:txBody>
          <a:bodyPr/>
          <a:lstStyle/>
          <a:p>
            <a:pPr eaLnBrk="1" hangingPunct="1"/>
            <a:r>
              <a:rPr lang="en-GB" sz="3200" b="1" dirty="0" smtClean="0">
                <a:latin typeface="Arial" charset="0"/>
              </a:rPr>
              <a:t>Content of research proposal </a:t>
            </a:r>
          </a:p>
        </p:txBody>
      </p:sp>
      <p:sp>
        <p:nvSpPr>
          <p:cNvPr id="38915" name="Rectangle 3"/>
          <p:cNvSpPr>
            <a:spLocks noGrp="1" noChangeArrowheads="1"/>
          </p:cNvSpPr>
          <p:nvPr>
            <p:ph idx="1"/>
          </p:nvPr>
        </p:nvSpPr>
        <p:spPr>
          <a:xfrm>
            <a:off x="508000" y="1295400"/>
            <a:ext cx="8229600" cy="4648200"/>
          </a:xfrm>
        </p:spPr>
        <p:txBody>
          <a:bodyPr/>
          <a:lstStyle/>
          <a:p>
            <a:pPr eaLnBrk="1" hangingPunct="1"/>
            <a:r>
              <a:rPr lang="en-GB" sz="2600" b="1" dirty="0" smtClean="0">
                <a:latin typeface="Arial" charset="0"/>
              </a:rPr>
              <a:t>Method </a:t>
            </a:r>
            <a:r>
              <a:rPr lang="en-GB" sz="2600" dirty="0" smtClean="0">
                <a:latin typeface="Arial" charset="0"/>
              </a:rPr>
              <a:t>- can be in two parts: research design and data collection</a:t>
            </a:r>
          </a:p>
          <a:p>
            <a:pPr eaLnBrk="1" hangingPunct="1">
              <a:buFontTx/>
              <a:buNone/>
            </a:pPr>
            <a:endParaRPr lang="en-GB" sz="2600" dirty="0" smtClean="0">
              <a:latin typeface="Arial" charset="0"/>
            </a:endParaRPr>
          </a:p>
          <a:p>
            <a:pPr eaLnBrk="1" hangingPunct="1"/>
            <a:r>
              <a:rPr lang="en-GB" sz="2600" b="1" dirty="0" smtClean="0">
                <a:latin typeface="Arial" charset="0"/>
              </a:rPr>
              <a:t>Timescale and Resources</a:t>
            </a:r>
            <a:r>
              <a:rPr lang="en-GB" sz="2600" dirty="0" smtClean="0">
                <a:latin typeface="Arial" charset="0"/>
              </a:rPr>
              <a:t> -  (finance, data access, equipment)</a:t>
            </a:r>
          </a:p>
          <a:p>
            <a:pPr eaLnBrk="1" hangingPunct="1">
              <a:buFontTx/>
              <a:buNone/>
            </a:pPr>
            <a:endParaRPr lang="en-GB" sz="2600" dirty="0" smtClean="0">
              <a:latin typeface="Arial" charset="0"/>
            </a:endParaRPr>
          </a:p>
          <a:p>
            <a:pPr eaLnBrk="1" hangingPunct="1"/>
            <a:r>
              <a:rPr lang="en-GB" sz="2600" b="1" dirty="0" smtClean="0">
                <a:latin typeface="Arial" charset="0"/>
              </a:rPr>
              <a:t>References</a:t>
            </a:r>
            <a:r>
              <a:rPr lang="en-GB" sz="2600" dirty="0" smtClean="0">
                <a:latin typeface="Arial" charset="0"/>
              </a:rPr>
              <a:t> -	 include some key literature sources</a:t>
            </a:r>
            <a:endParaRPr lang="en-GB" sz="26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228600"/>
            <a:ext cx="7772400" cy="762000"/>
          </a:xfrm>
        </p:spPr>
        <p:txBody>
          <a:bodyPr/>
          <a:lstStyle/>
          <a:p>
            <a:pPr eaLnBrk="1" hangingPunct="1"/>
            <a:r>
              <a:rPr lang="en-GB" sz="3200" b="1" dirty="0" smtClean="0">
                <a:latin typeface="Arial" charset="0"/>
              </a:rPr>
              <a:t>Summary</a:t>
            </a:r>
          </a:p>
        </p:txBody>
      </p:sp>
      <p:sp>
        <p:nvSpPr>
          <p:cNvPr id="40963" name="Rectangle 3"/>
          <p:cNvSpPr>
            <a:spLocks noGrp="1" noChangeArrowheads="1"/>
          </p:cNvSpPr>
          <p:nvPr>
            <p:ph idx="1"/>
          </p:nvPr>
        </p:nvSpPr>
        <p:spPr>
          <a:xfrm>
            <a:off x="488950" y="1295400"/>
            <a:ext cx="8259763" cy="5029200"/>
          </a:xfrm>
        </p:spPr>
        <p:txBody>
          <a:bodyPr/>
          <a:lstStyle/>
          <a:p>
            <a:pPr eaLnBrk="1" hangingPunct="1">
              <a:lnSpc>
                <a:spcPct val="90000"/>
              </a:lnSpc>
            </a:pPr>
            <a:r>
              <a:rPr lang="en-GB" sz="2600" dirty="0" smtClean="0">
                <a:latin typeface="Arial" charset="0"/>
              </a:rPr>
              <a:t>Formulate and clarify the topic </a:t>
            </a:r>
          </a:p>
          <a:p>
            <a:pPr eaLnBrk="1" hangingPunct="1">
              <a:lnSpc>
                <a:spcPct val="90000"/>
              </a:lnSpc>
              <a:buFontTx/>
              <a:buNone/>
            </a:pPr>
            <a:endParaRPr lang="en-GB" sz="2600" dirty="0" smtClean="0">
              <a:latin typeface="Arial" charset="0"/>
            </a:endParaRPr>
          </a:p>
          <a:p>
            <a:pPr eaLnBrk="1" hangingPunct="1">
              <a:lnSpc>
                <a:spcPct val="90000"/>
              </a:lnSpc>
            </a:pPr>
            <a:r>
              <a:rPr lang="en-GB" sz="2600" dirty="0" smtClean="0">
                <a:latin typeface="Arial" charset="0"/>
              </a:rPr>
              <a:t>Meet the requirements of the examining body</a:t>
            </a:r>
            <a:br>
              <a:rPr lang="en-GB" sz="2600" dirty="0" smtClean="0">
                <a:latin typeface="Arial" charset="0"/>
              </a:rPr>
            </a:br>
            <a:endParaRPr lang="en-GB" sz="2600" dirty="0" smtClean="0">
              <a:latin typeface="Arial" charset="0"/>
            </a:endParaRPr>
          </a:p>
          <a:p>
            <a:pPr eaLnBrk="1" hangingPunct="1">
              <a:lnSpc>
                <a:spcPct val="90000"/>
              </a:lnSpc>
            </a:pPr>
            <a:r>
              <a:rPr lang="en-GB" sz="2600" dirty="0" smtClean="0">
                <a:latin typeface="Arial" charset="0"/>
              </a:rPr>
              <a:t>Use a variety of techniques when generating research ideas</a:t>
            </a:r>
          </a:p>
          <a:p>
            <a:pPr eaLnBrk="1" hangingPunct="1">
              <a:lnSpc>
                <a:spcPct val="90000"/>
              </a:lnSpc>
              <a:buFontTx/>
              <a:buNone/>
            </a:pPr>
            <a:endParaRPr lang="en-GB" sz="2600" dirty="0" smtClean="0">
              <a:latin typeface="Arial" charset="0"/>
            </a:endParaRPr>
          </a:p>
          <a:p>
            <a:pPr eaLnBrk="1" hangingPunct="1">
              <a:lnSpc>
                <a:spcPct val="90000"/>
              </a:lnSpc>
            </a:pPr>
            <a:r>
              <a:rPr lang="en-GB" sz="2600" dirty="0" smtClean="0">
                <a:latin typeface="Arial" charset="0"/>
              </a:rPr>
              <a:t>Are focused on clear questions based on relevant literature</a:t>
            </a:r>
            <a:endParaRPr lang="en-GB" sz="2600" dirty="0" smtClean="0">
              <a:solidFill>
                <a:schemeClr val="tx2"/>
              </a:solidFill>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304800"/>
            <a:ext cx="7772400" cy="609600"/>
          </a:xfrm>
        </p:spPr>
        <p:txBody>
          <a:bodyPr/>
          <a:lstStyle/>
          <a:p>
            <a:pPr eaLnBrk="1" hangingPunct="1"/>
            <a:r>
              <a:rPr lang="en-GB" sz="3200" b="1" dirty="0" smtClean="0">
                <a:latin typeface="Arial" charset="0"/>
              </a:rPr>
              <a:t>Summary</a:t>
            </a:r>
            <a:endParaRPr lang="en-GB" sz="2800" b="1" dirty="0" smtClean="0">
              <a:latin typeface="Arial" charset="0"/>
            </a:endParaRPr>
          </a:p>
        </p:txBody>
      </p:sp>
      <p:sp>
        <p:nvSpPr>
          <p:cNvPr id="41987" name="Rectangle 3"/>
          <p:cNvSpPr>
            <a:spLocks noGrp="1" noChangeArrowheads="1"/>
          </p:cNvSpPr>
          <p:nvPr>
            <p:ph idx="1"/>
          </p:nvPr>
        </p:nvSpPr>
        <p:spPr>
          <a:xfrm>
            <a:off x="495300" y="1295400"/>
            <a:ext cx="8253413" cy="4953000"/>
          </a:xfrm>
        </p:spPr>
        <p:txBody>
          <a:bodyPr>
            <a:normAutofit/>
          </a:bodyPr>
          <a:lstStyle/>
          <a:p>
            <a:pPr eaLnBrk="1" hangingPunct="1">
              <a:lnSpc>
                <a:spcPct val="90000"/>
              </a:lnSpc>
            </a:pPr>
            <a:r>
              <a:rPr lang="en-GB" sz="2400" dirty="0" smtClean="0">
                <a:latin typeface="Arial" charset="0"/>
              </a:rPr>
              <a:t>Topics of research are theory dependent </a:t>
            </a:r>
            <a:br>
              <a:rPr lang="en-GB" sz="2400" dirty="0" smtClean="0">
                <a:latin typeface="Arial" charset="0"/>
              </a:rPr>
            </a:br>
            <a:endParaRPr lang="en-GB" sz="2400" dirty="0" smtClean="0">
              <a:latin typeface="Arial" charset="0"/>
            </a:endParaRPr>
          </a:p>
          <a:p>
            <a:pPr eaLnBrk="1" hangingPunct="1">
              <a:lnSpc>
                <a:spcPct val="90000"/>
              </a:lnSpc>
            </a:pPr>
            <a:r>
              <a:rPr lang="en-GB" sz="2400" dirty="0" smtClean="0">
                <a:latin typeface="Arial" charset="0"/>
              </a:rPr>
              <a:t>Have a proposal containing organised ideas</a:t>
            </a:r>
            <a:r>
              <a:rPr lang="en-GB" sz="2400" dirty="0" smtClean="0">
                <a:solidFill>
                  <a:schemeClr val="tx2"/>
                </a:solidFill>
                <a:latin typeface="Arial" charset="0"/>
              </a:rPr>
              <a:t/>
            </a:r>
            <a:br>
              <a:rPr lang="en-GB" sz="2400" dirty="0" smtClean="0">
                <a:solidFill>
                  <a:schemeClr val="tx2"/>
                </a:solidFill>
                <a:latin typeface="Arial" charset="0"/>
              </a:rPr>
            </a:br>
            <a:endParaRPr lang="en-GB" sz="2400" dirty="0" smtClean="0">
              <a:latin typeface="Arial" charset="0"/>
            </a:endParaRPr>
          </a:p>
          <a:p>
            <a:pPr algn="ctr" eaLnBrk="1" hangingPunct="1">
              <a:lnSpc>
                <a:spcPct val="90000"/>
              </a:lnSpc>
              <a:buFontTx/>
              <a:buNone/>
            </a:pPr>
            <a:endParaRPr lang="en-GB" sz="2400" b="1" dirty="0" smtClean="0">
              <a:latin typeface="Arial" charset="0"/>
            </a:endParaRPr>
          </a:p>
          <a:p>
            <a:pPr algn="ctr" eaLnBrk="1" hangingPunct="1">
              <a:lnSpc>
                <a:spcPct val="90000"/>
              </a:lnSpc>
              <a:buFontTx/>
              <a:buNone/>
            </a:pPr>
            <a:r>
              <a:rPr lang="en-GB" sz="2400" b="1" dirty="0" smtClean="0">
                <a:latin typeface="Arial" charset="0"/>
              </a:rPr>
              <a:t>Must convey and tell the reader:</a:t>
            </a:r>
            <a:br>
              <a:rPr lang="en-GB" sz="2400" b="1" dirty="0" smtClean="0">
                <a:latin typeface="Arial" charset="0"/>
              </a:rPr>
            </a:br>
            <a:endParaRPr lang="en-GB" sz="2400" dirty="0" smtClean="0">
              <a:latin typeface="Arial" charset="0"/>
            </a:endParaRPr>
          </a:p>
          <a:p>
            <a:pPr eaLnBrk="1" hangingPunct="1">
              <a:lnSpc>
                <a:spcPct val="90000"/>
              </a:lnSpc>
            </a:pPr>
            <a:r>
              <a:rPr lang="en-GB" sz="2400" dirty="0" smtClean="0">
                <a:latin typeface="Arial" charset="0"/>
              </a:rPr>
              <a:t>What will be done and why</a:t>
            </a:r>
            <a:br>
              <a:rPr lang="en-GB" sz="2400" dirty="0" smtClean="0">
                <a:latin typeface="Arial" charset="0"/>
              </a:rPr>
            </a:br>
            <a:endParaRPr lang="en-GB" sz="2400" dirty="0" smtClean="0">
              <a:latin typeface="Arial" charset="0"/>
            </a:endParaRPr>
          </a:p>
          <a:p>
            <a:pPr eaLnBrk="1" hangingPunct="1">
              <a:lnSpc>
                <a:spcPct val="90000"/>
              </a:lnSpc>
            </a:pPr>
            <a:r>
              <a:rPr lang="en-GB" sz="2400" dirty="0" smtClean="0">
                <a:latin typeface="Arial" charset="0"/>
              </a:rPr>
              <a:t>How it will be achieved</a:t>
            </a:r>
            <a:br>
              <a:rPr lang="en-GB" sz="2400" dirty="0" smtClean="0">
                <a:latin typeface="Arial" charset="0"/>
              </a:rPr>
            </a:br>
            <a:endParaRPr lang="en-GB" sz="2400" dirty="0" smtClean="0">
              <a:latin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740</Words>
  <Application>Microsoft Office PowerPoint</Application>
  <PresentationFormat>On-screen Show (4:3)</PresentationFormat>
  <Paragraphs>163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Formulating and Clarifying the Research Topic</vt:lpstr>
      <vt:lpstr>What we have already discussed?</vt:lpstr>
      <vt:lpstr>Slide 3</vt:lpstr>
      <vt:lpstr>Research questions </vt:lpstr>
      <vt:lpstr>What is Goldilocks Test? </vt:lpstr>
      <vt:lpstr>What is Goldilocks Test? </vt:lpstr>
      <vt:lpstr>Turning Idea into Research</vt:lpstr>
      <vt:lpstr>Turning Idea into Research Questions </vt:lpstr>
      <vt:lpstr>Turning Idea into Research Questions </vt:lpstr>
      <vt:lpstr>SMART Objectives </vt:lpstr>
      <vt:lpstr>From Research Question to Objectives </vt:lpstr>
      <vt:lpstr>Theory and its importance</vt:lpstr>
      <vt:lpstr>Theory and its importance</vt:lpstr>
      <vt:lpstr>Typology of Theories</vt:lpstr>
      <vt:lpstr>Deductive and Inductive Approach</vt:lpstr>
      <vt:lpstr>Writing your research proposal</vt:lpstr>
      <vt:lpstr>Content of research proposal</vt:lpstr>
      <vt:lpstr>Content of research proposal </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Formulating and Clarifying the Research Topic</dc:title>
  <dc:creator>faisal</dc:creator>
  <cp:lastModifiedBy>NTS</cp:lastModifiedBy>
  <cp:revision>12</cp:revision>
  <dcterms:created xsi:type="dcterms:W3CDTF">2013-04-18T17:59:47Z</dcterms:created>
  <dcterms:modified xsi:type="dcterms:W3CDTF">2013-04-19T06:13:32Z</dcterms:modified>
</cp:coreProperties>
</file>